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6" r:id="rId3"/>
    <p:sldMasterId id="2147483688" r:id="rId4"/>
  </p:sldMasterIdLst>
  <p:notesMasterIdLst>
    <p:notesMasterId r:id="rId271"/>
  </p:notesMasterIdLst>
  <p:sldIdLst>
    <p:sldId id="379" r:id="rId5"/>
    <p:sldId id="257" r:id="rId6"/>
    <p:sldId id="363" r:id="rId7"/>
    <p:sldId id="364" r:id="rId8"/>
    <p:sldId id="365" r:id="rId9"/>
    <p:sldId id="366" r:id="rId10"/>
    <p:sldId id="375" r:id="rId11"/>
    <p:sldId id="362" r:id="rId12"/>
    <p:sldId id="281" r:id="rId13"/>
    <p:sldId id="282" r:id="rId14"/>
    <p:sldId id="296" r:id="rId15"/>
    <p:sldId id="284" r:id="rId16"/>
    <p:sldId id="285" r:id="rId17"/>
    <p:sldId id="286" r:id="rId18"/>
    <p:sldId id="287" r:id="rId19"/>
    <p:sldId id="288" r:id="rId20"/>
    <p:sldId id="289" r:id="rId21"/>
    <p:sldId id="290" r:id="rId22"/>
    <p:sldId id="292" r:id="rId23"/>
    <p:sldId id="367" r:id="rId24"/>
    <p:sldId id="294" r:id="rId25"/>
    <p:sldId id="295" r:id="rId26"/>
    <p:sldId id="372" r:id="rId27"/>
    <p:sldId id="373" r:id="rId28"/>
    <p:sldId id="297" r:id="rId29"/>
    <p:sldId id="368" r:id="rId30"/>
    <p:sldId id="369" r:id="rId31"/>
    <p:sldId id="370" r:id="rId32"/>
    <p:sldId id="298" r:id="rId33"/>
    <p:sldId id="299" r:id="rId34"/>
    <p:sldId id="300" r:id="rId35"/>
    <p:sldId id="301" r:id="rId36"/>
    <p:sldId id="302" r:id="rId37"/>
    <p:sldId id="303" r:id="rId38"/>
    <p:sldId id="304" r:id="rId39"/>
    <p:sldId id="305" r:id="rId40"/>
    <p:sldId id="376" r:id="rId41"/>
    <p:sldId id="306" r:id="rId42"/>
    <p:sldId id="307" r:id="rId43"/>
    <p:sldId id="313" r:id="rId44"/>
    <p:sldId id="314" r:id="rId45"/>
    <p:sldId id="315" r:id="rId46"/>
    <p:sldId id="316" r:id="rId47"/>
    <p:sldId id="318" r:id="rId48"/>
    <p:sldId id="319" r:id="rId49"/>
    <p:sldId id="322" r:id="rId50"/>
    <p:sldId id="323" r:id="rId51"/>
    <p:sldId id="324" r:id="rId52"/>
    <p:sldId id="326" r:id="rId53"/>
    <p:sldId id="327" r:id="rId54"/>
    <p:sldId id="328" r:id="rId55"/>
    <p:sldId id="329" r:id="rId56"/>
    <p:sldId id="374" r:id="rId57"/>
    <p:sldId id="330" r:id="rId58"/>
    <p:sldId id="332" r:id="rId59"/>
    <p:sldId id="377" r:id="rId60"/>
    <p:sldId id="331" r:id="rId61"/>
    <p:sldId id="334" r:id="rId62"/>
    <p:sldId id="335" r:id="rId63"/>
    <p:sldId id="337" r:id="rId64"/>
    <p:sldId id="338" r:id="rId65"/>
    <p:sldId id="386" r:id="rId66"/>
    <p:sldId id="339" r:id="rId67"/>
    <p:sldId id="340" r:id="rId68"/>
    <p:sldId id="387" r:id="rId69"/>
    <p:sldId id="341" r:id="rId70"/>
    <p:sldId id="342" r:id="rId71"/>
    <p:sldId id="378" r:id="rId72"/>
    <p:sldId id="343" r:id="rId73"/>
    <p:sldId id="344" r:id="rId74"/>
    <p:sldId id="346" r:id="rId75"/>
    <p:sldId id="351" r:id="rId76"/>
    <p:sldId id="352" r:id="rId77"/>
    <p:sldId id="348" r:id="rId78"/>
    <p:sldId id="349" r:id="rId79"/>
    <p:sldId id="350" r:id="rId80"/>
    <p:sldId id="353" r:id="rId81"/>
    <p:sldId id="345" r:id="rId82"/>
    <p:sldId id="354" r:id="rId83"/>
    <p:sldId id="355" r:id="rId84"/>
    <p:sldId id="356" r:id="rId85"/>
    <p:sldId id="358" r:id="rId86"/>
    <p:sldId id="419" r:id="rId87"/>
    <p:sldId id="420" r:id="rId88"/>
    <p:sldId id="421" r:id="rId89"/>
    <p:sldId id="415" r:id="rId90"/>
    <p:sldId id="416" r:id="rId91"/>
    <p:sldId id="417" r:id="rId92"/>
    <p:sldId id="418" r:id="rId93"/>
    <p:sldId id="422" r:id="rId94"/>
    <p:sldId id="423" r:id="rId95"/>
    <p:sldId id="424" r:id="rId96"/>
    <p:sldId id="426" r:id="rId97"/>
    <p:sldId id="427" r:id="rId98"/>
    <p:sldId id="425" r:id="rId99"/>
    <p:sldId id="359" r:id="rId100"/>
    <p:sldId id="360" r:id="rId101"/>
    <p:sldId id="361" r:id="rId102"/>
    <p:sldId id="380" r:id="rId103"/>
    <p:sldId id="383" r:id="rId104"/>
    <p:sldId id="382" r:id="rId105"/>
    <p:sldId id="381" r:id="rId106"/>
    <p:sldId id="384" r:id="rId107"/>
    <p:sldId id="385" r:id="rId108"/>
    <p:sldId id="388" r:id="rId109"/>
    <p:sldId id="391" r:id="rId110"/>
    <p:sldId id="390" r:id="rId111"/>
    <p:sldId id="389" r:id="rId112"/>
    <p:sldId id="392" r:id="rId113"/>
    <p:sldId id="393" r:id="rId114"/>
    <p:sldId id="394" r:id="rId115"/>
    <p:sldId id="395" r:id="rId116"/>
    <p:sldId id="396" r:id="rId117"/>
    <p:sldId id="397" r:id="rId118"/>
    <p:sldId id="398" r:id="rId119"/>
    <p:sldId id="399" r:id="rId120"/>
    <p:sldId id="400" r:id="rId121"/>
    <p:sldId id="402" r:id="rId122"/>
    <p:sldId id="401" r:id="rId123"/>
    <p:sldId id="428" r:id="rId124"/>
    <p:sldId id="453" r:id="rId125"/>
    <p:sldId id="429" r:id="rId126"/>
    <p:sldId id="454" r:id="rId127"/>
    <p:sldId id="430" r:id="rId128"/>
    <p:sldId id="451" r:id="rId129"/>
    <p:sldId id="452" r:id="rId130"/>
    <p:sldId id="431" r:id="rId131"/>
    <p:sldId id="432" r:id="rId132"/>
    <p:sldId id="433" r:id="rId133"/>
    <p:sldId id="434" r:id="rId134"/>
    <p:sldId id="435" r:id="rId135"/>
    <p:sldId id="436" r:id="rId136"/>
    <p:sldId id="437" r:id="rId137"/>
    <p:sldId id="438" r:id="rId138"/>
    <p:sldId id="439" r:id="rId139"/>
    <p:sldId id="440" r:id="rId140"/>
    <p:sldId id="456" r:id="rId141"/>
    <p:sldId id="441" r:id="rId142"/>
    <p:sldId id="442" r:id="rId143"/>
    <p:sldId id="443" r:id="rId144"/>
    <p:sldId id="444" r:id="rId145"/>
    <p:sldId id="445" r:id="rId146"/>
    <p:sldId id="446" r:id="rId147"/>
    <p:sldId id="455" r:id="rId148"/>
    <p:sldId id="447" r:id="rId149"/>
    <p:sldId id="448" r:id="rId150"/>
    <p:sldId id="449" r:id="rId151"/>
    <p:sldId id="450" r:id="rId152"/>
    <p:sldId id="403" r:id="rId153"/>
    <p:sldId id="404" r:id="rId154"/>
    <p:sldId id="405" r:id="rId155"/>
    <p:sldId id="406" r:id="rId156"/>
    <p:sldId id="457" r:id="rId157"/>
    <p:sldId id="407" r:id="rId158"/>
    <p:sldId id="408" r:id="rId159"/>
    <p:sldId id="409" r:id="rId160"/>
    <p:sldId id="410" r:id="rId161"/>
    <p:sldId id="458" r:id="rId162"/>
    <p:sldId id="459" r:id="rId163"/>
    <p:sldId id="460" r:id="rId164"/>
    <p:sldId id="411" r:id="rId165"/>
    <p:sldId id="412" r:id="rId166"/>
    <p:sldId id="413" r:id="rId167"/>
    <p:sldId id="414" r:id="rId168"/>
    <p:sldId id="461" r:id="rId169"/>
    <p:sldId id="462" r:id="rId170"/>
    <p:sldId id="485" r:id="rId171"/>
    <p:sldId id="463" r:id="rId172"/>
    <p:sldId id="464" r:id="rId173"/>
    <p:sldId id="465" r:id="rId174"/>
    <p:sldId id="486" r:id="rId175"/>
    <p:sldId id="487" r:id="rId176"/>
    <p:sldId id="466" r:id="rId177"/>
    <p:sldId id="467" r:id="rId178"/>
    <p:sldId id="468" r:id="rId179"/>
    <p:sldId id="469" r:id="rId180"/>
    <p:sldId id="471" r:id="rId181"/>
    <p:sldId id="472" r:id="rId182"/>
    <p:sldId id="488" r:id="rId183"/>
    <p:sldId id="490" r:id="rId184"/>
    <p:sldId id="491" r:id="rId185"/>
    <p:sldId id="494" r:id="rId186"/>
    <p:sldId id="495" r:id="rId187"/>
    <p:sldId id="497" r:id="rId188"/>
    <p:sldId id="500" r:id="rId189"/>
    <p:sldId id="501" r:id="rId190"/>
    <p:sldId id="503" r:id="rId191"/>
    <p:sldId id="504" r:id="rId192"/>
    <p:sldId id="473" r:id="rId193"/>
    <p:sldId id="474" r:id="rId194"/>
    <p:sldId id="475" r:id="rId195"/>
    <p:sldId id="476" r:id="rId196"/>
    <p:sldId id="480" r:id="rId197"/>
    <p:sldId id="513" r:id="rId198"/>
    <p:sldId id="515" r:id="rId199"/>
    <p:sldId id="516" r:id="rId200"/>
    <p:sldId id="517" r:id="rId201"/>
    <p:sldId id="518" r:id="rId202"/>
    <p:sldId id="519" r:id="rId203"/>
    <p:sldId id="520" r:id="rId204"/>
    <p:sldId id="522" r:id="rId205"/>
    <p:sldId id="523" r:id="rId206"/>
    <p:sldId id="524" r:id="rId207"/>
    <p:sldId id="525" r:id="rId208"/>
    <p:sldId id="526" r:id="rId209"/>
    <p:sldId id="527" r:id="rId210"/>
    <p:sldId id="528" r:id="rId211"/>
    <p:sldId id="529" r:id="rId212"/>
    <p:sldId id="530" r:id="rId213"/>
    <p:sldId id="531" r:id="rId214"/>
    <p:sldId id="532" r:id="rId215"/>
    <p:sldId id="533" r:id="rId216"/>
    <p:sldId id="534" r:id="rId217"/>
    <p:sldId id="535" r:id="rId218"/>
    <p:sldId id="536" r:id="rId219"/>
    <p:sldId id="537" r:id="rId220"/>
    <p:sldId id="538" r:id="rId221"/>
    <p:sldId id="539" r:id="rId222"/>
    <p:sldId id="540" r:id="rId223"/>
    <p:sldId id="541" r:id="rId224"/>
    <p:sldId id="542" r:id="rId225"/>
    <p:sldId id="543" r:id="rId226"/>
    <p:sldId id="544" r:id="rId227"/>
    <p:sldId id="545" r:id="rId228"/>
    <p:sldId id="546" r:id="rId229"/>
    <p:sldId id="547" r:id="rId230"/>
    <p:sldId id="506" r:id="rId231"/>
    <p:sldId id="548" r:id="rId232"/>
    <p:sldId id="549" r:id="rId233"/>
    <p:sldId id="550" r:id="rId234"/>
    <p:sldId id="551" r:id="rId235"/>
    <p:sldId id="552" r:id="rId236"/>
    <p:sldId id="553" r:id="rId237"/>
    <p:sldId id="554" r:id="rId238"/>
    <p:sldId id="555" r:id="rId239"/>
    <p:sldId id="556" r:id="rId240"/>
    <p:sldId id="557" r:id="rId241"/>
    <p:sldId id="558" r:id="rId242"/>
    <p:sldId id="559" r:id="rId243"/>
    <p:sldId id="589" r:id="rId244"/>
    <p:sldId id="560" r:id="rId245"/>
    <p:sldId id="561" r:id="rId246"/>
    <p:sldId id="562" r:id="rId247"/>
    <p:sldId id="563" r:id="rId248"/>
    <p:sldId id="564" r:id="rId249"/>
    <p:sldId id="565" r:id="rId250"/>
    <p:sldId id="566" r:id="rId251"/>
    <p:sldId id="568" r:id="rId252"/>
    <p:sldId id="569" r:id="rId253"/>
    <p:sldId id="571" r:id="rId254"/>
    <p:sldId id="572" r:id="rId255"/>
    <p:sldId id="573" r:id="rId256"/>
    <p:sldId id="574" r:id="rId257"/>
    <p:sldId id="575" r:id="rId258"/>
    <p:sldId id="576" r:id="rId259"/>
    <p:sldId id="578" r:id="rId260"/>
    <p:sldId id="579" r:id="rId261"/>
    <p:sldId id="580" r:id="rId262"/>
    <p:sldId id="581" r:id="rId263"/>
    <p:sldId id="582" r:id="rId264"/>
    <p:sldId id="583" r:id="rId265"/>
    <p:sldId id="584" r:id="rId266"/>
    <p:sldId id="585" r:id="rId267"/>
    <p:sldId id="586" r:id="rId268"/>
    <p:sldId id="590" r:id="rId269"/>
    <p:sldId id="587" r:id="rId27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7A861D5-0233-4878-AEBD-75BA2485B67C}">
          <p14:sldIdLst>
            <p14:sldId id="379"/>
            <p14:sldId id="257"/>
            <p14:sldId id="363"/>
            <p14:sldId id="364"/>
            <p14:sldId id="365"/>
            <p14:sldId id="366"/>
            <p14:sldId id="375"/>
            <p14:sldId id="362"/>
            <p14:sldId id="281"/>
            <p14:sldId id="282"/>
            <p14:sldId id="296"/>
            <p14:sldId id="284"/>
            <p14:sldId id="285"/>
            <p14:sldId id="286"/>
            <p14:sldId id="287"/>
            <p14:sldId id="288"/>
            <p14:sldId id="289"/>
            <p14:sldId id="290"/>
            <p14:sldId id="292"/>
            <p14:sldId id="367"/>
            <p14:sldId id="294"/>
            <p14:sldId id="295"/>
            <p14:sldId id="372"/>
            <p14:sldId id="373"/>
            <p14:sldId id="297"/>
            <p14:sldId id="368"/>
            <p14:sldId id="369"/>
            <p14:sldId id="370"/>
            <p14:sldId id="298"/>
            <p14:sldId id="299"/>
            <p14:sldId id="300"/>
            <p14:sldId id="301"/>
            <p14:sldId id="302"/>
            <p14:sldId id="303"/>
            <p14:sldId id="304"/>
            <p14:sldId id="305"/>
            <p14:sldId id="376"/>
            <p14:sldId id="306"/>
            <p14:sldId id="307"/>
            <p14:sldId id="313"/>
            <p14:sldId id="314"/>
            <p14:sldId id="315"/>
            <p14:sldId id="316"/>
            <p14:sldId id="318"/>
            <p14:sldId id="319"/>
            <p14:sldId id="322"/>
            <p14:sldId id="323"/>
            <p14:sldId id="324"/>
            <p14:sldId id="326"/>
            <p14:sldId id="327"/>
            <p14:sldId id="328"/>
            <p14:sldId id="329"/>
            <p14:sldId id="374"/>
            <p14:sldId id="330"/>
            <p14:sldId id="332"/>
            <p14:sldId id="377"/>
            <p14:sldId id="331"/>
            <p14:sldId id="334"/>
            <p14:sldId id="335"/>
            <p14:sldId id="337"/>
            <p14:sldId id="338"/>
            <p14:sldId id="386"/>
            <p14:sldId id="339"/>
            <p14:sldId id="340"/>
            <p14:sldId id="387"/>
            <p14:sldId id="341"/>
            <p14:sldId id="342"/>
            <p14:sldId id="378"/>
            <p14:sldId id="343"/>
            <p14:sldId id="344"/>
            <p14:sldId id="346"/>
            <p14:sldId id="351"/>
            <p14:sldId id="352"/>
            <p14:sldId id="348"/>
            <p14:sldId id="349"/>
            <p14:sldId id="350"/>
            <p14:sldId id="353"/>
            <p14:sldId id="345"/>
            <p14:sldId id="354"/>
            <p14:sldId id="355"/>
            <p14:sldId id="356"/>
            <p14:sldId id="358"/>
            <p14:sldId id="419"/>
            <p14:sldId id="420"/>
            <p14:sldId id="421"/>
            <p14:sldId id="415"/>
            <p14:sldId id="416"/>
            <p14:sldId id="417"/>
            <p14:sldId id="418"/>
            <p14:sldId id="422"/>
            <p14:sldId id="423"/>
            <p14:sldId id="424"/>
            <p14:sldId id="426"/>
            <p14:sldId id="427"/>
            <p14:sldId id="425"/>
            <p14:sldId id="359"/>
            <p14:sldId id="360"/>
            <p14:sldId id="361"/>
            <p14:sldId id="380"/>
            <p14:sldId id="383"/>
            <p14:sldId id="382"/>
            <p14:sldId id="381"/>
            <p14:sldId id="384"/>
            <p14:sldId id="385"/>
            <p14:sldId id="388"/>
            <p14:sldId id="391"/>
            <p14:sldId id="390"/>
            <p14:sldId id="389"/>
            <p14:sldId id="392"/>
            <p14:sldId id="393"/>
            <p14:sldId id="394"/>
            <p14:sldId id="395"/>
            <p14:sldId id="396"/>
            <p14:sldId id="397"/>
            <p14:sldId id="398"/>
            <p14:sldId id="399"/>
            <p14:sldId id="400"/>
            <p14:sldId id="402"/>
            <p14:sldId id="401"/>
            <p14:sldId id="428"/>
            <p14:sldId id="453"/>
            <p14:sldId id="429"/>
            <p14:sldId id="454"/>
            <p14:sldId id="430"/>
            <p14:sldId id="451"/>
            <p14:sldId id="452"/>
            <p14:sldId id="431"/>
            <p14:sldId id="432"/>
            <p14:sldId id="433"/>
            <p14:sldId id="434"/>
            <p14:sldId id="435"/>
            <p14:sldId id="436"/>
            <p14:sldId id="437"/>
            <p14:sldId id="438"/>
            <p14:sldId id="439"/>
            <p14:sldId id="440"/>
            <p14:sldId id="456"/>
            <p14:sldId id="441"/>
            <p14:sldId id="442"/>
            <p14:sldId id="443"/>
            <p14:sldId id="444"/>
            <p14:sldId id="445"/>
            <p14:sldId id="446"/>
            <p14:sldId id="455"/>
            <p14:sldId id="447"/>
            <p14:sldId id="448"/>
            <p14:sldId id="449"/>
            <p14:sldId id="450"/>
            <p14:sldId id="403"/>
            <p14:sldId id="404"/>
            <p14:sldId id="405"/>
            <p14:sldId id="406"/>
            <p14:sldId id="457"/>
            <p14:sldId id="407"/>
            <p14:sldId id="408"/>
            <p14:sldId id="409"/>
            <p14:sldId id="410"/>
            <p14:sldId id="458"/>
            <p14:sldId id="459"/>
            <p14:sldId id="460"/>
            <p14:sldId id="411"/>
            <p14:sldId id="412"/>
            <p14:sldId id="413"/>
            <p14:sldId id="414"/>
            <p14:sldId id="461"/>
            <p14:sldId id="462"/>
            <p14:sldId id="485"/>
            <p14:sldId id="463"/>
            <p14:sldId id="464"/>
            <p14:sldId id="465"/>
            <p14:sldId id="486"/>
            <p14:sldId id="487"/>
            <p14:sldId id="466"/>
            <p14:sldId id="467"/>
            <p14:sldId id="468"/>
            <p14:sldId id="469"/>
            <p14:sldId id="471"/>
            <p14:sldId id="472"/>
            <p14:sldId id="488"/>
            <p14:sldId id="490"/>
            <p14:sldId id="491"/>
            <p14:sldId id="494"/>
            <p14:sldId id="495"/>
            <p14:sldId id="497"/>
            <p14:sldId id="500"/>
            <p14:sldId id="501"/>
            <p14:sldId id="503"/>
            <p14:sldId id="504"/>
            <p14:sldId id="473"/>
            <p14:sldId id="474"/>
            <p14:sldId id="475"/>
            <p14:sldId id="476"/>
            <p14:sldId id="480"/>
            <p14:sldId id="513"/>
            <p14:sldId id="515"/>
            <p14:sldId id="516"/>
            <p14:sldId id="517"/>
            <p14:sldId id="518"/>
            <p14:sldId id="519"/>
            <p14:sldId id="520"/>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06"/>
            <p14:sldId id="548"/>
            <p14:sldId id="549"/>
            <p14:sldId id="550"/>
            <p14:sldId id="551"/>
            <p14:sldId id="552"/>
            <p14:sldId id="553"/>
            <p14:sldId id="554"/>
            <p14:sldId id="555"/>
            <p14:sldId id="556"/>
            <p14:sldId id="557"/>
            <p14:sldId id="558"/>
            <p14:sldId id="559"/>
            <p14:sldId id="589"/>
            <p14:sldId id="560"/>
            <p14:sldId id="561"/>
            <p14:sldId id="562"/>
            <p14:sldId id="563"/>
            <p14:sldId id="564"/>
            <p14:sldId id="565"/>
            <p14:sldId id="566"/>
            <p14:sldId id="568"/>
            <p14:sldId id="569"/>
            <p14:sldId id="571"/>
          </p14:sldIdLst>
        </p14:section>
        <p14:section name="Section sans titre" id="{3B452B6F-C6BD-45D8-8CFA-AF3744037C10}">
          <p14:sldIdLst>
            <p14:sldId id="572"/>
            <p14:sldId id="573"/>
            <p14:sldId id="574"/>
            <p14:sldId id="575"/>
            <p14:sldId id="576"/>
            <p14:sldId id="578"/>
            <p14:sldId id="579"/>
            <p14:sldId id="580"/>
            <p14:sldId id="581"/>
            <p14:sldId id="582"/>
            <p14:sldId id="583"/>
            <p14:sldId id="584"/>
            <p14:sldId id="585"/>
            <p14:sldId id="586"/>
            <p14:sldId id="590"/>
            <p14:sldId id="5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2" autoAdjust="0"/>
    <p:restoredTop sz="85996" autoAdjust="0"/>
  </p:normalViewPr>
  <p:slideViewPr>
    <p:cSldViewPr snapToGrid="0">
      <p:cViewPr varScale="1">
        <p:scale>
          <a:sx n="60" d="100"/>
          <a:sy n="60" d="100"/>
        </p:scale>
        <p:origin x="330" y="48"/>
      </p:cViewPr>
      <p:guideLst/>
    </p:cSldViewPr>
  </p:slideViewPr>
  <p:outlineViewPr>
    <p:cViewPr>
      <p:scale>
        <a:sx n="33" d="100"/>
        <a:sy n="33" d="100"/>
      </p:scale>
      <p:origin x="0" y="-84048"/>
    </p:cViewPr>
  </p:outlineViewPr>
  <p:notesTextViewPr>
    <p:cViewPr>
      <p:scale>
        <a:sx n="1" d="1"/>
        <a:sy n="1" d="1"/>
      </p:scale>
      <p:origin x="0" y="0"/>
    </p:cViewPr>
  </p:notesTextViewPr>
  <p:sorterViewPr>
    <p:cViewPr>
      <p:scale>
        <a:sx n="100" d="100"/>
        <a:sy n="100" d="100"/>
      </p:scale>
      <p:origin x="0" y="-8761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notesMaster" Target="notesMasters/notesMaster1.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presProps" Target="presProps.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viewProps" Target="viewProp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tableStyles" Target="tableStyles.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slideMaster" Target="slideMasters/slideMaster2.xml"/><Relationship Id="rId29" Type="http://schemas.openxmlformats.org/officeDocument/2006/relationships/slide" Target="slides/slide25.xml"/><Relationship Id="rId255" Type="http://schemas.openxmlformats.org/officeDocument/2006/relationships/slide" Target="slides/slide251.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slideMaster" Target="slideMasters/slideMaster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4.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3FD9F-01FC-44CC-A841-A1BB7DB587D6}" type="datetimeFigureOut">
              <a:rPr lang="fr-FR" smtClean="0"/>
              <a:t>22/10/2024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46693-DD53-4F0A-9306-8466B781A08B}" type="slidenum">
              <a:rPr lang="fr-FR" smtClean="0"/>
              <a:t>‹N°›</a:t>
            </a:fld>
            <a:endParaRPr lang="fr-FR"/>
          </a:p>
        </p:txBody>
      </p:sp>
    </p:spTree>
    <p:extLst>
      <p:ext uri="{BB962C8B-B14F-4D97-AF65-F5344CB8AC3E}">
        <p14:creationId xmlns:p14="http://schemas.microsoft.com/office/powerpoint/2010/main" val="288777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2452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1589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558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8577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B46693-DD53-4F0A-9306-8466B781A08B}" type="slidenum">
              <a:rPr lang="fr-FR" smtClean="0"/>
              <a:t>117</a:t>
            </a:fld>
            <a:endParaRPr lang="fr-FR"/>
          </a:p>
        </p:txBody>
      </p:sp>
    </p:spTree>
    <p:extLst>
      <p:ext uri="{BB962C8B-B14F-4D97-AF65-F5344CB8AC3E}">
        <p14:creationId xmlns:p14="http://schemas.microsoft.com/office/powerpoint/2010/main" val="78459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sz="1200" b="1" kern="1200" dirty="0" smtClean="0">
                <a:solidFill>
                  <a:schemeClr val="tx1"/>
                </a:solidFill>
                <a:effectLst/>
                <a:latin typeface="+mn-lt"/>
                <a:ea typeface="+mn-ea"/>
                <a:cs typeface="+mn-cs"/>
              </a:rPr>
              <a:t>Cmd&gt; </a:t>
            </a:r>
            <a:r>
              <a:rPr lang="fr-FR" sz="1200" b="1" kern="1200" dirty="0" err="1" smtClean="0">
                <a:solidFill>
                  <a:schemeClr val="tx1"/>
                </a:solidFill>
                <a:effectLst/>
                <a:latin typeface="+mn-lt"/>
                <a:ea typeface="+mn-ea"/>
                <a:cs typeface="+mn-cs"/>
              </a:rPr>
              <a:t>mysql</a:t>
            </a:r>
            <a:r>
              <a:rPr lang="fr-FR" sz="1200" b="1" kern="1200" dirty="0" smtClean="0">
                <a:solidFill>
                  <a:schemeClr val="tx1"/>
                </a:solidFill>
                <a:effectLst/>
                <a:latin typeface="+mn-lt"/>
                <a:ea typeface="+mn-ea"/>
                <a:cs typeface="+mn-cs"/>
              </a:rPr>
              <a:t> –u </a:t>
            </a:r>
            <a:r>
              <a:rPr lang="fr-FR" sz="1200" b="1" kern="1200" dirty="0" err="1" smtClean="0">
                <a:solidFill>
                  <a:schemeClr val="tx1"/>
                </a:solidFill>
                <a:effectLst/>
                <a:latin typeface="+mn-lt"/>
                <a:ea typeface="+mn-ea"/>
                <a:cs typeface="+mn-cs"/>
              </a:rPr>
              <a:t>root</a:t>
            </a:r>
            <a:r>
              <a:rPr lang="fr-FR" sz="1200" b="1" kern="1200" dirty="0" smtClean="0">
                <a:solidFill>
                  <a:schemeClr val="tx1"/>
                </a:solidFill>
                <a:effectLst/>
                <a:latin typeface="+mn-lt"/>
                <a:ea typeface="+mn-ea"/>
                <a:cs typeface="+mn-cs"/>
              </a:rPr>
              <a:t>  -p </a:t>
            </a:r>
            <a:endParaRPr lang="fr-FR" dirty="0" smtClean="0"/>
          </a:p>
          <a:p>
            <a:r>
              <a:rPr lang="fr-FR" dirty="0" err="1" smtClean="0"/>
              <a:t>Mysql</a:t>
            </a:r>
            <a:r>
              <a:rPr lang="fr-FR" dirty="0" smtClean="0"/>
              <a:t>&gt; show </a:t>
            </a:r>
            <a:r>
              <a:rPr lang="fr-FR" dirty="0" err="1" smtClean="0"/>
              <a:t>engines</a:t>
            </a:r>
            <a:r>
              <a:rPr lang="fr-FR" dirty="0" smtClean="0"/>
              <a:t>;</a:t>
            </a:r>
          </a:p>
          <a:p>
            <a:r>
              <a:rPr lang="en-US" dirty="0" err="1" smtClean="0"/>
              <a:t>mysql</a:t>
            </a:r>
            <a:r>
              <a:rPr lang="en-US" dirty="0" smtClean="0"/>
              <a:t>&gt; Select engine from </a:t>
            </a:r>
            <a:r>
              <a:rPr lang="en-US" dirty="0" err="1" smtClean="0"/>
              <a:t>information_schema.tables</a:t>
            </a:r>
            <a:r>
              <a:rPr lang="en-US" smtClean="0"/>
              <a:t> group by engine;</a:t>
            </a:r>
          </a:p>
          <a:p>
            <a:endParaRPr lang="fr-FR" dirty="0" smtClean="0"/>
          </a:p>
          <a:p>
            <a:r>
              <a:rPr lang="fr-FR" sz="1200" b="0" i="0" kern="1200" dirty="0" smtClean="0">
                <a:solidFill>
                  <a:schemeClr val="tx1"/>
                </a:solidFill>
                <a:effectLst/>
                <a:latin typeface="+mn-lt"/>
                <a:ea typeface="+mn-ea"/>
                <a:cs typeface="+mn-cs"/>
              </a:rPr>
              <a:t>CREATE TABLE </a:t>
            </a:r>
            <a:r>
              <a:rPr lang="fr-FR" sz="1200" b="0" i="0" kern="1200" dirty="0" err="1" smtClean="0">
                <a:solidFill>
                  <a:schemeClr val="tx1"/>
                </a:solidFill>
                <a:effectLst/>
                <a:latin typeface="+mn-lt"/>
                <a:ea typeface="+mn-ea"/>
                <a:cs typeface="+mn-cs"/>
              </a:rPr>
              <a:t>matable</a:t>
            </a:r>
            <a:r>
              <a:rPr lang="fr-FR" sz="1200" b="0" i="0" kern="1200" dirty="0" smtClean="0">
                <a:solidFill>
                  <a:schemeClr val="tx1"/>
                </a:solidFill>
                <a:effectLst/>
                <a:latin typeface="+mn-lt"/>
                <a:ea typeface="+mn-ea"/>
                <a:cs typeface="+mn-cs"/>
              </a:rPr>
              <a:t>(champ1 </a:t>
            </a:r>
            <a:r>
              <a:rPr lang="fr-FR" sz="1200" b="0" i="0" kern="1200" dirty="0" err="1" smtClean="0">
                <a:solidFill>
                  <a:schemeClr val="tx1"/>
                </a:solidFill>
                <a:effectLst/>
                <a:latin typeface="+mn-lt"/>
                <a:ea typeface="+mn-ea"/>
                <a:cs typeface="+mn-cs"/>
              </a:rPr>
              <a:t>int</a:t>
            </a:r>
            <a:r>
              <a:rPr lang="fr-FR" sz="1200" b="0" i="0" kern="1200" dirty="0" smtClean="0">
                <a:solidFill>
                  <a:schemeClr val="tx1"/>
                </a:solidFill>
                <a:effectLst/>
                <a:latin typeface="+mn-lt"/>
                <a:ea typeface="+mn-ea"/>
                <a:cs typeface="+mn-cs"/>
              </a:rPr>
              <a:t>, ...) type = </a:t>
            </a:r>
            <a:r>
              <a:rPr lang="fr-FR" sz="1200" b="0" i="0" kern="1200" dirty="0" err="1" smtClean="0">
                <a:solidFill>
                  <a:schemeClr val="tx1"/>
                </a:solidFill>
                <a:effectLst/>
                <a:latin typeface="+mn-lt"/>
                <a:ea typeface="+mn-ea"/>
                <a:cs typeface="+mn-cs"/>
              </a:rPr>
              <a:t>innodb</a:t>
            </a:r>
            <a:r>
              <a:rPr lang="fr-FR" sz="1200" b="0" i="0" kern="1200" dirty="0" smtClean="0">
                <a:solidFill>
                  <a:schemeClr val="tx1"/>
                </a:solidFill>
                <a:effectLst/>
                <a:latin typeface="+mn-lt"/>
                <a:ea typeface="+mn-ea"/>
                <a:cs typeface="+mn-cs"/>
              </a:rPr>
              <a:t>;</a:t>
            </a:r>
            <a:r>
              <a:rPr lang="fr-FR" dirty="0" smtClean="0"/>
              <a:t/>
            </a:r>
            <a:br>
              <a:rPr lang="fr-FR" dirty="0" smtClean="0"/>
            </a:br>
            <a:endParaRPr lang="fr-FR" dirty="0" smtClean="0"/>
          </a:p>
          <a:p>
            <a:endParaRPr lang="fr-FR" dirty="0" smtClean="0"/>
          </a:p>
          <a:p>
            <a:r>
              <a:rPr lang="fr-FR" dirty="0" err="1" smtClean="0"/>
              <a:t>mysql</a:t>
            </a:r>
            <a:r>
              <a:rPr lang="fr-FR" dirty="0" smtClean="0"/>
              <a:t>&gt; show  </a:t>
            </a:r>
            <a:r>
              <a:rPr lang="fr-FR" dirty="0" err="1" smtClean="0"/>
              <a:t>engines</a:t>
            </a:r>
            <a:r>
              <a:rPr lang="fr-FR" dirty="0" smtClean="0"/>
              <a:t>;</a:t>
            </a:r>
          </a:p>
          <a:p>
            <a:r>
              <a:rPr lang="fr-FR" dirty="0" smtClean="0"/>
              <a:t>+--------------------+---------+----------------------------------------------------------------+--------------+------+------------+</a:t>
            </a:r>
          </a:p>
          <a:p>
            <a:r>
              <a:rPr lang="fr-FR" dirty="0" smtClean="0"/>
              <a:t>| Engine             | Support | Comment                                                        | Transactions | XA   | </a:t>
            </a:r>
            <a:r>
              <a:rPr lang="fr-FR" dirty="0" err="1" smtClean="0"/>
              <a:t>Savepoints</a:t>
            </a:r>
            <a:r>
              <a:rPr lang="fr-FR" dirty="0" smtClean="0"/>
              <a:t> |</a:t>
            </a:r>
          </a:p>
          <a:p>
            <a:r>
              <a:rPr lang="fr-FR" dirty="0" smtClean="0"/>
              <a:t>+--------------------+---------+----------------------------------------------------------------+--------------+------+------------+</a:t>
            </a:r>
          </a:p>
          <a:p>
            <a:r>
              <a:rPr lang="fr-FR" dirty="0" smtClean="0"/>
              <a:t>| </a:t>
            </a:r>
            <a:r>
              <a:rPr lang="fr-FR" dirty="0" err="1" smtClean="0"/>
              <a:t>InnoDB</a:t>
            </a:r>
            <a:r>
              <a:rPr lang="fr-FR" dirty="0" smtClean="0"/>
              <a:t>             | DEFAULT | Supports transactions, </a:t>
            </a:r>
            <a:r>
              <a:rPr lang="fr-FR" dirty="0" err="1" smtClean="0"/>
              <a:t>row-level</a:t>
            </a:r>
            <a:r>
              <a:rPr lang="fr-FR" dirty="0" smtClean="0"/>
              <a:t> </a:t>
            </a:r>
            <a:r>
              <a:rPr lang="fr-FR" dirty="0" err="1" smtClean="0"/>
              <a:t>locking</a:t>
            </a:r>
            <a:r>
              <a:rPr lang="fr-FR" dirty="0" smtClean="0"/>
              <a:t>, and </a:t>
            </a:r>
            <a:r>
              <a:rPr lang="fr-FR" dirty="0" err="1" smtClean="0"/>
              <a:t>foreign</a:t>
            </a:r>
            <a:r>
              <a:rPr lang="fr-FR" dirty="0" smtClean="0"/>
              <a:t> keys     | YES          | YES  | YES        |</a:t>
            </a:r>
          </a:p>
          <a:p>
            <a:r>
              <a:rPr lang="fr-FR" dirty="0" smtClean="0"/>
              <a:t>| MRG_MYISAM         | YES     | Collection of </a:t>
            </a:r>
            <a:r>
              <a:rPr lang="fr-FR" dirty="0" err="1" smtClean="0"/>
              <a:t>identical</a:t>
            </a:r>
            <a:r>
              <a:rPr lang="fr-FR" dirty="0" smtClean="0"/>
              <a:t> </a:t>
            </a:r>
            <a:r>
              <a:rPr lang="fr-FR" dirty="0" err="1" smtClean="0"/>
              <a:t>MyISAM</a:t>
            </a:r>
            <a:r>
              <a:rPr lang="fr-FR" dirty="0" smtClean="0"/>
              <a:t> tables                          | NO           | NO   | NO         |</a:t>
            </a:r>
          </a:p>
          <a:p>
            <a:r>
              <a:rPr lang="fr-FR" dirty="0" smtClean="0"/>
              <a:t>| MEMORY             | YES     | Hash based, </a:t>
            </a:r>
            <a:r>
              <a:rPr lang="fr-FR" dirty="0" err="1" smtClean="0"/>
              <a:t>stored</a:t>
            </a:r>
            <a:r>
              <a:rPr lang="fr-FR" dirty="0" smtClean="0"/>
              <a:t> in memory, </a:t>
            </a:r>
            <a:r>
              <a:rPr lang="fr-FR" dirty="0" err="1" smtClean="0"/>
              <a:t>useful</a:t>
            </a:r>
            <a:r>
              <a:rPr lang="fr-FR" dirty="0" smtClean="0"/>
              <a:t> for </a:t>
            </a:r>
            <a:r>
              <a:rPr lang="fr-FR" dirty="0" err="1" smtClean="0"/>
              <a:t>temporary</a:t>
            </a:r>
            <a:r>
              <a:rPr lang="fr-FR" dirty="0" smtClean="0"/>
              <a:t> tables      | NO           | NO   | NO         |</a:t>
            </a:r>
          </a:p>
          <a:p>
            <a:r>
              <a:rPr lang="fr-FR" dirty="0" smtClean="0"/>
              <a:t>| BLACKHOLE          | YES     | /</a:t>
            </a:r>
            <a:r>
              <a:rPr lang="fr-FR" dirty="0" err="1" smtClean="0"/>
              <a:t>dev</a:t>
            </a:r>
            <a:r>
              <a:rPr lang="fr-FR" dirty="0" smtClean="0"/>
              <a:t>/</a:t>
            </a:r>
            <a:r>
              <a:rPr lang="fr-FR" dirty="0" err="1" smtClean="0"/>
              <a:t>null</a:t>
            </a:r>
            <a:r>
              <a:rPr lang="fr-FR" dirty="0" smtClean="0"/>
              <a:t> </a:t>
            </a:r>
            <a:r>
              <a:rPr lang="fr-FR" dirty="0" err="1" smtClean="0"/>
              <a:t>storage</a:t>
            </a:r>
            <a:r>
              <a:rPr lang="fr-FR" dirty="0" smtClean="0"/>
              <a:t> </a:t>
            </a:r>
            <a:r>
              <a:rPr lang="fr-FR" dirty="0" err="1" smtClean="0"/>
              <a:t>engine</a:t>
            </a:r>
            <a:r>
              <a:rPr lang="fr-FR" dirty="0" smtClean="0"/>
              <a:t> (</a:t>
            </a:r>
            <a:r>
              <a:rPr lang="fr-FR" dirty="0" err="1" smtClean="0"/>
              <a:t>anything</a:t>
            </a:r>
            <a:r>
              <a:rPr lang="fr-FR" dirty="0" smtClean="0"/>
              <a:t> </a:t>
            </a:r>
            <a:r>
              <a:rPr lang="fr-FR" dirty="0" err="1" smtClean="0"/>
              <a:t>you</a:t>
            </a:r>
            <a:r>
              <a:rPr lang="fr-FR" dirty="0" smtClean="0"/>
              <a:t> </a:t>
            </a:r>
            <a:r>
              <a:rPr lang="fr-FR" dirty="0" err="1" smtClean="0"/>
              <a:t>write</a:t>
            </a:r>
            <a:r>
              <a:rPr lang="fr-FR" dirty="0" smtClean="0"/>
              <a:t> to </a:t>
            </a:r>
            <a:r>
              <a:rPr lang="fr-FR" dirty="0" err="1" smtClean="0"/>
              <a:t>it</a:t>
            </a:r>
            <a:r>
              <a:rPr lang="fr-FR" dirty="0" smtClean="0"/>
              <a:t> </a:t>
            </a:r>
            <a:r>
              <a:rPr lang="fr-FR" dirty="0" err="1" smtClean="0"/>
              <a:t>disappears</a:t>
            </a:r>
            <a:r>
              <a:rPr lang="fr-FR" dirty="0" smtClean="0"/>
              <a:t>) | NO           | NO   | NO         |</a:t>
            </a:r>
          </a:p>
          <a:p>
            <a:r>
              <a:rPr lang="fr-FR" dirty="0" smtClean="0"/>
              <a:t>| </a:t>
            </a:r>
            <a:r>
              <a:rPr lang="fr-FR" dirty="0" err="1" smtClean="0"/>
              <a:t>MyISAM</a:t>
            </a:r>
            <a:r>
              <a:rPr lang="fr-FR" dirty="0" smtClean="0"/>
              <a:t>             | YES     | </a:t>
            </a:r>
            <a:r>
              <a:rPr lang="fr-FR" dirty="0" err="1" smtClean="0"/>
              <a:t>MyISAM</a:t>
            </a:r>
            <a:r>
              <a:rPr lang="fr-FR" dirty="0" smtClean="0"/>
              <a:t> </a:t>
            </a:r>
            <a:r>
              <a:rPr lang="fr-FR" dirty="0" err="1" smtClean="0"/>
              <a:t>storage</a:t>
            </a:r>
            <a:r>
              <a:rPr lang="fr-FR" dirty="0" smtClean="0"/>
              <a:t> </a:t>
            </a:r>
            <a:r>
              <a:rPr lang="fr-FR" dirty="0" err="1" smtClean="0"/>
              <a:t>engine</a:t>
            </a:r>
            <a:r>
              <a:rPr lang="fr-FR" dirty="0" smtClean="0"/>
              <a:t>                                          | NO           | NO   | NO         |</a:t>
            </a:r>
          </a:p>
          <a:p>
            <a:r>
              <a:rPr lang="fr-FR" dirty="0" smtClean="0"/>
              <a:t>| CSV                | YES     | CSV </a:t>
            </a:r>
            <a:r>
              <a:rPr lang="fr-FR" dirty="0" err="1" smtClean="0"/>
              <a:t>storage</a:t>
            </a:r>
            <a:r>
              <a:rPr lang="fr-FR" dirty="0" smtClean="0"/>
              <a:t> </a:t>
            </a:r>
            <a:r>
              <a:rPr lang="fr-FR" dirty="0" err="1" smtClean="0"/>
              <a:t>engine</a:t>
            </a:r>
            <a:r>
              <a:rPr lang="fr-FR" dirty="0" smtClean="0"/>
              <a:t>                                             | NO           | NO   | NO         |</a:t>
            </a:r>
          </a:p>
          <a:p>
            <a:r>
              <a:rPr lang="fr-FR" dirty="0" smtClean="0"/>
              <a:t>| ARCHIVE            | YES     | Archive </a:t>
            </a:r>
            <a:r>
              <a:rPr lang="fr-FR" dirty="0" err="1" smtClean="0"/>
              <a:t>storage</a:t>
            </a:r>
            <a:r>
              <a:rPr lang="fr-FR" dirty="0" smtClean="0"/>
              <a:t> </a:t>
            </a:r>
            <a:r>
              <a:rPr lang="fr-FR" dirty="0" err="1" smtClean="0"/>
              <a:t>engine</a:t>
            </a:r>
            <a:r>
              <a:rPr lang="fr-FR" dirty="0" smtClean="0"/>
              <a:t>                                         | NO           | NO   | NO         |</a:t>
            </a:r>
          </a:p>
          <a:p>
            <a:r>
              <a:rPr lang="fr-FR" dirty="0" smtClean="0"/>
              <a:t>| PERFORMANCE_SCHEMA | YES     | Performance </a:t>
            </a:r>
            <a:r>
              <a:rPr lang="fr-FR" dirty="0" err="1" smtClean="0"/>
              <a:t>Schema</a:t>
            </a:r>
            <a:r>
              <a:rPr lang="fr-FR" dirty="0" smtClean="0"/>
              <a:t>                                             | NO           | NO   | NO         |</a:t>
            </a:r>
          </a:p>
          <a:p>
            <a:r>
              <a:rPr lang="fr-FR" dirty="0" smtClean="0"/>
              <a:t>| FEDERATED          | NO      | </a:t>
            </a:r>
            <a:r>
              <a:rPr lang="fr-FR" dirty="0" err="1" smtClean="0"/>
              <a:t>Federated</a:t>
            </a:r>
            <a:r>
              <a:rPr lang="fr-FR" dirty="0" smtClean="0"/>
              <a:t> MySQL </a:t>
            </a:r>
            <a:r>
              <a:rPr lang="fr-FR" dirty="0" err="1" smtClean="0"/>
              <a:t>storage</a:t>
            </a:r>
            <a:r>
              <a:rPr lang="fr-FR" dirty="0" smtClean="0"/>
              <a:t> </a:t>
            </a:r>
            <a:r>
              <a:rPr lang="fr-FR" dirty="0" err="1" smtClean="0"/>
              <a:t>engine</a:t>
            </a:r>
            <a:r>
              <a:rPr lang="fr-FR" dirty="0" smtClean="0"/>
              <a:t>                                 | NULL         | NULL | NULL       |</a:t>
            </a:r>
          </a:p>
          <a:p>
            <a:r>
              <a:rPr lang="fr-FR" dirty="0" smtClean="0"/>
              <a:t>+--------------------+---------+----------------------------------------------------------------+--------------+------+------------+</a:t>
            </a:r>
          </a:p>
          <a:p>
            <a:r>
              <a:rPr lang="fr-FR" dirty="0" smtClean="0"/>
              <a:t>9 </a:t>
            </a:r>
            <a:r>
              <a:rPr lang="fr-FR" dirty="0" err="1" smtClean="0"/>
              <a:t>rows</a:t>
            </a:r>
            <a:r>
              <a:rPr lang="fr-FR" dirty="0" smtClean="0"/>
              <a:t> in set (0.00 sec)</a:t>
            </a:r>
            <a:endParaRPr lang="fr-FR" dirty="0"/>
          </a:p>
        </p:txBody>
      </p:sp>
      <p:sp>
        <p:nvSpPr>
          <p:cNvPr id="4" name="Espace réservé du numéro de diapositive 3"/>
          <p:cNvSpPr>
            <a:spLocks noGrp="1"/>
          </p:cNvSpPr>
          <p:nvPr>
            <p:ph type="sldNum" sz="quarter" idx="10"/>
          </p:nvPr>
        </p:nvSpPr>
        <p:spPr/>
        <p:txBody>
          <a:bodyPr/>
          <a:lstStyle/>
          <a:p>
            <a:fld id="{B1B46693-DD53-4F0A-9306-8466B781A08B}" type="slidenum">
              <a:rPr lang="fr-FR" smtClean="0"/>
              <a:t>137</a:t>
            </a:fld>
            <a:endParaRPr lang="fr-FR"/>
          </a:p>
        </p:txBody>
      </p:sp>
    </p:spTree>
    <p:extLst>
      <p:ext uri="{BB962C8B-B14F-4D97-AF65-F5344CB8AC3E}">
        <p14:creationId xmlns:p14="http://schemas.microsoft.com/office/powerpoint/2010/main" val="962376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5A335D-EA7B-4D49-A0F1-24CE3406D096}" type="slidenum">
              <a:rPr lang="fr-FR" smtClean="0"/>
              <a:t>146</a:t>
            </a:fld>
            <a:endParaRPr lang="fr-FR"/>
          </a:p>
        </p:txBody>
      </p:sp>
    </p:spTree>
    <p:extLst>
      <p:ext uri="{BB962C8B-B14F-4D97-AF65-F5344CB8AC3E}">
        <p14:creationId xmlns:p14="http://schemas.microsoft.com/office/powerpoint/2010/main" val="414817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B46693-DD53-4F0A-9306-8466B781A08B}" type="slidenum">
              <a:rPr lang="fr-FR" smtClean="0"/>
              <a:t>170</a:t>
            </a:fld>
            <a:endParaRPr lang="fr-FR"/>
          </a:p>
        </p:txBody>
      </p:sp>
    </p:spTree>
    <p:extLst>
      <p:ext uri="{BB962C8B-B14F-4D97-AF65-F5344CB8AC3E}">
        <p14:creationId xmlns:p14="http://schemas.microsoft.com/office/powerpoint/2010/main" val="3930792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B46693-DD53-4F0A-9306-8466B781A08B}" type="slidenum">
              <a:rPr lang="fr-FR" smtClean="0"/>
              <a:t>171</a:t>
            </a:fld>
            <a:endParaRPr lang="fr-FR"/>
          </a:p>
        </p:txBody>
      </p:sp>
    </p:spTree>
    <p:extLst>
      <p:ext uri="{BB962C8B-B14F-4D97-AF65-F5344CB8AC3E}">
        <p14:creationId xmlns:p14="http://schemas.microsoft.com/office/powerpoint/2010/main" val="2878740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r>
              <a:rPr lang="fr-FR" dirty="0" err="1" smtClean="0"/>
              <a:t>createCREATE</a:t>
            </a:r>
            <a:r>
              <a:rPr lang="fr-FR" dirty="0" smtClean="0"/>
              <a:t> TABLE EMPLOYEE (  </a:t>
            </a:r>
            <a:r>
              <a:rPr lang="fr-FR" dirty="0" err="1" smtClean="0"/>
              <a:t>Emp_NO</a:t>
            </a:r>
            <a:r>
              <a:rPr lang="fr-FR" dirty="0" smtClean="0"/>
              <a:t> INTEGER PRIMARY KEY,  </a:t>
            </a:r>
            <a:r>
              <a:rPr lang="fr-FR" dirty="0" err="1" smtClean="0"/>
              <a:t>Emp_Name</a:t>
            </a:r>
            <a:r>
              <a:rPr lang="fr-FR" dirty="0" smtClean="0"/>
              <a:t> TEXT NOT NULL,  </a:t>
            </a:r>
            <a:r>
              <a:rPr lang="fr-FR" dirty="0" err="1" smtClean="0"/>
              <a:t>Emp_Add</a:t>
            </a:r>
            <a:r>
              <a:rPr lang="fr-FR" dirty="0" smtClean="0"/>
              <a:t> TEXT NOT NULL,  </a:t>
            </a:r>
            <a:r>
              <a:rPr lang="fr-FR" dirty="0" err="1" smtClean="0"/>
              <a:t>Emp_Phone</a:t>
            </a:r>
            <a:r>
              <a:rPr lang="fr-FR" dirty="0" smtClean="0"/>
              <a:t> TEXT NOT NULL,  </a:t>
            </a:r>
            <a:r>
              <a:rPr lang="fr-FR" dirty="0" err="1" smtClean="0"/>
              <a:t>Dept_No</a:t>
            </a:r>
            <a:r>
              <a:rPr lang="fr-FR" dirty="0" smtClean="0"/>
              <a:t> TEXT NOT NULL,  </a:t>
            </a:r>
            <a:r>
              <a:rPr lang="fr-FR" dirty="0" err="1" smtClean="0"/>
              <a:t>Dept_Name</a:t>
            </a:r>
            <a:r>
              <a:rPr lang="fr-FR" dirty="0" smtClean="0"/>
              <a:t> TEXT NOT NULL,  </a:t>
            </a:r>
            <a:r>
              <a:rPr lang="fr-FR" dirty="0" err="1" smtClean="0"/>
              <a:t>Salary</a:t>
            </a:r>
            <a:r>
              <a:rPr lang="fr-FR" dirty="0" smtClean="0"/>
              <a:t> TEXT NOT NULL);-- </a:t>
            </a:r>
            <a:r>
              <a:rPr lang="fr-FR" dirty="0" err="1" smtClean="0"/>
              <a:t>insertINSERT</a:t>
            </a:r>
            <a:r>
              <a:rPr lang="fr-FR" dirty="0" smtClean="0"/>
              <a:t> INTO EMPLOYEE VALUES (0001, '</a:t>
            </a:r>
            <a:r>
              <a:rPr lang="fr-FR" dirty="0" err="1" smtClean="0"/>
              <a:t>Ramesh</a:t>
            </a:r>
            <a:r>
              <a:rPr lang="fr-FR" dirty="0" smtClean="0"/>
              <a:t>', 'GNoida','9855498465', '3445', 'Sales','25000');INSERT INTO EMPLOYEE VALUES (0002, 'Suresh', 'GNoida','98565498465', '0072', 'Sales','75000');INSERT INTO EMPLOYEE VALUES (0003, 'Rajesh', 'GNoida','9855497865', '2324', 'Sales','28000');INSERT INTO EMPLOYEE VALUES (0004, '</a:t>
            </a:r>
            <a:r>
              <a:rPr lang="fr-FR" dirty="0" err="1" smtClean="0"/>
              <a:t>Shyamu</a:t>
            </a:r>
            <a:r>
              <a:rPr lang="fr-FR" dirty="0" smtClean="0"/>
              <a:t>', 'BSB','9853698465', '8883', 'Sales','35000');INSERT INTO EMPLOYEE VALUES (0005, 'Ramu', 'BSB','9855498235', '74568', 'Sales','96000');INSERT INTO EMPLOYEE VALUES (0006, '</a:t>
            </a:r>
            <a:r>
              <a:rPr lang="fr-FR" dirty="0" err="1" smtClean="0"/>
              <a:t>Mahesh</a:t>
            </a:r>
            <a:r>
              <a:rPr lang="fr-FR" dirty="0" smtClean="0"/>
              <a:t>', 'GNoida','9851678465', '1238', 'Sales','25000');INSERT INTO EMPLOYEE VALUES (0007, 'Chaman', 'BSBS','9856723465', '7634', 'D10','215000');-- </a:t>
            </a:r>
            <a:r>
              <a:rPr lang="fr-FR" dirty="0" err="1" smtClean="0"/>
              <a:t>fetch</a:t>
            </a:r>
            <a:r>
              <a:rPr lang="fr-FR" dirty="0" smtClean="0"/>
              <a:t> update EMPLOYEE SET </a:t>
            </a:r>
            <a:r>
              <a:rPr lang="fr-FR" dirty="0" err="1" smtClean="0"/>
              <a:t>Emp_Add</a:t>
            </a:r>
            <a:r>
              <a:rPr lang="fr-FR" dirty="0" smtClean="0"/>
              <a:t>='Mathura' </a:t>
            </a:r>
            <a:r>
              <a:rPr lang="fr-FR" dirty="0" err="1" smtClean="0"/>
              <a:t>where</a:t>
            </a:r>
            <a:r>
              <a:rPr lang="fr-FR" dirty="0" smtClean="0"/>
              <a:t> </a:t>
            </a:r>
            <a:r>
              <a:rPr lang="fr-FR" dirty="0" err="1" smtClean="0"/>
              <a:t>Emp_No</a:t>
            </a:r>
            <a:r>
              <a:rPr lang="fr-FR" dirty="0" smtClean="0"/>
              <a:t>=5;ALTER table EMPLOYEE ADD </a:t>
            </a:r>
            <a:r>
              <a:rPr lang="fr-FR" dirty="0" err="1" smtClean="0"/>
              <a:t>Job_ID</a:t>
            </a:r>
            <a:r>
              <a:rPr lang="fr-FR" dirty="0" smtClean="0"/>
              <a:t> INT;SELECT * FROM EMPLOYEE ;</a:t>
            </a:r>
            <a:endParaRPr lang="fr-FR" dirty="0"/>
          </a:p>
        </p:txBody>
      </p:sp>
      <p:sp>
        <p:nvSpPr>
          <p:cNvPr id="4" name="Espace réservé du numéro de diapositive 3"/>
          <p:cNvSpPr>
            <a:spLocks noGrp="1"/>
          </p:cNvSpPr>
          <p:nvPr>
            <p:ph type="sldNum" sz="quarter" idx="10"/>
          </p:nvPr>
        </p:nvSpPr>
        <p:spPr/>
        <p:txBody>
          <a:bodyPr/>
          <a:lstStyle/>
          <a:p>
            <a:fld id="{B1B46693-DD53-4F0A-9306-8466B781A08B}" type="slidenum">
              <a:rPr lang="fr-FR" smtClean="0"/>
              <a:t>173</a:t>
            </a:fld>
            <a:endParaRPr lang="fr-FR"/>
          </a:p>
        </p:txBody>
      </p:sp>
    </p:spTree>
    <p:extLst>
      <p:ext uri="{BB962C8B-B14F-4D97-AF65-F5344CB8AC3E}">
        <p14:creationId xmlns:p14="http://schemas.microsoft.com/office/powerpoint/2010/main" val="195440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r>
              <a:rPr lang="fr-FR" dirty="0" err="1" smtClean="0"/>
              <a:t>createCREATE</a:t>
            </a:r>
            <a:r>
              <a:rPr lang="fr-FR" dirty="0" smtClean="0"/>
              <a:t> TABLE EMPLOYEE (  </a:t>
            </a:r>
            <a:r>
              <a:rPr lang="fr-FR" dirty="0" err="1" smtClean="0"/>
              <a:t>Emp_NO</a:t>
            </a:r>
            <a:r>
              <a:rPr lang="fr-FR" dirty="0" smtClean="0"/>
              <a:t> INTEGER PRIMARY KEY,  </a:t>
            </a:r>
            <a:r>
              <a:rPr lang="fr-FR" dirty="0" err="1" smtClean="0"/>
              <a:t>Emp_Name</a:t>
            </a:r>
            <a:r>
              <a:rPr lang="fr-FR" dirty="0" smtClean="0"/>
              <a:t> TEXT NOT NULL,  </a:t>
            </a:r>
            <a:r>
              <a:rPr lang="fr-FR" dirty="0" err="1" smtClean="0"/>
              <a:t>Emp_Add</a:t>
            </a:r>
            <a:r>
              <a:rPr lang="fr-FR" dirty="0" smtClean="0"/>
              <a:t> TEXT NOT NULL,  </a:t>
            </a:r>
            <a:r>
              <a:rPr lang="fr-FR" dirty="0" err="1" smtClean="0"/>
              <a:t>Emp_Phone</a:t>
            </a:r>
            <a:r>
              <a:rPr lang="fr-FR" dirty="0" smtClean="0"/>
              <a:t> TEXT NOT NULL,  </a:t>
            </a:r>
            <a:r>
              <a:rPr lang="fr-FR" dirty="0" err="1" smtClean="0"/>
              <a:t>Dept_No</a:t>
            </a:r>
            <a:r>
              <a:rPr lang="fr-FR" dirty="0" smtClean="0"/>
              <a:t> TEXT NOT NULL,  </a:t>
            </a:r>
            <a:r>
              <a:rPr lang="fr-FR" dirty="0" err="1" smtClean="0"/>
              <a:t>Dept_Name</a:t>
            </a:r>
            <a:r>
              <a:rPr lang="fr-FR" dirty="0" smtClean="0"/>
              <a:t> TEXT NOT NULL,  </a:t>
            </a:r>
            <a:r>
              <a:rPr lang="fr-FR" dirty="0" err="1" smtClean="0"/>
              <a:t>Salary</a:t>
            </a:r>
            <a:r>
              <a:rPr lang="fr-FR" dirty="0" smtClean="0"/>
              <a:t> TEXT NOT NULL);-- </a:t>
            </a:r>
            <a:r>
              <a:rPr lang="fr-FR" dirty="0" err="1" smtClean="0"/>
              <a:t>insertINSERT</a:t>
            </a:r>
            <a:r>
              <a:rPr lang="fr-FR" dirty="0" smtClean="0"/>
              <a:t> INTO EMPLOYEE VALUES (0001, '</a:t>
            </a:r>
            <a:r>
              <a:rPr lang="fr-FR" dirty="0" err="1" smtClean="0"/>
              <a:t>Ramesh</a:t>
            </a:r>
            <a:r>
              <a:rPr lang="fr-FR" dirty="0" smtClean="0"/>
              <a:t>', 'GNoida','9855498465', '3445', 'Sales','25000');INSERT INTO EMPLOYEE VALUES (0002, 'Suresh', 'GNoida','98565498465', '0072', 'Sales','75000');INSERT INTO EMPLOYEE VALUES (0003, 'Rajesh', 'GNoida','9855497865', '2324', 'Sales','28000');INSERT INTO EMPLOYEE VALUES (0004, '</a:t>
            </a:r>
            <a:r>
              <a:rPr lang="fr-FR" dirty="0" err="1" smtClean="0"/>
              <a:t>Shyamu</a:t>
            </a:r>
            <a:r>
              <a:rPr lang="fr-FR" dirty="0" smtClean="0"/>
              <a:t>', 'BSB','9853698465', '8883', 'Sales','35000');INSERT INTO EMPLOYEE VALUES (0005, 'Ramu', 'BSB','9855498235', '74568', 'Sales','96000');INSERT INTO EMPLOYEE VALUES (0006, '</a:t>
            </a:r>
            <a:r>
              <a:rPr lang="fr-FR" dirty="0" err="1" smtClean="0"/>
              <a:t>Mahesh</a:t>
            </a:r>
            <a:r>
              <a:rPr lang="fr-FR" dirty="0" smtClean="0"/>
              <a:t>', 'GNoida','9851678465', '1238', 'Sales','25000');INSERT INTO EMPLOYEE VALUES (0007, 'Chaman', 'BSBS','9856723465', '7634', 'D10','215000');-- </a:t>
            </a:r>
            <a:r>
              <a:rPr lang="fr-FR" dirty="0" err="1" smtClean="0"/>
              <a:t>fetch</a:t>
            </a:r>
            <a:r>
              <a:rPr lang="fr-FR" dirty="0" smtClean="0"/>
              <a:t> update EMPLOYEE SET </a:t>
            </a:r>
            <a:r>
              <a:rPr lang="fr-FR" dirty="0" err="1" smtClean="0"/>
              <a:t>Emp_Add</a:t>
            </a:r>
            <a:r>
              <a:rPr lang="fr-FR" dirty="0" smtClean="0"/>
              <a:t>='Mathura' </a:t>
            </a:r>
            <a:r>
              <a:rPr lang="fr-FR" dirty="0" err="1" smtClean="0"/>
              <a:t>where</a:t>
            </a:r>
            <a:r>
              <a:rPr lang="fr-FR" dirty="0" smtClean="0"/>
              <a:t> </a:t>
            </a:r>
            <a:r>
              <a:rPr lang="fr-FR" dirty="0" err="1" smtClean="0"/>
              <a:t>Emp_No</a:t>
            </a:r>
            <a:r>
              <a:rPr lang="fr-FR" dirty="0" smtClean="0"/>
              <a:t>=5;ALTER table EMPLOYEE ADD </a:t>
            </a:r>
            <a:r>
              <a:rPr lang="fr-FR" dirty="0" err="1" smtClean="0"/>
              <a:t>Job_ID</a:t>
            </a:r>
            <a:r>
              <a:rPr lang="fr-FR" dirty="0" smtClean="0"/>
              <a:t> INT;SELECT * FROM EMPLOYEE ;</a:t>
            </a:r>
            <a:endParaRPr lang="fr-FR" dirty="0"/>
          </a:p>
        </p:txBody>
      </p:sp>
      <p:sp>
        <p:nvSpPr>
          <p:cNvPr id="4" name="Espace réservé du numéro de diapositive 3"/>
          <p:cNvSpPr>
            <a:spLocks noGrp="1"/>
          </p:cNvSpPr>
          <p:nvPr>
            <p:ph type="sldNum" sz="quarter" idx="10"/>
          </p:nvPr>
        </p:nvSpPr>
        <p:spPr/>
        <p:txBody>
          <a:bodyPr/>
          <a:lstStyle/>
          <a:p>
            <a:fld id="{B1B46693-DD53-4F0A-9306-8466B781A08B}" type="slidenum">
              <a:rPr lang="fr-FR" smtClean="0"/>
              <a:t>174</a:t>
            </a:fld>
            <a:endParaRPr lang="fr-FR"/>
          </a:p>
        </p:txBody>
      </p:sp>
    </p:spTree>
    <p:extLst>
      <p:ext uri="{BB962C8B-B14F-4D97-AF65-F5344CB8AC3E}">
        <p14:creationId xmlns:p14="http://schemas.microsoft.com/office/powerpoint/2010/main" val="68173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90486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B46693-DD53-4F0A-9306-8466B781A08B}" type="slidenum">
              <a:rPr lang="fr-FR" smtClean="0"/>
              <a:t>183</a:t>
            </a:fld>
            <a:endParaRPr lang="fr-FR"/>
          </a:p>
        </p:txBody>
      </p:sp>
    </p:spTree>
    <p:extLst>
      <p:ext uri="{BB962C8B-B14F-4D97-AF65-F5344CB8AC3E}">
        <p14:creationId xmlns:p14="http://schemas.microsoft.com/office/powerpoint/2010/main" val="3078460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B46693-DD53-4F0A-9306-8466B781A08B}" type="slidenum">
              <a:rPr lang="fr-FR" smtClean="0"/>
              <a:t>190</a:t>
            </a:fld>
            <a:endParaRPr lang="fr-FR"/>
          </a:p>
        </p:txBody>
      </p:sp>
    </p:spTree>
    <p:extLst>
      <p:ext uri="{BB962C8B-B14F-4D97-AF65-F5344CB8AC3E}">
        <p14:creationId xmlns:p14="http://schemas.microsoft.com/office/powerpoint/2010/main" val="1271061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0730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84759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38379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19388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47241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77073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35880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6671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21533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59747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58942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959323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53517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07612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49864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76290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56071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15224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09146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227474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99453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52215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69993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42155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270246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16457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04449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545797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429031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8361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51A3F3-AF2A-4EB1-8C66-B98AD62D5B1C}" type="slidenum">
              <a:rPr lang="fr-FR" smtClean="0">
                <a:solidFill>
                  <a:prstClr val="black"/>
                </a:solidFill>
              </a:rPr>
              <a:pPr/>
              <a:t>69</a:t>
            </a:fld>
            <a:endParaRPr lang="fr-FR">
              <a:solidFill>
                <a:prstClr val="black"/>
              </a:solidFill>
            </a:endParaRPr>
          </a:p>
        </p:txBody>
      </p:sp>
    </p:spTree>
    <p:extLst>
      <p:ext uri="{BB962C8B-B14F-4D97-AF65-F5344CB8AC3E}">
        <p14:creationId xmlns:p14="http://schemas.microsoft.com/office/powerpoint/2010/main" val="22142451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088688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326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053283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965692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203171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29430658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17065205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5137555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025"/>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35842" name="Rectangle 1026"/>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26942748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025"/>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36866" name="Rectangle 1026"/>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234093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7121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025"/>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37890" name="Rectangle 1026"/>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4650975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025"/>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38914" name="Rectangle 1026"/>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12673019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025"/>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39938" name="Rectangle 1026"/>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8754701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025"/>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40962" name="Rectangle 1026"/>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41928475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025"/>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41986" name="Rectangle 1026"/>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14853049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025"/>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43010" name="Rectangle 1026"/>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6621007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025"/>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44034" name="Rectangle 1026"/>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3594701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025"/>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45058" name="Rectangle 1026"/>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21600679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025"/>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46082" name="Rectangle 1026"/>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33003726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274820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088417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4079466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28972715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36427583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11520967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5738238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22159780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20879365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a:spLocks noGrp="1" noRot="1" noChangeAspect="1" noChangeArrowheads="1" noTextEdit="1"/>
          </p:cNvSpPr>
          <p:nvPr>
            <p:ph type="sldImg"/>
          </p:nvPr>
        </p:nvSpPr>
        <p:spPr bwMode="auto">
          <a:xfrm>
            <a:off x="2460625" y="658813"/>
            <a:ext cx="4217988" cy="2373312"/>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1413862" y="3262514"/>
            <a:ext cx="6318197" cy="184666"/>
          </a:xfrm>
          <a:prstGeom prst="rect">
            <a:avLst/>
          </a:prstGeom>
          <a:noFill/>
          <a:ln>
            <a:miter lim="800000"/>
            <a:headEnd/>
            <a:tailEnd/>
          </a:ln>
        </p:spPr>
        <p:txBody>
          <a:bodyPr lIns="0" tIns="0" rIns="0" bIns="0">
            <a:spAutoFit/>
          </a:bodyPr>
          <a:lstStyle/>
          <a:p>
            <a:endParaRPr lang="fr-FR"/>
          </a:p>
        </p:txBody>
      </p:sp>
    </p:spTree>
    <p:extLst>
      <p:ext uri="{BB962C8B-B14F-4D97-AF65-F5344CB8AC3E}">
        <p14:creationId xmlns:p14="http://schemas.microsoft.com/office/powerpoint/2010/main" val="1646995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4880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1623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2BE07B7-B2C3-4BCA-9702-554DD7EDBC95}" type="datetimeFigureOut">
              <a:rPr lang="fr-FR" smtClean="0"/>
              <a:t>22/10/2024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E9ECE5-6A0F-4660-9DF4-02AC1B2AE6E2}" type="slidenum">
              <a:rPr lang="fr-FR" smtClean="0"/>
              <a:t>‹N°›</a:t>
            </a:fld>
            <a:endParaRPr lang="fr-FR"/>
          </a:p>
        </p:txBody>
      </p:sp>
    </p:spTree>
    <p:extLst>
      <p:ext uri="{BB962C8B-B14F-4D97-AF65-F5344CB8AC3E}">
        <p14:creationId xmlns:p14="http://schemas.microsoft.com/office/powerpoint/2010/main" val="32149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BE07B7-B2C3-4BCA-9702-554DD7EDBC95}" type="datetimeFigureOut">
              <a:rPr lang="fr-FR" smtClean="0"/>
              <a:t>22/10/2024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E9ECE5-6A0F-4660-9DF4-02AC1B2AE6E2}" type="slidenum">
              <a:rPr lang="fr-FR" smtClean="0"/>
              <a:t>‹N°›</a:t>
            </a:fld>
            <a:endParaRPr lang="fr-FR"/>
          </a:p>
        </p:txBody>
      </p:sp>
    </p:spTree>
    <p:extLst>
      <p:ext uri="{BB962C8B-B14F-4D97-AF65-F5344CB8AC3E}">
        <p14:creationId xmlns:p14="http://schemas.microsoft.com/office/powerpoint/2010/main" val="28505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BE07B7-B2C3-4BCA-9702-554DD7EDBC95}" type="datetimeFigureOut">
              <a:rPr lang="fr-FR" smtClean="0"/>
              <a:t>22/10/2024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E9ECE5-6A0F-4660-9DF4-02AC1B2AE6E2}" type="slidenum">
              <a:rPr lang="fr-FR" smtClean="0"/>
              <a:t>‹N°›</a:t>
            </a:fld>
            <a:endParaRPr lang="fr-FR"/>
          </a:p>
        </p:txBody>
      </p:sp>
    </p:spTree>
    <p:extLst>
      <p:ext uri="{BB962C8B-B14F-4D97-AF65-F5344CB8AC3E}">
        <p14:creationId xmlns:p14="http://schemas.microsoft.com/office/powerpoint/2010/main" val="298476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510571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8634F224-418B-4DD1-92C4-D1E64C61A612}" type="datetime1">
              <a:rPr lang="fr-FR" smtClean="0">
                <a:solidFill>
                  <a:prstClr val="black">
                    <a:tint val="75000"/>
                  </a:prstClr>
                </a:solidFill>
              </a:rPr>
              <a:pPr/>
              <a:t>22/10/2024</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smtClean="0">
                <a:solidFill>
                  <a:prstClr val="black">
                    <a:tint val="75000"/>
                  </a:prstClr>
                </a:solidFill>
              </a:rPr>
              <a:t>Fait par : Yassine RHAZALI</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828643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8CAF7C0-9B77-4FB3-8D5A-3B9CBF63AFA7}" type="datetime1">
              <a:rPr lang="fr-FR" smtClean="0">
                <a:solidFill>
                  <a:prstClr val="black">
                    <a:tint val="75000"/>
                  </a:prstClr>
                </a:solidFill>
              </a:rPr>
              <a:pPr/>
              <a:t>22/10/2024</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smtClean="0">
                <a:solidFill>
                  <a:prstClr val="black">
                    <a:tint val="75000"/>
                  </a:prstClr>
                </a:solidFill>
              </a:rPr>
              <a:t>Fait par : Yassine RHAZALI</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98123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CCFB065-AD39-4064-BC60-D39928316450}" type="datetime1">
              <a:rPr lang="fr-FR" smtClean="0">
                <a:solidFill>
                  <a:prstClr val="black">
                    <a:tint val="75000"/>
                  </a:prstClr>
                </a:solidFill>
              </a:rPr>
              <a:pPr/>
              <a:t>22/10/2024</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smtClean="0">
                <a:solidFill>
                  <a:prstClr val="black">
                    <a:tint val="75000"/>
                  </a:prstClr>
                </a:solidFill>
              </a:rPr>
              <a:t>Fait par : Yassine RHAZALI</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61718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0F70209D-23CC-47A6-B0AD-02193312577D}" type="datetime1">
              <a:rPr lang="fr-FR" smtClean="0">
                <a:solidFill>
                  <a:prstClr val="black">
                    <a:tint val="75000"/>
                  </a:prstClr>
                </a:solidFill>
              </a:rPr>
              <a:pPr/>
              <a:t>22/10/2024</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BE" smtClean="0">
                <a:solidFill>
                  <a:prstClr val="black">
                    <a:tint val="75000"/>
                  </a:prstClr>
                </a:solidFill>
              </a:rPr>
              <a:t>Fait par : Yassine RHAZALI</a:t>
            </a:r>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359752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2487B5AB-0BA3-470B-AC23-05DDAD16B4D9}" type="datetime1">
              <a:rPr lang="fr-FR" smtClean="0">
                <a:solidFill>
                  <a:prstClr val="black">
                    <a:tint val="75000"/>
                  </a:prstClr>
                </a:solidFill>
              </a:rPr>
              <a:pPr/>
              <a:t>22/10/2024</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BE" smtClean="0">
                <a:solidFill>
                  <a:prstClr val="black">
                    <a:tint val="75000"/>
                  </a:prstClr>
                </a:solidFill>
              </a:rPr>
              <a:t>Fait par : Yassine RHAZALI</a:t>
            </a:r>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976541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4358EA48-6FC6-4DF4-A773-6EDF94A1C272}" type="datetime1">
              <a:rPr lang="fr-FR" smtClean="0">
                <a:solidFill>
                  <a:prstClr val="black">
                    <a:tint val="75000"/>
                  </a:prstClr>
                </a:solidFill>
              </a:rPr>
              <a:pPr/>
              <a:t>22/10/2024</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BE" smtClean="0">
                <a:solidFill>
                  <a:prstClr val="black">
                    <a:tint val="75000"/>
                  </a:prstClr>
                </a:solidFill>
              </a:rPr>
              <a:t>Fait par : Yassine RHAZALI</a:t>
            </a:r>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06785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8CDAD5-F992-4E34-A38B-2508B44CCE35}" type="datetime1">
              <a:rPr lang="fr-FR" smtClean="0">
                <a:solidFill>
                  <a:prstClr val="black">
                    <a:tint val="75000"/>
                  </a:prstClr>
                </a:solidFill>
              </a:rPr>
              <a:pPr/>
              <a:t>22/10/2024</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BE" smtClean="0">
                <a:solidFill>
                  <a:prstClr val="black">
                    <a:tint val="75000"/>
                  </a:prstClr>
                </a:solidFill>
              </a:rPr>
              <a:t>Fait par : Yassine RHAZALI</a:t>
            </a:r>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01555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BE07B7-B2C3-4BCA-9702-554DD7EDBC95}" type="datetimeFigureOut">
              <a:rPr lang="fr-FR" smtClean="0"/>
              <a:t>22/10/2024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E9ECE5-6A0F-4660-9DF4-02AC1B2AE6E2}" type="slidenum">
              <a:rPr lang="fr-FR" smtClean="0"/>
              <a:t>‹N°›</a:t>
            </a:fld>
            <a:endParaRPr lang="fr-FR"/>
          </a:p>
        </p:txBody>
      </p:sp>
    </p:spTree>
    <p:extLst>
      <p:ext uri="{BB962C8B-B14F-4D97-AF65-F5344CB8AC3E}">
        <p14:creationId xmlns:p14="http://schemas.microsoft.com/office/powerpoint/2010/main" val="3126478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FADA626-D808-439B-AEA6-F271CCBB0631}" type="datetime1">
              <a:rPr lang="fr-FR" smtClean="0">
                <a:solidFill>
                  <a:prstClr val="black">
                    <a:tint val="75000"/>
                  </a:prstClr>
                </a:solidFill>
              </a:rPr>
              <a:pPr/>
              <a:t>22/10/2024</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BE" smtClean="0">
                <a:solidFill>
                  <a:prstClr val="black">
                    <a:tint val="75000"/>
                  </a:prstClr>
                </a:solidFill>
              </a:rPr>
              <a:t>Fait par : Yassine RHAZALI</a:t>
            </a:r>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829473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2551EFA-10C1-49C1-9955-4F2BF1F6B69D}" type="datetime1">
              <a:rPr lang="fr-FR" smtClean="0">
                <a:solidFill>
                  <a:prstClr val="black">
                    <a:tint val="75000"/>
                  </a:prstClr>
                </a:solidFill>
              </a:rPr>
              <a:pPr/>
              <a:t>22/10/2024</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BE" smtClean="0">
                <a:solidFill>
                  <a:prstClr val="black">
                    <a:tint val="75000"/>
                  </a:prstClr>
                </a:solidFill>
              </a:rPr>
              <a:t>Fait par : Yassine RHAZALI</a:t>
            </a:r>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988002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354A65D-455B-4A61-A56A-F1CFDA49D676}" type="datetime1">
              <a:rPr lang="fr-FR" smtClean="0">
                <a:solidFill>
                  <a:prstClr val="black">
                    <a:tint val="75000"/>
                  </a:prstClr>
                </a:solidFill>
              </a:rPr>
              <a:pPr/>
              <a:t>22/10/2024</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smtClean="0">
                <a:solidFill>
                  <a:prstClr val="black">
                    <a:tint val="75000"/>
                  </a:prstClr>
                </a:solidFill>
              </a:rPr>
              <a:t>Fait par : Yassine RHAZALI</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498956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E395F23-673C-4CFB-880A-D70E0C0B9E26}" type="datetime1">
              <a:rPr lang="fr-FR" smtClean="0">
                <a:solidFill>
                  <a:prstClr val="black">
                    <a:tint val="75000"/>
                  </a:prstClr>
                </a:solidFill>
              </a:rPr>
              <a:pPr/>
              <a:t>22/10/2024</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smtClean="0">
                <a:solidFill>
                  <a:prstClr val="black">
                    <a:tint val="75000"/>
                  </a:prstClr>
                </a:solidFill>
              </a:rPr>
              <a:t>Fait par : Yassine RHAZALI</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650354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7814"/>
            <a:ext cx="10972800" cy="113982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09600" y="1600201"/>
            <a:ext cx="53848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AA8859CD-B5B8-41E0-95DF-E71EF0E5D151}" type="slidenum">
              <a:rPr lang="fr-FR" altLang="fr-FR"/>
              <a:pPr/>
              <a:t>‹N°›</a:t>
            </a:fld>
            <a:endParaRPr lang="fr-FR" altLang="fr-FR"/>
          </a:p>
        </p:txBody>
      </p:sp>
    </p:spTree>
    <p:extLst>
      <p:ext uri="{BB962C8B-B14F-4D97-AF65-F5344CB8AC3E}">
        <p14:creationId xmlns:p14="http://schemas.microsoft.com/office/powerpoint/2010/main" val="76574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7814"/>
            <a:ext cx="10972800" cy="113982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09600" y="1600201"/>
            <a:ext cx="53848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6197600" y="1600201"/>
            <a:ext cx="5384800" cy="2189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197600" y="3941763"/>
            <a:ext cx="5384800" cy="2189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fld id="{7BA7D0B3-4E43-4393-8C4D-366E85FC2C64}" type="slidenum">
              <a:rPr lang="fr-FR" altLang="fr-FR"/>
              <a:pPr/>
              <a:t>‹N°›</a:t>
            </a:fld>
            <a:endParaRPr lang="fr-FR" altLang="fr-FR"/>
          </a:p>
        </p:txBody>
      </p:sp>
    </p:spTree>
    <p:extLst>
      <p:ext uri="{BB962C8B-B14F-4D97-AF65-F5344CB8AC3E}">
        <p14:creationId xmlns:p14="http://schemas.microsoft.com/office/powerpoint/2010/main" val="2913216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690385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7814"/>
            <a:ext cx="10972800" cy="113982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09600" y="1600201"/>
            <a:ext cx="10972800" cy="4530725"/>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689E606B-4D4C-4A74-A8BD-A281E5D6E4FF}" type="slidenum">
              <a:rPr lang="fr-FR" altLang="fr-FR"/>
              <a:pPr/>
              <a:t>‹N°›</a:t>
            </a:fld>
            <a:endParaRPr lang="fr-FR" altLang="fr-FR"/>
          </a:p>
        </p:txBody>
      </p:sp>
    </p:spTree>
    <p:extLst>
      <p:ext uri="{BB962C8B-B14F-4D97-AF65-F5344CB8AC3E}">
        <p14:creationId xmlns:p14="http://schemas.microsoft.com/office/powerpoint/2010/main" val="1550897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401" y="2130422"/>
            <a:ext cx="10363199" cy="1470029"/>
          </a:xfrm>
          <a:prstGeom prst="rect">
            <a:avLst/>
          </a:prstGeom>
          <a:blipFill>
            <a:blip r:embed="rId2"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4400" b="0" i="0">
                <a:solidFill>
                  <a:srgbClr val="00279E"/>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10/22/2024</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25400"/>
            <a:fld id="{81D60167-4931-47E6-BA6A-407CBD079E47}" type="slidenum">
              <a:rPr lang="fr-FR" smtClean="0"/>
              <a:pPr marL="25400"/>
              <a:t>‹N°›</a:t>
            </a:fld>
            <a:endParaRPr lang="fr-FR" dirty="0"/>
          </a:p>
        </p:txBody>
      </p:sp>
    </p:spTree>
    <p:extLst>
      <p:ext uri="{BB962C8B-B14F-4D97-AF65-F5344CB8AC3E}">
        <p14:creationId xmlns:p14="http://schemas.microsoft.com/office/powerpoint/2010/main" val="648927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279E"/>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10/22/2024</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25400"/>
            <a:fld id="{81D60167-4931-47E6-BA6A-407CBD079E47}" type="slidenum">
              <a:rPr lang="fr-FR" smtClean="0"/>
              <a:pPr marL="25400"/>
              <a:t>‹N°›</a:t>
            </a:fld>
            <a:endParaRPr lang="fr-FR" dirty="0"/>
          </a:p>
        </p:txBody>
      </p:sp>
    </p:spTree>
    <p:extLst>
      <p:ext uri="{BB962C8B-B14F-4D97-AF65-F5344CB8AC3E}">
        <p14:creationId xmlns:p14="http://schemas.microsoft.com/office/powerpoint/2010/main" val="207067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2BE07B7-B2C3-4BCA-9702-554DD7EDBC95}" type="datetimeFigureOut">
              <a:rPr lang="fr-FR" smtClean="0"/>
              <a:t>22/10/2024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E9ECE5-6A0F-4660-9DF4-02AC1B2AE6E2}" type="slidenum">
              <a:rPr lang="fr-FR" smtClean="0"/>
              <a:t>‹N°›</a:t>
            </a:fld>
            <a:endParaRPr lang="fr-FR"/>
          </a:p>
        </p:txBody>
      </p:sp>
    </p:spTree>
    <p:extLst>
      <p:ext uri="{BB962C8B-B14F-4D97-AF65-F5344CB8AC3E}">
        <p14:creationId xmlns:p14="http://schemas.microsoft.com/office/powerpoint/2010/main" val="25911715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6" name="Rectangle 6"/>
          <p:cNvSpPr>
            <a:spLocks noGrp="1" noChangeArrowheads="1"/>
          </p:cNvSpPr>
          <p:nvPr>
            <p:ph type="sldNum" sz="quarter" idx="12"/>
          </p:nvPr>
        </p:nvSpPr>
        <p:spPr>
          <a:ln/>
        </p:spPr>
        <p:txBody>
          <a:bodyPr/>
          <a:lstStyle>
            <a:lvl1pPr>
              <a:defRPr/>
            </a:lvl1pPr>
          </a:lstStyle>
          <a:p>
            <a:pPr>
              <a:defRPr/>
            </a:pPr>
            <a:fld id="{3DF10950-C6C6-4A8A-90B6-036899BFF61C}"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653820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6" name="Rectangle 6"/>
          <p:cNvSpPr>
            <a:spLocks noGrp="1" noChangeArrowheads="1"/>
          </p:cNvSpPr>
          <p:nvPr>
            <p:ph type="sldNum" sz="quarter" idx="12"/>
          </p:nvPr>
        </p:nvSpPr>
        <p:spPr>
          <a:ln/>
        </p:spPr>
        <p:txBody>
          <a:bodyPr/>
          <a:lstStyle>
            <a:lvl1pPr>
              <a:defRPr/>
            </a:lvl1pPr>
          </a:lstStyle>
          <a:p>
            <a:pPr>
              <a:defRPr/>
            </a:pPr>
            <a:fld id="{9D9FDC7F-3779-4327-B80B-761266AB90C0}"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889451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6" name="Rectangle 6"/>
          <p:cNvSpPr>
            <a:spLocks noGrp="1" noChangeArrowheads="1"/>
          </p:cNvSpPr>
          <p:nvPr>
            <p:ph type="sldNum" sz="quarter" idx="12"/>
          </p:nvPr>
        </p:nvSpPr>
        <p:spPr>
          <a:ln/>
        </p:spPr>
        <p:txBody>
          <a:bodyPr/>
          <a:lstStyle>
            <a:lvl1pPr>
              <a:defRPr/>
            </a:lvl1pPr>
          </a:lstStyle>
          <a:p>
            <a:pPr>
              <a:defRPr/>
            </a:pPr>
            <a:fld id="{9440BBB8-B42E-470E-A619-296680AF1D6B}"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074960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7" name="Rectangle 6"/>
          <p:cNvSpPr>
            <a:spLocks noGrp="1" noChangeArrowheads="1"/>
          </p:cNvSpPr>
          <p:nvPr>
            <p:ph type="sldNum" sz="quarter" idx="12"/>
          </p:nvPr>
        </p:nvSpPr>
        <p:spPr>
          <a:ln/>
        </p:spPr>
        <p:txBody>
          <a:bodyPr/>
          <a:lstStyle>
            <a:lvl1pPr>
              <a:defRPr/>
            </a:lvl1pPr>
          </a:lstStyle>
          <a:p>
            <a:pPr>
              <a:defRPr/>
            </a:pPr>
            <a:fld id="{057AF86D-AB26-48FB-922E-306BE36773D2}"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999476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9" name="Rectangle 6"/>
          <p:cNvSpPr>
            <a:spLocks noGrp="1" noChangeArrowheads="1"/>
          </p:cNvSpPr>
          <p:nvPr>
            <p:ph type="sldNum" sz="quarter" idx="12"/>
          </p:nvPr>
        </p:nvSpPr>
        <p:spPr>
          <a:ln/>
        </p:spPr>
        <p:txBody>
          <a:bodyPr/>
          <a:lstStyle>
            <a:lvl1pPr>
              <a:defRPr/>
            </a:lvl1pPr>
          </a:lstStyle>
          <a:p>
            <a:pPr>
              <a:defRPr/>
            </a:pPr>
            <a:fld id="{DE6182DF-B5B4-4F88-A7EF-E25BCD930BED}"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689698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5" name="Rectangle 6"/>
          <p:cNvSpPr>
            <a:spLocks noGrp="1" noChangeArrowheads="1"/>
          </p:cNvSpPr>
          <p:nvPr>
            <p:ph type="sldNum" sz="quarter" idx="12"/>
          </p:nvPr>
        </p:nvSpPr>
        <p:spPr>
          <a:ln/>
        </p:spPr>
        <p:txBody>
          <a:bodyPr/>
          <a:lstStyle>
            <a:lvl1pPr>
              <a:defRPr/>
            </a:lvl1pPr>
          </a:lstStyle>
          <a:p>
            <a:pPr>
              <a:defRPr/>
            </a:pPr>
            <a:fld id="{3CE89545-DC93-4C04-8B99-407F6B2926FE}"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999704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4" name="Rectangle 6"/>
          <p:cNvSpPr>
            <a:spLocks noGrp="1" noChangeArrowheads="1"/>
          </p:cNvSpPr>
          <p:nvPr>
            <p:ph type="sldNum" sz="quarter" idx="12"/>
          </p:nvPr>
        </p:nvSpPr>
        <p:spPr>
          <a:ln/>
        </p:spPr>
        <p:txBody>
          <a:bodyPr/>
          <a:lstStyle>
            <a:lvl1pPr>
              <a:defRPr/>
            </a:lvl1pPr>
          </a:lstStyle>
          <a:p>
            <a:pPr>
              <a:defRPr/>
            </a:pPr>
            <a:fld id="{CF79EA22-529D-41A9-AEB7-751D6CE21462}"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549376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7" name="Rectangle 6"/>
          <p:cNvSpPr>
            <a:spLocks noGrp="1" noChangeArrowheads="1"/>
          </p:cNvSpPr>
          <p:nvPr>
            <p:ph type="sldNum" sz="quarter" idx="12"/>
          </p:nvPr>
        </p:nvSpPr>
        <p:spPr>
          <a:ln/>
        </p:spPr>
        <p:txBody>
          <a:bodyPr/>
          <a:lstStyle>
            <a:lvl1pPr>
              <a:defRPr/>
            </a:lvl1pPr>
          </a:lstStyle>
          <a:p>
            <a:pPr>
              <a:defRPr/>
            </a:pPr>
            <a:fld id="{E8E9D3D6-A8F7-4359-BB8A-22A310E53F46}"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478319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7" name="Rectangle 6"/>
          <p:cNvSpPr>
            <a:spLocks noGrp="1" noChangeArrowheads="1"/>
          </p:cNvSpPr>
          <p:nvPr>
            <p:ph type="sldNum" sz="quarter" idx="12"/>
          </p:nvPr>
        </p:nvSpPr>
        <p:spPr>
          <a:ln/>
        </p:spPr>
        <p:txBody>
          <a:bodyPr/>
          <a:lstStyle>
            <a:lvl1pPr>
              <a:defRPr/>
            </a:lvl1pPr>
          </a:lstStyle>
          <a:p>
            <a:pPr>
              <a:defRPr/>
            </a:pPr>
            <a:fld id="{41D36011-ACA9-4CCC-A5D2-487045052A3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127843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6" name="Rectangle 6"/>
          <p:cNvSpPr>
            <a:spLocks noGrp="1" noChangeArrowheads="1"/>
          </p:cNvSpPr>
          <p:nvPr>
            <p:ph type="sldNum" sz="quarter" idx="12"/>
          </p:nvPr>
        </p:nvSpPr>
        <p:spPr>
          <a:ln/>
        </p:spPr>
        <p:txBody>
          <a:bodyPr/>
          <a:lstStyle>
            <a:lvl1pPr>
              <a:defRPr/>
            </a:lvl1pPr>
          </a:lstStyle>
          <a:p>
            <a:pPr>
              <a:defRPr/>
            </a:pPr>
            <a:fld id="{788EA6FF-8D76-47E0-9FA2-7ACD09D61D61}"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64543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2BE07B7-B2C3-4BCA-9702-554DD7EDBC95}" type="datetimeFigureOut">
              <a:rPr lang="fr-FR" smtClean="0"/>
              <a:t>22/10/2024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E9ECE5-6A0F-4660-9DF4-02AC1B2AE6E2}" type="slidenum">
              <a:rPr lang="fr-FR" smtClean="0"/>
              <a:t>‹N°›</a:t>
            </a:fld>
            <a:endParaRPr lang="fr-FR"/>
          </a:p>
        </p:txBody>
      </p:sp>
    </p:spTree>
    <p:extLst>
      <p:ext uri="{BB962C8B-B14F-4D97-AF65-F5344CB8AC3E}">
        <p14:creationId xmlns:p14="http://schemas.microsoft.com/office/powerpoint/2010/main" val="31052933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6" name="Rectangle 6"/>
          <p:cNvSpPr>
            <a:spLocks noGrp="1" noChangeArrowheads="1"/>
          </p:cNvSpPr>
          <p:nvPr>
            <p:ph type="sldNum" sz="quarter" idx="12"/>
          </p:nvPr>
        </p:nvSpPr>
        <p:spPr>
          <a:ln/>
        </p:spPr>
        <p:txBody>
          <a:bodyPr/>
          <a:lstStyle>
            <a:lvl1pPr>
              <a:defRPr/>
            </a:lvl1pPr>
          </a:lstStyle>
          <a:p>
            <a:pPr>
              <a:defRPr/>
            </a:pPr>
            <a:fld id="{8D25A9E9-0A00-46C1-8C47-B225ACD8041C}"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639999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6" name="Rectangle 6"/>
          <p:cNvSpPr>
            <a:spLocks noGrp="1" noChangeArrowheads="1"/>
          </p:cNvSpPr>
          <p:nvPr>
            <p:ph type="sldNum" sz="quarter" idx="12"/>
          </p:nvPr>
        </p:nvSpPr>
        <p:spPr>
          <a:ln/>
        </p:spPr>
        <p:txBody>
          <a:bodyPr/>
          <a:lstStyle>
            <a:lvl1pPr>
              <a:defRPr/>
            </a:lvl1pPr>
          </a:lstStyle>
          <a:p>
            <a:fld id="{330EDCF7-152C-4CCD-BB67-0DCEBB12B457}"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36654838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6" name="Rectangle 6"/>
          <p:cNvSpPr>
            <a:spLocks noGrp="1" noChangeArrowheads="1"/>
          </p:cNvSpPr>
          <p:nvPr>
            <p:ph type="sldNum" sz="quarter" idx="12"/>
          </p:nvPr>
        </p:nvSpPr>
        <p:spPr>
          <a:ln/>
        </p:spPr>
        <p:txBody>
          <a:bodyPr/>
          <a:lstStyle>
            <a:lvl1pPr>
              <a:defRPr/>
            </a:lvl1pPr>
          </a:lstStyle>
          <a:p>
            <a:fld id="{9452094D-F5C8-486F-BA34-05FC2E31BE39}"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426625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6" name="Rectangle 6"/>
          <p:cNvSpPr>
            <a:spLocks noGrp="1" noChangeArrowheads="1"/>
          </p:cNvSpPr>
          <p:nvPr>
            <p:ph type="sldNum" sz="quarter" idx="12"/>
          </p:nvPr>
        </p:nvSpPr>
        <p:spPr>
          <a:ln/>
        </p:spPr>
        <p:txBody>
          <a:bodyPr/>
          <a:lstStyle>
            <a:lvl1pPr>
              <a:defRPr/>
            </a:lvl1pPr>
          </a:lstStyle>
          <a:p>
            <a:fld id="{F3432293-E5C5-401B-A0E1-59C117A9DCA9}"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2546748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7" name="Rectangle 6"/>
          <p:cNvSpPr>
            <a:spLocks noGrp="1" noChangeArrowheads="1"/>
          </p:cNvSpPr>
          <p:nvPr>
            <p:ph type="sldNum" sz="quarter" idx="12"/>
          </p:nvPr>
        </p:nvSpPr>
        <p:spPr>
          <a:ln/>
        </p:spPr>
        <p:txBody>
          <a:bodyPr/>
          <a:lstStyle>
            <a:lvl1pPr>
              <a:defRPr/>
            </a:lvl1pPr>
          </a:lstStyle>
          <a:p>
            <a:fld id="{3CBAFFE7-132D-493D-948A-EB8083207B58}"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1788557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9" name="Rectangle 6"/>
          <p:cNvSpPr>
            <a:spLocks noGrp="1" noChangeArrowheads="1"/>
          </p:cNvSpPr>
          <p:nvPr>
            <p:ph type="sldNum" sz="quarter" idx="12"/>
          </p:nvPr>
        </p:nvSpPr>
        <p:spPr>
          <a:ln/>
        </p:spPr>
        <p:txBody>
          <a:bodyPr/>
          <a:lstStyle>
            <a:lvl1pPr>
              <a:defRPr/>
            </a:lvl1pPr>
          </a:lstStyle>
          <a:p>
            <a:fld id="{A3EB896F-E0EC-4291-8ACC-3815C61C1BBB}"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2152215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5" name="Rectangle 6"/>
          <p:cNvSpPr>
            <a:spLocks noGrp="1" noChangeArrowheads="1"/>
          </p:cNvSpPr>
          <p:nvPr>
            <p:ph type="sldNum" sz="quarter" idx="12"/>
          </p:nvPr>
        </p:nvSpPr>
        <p:spPr>
          <a:ln/>
        </p:spPr>
        <p:txBody>
          <a:bodyPr/>
          <a:lstStyle>
            <a:lvl1pPr>
              <a:defRPr/>
            </a:lvl1pPr>
          </a:lstStyle>
          <a:p>
            <a:fld id="{227A5104-1374-4FA3-8F37-2B7ECE009FE5}"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1275659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4" name="Rectangle 6"/>
          <p:cNvSpPr>
            <a:spLocks noGrp="1" noChangeArrowheads="1"/>
          </p:cNvSpPr>
          <p:nvPr>
            <p:ph type="sldNum" sz="quarter" idx="12"/>
          </p:nvPr>
        </p:nvSpPr>
        <p:spPr>
          <a:ln/>
        </p:spPr>
        <p:txBody>
          <a:bodyPr/>
          <a:lstStyle>
            <a:lvl1pPr>
              <a:defRPr/>
            </a:lvl1pPr>
          </a:lstStyle>
          <a:p>
            <a:fld id="{6AFC9D04-62DF-4148-972F-F1294C0039A0}"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3348810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7" name="Rectangle 6"/>
          <p:cNvSpPr>
            <a:spLocks noGrp="1" noChangeArrowheads="1"/>
          </p:cNvSpPr>
          <p:nvPr>
            <p:ph type="sldNum" sz="quarter" idx="12"/>
          </p:nvPr>
        </p:nvSpPr>
        <p:spPr>
          <a:ln/>
        </p:spPr>
        <p:txBody>
          <a:bodyPr/>
          <a:lstStyle>
            <a:lvl1pPr>
              <a:defRPr/>
            </a:lvl1pPr>
          </a:lstStyle>
          <a:p>
            <a:fld id="{BE9BE69C-A6B4-45C6-8A7E-9EEDC011141E}"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3654350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7" name="Rectangle 6"/>
          <p:cNvSpPr>
            <a:spLocks noGrp="1" noChangeArrowheads="1"/>
          </p:cNvSpPr>
          <p:nvPr>
            <p:ph type="sldNum" sz="quarter" idx="12"/>
          </p:nvPr>
        </p:nvSpPr>
        <p:spPr>
          <a:ln/>
        </p:spPr>
        <p:txBody>
          <a:bodyPr/>
          <a:lstStyle>
            <a:lvl1pPr>
              <a:defRPr/>
            </a:lvl1pPr>
          </a:lstStyle>
          <a:p>
            <a:fld id="{9F6ED5CB-9E73-4B80-B6B7-9BF989FE98CC}"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111578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2BE07B7-B2C3-4BCA-9702-554DD7EDBC95}" type="datetimeFigureOut">
              <a:rPr lang="fr-FR" smtClean="0"/>
              <a:t>22/10/2024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E9ECE5-6A0F-4660-9DF4-02AC1B2AE6E2}" type="slidenum">
              <a:rPr lang="fr-FR" smtClean="0"/>
              <a:t>‹N°›</a:t>
            </a:fld>
            <a:endParaRPr lang="fr-FR"/>
          </a:p>
        </p:txBody>
      </p:sp>
    </p:spTree>
    <p:extLst>
      <p:ext uri="{BB962C8B-B14F-4D97-AF65-F5344CB8AC3E}">
        <p14:creationId xmlns:p14="http://schemas.microsoft.com/office/powerpoint/2010/main" val="2343606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6" name="Rectangle 6"/>
          <p:cNvSpPr>
            <a:spLocks noGrp="1" noChangeArrowheads="1"/>
          </p:cNvSpPr>
          <p:nvPr>
            <p:ph type="sldNum" sz="quarter" idx="12"/>
          </p:nvPr>
        </p:nvSpPr>
        <p:spPr>
          <a:ln/>
        </p:spPr>
        <p:txBody>
          <a:bodyPr/>
          <a:lstStyle>
            <a:lvl1pPr>
              <a:defRPr/>
            </a:lvl1pPr>
          </a:lstStyle>
          <a:p>
            <a:fld id="{3351FDCA-F324-4509-9587-E908869CDD02}"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609248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Support du Cours SGBD2 TDI09/10 I.CHANA  </a:t>
            </a:r>
          </a:p>
        </p:txBody>
      </p:sp>
      <p:sp>
        <p:nvSpPr>
          <p:cNvPr id="6" name="Rectangle 6"/>
          <p:cNvSpPr>
            <a:spLocks noGrp="1" noChangeArrowheads="1"/>
          </p:cNvSpPr>
          <p:nvPr>
            <p:ph type="sldNum" sz="quarter" idx="12"/>
          </p:nvPr>
        </p:nvSpPr>
        <p:spPr>
          <a:ln/>
        </p:spPr>
        <p:txBody>
          <a:bodyPr/>
          <a:lstStyle>
            <a:lvl1pPr>
              <a:defRPr/>
            </a:lvl1pPr>
          </a:lstStyle>
          <a:p>
            <a:fld id="{F3FDE632-250B-4E11-8DEA-E04E7FCC83CB}"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201417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2BE07B7-B2C3-4BCA-9702-554DD7EDBC95}" type="datetimeFigureOut">
              <a:rPr lang="fr-FR" smtClean="0"/>
              <a:t>22/10/2024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E9ECE5-6A0F-4660-9DF4-02AC1B2AE6E2}" type="slidenum">
              <a:rPr lang="fr-FR" smtClean="0"/>
              <a:t>‹N°›</a:t>
            </a:fld>
            <a:endParaRPr lang="fr-FR"/>
          </a:p>
        </p:txBody>
      </p:sp>
    </p:spTree>
    <p:extLst>
      <p:ext uri="{BB962C8B-B14F-4D97-AF65-F5344CB8AC3E}">
        <p14:creationId xmlns:p14="http://schemas.microsoft.com/office/powerpoint/2010/main" val="130687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BE07B7-B2C3-4BCA-9702-554DD7EDBC95}" type="datetimeFigureOut">
              <a:rPr lang="fr-FR" smtClean="0"/>
              <a:t>22/10/2024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E9ECE5-6A0F-4660-9DF4-02AC1B2AE6E2}" type="slidenum">
              <a:rPr lang="fr-FR" smtClean="0"/>
              <a:t>‹N°›</a:t>
            </a:fld>
            <a:endParaRPr lang="fr-FR"/>
          </a:p>
        </p:txBody>
      </p:sp>
    </p:spTree>
    <p:extLst>
      <p:ext uri="{BB962C8B-B14F-4D97-AF65-F5344CB8AC3E}">
        <p14:creationId xmlns:p14="http://schemas.microsoft.com/office/powerpoint/2010/main" val="131751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BE07B7-B2C3-4BCA-9702-554DD7EDBC95}" type="datetimeFigureOut">
              <a:rPr lang="fr-FR" smtClean="0"/>
              <a:t>22/10/2024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E9ECE5-6A0F-4660-9DF4-02AC1B2AE6E2}" type="slidenum">
              <a:rPr lang="fr-FR" smtClean="0"/>
              <a:t>‹N°›</a:t>
            </a:fld>
            <a:endParaRPr lang="fr-FR"/>
          </a:p>
        </p:txBody>
      </p:sp>
    </p:spTree>
    <p:extLst>
      <p:ext uri="{BB962C8B-B14F-4D97-AF65-F5344CB8AC3E}">
        <p14:creationId xmlns:p14="http://schemas.microsoft.com/office/powerpoint/2010/main" val="194785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BE07B7-B2C3-4BCA-9702-554DD7EDBC95}" type="datetimeFigureOut">
              <a:rPr lang="fr-FR" smtClean="0"/>
              <a:t>22/10/2024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E9ECE5-6A0F-4660-9DF4-02AC1B2AE6E2}" type="slidenum">
              <a:rPr lang="fr-FR" smtClean="0"/>
              <a:t>‹N°›</a:t>
            </a:fld>
            <a:endParaRPr lang="fr-FR"/>
          </a:p>
        </p:txBody>
      </p:sp>
    </p:spTree>
    <p:extLst>
      <p:ext uri="{BB962C8B-B14F-4D97-AF65-F5344CB8AC3E}">
        <p14:creationId xmlns:p14="http://schemas.microsoft.com/office/powerpoint/2010/main" val="395903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E07B7-B2C3-4BCA-9702-554DD7EDBC95}" type="datetimeFigureOut">
              <a:rPr lang="fr-FR" smtClean="0"/>
              <a:t>22/10/2024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9ECE5-6A0F-4660-9DF4-02AC1B2AE6E2}" type="slidenum">
              <a:rPr lang="fr-FR" smtClean="0"/>
              <a:t>‹N°›</a:t>
            </a:fld>
            <a:endParaRPr lang="fr-FR"/>
          </a:p>
        </p:txBody>
      </p:sp>
    </p:spTree>
    <p:extLst>
      <p:ext uri="{BB962C8B-B14F-4D97-AF65-F5344CB8AC3E}">
        <p14:creationId xmlns:p14="http://schemas.microsoft.com/office/powerpoint/2010/main" val="283815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B341D-1C5B-4CBD-921A-0E5007CC1318}" type="datetime1">
              <a:rPr lang="fr-FR" smtClean="0">
                <a:solidFill>
                  <a:prstClr val="black">
                    <a:tint val="75000"/>
                  </a:prstClr>
                </a:solidFill>
              </a:rPr>
              <a:pPr/>
              <a:t>22/10/2024</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solidFill>
                  <a:prstClr val="black">
                    <a:tint val="75000"/>
                  </a:prstClr>
                </a:solidFill>
              </a:rPr>
              <a:t>Fait par : Yassine RHAZALI</a:t>
            </a:r>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107127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700" r:id="rId15"/>
    <p:sldLayoutId id="2147483701" r:id="rId16"/>
    <p:sldLayoutId id="2147483702" r:id="rId17"/>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effectLst/>
                <a:latin typeface="Arial" pitchFamily="34" charset="0"/>
              </a:defRPr>
            </a:lvl1pPr>
          </a:lstStyle>
          <a:p>
            <a:pPr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effectLst/>
                <a:latin typeface="Arial" pitchFamily="34" charset="0"/>
              </a:defRPr>
            </a:lvl1pPr>
          </a:lstStyle>
          <a:p>
            <a:pPr fontAlgn="base">
              <a:spcBef>
                <a:spcPct val="0"/>
              </a:spcBef>
              <a:spcAft>
                <a:spcPct val="0"/>
              </a:spcAft>
              <a:defRPr/>
            </a:pPr>
            <a:r>
              <a:rPr lang="fr-FR">
                <a:solidFill>
                  <a:srgbClr val="000000"/>
                </a:solidFill>
              </a:rPr>
              <a:t>Support du Cours SGBD2 TDI09/10 I.CHANA  </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D6E854A-AF82-471C-AB2A-7CB661085491}" type="slidenum">
              <a:rPr lang="fr-FR" altLang="fr-FR">
                <a:solidFill>
                  <a:srgbClr val="000000"/>
                </a:solidFill>
              </a:rPr>
              <a:pPr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122321315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effectLst/>
                <a:latin typeface="Arial" pitchFamily="34" charset="0"/>
              </a:defRPr>
            </a:lvl1pPr>
          </a:lstStyle>
          <a:p>
            <a:pPr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effectLst/>
                <a:latin typeface="Arial" pitchFamily="34" charset="0"/>
              </a:defRPr>
            </a:lvl1pPr>
          </a:lstStyle>
          <a:p>
            <a:pPr fontAlgn="base">
              <a:spcBef>
                <a:spcPct val="0"/>
              </a:spcBef>
              <a:spcAft>
                <a:spcPct val="0"/>
              </a:spcAft>
              <a:defRPr/>
            </a:pPr>
            <a:r>
              <a:rPr lang="fr-FR">
                <a:solidFill>
                  <a:srgbClr val="000000"/>
                </a:solidFill>
              </a:rPr>
              <a:t>Support du Cours SGBD2 TDI09/10 I.CHANA  </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5CCADEDC-99E4-4D3F-A09E-7A6AA25164A6}" type="slidenum">
              <a:rPr lang="fr-FR" altLang="fr-FR">
                <a:solidFill>
                  <a:srgbClr val="000000"/>
                </a:solidFill>
              </a:rPr>
              <a:pPr fontAlgn="base">
                <a:spcBef>
                  <a:spcPct val="0"/>
                </a:spcBef>
                <a:spcAft>
                  <a:spcPct val="0"/>
                </a:spcAft>
              </a:pPr>
              <a:t>‹N°›</a:t>
            </a:fld>
            <a:endParaRPr lang="fr-FR" altLang="fr-FR">
              <a:solidFill>
                <a:srgbClr val="000000"/>
              </a:solidFill>
            </a:endParaRPr>
          </a:p>
        </p:txBody>
      </p:sp>
    </p:spTree>
    <p:extLst>
      <p:ext uri="{BB962C8B-B14F-4D97-AF65-F5344CB8AC3E}">
        <p14:creationId xmlns:p14="http://schemas.microsoft.com/office/powerpoint/2010/main" val="19332451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1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5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hyperlink" Target="https://fr.slideshare.net/adieng/introduction-au-sql-et-mysql#9" TargetMode="Externa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4.xml"/><Relationship Id="rId6" Type="http://schemas.openxmlformats.org/officeDocument/2006/relationships/image" Target="../media/image58.png"/><Relationship Id="rId5" Type="http://schemas.openxmlformats.org/officeDocument/2006/relationships/image" Target="../media/image56.png"/><Relationship Id="rId4" Type="http://schemas.openxmlformats.org/officeDocument/2006/relationships/image" Target="../media/image64.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 Id="rId4" Type="http://schemas.openxmlformats.org/officeDocument/2006/relationships/image" Target="../media/image67.png"/></Relationships>
</file>

<file path=ppt/slides/_rels/slide158.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1.w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4.png"/><Relationship Id="rId4" Type="http://schemas.openxmlformats.org/officeDocument/2006/relationships/image" Target="../media/image73.png"/></Relationships>
</file>

<file path=ppt/slides/_rels/slide16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4.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4.xml"/><Relationship Id="rId4" Type="http://schemas.openxmlformats.org/officeDocument/2006/relationships/image" Target="../media/image83.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4.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6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93.png"/><Relationship Id="rId2" Type="http://schemas.openxmlformats.org/officeDocument/2006/relationships/image" Target="../media/image56.png"/><Relationship Id="rId1" Type="http://schemas.openxmlformats.org/officeDocument/2006/relationships/slideLayout" Target="../slideLayouts/slideLayout14.xml"/><Relationship Id="rId6" Type="http://schemas.openxmlformats.org/officeDocument/2006/relationships/image" Target="../media/image92.png"/><Relationship Id="rId5" Type="http://schemas.openxmlformats.org/officeDocument/2006/relationships/image" Target="../media/image86.png"/><Relationship Id="rId4" Type="http://schemas.openxmlformats.org/officeDocument/2006/relationships/image" Target="../media/image91.png"/></Relationships>
</file>

<file path=ppt/slides/_rels/slide1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14.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98.png"/><Relationship Id="rId4" Type="http://schemas.openxmlformats.org/officeDocument/2006/relationships/image" Target="../media/image97.png"/></Relationships>
</file>

<file path=ppt/slides/_rels/slide17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172.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1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4.xml"/><Relationship Id="rId4" Type="http://schemas.openxmlformats.org/officeDocument/2006/relationships/image" Target="../media/image112.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19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0.xml"/><Relationship Id="rId1" Type="http://schemas.openxmlformats.org/officeDocument/2006/relationships/slideLayout" Target="../slideLayouts/slideLayout26.xml"/><Relationship Id="rId5" Type="http://schemas.openxmlformats.org/officeDocument/2006/relationships/image" Target="../media/image117.png"/><Relationship Id="rId4" Type="http://schemas.openxmlformats.org/officeDocument/2006/relationships/image" Target="../media/image115.png"/></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20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20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21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21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21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21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21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21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21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21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22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22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22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22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22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22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242" y="191704"/>
            <a:ext cx="2418695" cy="1491528"/>
          </a:xfrm>
          <a:prstGeom prst="rect">
            <a:avLst/>
          </a:prstGeom>
          <a:noFill/>
          <a:extLst>
            <a:ext uri="{909E8E84-426E-40DD-AFC4-6F175D3DCCD1}">
              <a14:hiddenFill xmlns:a14="http://schemas.microsoft.com/office/drawing/2010/main">
                <a:solidFill>
                  <a:srgbClr val="FFFFFF"/>
                </a:solidFill>
              </a14:hiddenFill>
            </a:ext>
          </a:extLst>
        </p:spPr>
      </p:pic>
      <p:pic>
        <p:nvPicPr>
          <p:cNvPr id="51208"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3198" y="295613"/>
            <a:ext cx="2204574" cy="128370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56158" y="667505"/>
            <a:ext cx="6096000" cy="1015727"/>
          </a:xfrm>
          <a:prstGeom prst="rect">
            <a:avLst/>
          </a:prstGeom>
        </p:spPr>
        <p:txBody>
          <a:bodyPr>
            <a:spAutoFit/>
          </a:bodyPr>
          <a:lstStyle/>
          <a:p>
            <a:pPr algn="ctr">
              <a:spcAft>
                <a:spcPts val="0"/>
              </a:spcAft>
            </a:pPr>
            <a:r>
              <a:rPr lang="fr-FR" sz="3000" b="1" dirty="0" smtClean="0">
                <a:solidFill>
                  <a:srgbClr val="0070C0"/>
                </a:solidFill>
                <a:latin typeface="Times New Roman" panose="02020603050405020304" pitchFamily="18" charset="0"/>
                <a:ea typeface="Times New Roman" panose="02020603050405020304" pitchFamily="18" charset="0"/>
                <a:cs typeface="Arial" panose="020B0604020202020204" pitchFamily="34" charset="0"/>
              </a:rPr>
              <a:t>Filière </a:t>
            </a:r>
            <a:r>
              <a:rPr lang="fr-FR" sz="30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(DUT) </a:t>
            </a:r>
            <a:r>
              <a:rPr lang="fr-FR" sz="3000" b="1" dirty="0" smtClean="0">
                <a:solidFill>
                  <a:srgbClr val="0070C0"/>
                </a:solidFill>
                <a:latin typeface="Times New Roman" panose="02020603050405020304" pitchFamily="18" charset="0"/>
                <a:ea typeface="Times New Roman" panose="02020603050405020304" pitchFamily="18" charset="0"/>
                <a:cs typeface="Arial" panose="020B0604020202020204" pitchFamily="34" charset="0"/>
              </a:rPr>
              <a:t>DWM</a:t>
            </a:r>
            <a:endParaRPr lang="fr-FR" sz="3000" dirty="0" smtClean="0">
              <a:effectLst/>
              <a:latin typeface="Calibri" panose="020F0502020204030204" pitchFamily="34" charset="0"/>
              <a:ea typeface="Calibri" panose="020F0502020204030204" pitchFamily="34" charset="0"/>
              <a:cs typeface="Arial" panose="020B0604020202020204" pitchFamily="34" charset="0"/>
            </a:endParaRPr>
          </a:p>
          <a:p>
            <a:pPr>
              <a:lnSpc>
                <a:spcPts val="40"/>
              </a:lnSpc>
              <a:spcAft>
                <a:spcPts val="0"/>
              </a:spcAft>
            </a:pPr>
            <a:r>
              <a:rPr lang="fr-FR" sz="3000"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fr-FR" sz="3000" dirty="0" smtClean="0">
              <a:effectLst/>
              <a:latin typeface="Calibri" panose="020F0502020204030204" pitchFamily="34" charset="0"/>
              <a:ea typeface="Calibri" panose="020F0502020204030204" pitchFamily="34" charset="0"/>
              <a:cs typeface="Arial" panose="020B0604020202020204" pitchFamily="34" charset="0"/>
            </a:endParaRPr>
          </a:p>
          <a:p>
            <a:pPr algn="ctr">
              <a:spcAft>
                <a:spcPts val="0"/>
              </a:spcAft>
            </a:pPr>
            <a:r>
              <a:rPr lang="fr-FR" sz="30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Année Universitaire </a:t>
            </a:r>
            <a:r>
              <a:rPr lang="fr-FR" sz="3000" b="1">
                <a:solidFill>
                  <a:srgbClr val="0070C0"/>
                </a:solidFill>
                <a:latin typeface="Times New Roman" panose="02020603050405020304" pitchFamily="18" charset="0"/>
                <a:ea typeface="Times New Roman" panose="02020603050405020304" pitchFamily="18" charset="0"/>
                <a:cs typeface="Arial" panose="020B0604020202020204" pitchFamily="34" charset="0"/>
              </a:rPr>
              <a:t>: </a:t>
            </a:r>
            <a:r>
              <a:rPr lang="fr-FR" sz="3000" b="1" smtClean="0">
                <a:solidFill>
                  <a:srgbClr val="0070C0"/>
                </a:solidFill>
                <a:latin typeface="Times New Roman" panose="02020603050405020304" pitchFamily="18" charset="0"/>
                <a:ea typeface="Times New Roman" panose="02020603050405020304" pitchFamily="18" charset="0"/>
                <a:cs typeface="Arial" panose="020B0604020202020204" pitchFamily="34" charset="0"/>
              </a:rPr>
              <a:t>2024– 2025</a:t>
            </a:r>
            <a:endParaRPr lang="fr-FR" sz="3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789487" y="1734301"/>
            <a:ext cx="9885998" cy="1582100"/>
          </a:xfrm>
          <a:prstGeom prst="rect">
            <a:avLst/>
          </a:prstGeom>
        </p:spPr>
        <p:txBody>
          <a:bodyPr wrap="square">
            <a:spAutoFit/>
          </a:bodyPr>
          <a:lstStyle/>
          <a:p>
            <a:pPr algn="ctr">
              <a:lnSpc>
                <a:spcPct val="150000"/>
              </a:lnSpc>
            </a:pPr>
            <a:r>
              <a:rPr lang="fr-FR" sz="3400" b="1" dirty="0" smtClean="0">
                <a:solidFill>
                  <a:srgbClr val="C00000"/>
                </a:solidFill>
                <a:effectLst/>
                <a:latin typeface="Book Antiqua" panose="02040602050305030304" pitchFamily="18" charset="0"/>
                <a:ea typeface="Book Antiqua" panose="02040602050305030304" pitchFamily="18" charset="0"/>
                <a:cs typeface="Arial" panose="020B0604020202020204" pitchFamily="34" charset="0"/>
              </a:rPr>
              <a:t>Elément </a:t>
            </a:r>
            <a:r>
              <a:rPr lang="fr-FR" sz="3400" b="1" dirty="0" smtClean="0">
                <a:solidFill>
                  <a:srgbClr val="C00000"/>
                </a:solidFill>
                <a:latin typeface="Book Antiqua" panose="02040602050305030304" pitchFamily="18" charset="0"/>
                <a:ea typeface="Book Antiqua" panose="02040602050305030304" pitchFamily="18" charset="0"/>
                <a:cs typeface="Arial" panose="020B0604020202020204" pitchFamily="34" charset="0"/>
              </a:rPr>
              <a:t>du Module </a:t>
            </a:r>
            <a:r>
              <a:rPr lang="fr-FR" sz="3400" b="1" dirty="0" smtClean="0">
                <a:solidFill>
                  <a:srgbClr val="C00000"/>
                </a:solidFill>
                <a:effectLst/>
                <a:latin typeface="Book Antiqua" panose="02040602050305030304" pitchFamily="18" charset="0"/>
                <a:ea typeface="Book Antiqua" panose="02040602050305030304" pitchFamily="18" charset="0"/>
                <a:cs typeface="Arial" panose="020B0604020202020204" pitchFamily="34" charset="0"/>
              </a:rPr>
              <a:t> </a:t>
            </a:r>
          </a:p>
          <a:p>
            <a:pPr algn="ctr">
              <a:lnSpc>
                <a:spcPct val="150000"/>
              </a:lnSpc>
            </a:pPr>
            <a:r>
              <a:rPr lang="fr-FR" sz="3400" b="1" dirty="0" smtClean="0">
                <a:solidFill>
                  <a:srgbClr val="C00000"/>
                </a:solidFill>
                <a:effectLst/>
                <a:latin typeface="Book Antiqua" panose="02040602050305030304" pitchFamily="18" charset="0"/>
                <a:ea typeface="Book Antiqua" panose="02040602050305030304" pitchFamily="18" charset="0"/>
                <a:cs typeface="Arial" panose="020B0604020202020204" pitchFamily="34" charset="0"/>
              </a:rPr>
              <a:t>Système d’</a:t>
            </a:r>
            <a:r>
              <a:rPr lang="fr-FR" sz="3400" b="1" dirty="0" smtClean="0">
                <a:solidFill>
                  <a:srgbClr val="C00000"/>
                </a:solidFill>
                <a:latin typeface="Book Antiqua" panose="02040602050305030304" pitchFamily="18" charset="0"/>
                <a:ea typeface="Book Antiqua" panose="02040602050305030304" pitchFamily="18" charset="0"/>
                <a:cs typeface="Arial" panose="020B0604020202020204" pitchFamily="34" charset="0"/>
              </a:rPr>
              <a:t>inform</a:t>
            </a:r>
            <a:r>
              <a:rPr lang="fr-FR" sz="3400" b="1" dirty="0" smtClean="0">
                <a:solidFill>
                  <a:srgbClr val="C00000"/>
                </a:solidFill>
                <a:effectLst/>
                <a:latin typeface="Book Antiqua" panose="02040602050305030304" pitchFamily="18" charset="0"/>
                <a:ea typeface="Book Antiqua" panose="02040602050305030304" pitchFamily="18" charset="0"/>
                <a:cs typeface="Arial" panose="020B0604020202020204" pitchFamily="34" charset="0"/>
              </a:rPr>
              <a:t>ation et Bases de données </a:t>
            </a:r>
            <a:endParaRPr lang="fr-FR" sz="3400" dirty="0"/>
          </a:p>
        </p:txBody>
      </p:sp>
      <p:pic>
        <p:nvPicPr>
          <p:cNvPr id="512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8" y="3513761"/>
            <a:ext cx="12192000" cy="2984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98212" y="4017959"/>
            <a:ext cx="11928764" cy="2590453"/>
          </a:xfrm>
          <a:prstGeom prst="rect">
            <a:avLst/>
          </a:prstGeom>
        </p:spPr>
        <p:txBody>
          <a:bodyPr wrap="square">
            <a:spAutoFit/>
          </a:bodyPr>
          <a:lstStyle/>
          <a:p>
            <a:pPr algn="ctr">
              <a:spcAft>
                <a:spcPts val="0"/>
              </a:spcAft>
            </a:pPr>
            <a:r>
              <a:rPr lang="fr-FR" sz="2800" b="1" dirty="0" smtClean="0">
                <a:solidFill>
                  <a:srgbClr val="002060"/>
                </a:solidFill>
                <a:effectLst/>
                <a:latin typeface="Book Antiqua" panose="02040602050305030304" pitchFamily="18" charset="0"/>
                <a:ea typeface="Book Antiqua" panose="02040602050305030304" pitchFamily="18" charset="0"/>
                <a:cs typeface="Arial" panose="020B0604020202020204" pitchFamily="34" charset="0"/>
              </a:rPr>
              <a:t>Préparé par : Idriss CHANA</a:t>
            </a:r>
            <a:endParaRPr lang="fr-FR" sz="2800" dirty="0" smtClean="0">
              <a:effectLst/>
              <a:latin typeface="Calibri" panose="020F0502020204030204" pitchFamily="34" charset="0"/>
              <a:ea typeface="Calibri" panose="020F0502020204030204" pitchFamily="34" charset="0"/>
              <a:cs typeface="Arial" panose="020B0604020202020204" pitchFamily="34" charset="0"/>
            </a:endParaRPr>
          </a:p>
          <a:p>
            <a:pPr>
              <a:lnSpc>
                <a:spcPts val="1040"/>
              </a:lnSpc>
              <a:spcAft>
                <a:spcPts val="0"/>
              </a:spcAft>
            </a:pPr>
            <a:r>
              <a:rPr lang="fr-FR" sz="2800"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fr-FR" sz="2800" dirty="0" smtClean="0">
              <a:effectLst/>
              <a:latin typeface="Calibri" panose="020F0502020204030204" pitchFamily="34" charset="0"/>
              <a:ea typeface="Calibri" panose="020F0502020204030204" pitchFamily="34" charset="0"/>
              <a:cs typeface="Arial" panose="020B0604020202020204" pitchFamily="34" charset="0"/>
            </a:endParaRPr>
          </a:p>
          <a:p>
            <a:pPr marL="88900" algn="ctr">
              <a:lnSpc>
                <a:spcPct val="90000"/>
              </a:lnSpc>
              <a:spcAft>
                <a:spcPts val="0"/>
              </a:spcAft>
            </a:pPr>
            <a:r>
              <a:rPr lang="fr-FR" sz="2800" b="1" dirty="0">
                <a:solidFill>
                  <a:srgbClr val="376092"/>
                </a:solidFill>
                <a:latin typeface="Calibri" panose="020F0502020204030204" pitchFamily="34" charset="0"/>
                <a:ea typeface="Calibri" panose="020F0502020204030204" pitchFamily="34" charset="0"/>
                <a:cs typeface="Arial" panose="020B0604020202020204" pitchFamily="34" charset="0"/>
              </a:rPr>
              <a:t>Enseignant chercheur au Département Génie Informatique, EST-UMI Meknès Email : i.chana@umi.ac.ma</a:t>
            </a:r>
            <a:endParaRPr lang="fr-FR" sz="2800" dirty="0" smtClean="0">
              <a:effectLst/>
              <a:latin typeface="Calibri" panose="020F0502020204030204" pitchFamily="34" charset="0"/>
              <a:ea typeface="Calibri" panose="020F0502020204030204" pitchFamily="34" charset="0"/>
              <a:cs typeface="Arial" panose="020B0604020202020204" pitchFamily="34" charset="0"/>
            </a:endParaRPr>
          </a:p>
          <a:p>
            <a:pPr marL="88900" algn="ctr">
              <a:lnSpc>
                <a:spcPct val="90000"/>
              </a:lnSpc>
              <a:spcAft>
                <a:spcPts val="0"/>
              </a:spcAft>
            </a:pPr>
            <a:r>
              <a:rPr lang="fr-FR" sz="2800" b="1" dirty="0">
                <a:solidFill>
                  <a:srgbClr val="376092"/>
                </a:solidFill>
                <a:latin typeface="Calibri" panose="020F0502020204030204" pitchFamily="34" charset="0"/>
                <a:ea typeface="Calibri" panose="020F0502020204030204" pitchFamily="34" charset="0"/>
                <a:cs typeface="Arial" panose="020B0604020202020204" pitchFamily="34" charset="0"/>
              </a:rPr>
              <a:t> </a:t>
            </a:r>
            <a:endParaRPr lang="fr-FR" sz="2800" dirty="0" smtClean="0">
              <a:effectLst/>
              <a:latin typeface="Calibri" panose="020F0502020204030204" pitchFamily="34" charset="0"/>
              <a:ea typeface="Calibri" panose="020F0502020204030204" pitchFamily="34" charset="0"/>
              <a:cs typeface="Arial" panose="020B0604020202020204" pitchFamily="34" charset="0"/>
            </a:endParaRPr>
          </a:p>
          <a:p>
            <a:pPr marL="88900" algn="ctr">
              <a:lnSpc>
                <a:spcPct val="90000"/>
              </a:lnSpc>
              <a:spcAft>
                <a:spcPts val="0"/>
              </a:spcAft>
            </a:pPr>
            <a:r>
              <a:rPr lang="fr-FR" sz="2800" b="1" dirty="0">
                <a:solidFill>
                  <a:srgbClr val="002060"/>
                </a:solidFill>
                <a:latin typeface="Calibri" panose="020F0502020204030204" pitchFamily="34" charset="0"/>
                <a:ea typeface="Calibri" panose="020F0502020204030204" pitchFamily="34" charset="0"/>
                <a:cs typeface="Arial" panose="020B0604020202020204" pitchFamily="34" charset="0"/>
              </a:rPr>
              <a:t>Au Profit des Etudiants de La </a:t>
            </a:r>
            <a:r>
              <a:rPr lang="fr-FR" sz="28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Première Année </a:t>
            </a:r>
            <a:r>
              <a:rPr lang="fr-FR" sz="2800" b="1" dirty="0">
                <a:solidFill>
                  <a:srgbClr val="002060"/>
                </a:solidFill>
                <a:latin typeface="Calibri" panose="020F0502020204030204" pitchFamily="34" charset="0"/>
                <a:ea typeface="Calibri" panose="020F0502020204030204" pitchFamily="34" charset="0"/>
                <a:cs typeface="Arial" panose="020B0604020202020204" pitchFamily="34" charset="0"/>
              </a:rPr>
              <a:t>de la filière </a:t>
            </a:r>
            <a:r>
              <a:rPr lang="fr-FR" sz="28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DWM </a:t>
            </a:r>
            <a:r>
              <a:rPr lang="fr-FR" sz="2800" b="1" dirty="0">
                <a:solidFill>
                  <a:srgbClr val="002060"/>
                </a:solidFill>
                <a:latin typeface="Calibri" panose="020F0502020204030204" pitchFamily="34" charset="0"/>
                <a:ea typeface="Calibri" panose="020F0502020204030204" pitchFamily="34" charset="0"/>
                <a:cs typeface="Arial" panose="020B0604020202020204" pitchFamily="34" charset="0"/>
              </a:rPr>
              <a:t>inscrits en   </a:t>
            </a:r>
            <a:r>
              <a:rPr lang="fr-FR" sz="2800" b="1">
                <a:solidFill>
                  <a:srgbClr val="002060"/>
                </a:solidFill>
                <a:latin typeface="Calibri" panose="020F0502020204030204" pitchFamily="34" charset="0"/>
                <a:ea typeface="Calibri" panose="020F0502020204030204" pitchFamily="34" charset="0"/>
                <a:cs typeface="Arial" panose="020B0604020202020204" pitchFamily="34" charset="0"/>
              </a:rPr>
              <a:t>semestre </a:t>
            </a:r>
            <a:r>
              <a:rPr lang="fr-FR" sz="2800" b="1" smtClean="0">
                <a:solidFill>
                  <a:srgbClr val="002060"/>
                </a:solidFill>
                <a:latin typeface="Calibri" panose="020F0502020204030204" pitchFamily="34" charset="0"/>
                <a:ea typeface="Calibri" panose="020F0502020204030204" pitchFamily="34" charset="0"/>
                <a:cs typeface="Arial" panose="020B0604020202020204" pitchFamily="34" charset="0"/>
              </a:rPr>
              <a:t>S1</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9105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488805" y="3680171"/>
            <a:ext cx="2879" cy="76008"/>
            <a:chOff x="10190987" y="4058411"/>
            <a:chExt cx="3175" cy="83820"/>
          </a:xfrm>
        </p:grpSpPr>
        <p:sp>
          <p:nvSpPr>
            <p:cNvPr id="3" name="object 3"/>
            <p:cNvSpPr/>
            <p:nvPr/>
          </p:nvSpPr>
          <p:spPr>
            <a:xfrm>
              <a:off x="10192511" y="4114800"/>
              <a:ext cx="0" cy="27940"/>
            </a:xfrm>
            <a:custGeom>
              <a:avLst/>
              <a:gdLst/>
              <a:ahLst/>
              <a:cxnLst/>
              <a:rect l="l" t="t" r="r" b="b"/>
              <a:pathLst>
                <a:path h="27939">
                  <a:moveTo>
                    <a:pt x="0" y="27432"/>
                  </a:moveTo>
                  <a:lnTo>
                    <a:pt x="0" y="0"/>
                  </a:lnTo>
                </a:path>
              </a:pathLst>
            </a:custGeom>
            <a:ln w="3175">
              <a:solidFill>
                <a:srgbClr val="AFAFAF"/>
              </a:solidFill>
            </a:ln>
          </p:spPr>
          <p:txBody>
            <a:bodyPr wrap="square" lIns="0" tIns="0" rIns="0" bIns="0" rtlCol="0"/>
            <a:lstStyle/>
            <a:p>
              <a:endParaRPr sz="1632"/>
            </a:p>
          </p:txBody>
        </p:sp>
        <p:sp>
          <p:nvSpPr>
            <p:cNvPr id="4" name="object 4"/>
            <p:cNvSpPr/>
            <p:nvPr/>
          </p:nvSpPr>
          <p:spPr>
            <a:xfrm>
              <a:off x="10192511" y="4085844"/>
              <a:ext cx="0" cy="29209"/>
            </a:xfrm>
            <a:custGeom>
              <a:avLst/>
              <a:gdLst/>
              <a:ahLst/>
              <a:cxnLst/>
              <a:rect l="l" t="t" r="r" b="b"/>
              <a:pathLst>
                <a:path h="29210">
                  <a:moveTo>
                    <a:pt x="0" y="28956"/>
                  </a:moveTo>
                  <a:lnTo>
                    <a:pt x="0" y="0"/>
                  </a:lnTo>
                </a:path>
              </a:pathLst>
            </a:custGeom>
            <a:ln w="3175">
              <a:solidFill>
                <a:srgbClr val="CDCDCD"/>
              </a:solidFill>
            </a:ln>
          </p:spPr>
          <p:txBody>
            <a:bodyPr wrap="square" lIns="0" tIns="0" rIns="0" bIns="0" rtlCol="0"/>
            <a:lstStyle/>
            <a:p>
              <a:endParaRPr sz="1632"/>
            </a:p>
          </p:txBody>
        </p:sp>
        <p:sp>
          <p:nvSpPr>
            <p:cNvPr id="5" name="object 5"/>
            <p:cNvSpPr/>
            <p:nvPr/>
          </p:nvSpPr>
          <p:spPr>
            <a:xfrm>
              <a:off x="10192511" y="4058411"/>
              <a:ext cx="0" cy="27940"/>
            </a:xfrm>
            <a:custGeom>
              <a:avLst/>
              <a:gdLst/>
              <a:ahLst/>
              <a:cxnLst/>
              <a:rect l="l" t="t" r="r" b="b"/>
              <a:pathLst>
                <a:path h="27939">
                  <a:moveTo>
                    <a:pt x="0" y="27432"/>
                  </a:moveTo>
                  <a:lnTo>
                    <a:pt x="0" y="0"/>
                  </a:lnTo>
                </a:path>
              </a:pathLst>
            </a:custGeom>
            <a:ln w="3175">
              <a:solidFill>
                <a:srgbClr val="EFEFEF"/>
              </a:solidFill>
            </a:ln>
          </p:spPr>
          <p:txBody>
            <a:bodyPr wrap="square" lIns="0" tIns="0" rIns="0" bIns="0" rtlCol="0"/>
            <a:lstStyle/>
            <a:p>
              <a:endParaRPr sz="1632"/>
            </a:p>
          </p:txBody>
        </p:sp>
      </p:grpSp>
      <p:sp>
        <p:nvSpPr>
          <p:cNvPr id="7" name="object 7"/>
          <p:cNvSpPr txBox="1"/>
          <p:nvPr/>
        </p:nvSpPr>
        <p:spPr>
          <a:xfrm>
            <a:off x="249895" y="1490510"/>
            <a:ext cx="11692210" cy="5438755"/>
          </a:xfrm>
          <a:prstGeom prst="rect">
            <a:avLst/>
          </a:prstGeom>
        </p:spPr>
        <p:txBody>
          <a:bodyPr vert="horz" wrap="square" lIns="0" tIns="11516" rIns="0" bIns="0" rtlCol="0">
            <a:spAutoFit/>
          </a:bodyPr>
          <a:lstStyle/>
          <a:p>
            <a:pPr marL="355280" indent="-344339">
              <a:lnSpc>
                <a:spcPct val="150000"/>
              </a:lnSpc>
              <a:spcBef>
                <a:spcPts val="91"/>
              </a:spcBef>
              <a:buFont typeface="Arial MT"/>
              <a:buChar char="•"/>
              <a:tabLst>
                <a:tab pos="355280" algn="l"/>
                <a:tab pos="355856" algn="l"/>
              </a:tabLst>
            </a:pPr>
            <a:r>
              <a:rPr sz="2600" spc="-77" dirty="0">
                <a:latin typeface="Calibri"/>
                <a:cs typeface="Calibri"/>
              </a:rPr>
              <a:t>Étude</a:t>
            </a:r>
            <a:r>
              <a:rPr sz="2600" spc="-172" dirty="0">
                <a:latin typeface="Calibri"/>
                <a:cs typeface="Calibri"/>
              </a:rPr>
              <a:t> </a:t>
            </a:r>
            <a:r>
              <a:rPr sz="2600" spc="-45" dirty="0">
                <a:latin typeface="Calibri"/>
                <a:cs typeface="Calibri"/>
              </a:rPr>
              <a:t>sur</a:t>
            </a:r>
            <a:r>
              <a:rPr sz="2600" spc="-127" dirty="0">
                <a:latin typeface="Calibri"/>
                <a:cs typeface="Calibri"/>
              </a:rPr>
              <a:t> </a:t>
            </a:r>
            <a:r>
              <a:rPr sz="2600" dirty="0">
                <a:latin typeface="Calibri"/>
                <a:cs typeface="Calibri"/>
              </a:rPr>
              <a:t>8</a:t>
            </a:r>
            <a:r>
              <a:rPr sz="2600" spc="-100" dirty="0">
                <a:latin typeface="Calibri"/>
                <a:cs typeface="Calibri"/>
              </a:rPr>
              <a:t> </a:t>
            </a:r>
            <a:r>
              <a:rPr sz="2600" spc="-41" dirty="0">
                <a:latin typeface="Calibri"/>
                <a:cs typeface="Calibri"/>
              </a:rPr>
              <a:t>380</a:t>
            </a:r>
            <a:r>
              <a:rPr sz="2600" spc="-95" dirty="0">
                <a:latin typeface="Calibri"/>
                <a:cs typeface="Calibri"/>
              </a:rPr>
              <a:t> </a:t>
            </a:r>
            <a:r>
              <a:rPr sz="2600" spc="-63" dirty="0">
                <a:latin typeface="Calibri"/>
                <a:cs typeface="Calibri"/>
              </a:rPr>
              <a:t>projets</a:t>
            </a:r>
            <a:r>
              <a:rPr sz="2600" spc="-159" dirty="0">
                <a:latin typeface="Calibri"/>
                <a:cs typeface="Calibri"/>
              </a:rPr>
              <a:t> </a:t>
            </a:r>
            <a:r>
              <a:rPr sz="2600" spc="-9" dirty="0">
                <a:latin typeface="Calibri"/>
                <a:cs typeface="Calibri"/>
              </a:rPr>
              <a:t>(Standish</a:t>
            </a:r>
            <a:r>
              <a:rPr sz="2600" spc="-18" dirty="0">
                <a:latin typeface="Calibri"/>
                <a:cs typeface="Calibri"/>
              </a:rPr>
              <a:t> </a:t>
            </a:r>
            <a:r>
              <a:rPr sz="2600" spc="-118" dirty="0">
                <a:latin typeface="Calibri"/>
                <a:cs typeface="Calibri"/>
              </a:rPr>
              <a:t>Group,</a:t>
            </a:r>
            <a:r>
              <a:rPr sz="2600" spc="-249" dirty="0">
                <a:latin typeface="Calibri"/>
                <a:cs typeface="Calibri"/>
              </a:rPr>
              <a:t> </a:t>
            </a:r>
            <a:r>
              <a:rPr sz="2600" dirty="0">
                <a:latin typeface="Calibri"/>
                <a:cs typeface="Calibri"/>
              </a:rPr>
              <a:t>1995)</a:t>
            </a:r>
            <a:r>
              <a:rPr sz="2600" spc="345" dirty="0">
                <a:latin typeface="Calibri"/>
                <a:cs typeface="Calibri"/>
              </a:rPr>
              <a:t> </a:t>
            </a:r>
            <a:r>
              <a:rPr sz="2600" spc="-45" dirty="0">
                <a:latin typeface="Calibri"/>
                <a:cs typeface="Calibri"/>
              </a:rPr>
              <a:t>:</a:t>
            </a:r>
            <a:endParaRPr sz="2600" dirty="0">
              <a:latin typeface="Calibri"/>
              <a:cs typeface="Calibri"/>
            </a:endParaRPr>
          </a:p>
          <a:p>
            <a:pPr marL="1018623" indent="-457200">
              <a:lnSpc>
                <a:spcPct val="150000"/>
              </a:lnSpc>
              <a:buFont typeface="Wingdings" panose="05000000000000000000" pitchFamily="2" charset="2"/>
              <a:buChar char="ü"/>
            </a:pPr>
            <a:r>
              <a:rPr sz="2600" spc="-9" dirty="0">
                <a:latin typeface="Calibri"/>
                <a:cs typeface="Calibri"/>
              </a:rPr>
              <a:t>Succès</a:t>
            </a:r>
            <a:r>
              <a:rPr sz="2600" spc="-54" dirty="0">
                <a:latin typeface="Calibri"/>
                <a:cs typeface="Calibri"/>
              </a:rPr>
              <a:t> </a:t>
            </a:r>
            <a:r>
              <a:rPr sz="2600" dirty="0">
                <a:latin typeface="Calibri"/>
                <a:cs typeface="Calibri"/>
              </a:rPr>
              <a:t>:</a:t>
            </a:r>
            <a:r>
              <a:rPr sz="2600" spc="127" dirty="0">
                <a:latin typeface="Calibri"/>
                <a:cs typeface="Calibri"/>
              </a:rPr>
              <a:t> </a:t>
            </a:r>
            <a:r>
              <a:rPr sz="2600" dirty="0">
                <a:latin typeface="Calibri"/>
                <a:cs typeface="Calibri"/>
              </a:rPr>
              <a:t>16</a:t>
            </a:r>
            <a:r>
              <a:rPr sz="2600" spc="-103" dirty="0">
                <a:latin typeface="Calibri"/>
                <a:cs typeface="Calibri"/>
              </a:rPr>
              <a:t> </a:t>
            </a:r>
            <a:r>
              <a:rPr sz="2600" dirty="0">
                <a:latin typeface="Calibri"/>
                <a:cs typeface="Calibri"/>
              </a:rPr>
              <a:t>%</a:t>
            </a:r>
            <a:r>
              <a:rPr sz="2600" spc="-41" dirty="0">
                <a:latin typeface="Calibri"/>
                <a:cs typeface="Calibri"/>
              </a:rPr>
              <a:t> </a:t>
            </a:r>
            <a:r>
              <a:rPr sz="2600" spc="-45" dirty="0">
                <a:latin typeface="Calibri"/>
                <a:cs typeface="Calibri"/>
              </a:rPr>
              <a:t>;</a:t>
            </a:r>
            <a:endParaRPr sz="2600" dirty="0">
              <a:latin typeface="Calibri"/>
              <a:cs typeface="Calibri"/>
            </a:endParaRPr>
          </a:p>
          <a:p>
            <a:pPr marL="1018623" marR="47793" indent="-457200">
              <a:lnSpc>
                <a:spcPct val="150000"/>
              </a:lnSpc>
              <a:spcBef>
                <a:spcPts val="249"/>
              </a:spcBef>
              <a:buFont typeface="Wingdings" panose="05000000000000000000" pitchFamily="2" charset="2"/>
              <a:buChar char="ü"/>
            </a:pPr>
            <a:r>
              <a:rPr sz="2600" spc="-36" dirty="0">
                <a:latin typeface="Calibri"/>
                <a:cs typeface="Calibri"/>
              </a:rPr>
              <a:t>Problématique</a:t>
            </a:r>
            <a:r>
              <a:rPr sz="2600" spc="-9" dirty="0">
                <a:latin typeface="Calibri"/>
                <a:cs typeface="Calibri"/>
              </a:rPr>
              <a:t> </a:t>
            </a:r>
            <a:r>
              <a:rPr sz="2600" dirty="0">
                <a:latin typeface="Calibri"/>
                <a:cs typeface="Calibri"/>
              </a:rPr>
              <a:t>:</a:t>
            </a:r>
            <a:r>
              <a:rPr sz="2600" spc="122" dirty="0">
                <a:latin typeface="Calibri"/>
                <a:cs typeface="Calibri"/>
              </a:rPr>
              <a:t> </a:t>
            </a:r>
            <a:r>
              <a:rPr sz="2600" dirty="0">
                <a:latin typeface="Calibri"/>
                <a:cs typeface="Calibri"/>
              </a:rPr>
              <a:t>53</a:t>
            </a:r>
            <a:r>
              <a:rPr sz="2600" spc="-50" dirty="0">
                <a:latin typeface="Calibri"/>
                <a:cs typeface="Calibri"/>
              </a:rPr>
              <a:t> </a:t>
            </a:r>
            <a:r>
              <a:rPr sz="2600" dirty="0">
                <a:latin typeface="Calibri"/>
                <a:cs typeface="Calibri"/>
              </a:rPr>
              <a:t>%(budget</a:t>
            </a:r>
            <a:r>
              <a:rPr sz="2600" spc="-5" dirty="0">
                <a:latin typeface="Calibri"/>
                <a:cs typeface="Calibri"/>
              </a:rPr>
              <a:t> </a:t>
            </a:r>
            <a:r>
              <a:rPr sz="2600" spc="-36" dirty="0">
                <a:latin typeface="Calibri"/>
                <a:cs typeface="Calibri"/>
              </a:rPr>
              <a:t>ou</a:t>
            </a:r>
            <a:r>
              <a:rPr sz="2600" spc="-199" dirty="0">
                <a:latin typeface="Calibri"/>
                <a:cs typeface="Calibri"/>
              </a:rPr>
              <a:t> </a:t>
            </a:r>
            <a:r>
              <a:rPr sz="2600" spc="-18" dirty="0">
                <a:latin typeface="Calibri"/>
                <a:cs typeface="Calibri"/>
              </a:rPr>
              <a:t>délais</a:t>
            </a:r>
            <a:r>
              <a:rPr sz="2600" spc="-59" dirty="0">
                <a:latin typeface="Calibri"/>
                <a:cs typeface="Calibri"/>
              </a:rPr>
              <a:t> </a:t>
            </a:r>
            <a:r>
              <a:rPr sz="2600" spc="-63" dirty="0">
                <a:latin typeface="Calibri"/>
                <a:cs typeface="Calibri"/>
              </a:rPr>
              <a:t>non</a:t>
            </a:r>
            <a:r>
              <a:rPr sz="2600" spc="-222" dirty="0">
                <a:latin typeface="Calibri"/>
                <a:cs typeface="Calibri"/>
              </a:rPr>
              <a:t> </a:t>
            </a:r>
            <a:r>
              <a:rPr sz="2600" spc="-9" dirty="0">
                <a:latin typeface="Calibri"/>
                <a:cs typeface="Calibri"/>
              </a:rPr>
              <a:t>respectés,</a:t>
            </a:r>
            <a:r>
              <a:rPr sz="2600" spc="-14" dirty="0">
                <a:latin typeface="Calibri"/>
                <a:cs typeface="Calibri"/>
              </a:rPr>
              <a:t> </a:t>
            </a:r>
            <a:r>
              <a:rPr sz="2600" spc="-9" dirty="0">
                <a:latin typeface="Calibri"/>
                <a:cs typeface="Calibri"/>
              </a:rPr>
              <a:t>défaut</a:t>
            </a:r>
            <a:r>
              <a:rPr sz="2600" spc="-23" dirty="0">
                <a:latin typeface="Calibri"/>
                <a:cs typeface="Calibri"/>
              </a:rPr>
              <a:t> de </a:t>
            </a:r>
            <a:r>
              <a:rPr sz="2600" spc="-9" dirty="0">
                <a:latin typeface="Calibri"/>
                <a:cs typeface="Calibri"/>
              </a:rPr>
              <a:t>fonctionnalités);</a:t>
            </a:r>
            <a:endParaRPr sz="2600" dirty="0">
              <a:latin typeface="Calibri"/>
              <a:cs typeface="Calibri"/>
            </a:endParaRPr>
          </a:p>
          <a:p>
            <a:pPr marL="1018623" indent="-457200">
              <a:lnSpc>
                <a:spcPct val="150000"/>
              </a:lnSpc>
              <a:buFont typeface="Wingdings" panose="05000000000000000000" pitchFamily="2" charset="2"/>
              <a:buChar char="ü"/>
            </a:pPr>
            <a:r>
              <a:rPr sz="2600" spc="-73" dirty="0">
                <a:latin typeface="Calibri"/>
                <a:cs typeface="Calibri"/>
              </a:rPr>
              <a:t>Échec</a:t>
            </a:r>
            <a:r>
              <a:rPr sz="2600" spc="-172" dirty="0">
                <a:latin typeface="Calibri"/>
                <a:cs typeface="Calibri"/>
              </a:rPr>
              <a:t> </a:t>
            </a:r>
            <a:r>
              <a:rPr sz="2600" dirty="0">
                <a:latin typeface="Calibri"/>
                <a:cs typeface="Calibri"/>
              </a:rPr>
              <a:t>:</a:t>
            </a:r>
            <a:r>
              <a:rPr sz="2600" spc="150" dirty="0">
                <a:latin typeface="Calibri"/>
                <a:cs typeface="Calibri"/>
              </a:rPr>
              <a:t> </a:t>
            </a:r>
            <a:r>
              <a:rPr sz="2600" dirty="0">
                <a:latin typeface="Calibri"/>
                <a:cs typeface="Calibri"/>
              </a:rPr>
              <a:t>31</a:t>
            </a:r>
            <a:r>
              <a:rPr sz="2600" spc="-68" dirty="0">
                <a:latin typeface="Calibri"/>
                <a:cs typeface="Calibri"/>
              </a:rPr>
              <a:t> </a:t>
            </a:r>
            <a:r>
              <a:rPr sz="2600" dirty="0">
                <a:latin typeface="Calibri"/>
                <a:cs typeface="Calibri"/>
              </a:rPr>
              <a:t>%</a:t>
            </a:r>
            <a:r>
              <a:rPr sz="2600" spc="-109" dirty="0">
                <a:latin typeface="Calibri"/>
                <a:cs typeface="Calibri"/>
              </a:rPr>
              <a:t> </a:t>
            </a:r>
            <a:r>
              <a:rPr sz="2600" spc="-9" dirty="0">
                <a:latin typeface="Calibri"/>
                <a:cs typeface="Calibri"/>
              </a:rPr>
              <a:t>(</a:t>
            </a:r>
            <a:r>
              <a:rPr sz="2600" spc="-9" dirty="0" err="1">
                <a:latin typeface="Calibri"/>
                <a:cs typeface="Calibri"/>
              </a:rPr>
              <a:t>abandonné</a:t>
            </a:r>
            <a:r>
              <a:rPr sz="2600" spc="-9" dirty="0" smtClean="0">
                <a:latin typeface="Calibri"/>
                <a:cs typeface="Calibri"/>
              </a:rPr>
              <a:t>).</a:t>
            </a:r>
            <a:endParaRPr sz="2600" dirty="0">
              <a:latin typeface="Calibri"/>
              <a:cs typeface="Calibri"/>
            </a:endParaRPr>
          </a:p>
          <a:p>
            <a:pPr marL="3122085" marR="4607" indent="-3058745">
              <a:lnSpc>
                <a:spcPct val="150000"/>
              </a:lnSpc>
              <a:spcBef>
                <a:spcPts val="5"/>
              </a:spcBef>
            </a:pPr>
            <a:r>
              <a:rPr sz="2600" spc="-68" dirty="0">
                <a:solidFill>
                  <a:srgbClr val="BF0000"/>
                </a:solidFill>
                <a:latin typeface="Calibri"/>
                <a:cs typeface="Calibri"/>
              </a:rPr>
              <a:t>Le</a:t>
            </a:r>
            <a:r>
              <a:rPr sz="2600" spc="-227" dirty="0">
                <a:solidFill>
                  <a:srgbClr val="BF0000"/>
                </a:solidFill>
                <a:latin typeface="Calibri"/>
                <a:cs typeface="Calibri"/>
              </a:rPr>
              <a:t> </a:t>
            </a:r>
            <a:r>
              <a:rPr sz="2600" dirty="0">
                <a:solidFill>
                  <a:srgbClr val="BF0000"/>
                </a:solidFill>
                <a:latin typeface="Calibri"/>
                <a:cs typeface="Calibri"/>
              </a:rPr>
              <a:t>taux</a:t>
            </a:r>
            <a:r>
              <a:rPr sz="2600" spc="-91" dirty="0">
                <a:solidFill>
                  <a:srgbClr val="BF0000"/>
                </a:solidFill>
                <a:latin typeface="Calibri"/>
                <a:cs typeface="Calibri"/>
              </a:rPr>
              <a:t> </a:t>
            </a:r>
            <a:r>
              <a:rPr sz="2600" spc="-36" dirty="0">
                <a:solidFill>
                  <a:srgbClr val="BF0000"/>
                </a:solidFill>
                <a:latin typeface="Calibri"/>
                <a:cs typeface="Calibri"/>
              </a:rPr>
              <a:t>de</a:t>
            </a:r>
            <a:r>
              <a:rPr sz="2600" spc="-131" dirty="0">
                <a:solidFill>
                  <a:srgbClr val="BF0000"/>
                </a:solidFill>
                <a:latin typeface="Calibri"/>
                <a:cs typeface="Calibri"/>
              </a:rPr>
              <a:t> </a:t>
            </a:r>
            <a:r>
              <a:rPr sz="2600" spc="-59" dirty="0">
                <a:solidFill>
                  <a:srgbClr val="BF0000"/>
                </a:solidFill>
                <a:latin typeface="Calibri"/>
                <a:cs typeface="Calibri"/>
              </a:rPr>
              <a:t>succès</a:t>
            </a:r>
            <a:r>
              <a:rPr sz="2600" spc="-91" dirty="0">
                <a:solidFill>
                  <a:srgbClr val="BF0000"/>
                </a:solidFill>
                <a:latin typeface="Calibri"/>
                <a:cs typeface="Calibri"/>
              </a:rPr>
              <a:t> </a:t>
            </a:r>
            <a:r>
              <a:rPr sz="2600" spc="-54" dirty="0">
                <a:solidFill>
                  <a:srgbClr val="BF0000"/>
                </a:solidFill>
                <a:latin typeface="Calibri"/>
                <a:cs typeface="Calibri"/>
              </a:rPr>
              <a:t>décroît</a:t>
            </a:r>
            <a:r>
              <a:rPr sz="2600" spc="-100" dirty="0">
                <a:solidFill>
                  <a:srgbClr val="BF0000"/>
                </a:solidFill>
                <a:latin typeface="Calibri"/>
                <a:cs typeface="Calibri"/>
              </a:rPr>
              <a:t> </a:t>
            </a:r>
            <a:r>
              <a:rPr sz="2600" spc="-50" dirty="0">
                <a:solidFill>
                  <a:srgbClr val="BF0000"/>
                </a:solidFill>
                <a:latin typeface="Calibri"/>
                <a:cs typeface="Calibri"/>
              </a:rPr>
              <a:t>avec</a:t>
            </a:r>
            <a:r>
              <a:rPr sz="2600" spc="-82" dirty="0">
                <a:solidFill>
                  <a:srgbClr val="BF0000"/>
                </a:solidFill>
                <a:latin typeface="Calibri"/>
                <a:cs typeface="Calibri"/>
              </a:rPr>
              <a:t> </a:t>
            </a:r>
            <a:r>
              <a:rPr sz="2600" dirty="0">
                <a:solidFill>
                  <a:srgbClr val="BF0000"/>
                </a:solidFill>
                <a:latin typeface="Calibri"/>
                <a:cs typeface="Calibri"/>
              </a:rPr>
              <a:t>la</a:t>
            </a:r>
            <a:r>
              <a:rPr sz="2600" spc="-18" dirty="0">
                <a:solidFill>
                  <a:srgbClr val="BF0000"/>
                </a:solidFill>
                <a:latin typeface="Calibri"/>
                <a:cs typeface="Calibri"/>
              </a:rPr>
              <a:t> </a:t>
            </a:r>
            <a:r>
              <a:rPr sz="2600" dirty="0">
                <a:solidFill>
                  <a:srgbClr val="BF0000"/>
                </a:solidFill>
                <a:latin typeface="Calibri"/>
                <a:cs typeface="Calibri"/>
              </a:rPr>
              <a:t>taille</a:t>
            </a:r>
            <a:r>
              <a:rPr sz="2600" spc="-45" dirty="0">
                <a:solidFill>
                  <a:srgbClr val="BF0000"/>
                </a:solidFill>
                <a:latin typeface="Calibri"/>
                <a:cs typeface="Calibri"/>
              </a:rPr>
              <a:t> des</a:t>
            </a:r>
            <a:r>
              <a:rPr sz="2600" spc="-113" dirty="0">
                <a:solidFill>
                  <a:srgbClr val="BF0000"/>
                </a:solidFill>
                <a:latin typeface="Calibri"/>
                <a:cs typeface="Calibri"/>
              </a:rPr>
              <a:t> </a:t>
            </a:r>
            <a:r>
              <a:rPr sz="2600" spc="-63" dirty="0">
                <a:solidFill>
                  <a:srgbClr val="BF0000"/>
                </a:solidFill>
                <a:latin typeface="Calibri"/>
                <a:cs typeface="Calibri"/>
              </a:rPr>
              <a:t>projets</a:t>
            </a:r>
            <a:r>
              <a:rPr sz="2600" spc="-163" dirty="0">
                <a:solidFill>
                  <a:srgbClr val="BF0000"/>
                </a:solidFill>
                <a:latin typeface="Calibri"/>
                <a:cs typeface="Calibri"/>
              </a:rPr>
              <a:t> </a:t>
            </a:r>
            <a:r>
              <a:rPr sz="2600" dirty="0">
                <a:solidFill>
                  <a:srgbClr val="BF0000"/>
                </a:solidFill>
                <a:latin typeface="Calibri"/>
                <a:cs typeface="Calibri"/>
              </a:rPr>
              <a:t>et</a:t>
            </a:r>
            <a:r>
              <a:rPr sz="2600" spc="14" dirty="0">
                <a:solidFill>
                  <a:srgbClr val="BF0000"/>
                </a:solidFill>
                <a:latin typeface="Calibri"/>
                <a:cs typeface="Calibri"/>
              </a:rPr>
              <a:t> </a:t>
            </a:r>
            <a:r>
              <a:rPr sz="2600" dirty="0">
                <a:solidFill>
                  <a:srgbClr val="BF0000"/>
                </a:solidFill>
                <a:latin typeface="Calibri"/>
                <a:cs typeface="Calibri"/>
              </a:rPr>
              <a:t>la</a:t>
            </a:r>
            <a:r>
              <a:rPr sz="2600" spc="-23" dirty="0">
                <a:solidFill>
                  <a:srgbClr val="BF0000"/>
                </a:solidFill>
                <a:latin typeface="Calibri"/>
                <a:cs typeface="Calibri"/>
              </a:rPr>
              <a:t> </a:t>
            </a:r>
            <a:r>
              <a:rPr sz="2600" dirty="0">
                <a:solidFill>
                  <a:srgbClr val="BF0000"/>
                </a:solidFill>
                <a:latin typeface="Calibri"/>
                <a:cs typeface="Calibri"/>
              </a:rPr>
              <a:t>taille</a:t>
            </a:r>
            <a:r>
              <a:rPr sz="2600" spc="-41" dirty="0">
                <a:solidFill>
                  <a:srgbClr val="BF0000"/>
                </a:solidFill>
                <a:latin typeface="Calibri"/>
                <a:cs typeface="Calibri"/>
              </a:rPr>
              <a:t> </a:t>
            </a:r>
            <a:r>
              <a:rPr sz="2600" spc="-23" dirty="0">
                <a:solidFill>
                  <a:srgbClr val="BF0000"/>
                </a:solidFill>
                <a:latin typeface="Calibri"/>
                <a:cs typeface="Calibri"/>
              </a:rPr>
              <a:t>des </a:t>
            </a:r>
            <a:r>
              <a:rPr sz="2600" spc="-9" dirty="0" smtClean="0">
                <a:solidFill>
                  <a:srgbClr val="BF0000"/>
                </a:solidFill>
                <a:latin typeface="Calibri"/>
                <a:cs typeface="Calibri"/>
              </a:rPr>
              <a:t>enterprises.</a:t>
            </a:r>
            <a:endParaRPr sz="2600" dirty="0">
              <a:latin typeface="Calibri"/>
              <a:cs typeface="Calibri"/>
            </a:endParaRPr>
          </a:p>
          <a:p>
            <a:pPr marL="406527" lvl="1" indent="-343188">
              <a:lnSpc>
                <a:spcPct val="150000"/>
              </a:lnSpc>
              <a:buFont typeface="Arial MT"/>
              <a:buChar char="•"/>
              <a:tabLst>
                <a:tab pos="406527" algn="l"/>
                <a:tab pos="407103" algn="l"/>
              </a:tabLst>
            </a:pPr>
            <a:r>
              <a:rPr sz="2600" dirty="0">
                <a:latin typeface="Calibri"/>
                <a:cs typeface="Calibri"/>
              </a:rPr>
              <a:t>Génie</a:t>
            </a:r>
            <a:r>
              <a:rPr sz="2600" spc="27" dirty="0">
                <a:latin typeface="Calibri"/>
                <a:cs typeface="Calibri"/>
              </a:rPr>
              <a:t> </a:t>
            </a:r>
            <a:r>
              <a:rPr sz="2600" dirty="0">
                <a:latin typeface="Calibri"/>
                <a:cs typeface="Calibri"/>
              </a:rPr>
              <a:t>Logiciel</a:t>
            </a:r>
            <a:r>
              <a:rPr sz="2600" spc="45" dirty="0">
                <a:latin typeface="Calibri"/>
                <a:cs typeface="Calibri"/>
              </a:rPr>
              <a:t> </a:t>
            </a:r>
            <a:r>
              <a:rPr sz="2600" spc="-50" dirty="0">
                <a:latin typeface="Calibri"/>
                <a:cs typeface="Calibri"/>
              </a:rPr>
              <a:t>(Software </a:t>
            </a:r>
            <a:r>
              <a:rPr sz="2600" spc="-59" dirty="0">
                <a:latin typeface="Calibri"/>
                <a:cs typeface="Calibri"/>
              </a:rPr>
              <a:t>Engineering)</a:t>
            </a:r>
            <a:r>
              <a:rPr sz="2600" spc="-63" dirty="0">
                <a:latin typeface="Calibri"/>
                <a:cs typeface="Calibri"/>
              </a:rPr>
              <a:t> </a:t>
            </a:r>
            <a:r>
              <a:rPr sz="2600" spc="-45" dirty="0">
                <a:latin typeface="Calibri"/>
                <a:cs typeface="Calibri"/>
              </a:rPr>
              <a:t>:</a:t>
            </a:r>
            <a:endParaRPr sz="2600" dirty="0">
              <a:latin typeface="Calibri"/>
              <a:cs typeface="Calibri"/>
            </a:endParaRPr>
          </a:p>
          <a:p>
            <a:pPr marL="1018623" indent="-457200">
              <a:lnSpc>
                <a:spcPct val="150000"/>
              </a:lnSpc>
              <a:buFont typeface="Wingdings" panose="05000000000000000000" pitchFamily="2" charset="2"/>
              <a:buChar char="ü"/>
            </a:pPr>
            <a:r>
              <a:rPr sz="2600" spc="-63" dirty="0">
                <a:latin typeface="Calibri"/>
                <a:cs typeface="Calibri"/>
              </a:rPr>
              <a:t>Comment</a:t>
            </a:r>
            <a:r>
              <a:rPr sz="2600" spc="-154" dirty="0">
                <a:latin typeface="Calibri"/>
                <a:cs typeface="Calibri"/>
              </a:rPr>
              <a:t> </a:t>
            </a:r>
            <a:r>
              <a:rPr sz="2600" spc="-27" dirty="0">
                <a:latin typeface="Calibri"/>
                <a:cs typeface="Calibri"/>
              </a:rPr>
              <a:t>faire</a:t>
            </a:r>
            <a:r>
              <a:rPr sz="2600" spc="-77" dirty="0">
                <a:latin typeface="Calibri"/>
                <a:cs typeface="Calibri"/>
              </a:rPr>
              <a:t> </a:t>
            </a:r>
            <a:r>
              <a:rPr sz="2600" spc="-18" dirty="0">
                <a:latin typeface="Calibri"/>
                <a:cs typeface="Calibri"/>
              </a:rPr>
              <a:t>des</a:t>
            </a:r>
            <a:r>
              <a:rPr sz="2600" spc="-86" dirty="0">
                <a:latin typeface="Calibri"/>
                <a:cs typeface="Calibri"/>
              </a:rPr>
              <a:t> </a:t>
            </a:r>
            <a:r>
              <a:rPr sz="2600" spc="-32" dirty="0">
                <a:latin typeface="Calibri"/>
                <a:cs typeface="Calibri"/>
              </a:rPr>
              <a:t>logiciels</a:t>
            </a:r>
            <a:r>
              <a:rPr sz="2600" spc="-50" dirty="0">
                <a:latin typeface="Calibri"/>
                <a:cs typeface="Calibri"/>
              </a:rPr>
              <a:t> </a:t>
            </a:r>
            <a:r>
              <a:rPr sz="2600" spc="-27" dirty="0">
                <a:latin typeface="Calibri"/>
                <a:cs typeface="Calibri"/>
              </a:rPr>
              <a:t>de</a:t>
            </a:r>
            <a:r>
              <a:rPr sz="2600" spc="-113" dirty="0">
                <a:latin typeface="Calibri"/>
                <a:cs typeface="Calibri"/>
              </a:rPr>
              <a:t> </a:t>
            </a:r>
            <a:r>
              <a:rPr sz="2600" dirty="0">
                <a:latin typeface="Calibri"/>
                <a:cs typeface="Calibri"/>
              </a:rPr>
              <a:t>qualité</a:t>
            </a:r>
            <a:r>
              <a:rPr sz="2600" spc="91" dirty="0">
                <a:latin typeface="Calibri"/>
                <a:cs typeface="Calibri"/>
              </a:rPr>
              <a:t> </a:t>
            </a:r>
            <a:r>
              <a:rPr sz="2600" spc="-45" dirty="0">
                <a:latin typeface="Calibri"/>
                <a:cs typeface="Calibri"/>
              </a:rPr>
              <a:t>?</a:t>
            </a:r>
            <a:endParaRPr sz="2600" dirty="0">
              <a:latin typeface="Calibri"/>
              <a:cs typeface="Calibri"/>
            </a:endParaRPr>
          </a:p>
          <a:p>
            <a:pPr marL="1018623" indent="-457200">
              <a:lnSpc>
                <a:spcPct val="150000"/>
              </a:lnSpc>
              <a:buFont typeface="Wingdings" panose="05000000000000000000" pitchFamily="2" charset="2"/>
              <a:buChar char="ü"/>
            </a:pPr>
            <a:r>
              <a:rPr sz="2600" spc="-36" dirty="0">
                <a:latin typeface="Calibri"/>
                <a:cs typeface="Calibri"/>
              </a:rPr>
              <a:t>Qu'attend-</a:t>
            </a:r>
            <a:r>
              <a:rPr sz="2600" dirty="0">
                <a:latin typeface="Calibri"/>
                <a:cs typeface="Calibri"/>
              </a:rPr>
              <a:t>on</a:t>
            </a:r>
            <a:r>
              <a:rPr sz="2600" spc="-63" dirty="0">
                <a:latin typeface="Calibri"/>
                <a:cs typeface="Calibri"/>
              </a:rPr>
              <a:t> </a:t>
            </a:r>
            <a:r>
              <a:rPr sz="2600" dirty="0">
                <a:latin typeface="Calibri"/>
                <a:cs typeface="Calibri"/>
              </a:rPr>
              <a:t>d'un</a:t>
            </a:r>
            <a:r>
              <a:rPr sz="2600" spc="-32" dirty="0">
                <a:latin typeface="Calibri"/>
                <a:cs typeface="Calibri"/>
              </a:rPr>
              <a:t> logiciel</a:t>
            </a:r>
            <a:r>
              <a:rPr sz="2600" spc="-63" dirty="0">
                <a:latin typeface="Calibri"/>
                <a:cs typeface="Calibri"/>
              </a:rPr>
              <a:t> </a:t>
            </a:r>
            <a:r>
              <a:rPr sz="2600" dirty="0">
                <a:latin typeface="Calibri"/>
                <a:cs typeface="Calibri"/>
              </a:rPr>
              <a:t>?</a:t>
            </a:r>
            <a:r>
              <a:rPr sz="2600" spc="254" dirty="0">
                <a:latin typeface="Calibri"/>
                <a:cs typeface="Calibri"/>
              </a:rPr>
              <a:t> </a:t>
            </a:r>
            <a:endParaRPr lang="fr-FR" sz="2600" spc="254" dirty="0" smtClean="0">
              <a:latin typeface="Calibri"/>
              <a:cs typeface="Calibri"/>
            </a:endParaRPr>
          </a:p>
          <a:p>
            <a:pPr marL="1018623" indent="-457200">
              <a:lnSpc>
                <a:spcPct val="150000"/>
              </a:lnSpc>
              <a:buFont typeface="Wingdings" panose="05000000000000000000" pitchFamily="2" charset="2"/>
              <a:buChar char="ü"/>
            </a:pPr>
            <a:r>
              <a:rPr sz="2600" spc="-59" dirty="0" err="1" smtClean="0">
                <a:latin typeface="Calibri"/>
                <a:cs typeface="Calibri"/>
              </a:rPr>
              <a:t>Quels</a:t>
            </a:r>
            <a:r>
              <a:rPr sz="2600" spc="-168" dirty="0" smtClean="0">
                <a:latin typeface="Calibri"/>
                <a:cs typeface="Calibri"/>
              </a:rPr>
              <a:t> </a:t>
            </a:r>
            <a:r>
              <a:rPr sz="2600" spc="-41" dirty="0">
                <a:latin typeface="Calibri"/>
                <a:cs typeface="Calibri"/>
              </a:rPr>
              <a:t>sont</a:t>
            </a:r>
            <a:r>
              <a:rPr sz="2600" spc="-73" dirty="0">
                <a:latin typeface="Calibri"/>
                <a:cs typeface="Calibri"/>
              </a:rPr>
              <a:t> </a:t>
            </a:r>
            <a:r>
              <a:rPr sz="2600" spc="-18" dirty="0">
                <a:latin typeface="Calibri"/>
                <a:cs typeface="Calibri"/>
              </a:rPr>
              <a:t>les</a:t>
            </a:r>
            <a:r>
              <a:rPr sz="2600" spc="-68" dirty="0">
                <a:latin typeface="Calibri"/>
                <a:cs typeface="Calibri"/>
              </a:rPr>
              <a:t> </a:t>
            </a:r>
            <a:r>
              <a:rPr sz="2600" spc="-27" dirty="0">
                <a:latin typeface="Calibri"/>
                <a:cs typeface="Calibri"/>
              </a:rPr>
              <a:t>critères</a:t>
            </a:r>
            <a:r>
              <a:rPr sz="2600" spc="-45" dirty="0">
                <a:latin typeface="Calibri"/>
                <a:cs typeface="Calibri"/>
              </a:rPr>
              <a:t> </a:t>
            </a:r>
            <a:r>
              <a:rPr sz="2600" spc="-9" dirty="0">
                <a:latin typeface="Calibri"/>
                <a:cs typeface="Calibri"/>
              </a:rPr>
              <a:t>de</a:t>
            </a:r>
            <a:r>
              <a:rPr sz="2600" spc="-103" dirty="0">
                <a:latin typeface="Calibri"/>
                <a:cs typeface="Calibri"/>
              </a:rPr>
              <a:t> </a:t>
            </a:r>
            <a:r>
              <a:rPr sz="2600" dirty="0">
                <a:latin typeface="Calibri"/>
                <a:cs typeface="Calibri"/>
              </a:rPr>
              <a:t>qualité</a:t>
            </a:r>
            <a:r>
              <a:rPr sz="2600" spc="177" dirty="0">
                <a:latin typeface="Calibri"/>
                <a:cs typeface="Calibri"/>
              </a:rPr>
              <a:t> </a:t>
            </a:r>
            <a:r>
              <a:rPr sz="2600" spc="-45" dirty="0">
                <a:latin typeface="Calibri"/>
                <a:cs typeface="Calibri"/>
              </a:rPr>
              <a:t>?</a:t>
            </a:r>
            <a:endParaRPr sz="2600" dirty="0">
              <a:latin typeface="Calibri"/>
              <a:cs typeface="Calibri"/>
            </a:endParaRPr>
          </a:p>
        </p:txBody>
      </p:sp>
      <p:sp>
        <p:nvSpPr>
          <p:cNvPr id="8" name="object 8"/>
          <p:cNvSpPr txBox="1"/>
          <p:nvPr/>
        </p:nvSpPr>
        <p:spPr>
          <a:xfrm>
            <a:off x="5286642" y="6608077"/>
            <a:ext cx="841271" cy="195415"/>
          </a:xfrm>
          <a:prstGeom prst="rect">
            <a:avLst/>
          </a:prstGeom>
        </p:spPr>
        <p:txBody>
          <a:bodyPr vert="horz" wrap="square" lIns="0" tIns="13820" rIns="0" bIns="0" rtlCol="0">
            <a:spAutoFit/>
          </a:bodyPr>
          <a:lstStyle/>
          <a:p>
            <a:pPr marL="11516">
              <a:spcBef>
                <a:spcPts val="109"/>
              </a:spcBef>
            </a:pPr>
            <a:r>
              <a:rPr sz="1179" spc="59" dirty="0">
                <a:solidFill>
                  <a:srgbClr val="FFFFFF"/>
                </a:solidFill>
                <a:latin typeface="Times New Roman"/>
                <a:cs typeface="Times New Roman"/>
              </a:rPr>
              <a:t>Cours</a:t>
            </a:r>
            <a:r>
              <a:rPr sz="1179" spc="199" dirty="0">
                <a:solidFill>
                  <a:srgbClr val="FFFFFF"/>
                </a:solidFill>
                <a:latin typeface="Times New Roman"/>
                <a:cs typeface="Times New Roman"/>
              </a:rPr>
              <a:t> </a:t>
            </a:r>
            <a:r>
              <a:rPr sz="1179" spc="32" dirty="0">
                <a:solidFill>
                  <a:srgbClr val="FFFFFF"/>
                </a:solidFill>
                <a:latin typeface="Times New Roman"/>
                <a:cs typeface="Times New Roman"/>
              </a:rPr>
              <a:t>UML</a:t>
            </a:r>
            <a:endParaRPr sz="1179">
              <a:latin typeface="Times New Roman"/>
              <a:cs typeface="Times New Roman"/>
            </a:endParaRPr>
          </a:p>
        </p:txBody>
      </p:sp>
      <p:sp>
        <p:nvSpPr>
          <p:cNvPr id="9" name="object 9"/>
          <p:cNvSpPr txBox="1"/>
          <p:nvPr/>
        </p:nvSpPr>
        <p:spPr>
          <a:xfrm>
            <a:off x="9962663" y="6608077"/>
            <a:ext cx="540118" cy="195415"/>
          </a:xfrm>
          <a:prstGeom prst="rect">
            <a:avLst/>
          </a:prstGeom>
        </p:spPr>
        <p:txBody>
          <a:bodyPr vert="horz" wrap="square" lIns="0" tIns="13820" rIns="0" bIns="0" rtlCol="0">
            <a:spAutoFit/>
          </a:bodyPr>
          <a:lstStyle/>
          <a:p>
            <a:pPr marL="11516">
              <a:spcBef>
                <a:spcPts val="109"/>
              </a:spcBef>
            </a:pPr>
            <a:r>
              <a:rPr sz="1179" dirty="0">
                <a:solidFill>
                  <a:srgbClr val="FFFFFF"/>
                </a:solidFill>
                <a:latin typeface="Times New Roman"/>
                <a:cs typeface="Times New Roman"/>
              </a:rPr>
              <a:t>7</a:t>
            </a:r>
            <a:r>
              <a:rPr sz="1179" spc="168" dirty="0">
                <a:solidFill>
                  <a:srgbClr val="FFFFFF"/>
                </a:solidFill>
                <a:latin typeface="Times New Roman"/>
                <a:cs typeface="Times New Roman"/>
              </a:rPr>
              <a:t> </a:t>
            </a:r>
            <a:r>
              <a:rPr sz="1179" dirty="0">
                <a:solidFill>
                  <a:srgbClr val="FFFFFF"/>
                </a:solidFill>
                <a:latin typeface="Times New Roman"/>
                <a:cs typeface="Times New Roman"/>
              </a:rPr>
              <a:t>/</a:t>
            </a:r>
            <a:r>
              <a:rPr sz="1179" spc="444" dirty="0">
                <a:solidFill>
                  <a:srgbClr val="FFFFFF"/>
                </a:solidFill>
                <a:latin typeface="Times New Roman"/>
                <a:cs typeface="Times New Roman"/>
              </a:rPr>
              <a:t> </a:t>
            </a:r>
            <a:r>
              <a:rPr sz="1179" spc="27" dirty="0">
                <a:solidFill>
                  <a:srgbClr val="FFFFFF"/>
                </a:solidFill>
                <a:latin typeface="Times New Roman"/>
                <a:cs typeface="Times New Roman"/>
              </a:rPr>
              <a:t>342</a:t>
            </a:r>
            <a:endParaRPr sz="1179">
              <a:latin typeface="Times New Roman"/>
              <a:cs typeface="Times New Roman"/>
            </a:endParaRPr>
          </a:p>
        </p:txBody>
      </p:sp>
      <p:sp>
        <p:nvSpPr>
          <p:cNvPr id="11" name="Titre 1"/>
          <p:cNvSpPr txBox="1">
            <a:spLocks/>
          </p:cNvSpPr>
          <p:nvPr/>
        </p:nvSpPr>
        <p:spPr>
          <a:xfrm>
            <a:off x="1426505" y="-127720"/>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2" name="Rectangle 11"/>
          <p:cNvSpPr/>
          <p:nvPr/>
        </p:nvSpPr>
        <p:spPr>
          <a:xfrm>
            <a:off x="522763" y="540706"/>
            <a:ext cx="10754837" cy="1169551"/>
          </a:xfrm>
          <a:prstGeom prst="rect">
            <a:avLst/>
          </a:prstGeom>
        </p:spPr>
        <p:txBody>
          <a:bodyPr wrap="square">
            <a:spAutoFit/>
          </a:bodyPr>
          <a:lstStyle/>
          <a:p>
            <a:pPr marL="4607">
              <a:lnSpc>
                <a:spcPts val="4248"/>
              </a:lnSpc>
            </a:pPr>
            <a:r>
              <a:rPr lang="fr-FR" sz="3000" b="1" spc="145" dirty="0" smtClean="0">
                <a:solidFill>
                  <a:schemeClr val="accent5"/>
                </a:solidFill>
                <a:cs typeface="Calibri"/>
              </a:rPr>
              <a:t>Introduction </a:t>
            </a:r>
            <a:r>
              <a:rPr lang="fr-FR" sz="3000" b="1" spc="145" dirty="0">
                <a:solidFill>
                  <a:schemeClr val="accent5"/>
                </a:solidFill>
                <a:cs typeface="Calibri"/>
              </a:rPr>
              <a:t>et </a:t>
            </a:r>
            <a:r>
              <a:rPr lang="fr-FR" sz="3000" b="1" spc="145" dirty="0" smtClean="0">
                <a:solidFill>
                  <a:schemeClr val="accent5"/>
                </a:solidFill>
                <a:cs typeface="Calibri"/>
              </a:rPr>
              <a:t>contexte:</a:t>
            </a:r>
          </a:p>
          <a:p>
            <a:pPr marL="4607">
              <a:lnSpc>
                <a:spcPts val="4248"/>
              </a:lnSpc>
            </a:pPr>
            <a:r>
              <a:rPr lang="fr-FR" sz="3000" b="1" spc="145" dirty="0">
                <a:solidFill>
                  <a:schemeClr val="accent5"/>
                </a:solidFill>
                <a:cs typeface="Calibri"/>
              </a:rPr>
              <a:t>	</a:t>
            </a:r>
            <a:r>
              <a:rPr lang="fr-FR" sz="3000" b="1" spc="145" dirty="0" smtClean="0">
                <a:solidFill>
                  <a:schemeClr val="accent5"/>
                </a:solidFill>
                <a:cs typeface="Calibri"/>
              </a:rPr>
              <a:t>					 </a:t>
            </a:r>
            <a:r>
              <a:rPr lang="fr-FR" sz="3000" b="1" spc="145" dirty="0" smtClean="0">
                <a:solidFill>
                  <a:srgbClr val="C00000"/>
                </a:solidFill>
                <a:cs typeface="Calibri"/>
              </a:rPr>
              <a:t>La </a:t>
            </a:r>
            <a:r>
              <a:rPr lang="fr-FR" sz="3000" b="1" spc="145" dirty="0">
                <a:solidFill>
                  <a:srgbClr val="C00000"/>
                </a:solidFill>
                <a:cs typeface="Calibri"/>
              </a:rPr>
              <a:t>crise </a:t>
            </a:r>
            <a:r>
              <a:rPr lang="fr-FR" sz="3000" b="1" spc="145" dirty="0" smtClean="0">
                <a:solidFill>
                  <a:srgbClr val="C00000"/>
                </a:solidFill>
                <a:cs typeface="Calibri"/>
              </a:rPr>
              <a:t>du logiciel</a:t>
            </a:r>
            <a:endParaRPr lang="fr-FR" sz="3000" b="1" spc="145" dirty="0">
              <a:solidFill>
                <a:srgbClr val="C00000"/>
              </a:solidFill>
              <a:cs typeface="Calibri"/>
            </a:endParaRPr>
          </a:p>
        </p:txBody>
      </p:sp>
    </p:spTree>
    <p:extLst>
      <p:ext uri="{BB962C8B-B14F-4D97-AF65-F5344CB8AC3E}">
        <p14:creationId xmlns:p14="http://schemas.microsoft.com/office/powerpoint/2010/main" val="39156164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011" y="1715912"/>
            <a:ext cx="11183471" cy="1176219"/>
          </a:xfrm>
          <a:prstGeom prst="rect">
            <a:avLst/>
          </a:prstGeom>
        </p:spPr>
        <p:txBody>
          <a:bodyPr wrap="square">
            <a:spAutoFit/>
          </a:bodyPr>
          <a:lstStyle/>
          <a:p>
            <a:pPr marR="89535" algn="just">
              <a:lnSpc>
                <a:spcPct val="115000"/>
              </a:lnSpc>
              <a:spcAft>
                <a:spcPts val="1000"/>
              </a:spcAft>
            </a:pPr>
            <a:r>
              <a:rPr lang="fr-FR" b="1" dirty="0">
                <a:latin typeface="Verdana" panose="020B0604030504040204" pitchFamily="34" charset="0"/>
                <a:ea typeface="Calibri" panose="020F0502020204030204" pitchFamily="34" charset="0"/>
                <a:cs typeface="Arial" panose="020B0604020202020204" pitchFamily="34" charset="0"/>
              </a:rPr>
              <a:t>Exercice </a:t>
            </a:r>
            <a:r>
              <a:rPr lang="fr-FR" b="1" dirty="0" smtClean="0">
                <a:latin typeface="Verdana" panose="020B0604030504040204" pitchFamily="34" charset="0"/>
                <a:ea typeface="Calibri" panose="020F0502020204030204" pitchFamily="34" charset="0"/>
                <a:cs typeface="Arial" panose="020B0604020202020204" pitchFamily="34" charset="0"/>
              </a:rPr>
              <a:t>II- </a:t>
            </a:r>
            <a:r>
              <a:rPr lang="fr-FR" b="1" dirty="0">
                <a:latin typeface="Verdana" panose="020B0604030504040204" pitchFamily="34" charset="0"/>
                <a:ea typeface="Calibri" panose="020F0502020204030204" pitchFamily="34" charset="0"/>
                <a:cs typeface="Arial" panose="020B0604020202020204" pitchFamily="34" charset="0"/>
              </a:rPr>
              <a:t>(Fournisseurs)</a:t>
            </a:r>
            <a:endParaRPr lang="fr-FR" sz="1600" dirty="0">
              <a:latin typeface="Calibri" panose="020F0502020204030204" pitchFamily="34" charset="0"/>
              <a:ea typeface="Calibri" panose="020F0502020204030204" pitchFamily="34" charset="0"/>
              <a:cs typeface="Arial" panose="020B0604020202020204" pitchFamily="34" charset="0"/>
            </a:endParaRPr>
          </a:p>
          <a:p>
            <a:pPr marR="89535" algn="just">
              <a:lnSpc>
                <a:spcPct val="115000"/>
              </a:lnSpc>
              <a:spcAft>
                <a:spcPts val="1000"/>
              </a:spcAft>
            </a:pPr>
            <a:r>
              <a:rPr lang="fr-FR" dirty="0">
                <a:latin typeface="Calibri" panose="020F0502020204030204" pitchFamily="34" charset="0"/>
                <a:ea typeface="Calibri" panose="020F0502020204030204" pitchFamily="34" charset="0"/>
                <a:cs typeface="Arial" panose="020B0604020202020204" pitchFamily="34" charset="0"/>
              </a:rPr>
              <a:t>Pour un fournisseur donné, nous voulons connaître son nom, adresse, ville et pays et les pièces qu'il fournit, avec leur couleur, catégorie, prix et la quantité. Toutes les pièces de la même catégorie ont le même prix.</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Group 28"/>
          <p:cNvGraphicFramePr>
            <a:graphicFrameLocks noGrp="1"/>
          </p:cNvGraphicFramePr>
          <p:nvPr>
            <p:extLst>
              <p:ext uri="{D42A27DB-BD31-4B8C-83A1-F6EECF244321}">
                <p14:modId xmlns:p14="http://schemas.microsoft.com/office/powerpoint/2010/main" val="2749911787"/>
              </p:ext>
            </p:extLst>
          </p:nvPr>
        </p:nvGraphicFramePr>
        <p:xfrm>
          <a:off x="8594823" y="3977780"/>
          <a:ext cx="1933236" cy="1390650"/>
        </p:xfrm>
        <a:graphic>
          <a:graphicData uri="http://schemas.openxmlformats.org/drawingml/2006/table">
            <a:tbl>
              <a:tblPr/>
              <a:tblGrid>
                <a:gridCol w="1933236"/>
              </a:tblGrid>
              <a:tr h="36596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none" strike="noStrike" cap="none" normalizeH="0" baseline="0" dirty="0" smtClean="0">
                          <a:ln>
                            <a:noFill/>
                          </a:ln>
                          <a:solidFill>
                            <a:schemeClr val="tx1"/>
                          </a:solidFill>
                          <a:effectLst/>
                          <a:latin typeface="Verdana" pitchFamily="34" charset="0"/>
                        </a:rPr>
                        <a:t>Pièce</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6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sng" strike="noStrike" cap="none" normalizeH="0" baseline="0" dirty="0" err="1" smtClean="0">
                          <a:ln>
                            <a:noFill/>
                          </a:ln>
                          <a:solidFill>
                            <a:schemeClr val="tx1"/>
                          </a:solidFill>
                          <a:effectLst/>
                          <a:latin typeface="Verdana" pitchFamily="34" charset="0"/>
                        </a:rPr>
                        <a:t>Code_Piece</a:t>
                      </a:r>
                      <a:endParaRPr kumimoji="0" lang="fr-FR" sz="1800" b="1" i="0" u="sng"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nom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Couleur</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Oval 13"/>
          <p:cNvSpPr>
            <a:spLocks noChangeArrowheads="1"/>
          </p:cNvSpPr>
          <p:nvPr/>
        </p:nvSpPr>
        <p:spPr bwMode="auto">
          <a:xfrm>
            <a:off x="4162764" y="4061341"/>
            <a:ext cx="1933236" cy="10553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fr-FR" altLang="fr-FR" dirty="0" smtClean="0"/>
          </a:p>
          <a:p>
            <a:pPr algn="ctr" eaLnBrk="1" hangingPunct="1"/>
            <a:r>
              <a:rPr lang="fr-FR" altLang="fr-FR" b="1" dirty="0" smtClean="0"/>
              <a:t>Fournir</a:t>
            </a:r>
            <a:endParaRPr lang="fr-FR" altLang="fr-FR" b="1" dirty="0"/>
          </a:p>
          <a:p>
            <a:pPr algn="ctr" eaLnBrk="1" hangingPunct="1"/>
            <a:r>
              <a:rPr lang="fr-FR" altLang="fr-FR" dirty="0" smtClean="0"/>
              <a:t>____________</a:t>
            </a:r>
          </a:p>
          <a:p>
            <a:pPr algn="ctr" eaLnBrk="1" hangingPunct="1"/>
            <a:r>
              <a:rPr lang="fr-FR" altLang="fr-FR" dirty="0" smtClean="0"/>
              <a:t>Quantité</a:t>
            </a:r>
            <a:endParaRPr lang="fr-FR" altLang="fr-FR" dirty="0"/>
          </a:p>
          <a:p>
            <a:pPr algn="ctr" eaLnBrk="1" hangingPunct="1"/>
            <a:endParaRPr lang="fr-FR" altLang="fr-FR" sz="1600" dirty="0"/>
          </a:p>
        </p:txBody>
      </p:sp>
      <p:graphicFrame>
        <p:nvGraphicFramePr>
          <p:cNvPr id="12" name="Group 32"/>
          <p:cNvGraphicFramePr>
            <a:graphicFrameLocks noGrp="1"/>
          </p:cNvGraphicFramePr>
          <p:nvPr>
            <p:extLst>
              <p:ext uri="{D42A27DB-BD31-4B8C-83A1-F6EECF244321}">
                <p14:modId xmlns:p14="http://schemas.microsoft.com/office/powerpoint/2010/main" val="1411555433"/>
              </p:ext>
            </p:extLst>
          </p:nvPr>
        </p:nvGraphicFramePr>
        <p:xfrm>
          <a:off x="602587" y="4297626"/>
          <a:ext cx="1869063" cy="2377404"/>
        </p:xfrm>
        <a:graphic>
          <a:graphicData uri="http://schemas.openxmlformats.org/drawingml/2006/table">
            <a:tbl>
              <a:tblPr/>
              <a:tblGrid>
                <a:gridCol w="1869063"/>
              </a:tblGrid>
              <a:tr h="29804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none" strike="noStrike" cap="none" normalizeH="0" baseline="0" dirty="0" smtClean="0">
                          <a:ln>
                            <a:noFill/>
                          </a:ln>
                          <a:solidFill>
                            <a:schemeClr val="tx1"/>
                          </a:solidFill>
                          <a:effectLst/>
                          <a:latin typeface="Verdana" pitchFamily="34" charset="0"/>
                        </a:rPr>
                        <a:t>Fournisseur</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081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sng" strike="noStrike" cap="none" normalizeH="0" baseline="0" dirty="0" err="1" smtClean="0">
                          <a:ln>
                            <a:noFill/>
                          </a:ln>
                          <a:solidFill>
                            <a:schemeClr val="tx1"/>
                          </a:solidFill>
                          <a:effectLst/>
                          <a:latin typeface="Verdana" pitchFamily="34" charset="0"/>
                        </a:rPr>
                        <a:t>Code_Fourn</a:t>
                      </a:r>
                      <a:endParaRPr kumimoji="0" lang="fr-FR" sz="1800" b="1" i="0" u="sng"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Nom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Prénom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Adresse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Ville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pays</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Line 22"/>
          <p:cNvSpPr>
            <a:spLocks noChangeShapeType="1"/>
          </p:cNvSpPr>
          <p:nvPr/>
        </p:nvSpPr>
        <p:spPr bwMode="auto">
          <a:xfrm flipV="1">
            <a:off x="2541202" y="4803934"/>
            <a:ext cx="1621562" cy="40341"/>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14" name="Line 23"/>
          <p:cNvSpPr>
            <a:spLocks noChangeShapeType="1"/>
          </p:cNvSpPr>
          <p:nvPr/>
        </p:nvSpPr>
        <p:spPr bwMode="auto">
          <a:xfrm>
            <a:off x="6096000" y="4615136"/>
            <a:ext cx="2445327" cy="1"/>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15" name="Text Box 29"/>
          <p:cNvSpPr txBox="1">
            <a:spLocks noChangeArrowheads="1"/>
          </p:cNvSpPr>
          <p:nvPr/>
        </p:nvSpPr>
        <p:spPr bwMode="auto">
          <a:xfrm>
            <a:off x="2706205" y="3977780"/>
            <a:ext cx="10522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sp>
        <p:nvSpPr>
          <p:cNvPr id="16" name="Text Box 30"/>
          <p:cNvSpPr txBox="1">
            <a:spLocks noChangeArrowheads="1"/>
          </p:cNvSpPr>
          <p:nvPr/>
        </p:nvSpPr>
        <p:spPr bwMode="auto">
          <a:xfrm>
            <a:off x="7453838" y="4004728"/>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graphicFrame>
        <p:nvGraphicFramePr>
          <p:cNvPr id="17" name="Group 28"/>
          <p:cNvGraphicFramePr>
            <a:graphicFrameLocks noGrp="1"/>
          </p:cNvGraphicFramePr>
          <p:nvPr>
            <p:extLst>
              <p:ext uri="{D42A27DB-BD31-4B8C-83A1-F6EECF244321}">
                <p14:modId xmlns:p14="http://schemas.microsoft.com/office/powerpoint/2010/main" val="2498456054"/>
              </p:ext>
            </p:extLst>
          </p:nvPr>
        </p:nvGraphicFramePr>
        <p:xfrm>
          <a:off x="3409081" y="5368430"/>
          <a:ext cx="1687354" cy="1390650"/>
        </p:xfrm>
        <a:graphic>
          <a:graphicData uri="http://schemas.openxmlformats.org/drawingml/2006/table">
            <a:tbl>
              <a:tblPr/>
              <a:tblGrid>
                <a:gridCol w="1687354"/>
              </a:tblGrid>
              <a:tr h="36596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none" strike="noStrike" cap="none" normalizeH="0" baseline="0" dirty="0" err="1" smtClean="0">
                          <a:ln>
                            <a:noFill/>
                          </a:ln>
                          <a:solidFill>
                            <a:schemeClr val="tx1"/>
                          </a:solidFill>
                          <a:effectLst/>
                          <a:latin typeface="Verdana" pitchFamily="34" charset="0"/>
                        </a:rPr>
                        <a:t>Categorie</a:t>
                      </a:r>
                      <a:endParaRPr kumimoji="0" lang="fr-FR" sz="1800" b="1" i="0" u="none" strike="noStrike" cap="none" normalizeH="0" baseline="0" dirty="0" smtClean="0">
                        <a:ln>
                          <a:noFill/>
                        </a:ln>
                        <a:solidFill>
                          <a:schemeClr val="tx1"/>
                        </a:solidFill>
                        <a:effectLst/>
                        <a:latin typeface="Verdana" pitchFamily="34" charset="0"/>
                      </a:endParaRP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6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sng" strike="noStrike" cap="none" normalizeH="0" baseline="0" dirty="0" err="1" smtClean="0">
                          <a:ln>
                            <a:noFill/>
                          </a:ln>
                          <a:solidFill>
                            <a:schemeClr val="tx1"/>
                          </a:solidFill>
                          <a:effectLst/>
                          <a:latin typeface="Verdana" pitchFamily="34" charset="0"/>
                        </a:rPr>
                        <a:t>Code_cat</a:t>
                      </a:r>
                      <a:endParaRPr kumimoji="0" lang="fr-FR" sz="1800" b="1" i="0" u="sng"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Nom-cat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prix</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Text Box 30"/>
          <p:cNvSpPr txBox="1">
            <a:spLocks noChangeArrowheads="1"/>
          </p:cNvSpPr>
          <p:nvPr/>
        </p:nvSpPr>
        <p:spPr bwMode="auto">
          <a:xfrm>
            <a:off x="5296553" y="5504382"/>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sp>
        <p:nvSpPr>
          <p:cNvPr id="19" name="Oval 13"/>
          <p:cNvSpPr>
            <a:spLocks noChangeArrowheads="1"/>
          </p:cNvSpPr>
          <p:nvPr/>
        </p:nvSpPr>
        <p:spPr bwMode="auto">
          <a:xfrm>
            <a:off x="6487220" y="5321373"/>
            <a:ext cx="1933236" cy="10553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fr-FR" altLang="fr-FR" dirty="0" smtClean="0"/>
          </a:p>
          <a:p>
            <a:pPr algn="ctr" eaLnBrk="1" hangingPunct="1"/>
            <a:r>
              <a:rPr lang="fr-FR" altLang="fr-FR" b="1" dirty="0" smtClean="0"/>
              <a:t>appartient</a:t>
            </a:r>
            <a:endParaRPr lang="fr-FR" altLang="fr-FR" b="1" dirty="0"/>
          </a:p>
          <a:p>
            <a:pPr algn="ctr" eaLnBrk="1" hangingPunct="1"/>
            <a:r>
              <a:rPr lang="fr-FR" altLang="fr-FR" dirty="0" smtClean="0"/>
              <a:t>____________</a:t>
            </a:r>
          </a:p>
          <a:p>
            <a:pPr algn="ctr" eaLnBrk="1" hangingPunct="1"/>
            <a:endParaRPr lang="fr-FR" altLang="fr-FR" dirty="0"/>
          </a:p>
          <a:p>
            <a:pPr algn="ctr" eaLnBrk="1" hangingPunct="1"/>
            <a:endParaRPr lang="fr-FR" altLang="fr-FR" sz="1600" dirty="0"/>
          </a:p>
        </p:txBody>
      </p:sp>
      <p:sp>
        <p:nvSpPr>
          <p:cNvPr id="20" name="Line 23"/>
          <p:cNvSpPr>
            <a:spLocks noChangeShapeType="1"/>
          </p:cNvSpPr>
          <p:nvPr/>
        </p:nvSpPr>
        <p:spPr bwMode="auto">
          <a:xfrm flipV="1">
            <a:off x="5129812" y="6026347"/>
            <a:ext cx="1365118" cy="231824"/>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21" name="Line 23"/>
          <p:cNvSpPr>
            <a:spLocks noChangeShapeType="1"/>
          </p:cNvSpPr>
          <p:nvPr/>
        </p:nvSpPr>
        <p:spPr bwMode="auto">
          <a:xfrm flipH="1">
            <a:off x="8256494" y="5347173"/>
            <a:ext cx="338329" cy="165034"/>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22" name="Text Box 30"/>
          <p:cNvSpPr txBox="1">
            <a:spLocks noChangeArrowheads="1"/>
          </p:cNvSpPr>
          <p:nvPr/>
        </p:nvSpPr>
        <p:spPr bwMode="auto">
          <a:xfrm>
            <a:off x="7787114" y="4932398"/>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smtClean="0">
                <a:solidFill>
                  <a:srgbClr val="FF3300"/>
                </a:solidFill>
              </a:rPr>
              <a:t>1,1</a:t>
            </a:r>
            <a:endParaRPr lang="fr-FR" altLang="fr-FR" sz="2800" b="1" dirty="0">
              <a:solidFill>
                <a:srgbClr val="FF3300"/>
              </a:solidFil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9" name="Rectangle 2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3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31" name="Rectangle 30"/>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32" name="object 3"/>
          <p:cNvSpPr txBox="1"/>
          <p:nvPr/>
        </p:nvSpPr>
        <p:spPr>
          <a:xfrm>
            <a:off x="101924" y="3094552"/>
            <a:ext cx="12282818" cy="371897"/>
          </a:xfrm>
          <a:prstGeom prst="rect">
            <a:avLst/>
          </a:prstGeom>
        </p:spPr>
        <p:txBody>
          <a:bodyPr vert="horz" wrap="square" lIns="0" tIns="0" rIns="0" bIns="0" rtlCol="0">
            <a:spAutoFit/>
          </a:bodyPr>
          <a:lstStyle/>
          <a:p>
            <a:pPr marL="195580" indent="-182880">
              <a:lnSpc>
                <a:spcPts val="2855"/>
              </a:lnSpc>
              <a:buClr>
                <a:srgbClr val="92A198"/>
              </a:buClr>
              <a:buSzPct val="85416"/>
              <a:buFont typeface="Arial"/>
              <a:buChar char="•"/>
              <a:tabLst>
                <a:tab pos="195580" algn="l"/>
              </a:tabLst>
            </a:pPr>
            <a:r>
              <a:rPr lang="fr-FR" sz="2400" spc="-20" dirty="0" smtClean="0">
                <a:solidFill>
                  <a:srgbClr val="C00000"/>
                </a:solidFill>
                <a:latin typeface="Cambria"/>
                <a:cs typeface="Cambria"/>
              </a:rPr>
              <a:t>Réaliser le Dictionnaire de Donnée et les </a:t>
            </a:r>
            <a:r>
              <a:rPr lang="fr-FR" sz="2400" spc="-20" dirty="0" err="1" smtClean="0">
                <a:solidFill>
                  <a:srgbClr val="C00000"/>
                </a:solidFill>
                <a:latin typeface="Cambria"/>
                <a:cs typeface="Cambria"/>
              </a:rPr>
              <a:t>dépondance</a:t>
            </a:r>
            <a:r>
              <a:rPr lang="fr-FR" sz="2400" spc="-20" dirty="0" smtClean="0">
                <a:solidFill>
                  <a:srgbClr val="C00000"/>
                </a:solidFill>
                <a:latin typeface="Cambria"/>
                <a:cs typeface="Cambria"/>
              </a:rPr>
              <a:t> fonctionnelles ?  ( Correction en classe)</a:t>
            </a:r>
            <a:endParaRPr sz="2400" dirty="0">
              <a:latin typeface="Cambria"/>
              <a:cs typeface="Cambria"/>
            </a:endParaRPr>
          </a:p>
        </p:txBody>
      </p:sp>
      <p:sp>
        <p:nvSpPr>
          <p:cNvPr id="33" name="object 3"/>
          <p:cNvSpPr txBox="1"/>
          <p:nvPr/>
        </p:nvSpPr>
        <p:spPr>
          <a:xfrm>
            <a:off x="236393" y="3561321"/>
            <a:ext cx="10019765" cy="371897"/>
          </a:xfrm>
          <a:prstGeom prst="rect">
            <a:avLst/>
          </a:prstGeom>
        </p:spPr>
        <p:txBody>
          <a:bodyPr vert="horz" wrap="square" lIns="0" tIns="0" rIns="0" bIns="0" rtlCol="0">
            <a:spAutoFit/>
          </a:bodyPr>
          <a:lstStyle/>
          <a:p>
            <a:pPr marL="195580" indent="-182880">
              <a:lnSpc>
                <a:spcPts val="2855"/>
              </a:lnSpc>
              <a:buClr>
                <a:srgbClr val="92A198"/>
              </a:buClr>
              <a:buSzPct val="85416"/>
              <a:buFont typeface="Arial"/>
              <a:buChar char="•"/>
              <a:tabLst>
                <a:tab pos="195580" algn="l"/>
              </a:tabLst>
            </a:pPr>
            <a:r>
              <a:rPr sz="2400" spc="-20" dirty="0">
                <a:solidFill>
                  <a:srgbClr val="C00000"/>
                </a:solidFill>
                <a:latin typeface="Cambria"/>
                <a:cs typeface="Cambria"/>
              </a:rPr>
              <a:t>Modèl</a:t>
            </a:r>
            <a:r>
              <a:rPr sz="2400" spc="-15" dirty="0">
                <a:solidFill>
                  <a:srgbClr val="C00000"/>
                </a:solidFill>
                <a:latin typeface="Cambria"/>
                <a:cs typeface="Cambria"/>
              </a:rPr>
              <a:t>e</a:t>
            </a:r>
            <a:r>
              <a:rPr sz="2400" spc="-50" dirty="0">
                <a:solidFill>
                  <a:srgbClr val="C00000"/>
                </a:solidFill>
                <a:latin typeface="Times New Roman"/>
                <a:cs typeface="Times New Roman"/>
              </a:rPr>
              <a:t> </a:t>
            </a:r>
            <a:r>
              <a:rPr sz="2400" spc="-5" dirty="0" err="1">
                <a:solidFill>
                  <a:srgbClr val="C00000"/>
                </a:solidFill>
                <a:latin typeface="Cambria"/>
                <a:cs typeface="Cambria"/>
              </a:rPr>
              <a:t>En</a:t>
            </a:r>
            <a:r>
              <a:rPr sz="2400" spc="5" dirty="0" err="1">
                <a:solidFill>
                  <a:srgbClr val="C00000"/>
                </a:solidFill>
                <a:latin typeface="Cambria"/>
                <a:cs typeface="Cambria"/>
              </a:rPr>
              <a:t>t</a:t>
            </a:r>
            <a:r>
              <a:rPr sz="2400" dirty="0" err="1">
                <a:solidFill>
                  <a:srgbClr val="C00000"/>
                </a:solidFill>
                <a:latin typeface="Cambria"/>
                <a:cs typeface="Cambria"/>
              </a:rPr>
              <a:t>i</a:t>
            </a:r>
            <a:r>
              <a:rPr sz="2400" spc="-20" dirty="0" err="1">
                <a:solidFill>
                  <a:srgbClr val="C00000"/>
                </a:solidFill>
                <a:latin typeface="Cambria"/>
                <a:cs typeface="Cambria"/>
              </a:rPr>
              <a:t>t</a:t>
            </a:r>
            <a:r>
              <a:rPr sz="2400" spc="-15" dirty="0" err="1">
                <a:solidFill>
                  <a:srgbClr val="C00000"/>
                </a:solidFill>
                <a:latin typeface="Cambria"/>
                <a:cs typeface="Cambria"/>
              </a:rPr>
              <a:t>é</a:t>
            </a:r>
            <a:r>
              <a:rPr sz="2400" spc="-85" dirty="0">
                <a:solidFill>
                  <a:srgbClr val="C00000"/>
                </a:solidFill>
                <a:latin typeface="Times New Roman"/>
                <a:cs typeface="Times New Roman"/>
              </a:rPr>
              <a:t> </a:t>
            </a:r>
            <a:r>
              <a:rPr sz="2400" spc="-20" dirty="0" smtClean="0">
                <a:solidFill>
                  <a:srgbClr val="C00000"/>
                </a:solidFill>
                <a:latin typeface="Cambria"/>
                <a:cs typeface="Cambria"/>
              </a:rPr>
              <a:t>Associ</a:t>
            </a:r>
            <a:r>
              <a:rPr sz="2400" spc="-10" dirty="0" smtClean="0">
                <a:solidFill>
                  <a:srgbClr val="C00000"/>
                </a:solidFill>
                <a:latin typeface="Cambria"/>
                <a:cs typeface="Cambria"/>
              </a:rPr>
              <a:t>a</a:t>
            </a:r>
            <a:r>
              <a:rPr sz="2400" spc="-5" dirty="0" smtClean="0">
                <a:solidFill>
                  <a:srgbClr val="C00000"/>
                </a:solidFill>
                <a:latin typeface="Cambria"/>
                <a:cs typeface="Cambria"/>
              </a:rPr>
              <a:t>t</a:t>
            </a:r>
            <a:r>
              <a:rPr sz="2400" spc="5" dirty="0" smtClean="0">
                <a:solidFill>
                  <a:srgbClr val="C00000"/>
                </a:solidFill>
                <a:latin typeface="Cambria"/>
                <a:cs typeface="Cambria"/>
              </a:rPr>
              <a:t>i</a:t>
            </a:r>
            <a:r>
              <a:rPr sz="2400" spc="-15" dirty="0" smtClean="0">
                <a:solidFill>
                  <a:srgbClr val="C00000"/>
                </a:solidFill>
                <a:latin typeface="Cambria"/>
                <a:cs typeface="Cambria"/>
              </a:rPr>
              <a:t>on</a:t>
            </a:r>
            <a:r>
              <a:rPr lang="fr-FR" sz="2400" spc="-15" dirty="0" smtClean="0">
                <a:solidFill>
                  <a:srgbClr val="C00000"/>
                </a:solidFill>
                <a:latin typeface="Cambria"/>
                <a:cs typeface="Cambria"/>
              </a:rPr>
              <a:t> MCD </a:t>
            </a:r>
            <a:r>
              <a:rPr sz="2400" spc="-75" dirty="0" smtClean="0">
                <a:solidFill>
                  <a:srgbClr val="C00000"/>
                </a:solidFill>
                <a:latin typeface="Times New Roman"/>
                <a:cs typeface="Times New Roman"/>
              </a:rPr>
              <a:t> </a:t>
            </a:r>
            <a:r>
              <a:rPr sz="2400" spc="-10" dirty="0">
                <a:solidFill>
                  <a:srgbClr val="292934"/>
                </a:solidFill>
                <a:latin typeface="Cambria"/>
                <a:cs typeface="Cambria"/>
              </a:rPr>
              <a:t>(</a:t>
            </a:r>
            <a:r>
              <a:rPr sz="2400" spc="-25" dirty="0">
                <a:solidFill>
                  <a:srgbClr val="292934"/>
                </a:solidFill>
                <a:latin typeface="Cambria"/>
                <a:cs typeface="Cambria"/>
              </a:rPr>
              <a:t>S</a:t>
            </a:r>
            <a:r>
              <a:rPr sz="2400" dirty="0">
                <a:solidFill>
                  <a:srgbClr val="292934"/>
                </a:solidFill>
                <a:latin typeface="Cambria"/>
                <a:cs typeface="Cambria"/>
              </a:rPr>
              <a:t>elon</a:t>
            </a:r>
            <a:r>
              <a:rPr sz="2400" spc="-85" dirty="0">
                <a:solidFill>
                  <a:srgbClr val="292934"/>
                </a:solidFill>
                <a:latin typeface="Times New Roman"/>
                <a:cs typeface="Times New Roman"/>
              </a:rPr>
              <a:t> </a:t>
            </a:r>
            <a:r>
              <a:rPr sz="2400" spc="-5" dirty="0">
                <a:solidFill>
                  <a:srgbClr val="292934"/>
                </a:solidFill>
                <a:latin typeface="Cambria"/>
                <a:cs typeface="Cambria"/>
              </a:rPr>
              <a:t>l</a:t>
            </a:r>
            <a:r>
              <a:rPr sz="2400" dirty="0">
                <a:solidFill>
                  <a:srgbClr val="292934"/>
                </a:solidFill>
                <a:latin typeface="Cambria"/>
                <a:cs typeface="Cambria"/>
              </a:rPr>
              <a:t>a</a:t>
            </a:r>
            <a:r>
              <a:rPr sz="2400" spc="-75" dirty="0">
                <a:solidFill>
                  <a:srgbClr val="292934"/>
                </a:solidFill>
                <a:latin typeface="Times New Roman"/>
                <a:cs typeface="Times New Roman"/>
              </a:rPr>
              <a:t> </a:t>
            </a:r>
            <a:r>
              <a:rPr sz="2400" dirty="0">
                <a:solidFill>
                  <a:srgbClr val="292934"/>
                </a:solidFill>
                <a:latin typeface="Cambria"/>
                <a:cs typeface="Cambria"/>
              </a:rPr>
              <a:t>mét</a:t>
            </a:r>
            <a:r>
              <a:rPr sz="2400" spc="-15" dirty="0">
                <a:solidFill>
                  <a:srgbClr val="292934"/>
                </a:solidFill>
                <a:latin typeface="Cambria"/>
                <a:cs typeface="Cambria"/>
              </a:rPr>
              <a:t>ho</a:t>
            </a:r>
            <a:r>
              <a:rPr sz="2400" spc="-25" dirty="0">
                <a:solidFill>
                  <a:srgbClr val="292934"/>
                </a:solidFill>
                <a:latin typeface="Cambria"/>
                <a:cs typeface="Cambria"/>
              </a:rPr>
              <a:t>d</a:t>
            </a:r>
            <a:r>
              <a:rPr sz="2400" spc="-15" dirty="0">
                <a:solidFill>
                  <a:srgbClr val="292934"/>
                </a:solidFill>
                <a:latin typeface="Cambria"/>
                <a:cs typeface="Cambria"/>
              </a:rPr>
              <a:t>e</a:t>
            </a:r>
            <a:r>
              <a:rPr sz="2400" spc="-60" dirty="0">
                <a:solidFill>
                  <a:srgbClr val="292934"/>
                </a:solidFill>
                <a:latin typeface="Times New Roman"/>
                <a:cs typeface="Times New Roman"/>
              </a:rPr>
              <a:t> </a:t>
            </a:r>
            <a:r>
              <a:rPr sz="2400" spc="-25" dirty="0">
                <a:solidFill>
                  <a:srgbClr val="292934"/>
                </a:solidFill>
                <a:latin typeface="Cambria"/>
                <a:cs typeface="Cambria"/>
              </a:rPr>
              <a:t>Me</a:t>
            </a:r>
            <a:r>
              <a:rPr sz="2400" spc="-5" dirty="0">
                <a:solidFill>
                  <a:srgbClr val="292934"/>
                </a:solidFill>
                <a:latin typeface="Cambria"/>
                <a:cs typeface="Cambria"/>
              </a:rPr>
              <a:t>r</a:t>
            </a:r>
            <a:r>
              <a:rPr sz="2400" spc="-10" dirty="0">
                <a:solidFill>
                  <a:srgbClr val="292934"/>
                </a:solidFill>
                <a:latin typeface="Cambria"/>
                <a:cs typeface="Cambria"/>
              </a:rPr>
              <a:t>ise)</a:t>
            </a:r>
            <a:endParaRPr sz="2400" dirty="0">
              <a:latin typeface="Cambria"/>
              <a:cs typeface="Cambria"/>
            </a:endParaRPr>
          </a:p>
        </p:txBody>
      </p:sp>
    </p:spTree>
    <p:extLst>
      <p:ext uri="{BB962C8B-B14F-4D97-AF65-F5344CB8AC3E}">
        <p14:creationId xmlns:p14="http://schemas.microsoft.com/office/powerpoint/2010/main" val="133203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p:bldP spid="16" grpId="0"/>
      <p:bldP spid="18" grpId="0"/>
      <p:bldP spid="19" grpId="0" animBg="1"/>
      <p:bldP spid="20" grpId="0" animBg="1"/>
      <p:bldP spid="21" grpId="0" animBg="1"/>
      <p:bldP spid="2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9334" y="1772233"/>
            <a:ext cx="11582400" cy="4375557"/>
          </a:xfrm>
          <a:prstGeom prst="rect">
            <a:avLst/>
          </a:prstGeom>
        </p:spPr>
        <p:txBody>
          <a:bodyPr wrap="square">
            <a:spAutoFit/>
          </a:bodyPr>
          <a:lstStyle/>
          <a:p>
            <a:pPr marR="89535" lvl="1" rtl="1">
              <a:lnSpc>
                <a:spcPct val="150000"/>
              </a:lnSpc>
              <a:spcAft>
                <a:spcPts val="1000"/>
              </a:spcAft>
            </a:pPr>
            <a:r>
              <a:rPr lang="fr-FR" b="1" dirty="0">
                <a:latin typeface="Verdana" panose="020B0604030504040204" pitchFamily="34" charset="0"/>
                <a:ea typeface="Calibri" panose="020F0502020204030204" pitchFamily="34" charset="0"/>
                <a:cs typeface="Arial" panose="020B0604020202020204" pitchFamily="34" charset="0"/>
              </a:rPr>
              <a:t>Exercice </a:t>
            </a:r>
            <a:r>
              <a:rPr lang="fr-FR" b="1" dirty="0" smtClean="0">
                <a:latin typeface="Verdana" panose="020B0604030504040204" pitchFamily="34" charset="0"/>
                <a:ea typeface="Calibri" panose="020F0502020204030204" pitchFamily="34" charset="0"/>
                <a:cs typeface="Arial" panose="020B0604020202020204" pitchFamily="34" charset="0"/>
              </a:rPr>
              <a:t>III- </a:t>
            </a:r>
            <a:r>
              <a:rPr lang="fr-FR" b="1" dirty="0">
                <a:latin typeface="Verdana" panose="020B0604030504040204" pitchFamily="34" charset="0"/>
                <a:ea typeface="Calibri" panose="020F0502020204030204" pitchFamily="34" charset="0"/>
                <a:cs typeface="Arial" panose="020B0604020202020204" pitchFamily="34" charset="0"/>
              </a:rPr>
              <a:t>(Location de voitures)</a:t>
            </a:r>
            <a:endParaRPr lang="fr-FR" sz="1600" dirty="0">
              <a:latin typeface="Calibri" panose="020F0502020204030204" pitchFamily="34" charset="0"/>
              <a:ea typeface="Calibri" panose="020F0502020204030204" pitchFamily="34" charset="0"/>
              <a:cs typeface="Arial" panose="020B0604020202020204" pitchFamily="34" charset="0"/>
            </a:endParaRPr>
          </a:p>
          <a:p>
            <a:pPr marR="89535" algn="just">
              <a:lnSpc>
                <a:spcPct val="150000"/>
              </a:lnSpc>
              <a:spcAft>
                <a:spcPts val="0"/>
              </a:spcAft>
            </a:pPr>
            <a:r>
              <a:rPr lang="fr-FR" dirty="0">
                <a:latin typeface="Calibri" panose="020F0502020204030204" pitchFamily="34" charset="0"/>
                <a:ea typeface="Calibri" panose="020F0502020204030204" pitchFamily="34" charset="0"/>
                <a:cs typeface="Arial" panose="020B0604020202020204" pitchFamily="34" charset="0"/>
              </a:rPr>
              <a:t>Une entreprise qui loue des véhicules veut connaître en temps réel l'état de sa </a:t>
            </a:r>
            <a:r>
              <a:rPr lang="fr-FR" dirty="0" smtClean="0">
                <a:latin typeface="Calibri" panose="020F0502020204030204" pitchFamily="34" charset="0"/>
                <a:ea typeface="Calibri" panose="020F0502020204030204" pitchFamily="34" charset="0"/>
                <a:cs typeface="Arial" panose="020B0604020202020204" pitchFamily="34" charset="0"/>
              </a:rPr>
              <a:t>flotte.</a:t>
            </a:r>
            <a:r>
              <a:rPr lang="fr-FR" sz="1600" dirty="0" smtClean="0">
                <a:latin typeface="Calibri" panose="020F0502020204030204" pitchFamily="34" charset="0"/>
                <a:ea typeface="Calibri" panose="020F0502020204030204" pitchFamily="34" charset="0"/>
                <a:cs typeface="Arial" panose="020B0604020202020204" pitchFamily="34" charset="0"/>
              </a:rPr>
              <a:t> </a:t>
            </a:r>
            <a:r>
              <a:rPr lang="fr-FR" dirty="0" smtClean="0">
                <a:latin typeface="Calibri" panose="020F0502020204030204" pitchFamily="34" charset="0"/>
                <a:ea typeface="Calibri" panose="020F0502020204030204" pitchFamily="34" charset="0"/>
                <a:cs typeface="Arial" panose="020B0604020202020204" pitchFamily="34" charset="0"/>
              </a:rPr>
              <a:t>La </a:t>
            </a:r>
            <a:r>
              <a:rPr lang="fr-FR" dirty="0">
                <a:latin typeface="Calibri" panose="020F0502020204030204" pitchFamily="34" charset="0"/>
                <a:ea typeface="Calibri" panose="020F0502020204030204" pitchFamily="34" charset="0"/>
                <a:cs typeface="Arial" panose="020B0604020202020204" pitchFamily="34" charset="0"/>
              </a:rPr>
              <a:t>société a divers </a:t>
            </a:r>
            <a:r>
              <a:rPr lang="fr-FR" dirty="0" smtClean="0">
                <a:latin typeface="Calibri" panose="020F0502020204030204" pitchFamily="34" charset="0"/>
                <a:ea typeface="Calibri" panose="020F0502020204030204" pitchFamily="34" charset="0"/>
                <a:cs typeface="Arial" panose="020B0604020202020204" pitchFamily="34" charset="0"/>
              </a:rPr>
              <a:t>bureaux distribués </a:t>
            </a:r>
            <a:r>
              <a:rPr lang="fr-FR" dirty="0">
                <a:latin typeface="Calibri" panose="020F0502020204030204" pitchFamily="34" charset="0"/>
                <a:ea typeface="Calibri" panose="020F0502020204030204" pitchFamily="34" charset="0"/>
                <a:cs typeface="Arial" panose="020B0604020202020204" pitchFamily="34" charset="0"/>
              </a:rPr>
              <a:t>dans l'ensemble du territoire </a:t>
            </a:r>
            <a:r>
              <a:rPr lang="fr-FR" dirty="0" smtClean="0">
                <a:latin typeface="Calibri" panose="020F0502020204030204" pitchFamily="34" charset="0"/>
                <a:ea typeface="Calibri" panose="020F0502020204030204" pitchFamily="34" charset="0"/>
                <a:cs typeface="Arial" panose="020B0604020202020204" pitchFamily="34" charset="0"/>
              </a:rPr>
              <a:t>Marocain</a:t>
            </a:r>
            <a:endParaRPr lang="fr-FR" sz="1600" dirty="0" smtClean="0">
              <a:latin typeface="Calibri" panose="020F0502020204030204" pitchFamily="34" charset="0"/>
              <a:ea typeface="Calibri" panose="020F0502020204030204" pitchFamily="34" charset="0"/>
              <a:cs typeface="Arial" panose="020B0604020202020204" pitchFamily="34" charset="0"/>
            </a:endParaRPr>
          </a:p>
          <a:p>
            <a:pPr marR="89535" algn="just">
              <a:lnSpc>
                <a:spcPct val="150000"/>
              </a:lnSpc>
              <a:spcAft>
                <a:spcPts val="0"/>
              </a:spcAft>
            </a:pPr>
            <a:r>
              <a:rPr lang="fr-FR" dirty="0" smtClean="0">
                <a:latin typeface="Calibri" panose="020F0502020204030204" pitchFamily="34" charset="0"/>
                <a:ea typeface="Calibri" panose="020F0502020204030204" pitchFamily="34" charset="0"/>
                <a:cs typeface="Arial" panose="020B0604020202020204" pitchFamily="34" charset="0"/>
              </a:rPr>
              <a:t>Chaque </a:t>
            </a:r>
            <a:r>
              <a:rPr lang="fr-FR" dirty="0">
                <a:latin typeface="Calibri" panose="020F0502020204030204" pitchFamily="34" charset="0"/>
                <a:ea typeface="Calibri" panose="020F0502020204030204" pitchFamily="34" charset="0"/>
                <a:cs typeface="Arial" panose="020B0604020202020204" pitchFamily="34" charset="0"/>
              </a:rPr>
              <a:t>bureau est identifiée par son code et il est caractérisé par le nom de la ville, son adresse complète </a:t>
            </a:r>
            <a:r>
              <a:rPr lang="fr-FR" dirty="0" smtClean="0">
                <a:latin typeface="Calibri" panose="020F0502020204030204" pitchFamily="34" charset="0"/>
                <a:ea typeface="Calibri" panose="020F0502020204030204" pitchFamily="34" charset="0"/>
                <a:cs typeface="Arial" panose="020B0604020202020204" pitchFamily="34" charset="0"/>
              </a:rPr>
              <a:t>et téléphone</a:t>
            </a:r>
            <a:r>
              <a:rPr lang="fr-FR" dirty="0">
                <a:latin typeface="Calibri" panose="020F0502020204030204" pitchFamily="34" charset="0"/>
                <a:ea typeface="Calibri" panose="020F0502020204030204" pitchFamily="34" charset="0"/>
                <a:cs typeface="Arial" panose="020B0604020202020204" pitchFamily="34" charset="0"/>
              </a:rPr>
              <a:t>. Chaque bureau dispose d'un ensemble de véhicules disponibles, dont leurs permis est connu, et aussi </a:t>
            </a:r>
            <a:r>
              <a:rPr lang="fr-FR" dirty="0" smtClean="0">
                <a:latin typeface="Calibri" panose="020F0502020204030204" pitchFamily="34" charset="0"/>
                <a:ea typeface="Calibri" panose="020F0502020204030204" pitchFamily="34" charset="0"/>
                <a:cs typeface="Arial" panose="020B0604020202020204" pitchFamily="34" charset="0"/>
              </a:rPr>
              <a:t>le groupe </a:t>
            </a:r>
            <a:r>
              <a:rPr lang="fr-FR" dirty="0">
                <a:latin typeface="Calibri" panose="020F0502020204030204" pitchFamily="34" charset="0"/>
                <a:ea typeface="Calibri" panose="020F0502020204030204" pitchFamily="34" charset="0"/>
                <a:cs typeface="Arial" panose="020B0604020202020204" pitchFamily="34" charset="0"/>
              </a:rPr>
              <a:t>auquel il appartient : A, B, C, D, E, F ou G (cela dépend du type et de la taille du véhicule), la marque, le modèle, le nombre de portes, le nombre de sièges, la capacité du coffre et l'âge minimum requis pour la </a:t>
            </a:r>
            <a:r>
              <a:rPr lang="fr-FR" dirty="0" smtClean="0">
                <a:latin typeface="Calibri" panose="020F0502020204030204" pitchFamily="34" charset="0"/>
                <a:ea typeface="Calibri" panose="020F0502020204030204" pitchFamily="34" charset="0"/>
                <a:cs typeface="Arial" panose="020B0604020202020204" pitchFamily="34" charset="0"/>
              </a:rPr>
              <a:t>location </a:t>
            </a:r>
            <a:endParaRPr lang="fr-FR" sz="1600" dirty="0" smtClean="0">
              <a:latin typeface="Calibri" panose="020F0502020204030204" pitchFamily="34" charset="0"/>
              <a:ea typeface="Calibri" panose="020F0502020204030204" pitchFamily="34" charset="0"/>
              <a:cs typeface="Arial" panose="020B0604020202020204" pitchFamily="34" charset="0"/>
            </a:endParaRPr>
          </a:p>
          <a:p>
            <a:pPr marR="89535" algn="just">
              <a:lnSpc>
                <a:spcPct val="150000"/>
              </a:lnSpc>
              <a:spcAft>
                <a:spcPts val="0"/>
              </a:spcAft>
            </a:pPr>
            <a:r>
              <a:rPr lang="fr-FR" dirty="0" smtClean="0">
                <a:latin typeface="Calibri" panose="020F0502020204030204" pitchFamily="34" charset="0"/>
                <a:ea typeface="Calibri" panose="020F0502020204030204" pitchFamily="34" charset="0"/>
                <a:cs typeface="Arial" panose="020B0604020202020204" pitchFamily="34" charset="0"/>
              </a:rPr>
              <a:t>Pour </a:t>
            </a:r>
            <a:r>
              <a:rPr lang="fr-FR" dirty="0">
                <a:latin typeface="Calibri" panose="020F0502020204030204" pitchFamily="34" charset="0"/>
                <a:ea typeface="Calibri" panose="020F0502020204030204" pitchFamily="34" charset="0"/>
                <a:cs typeface="Arial" panose="020B0604020202020204" pitchFamily="34" charset="0"/>
              </a:rPr>
              <a:t>contrôler l'état de chaque véhicule, l'entreprise a un dossier de locataires de chaque voiture, qui contient </a:t>
            </a:r>
            <a:r>
              <a:rPr lang="fr-FR" dirty="0" smtClean="0">
                <a:latin typeface="Calibri" panose="020F0502020204030204" pitchFamily="34" charset="0"/>
                <a:ea typeface="Calibri" panose="020F0502020204030204" pitchFamily="34" charset="0"/>
                <a:cs typeface="Arial" panose="020B0604020202020204" pitchFamily="34" charset="0"/>
              </a:rPr>
              <a:t>le</a:t>
            </a:r>
          </a:p>
          <a:p>
            <a:pPr marR="89535" algn="just">
              <a:lnSpc>
                <a:spcPct val="150000"/>
              </a:lnSpc>
              <a:spcAft>
                <a:spcPts val="0"/>
              </a:spcAft>
            </a:pPr>
            <a:r>
              <a:rPr lang="fr-FR" dirty="0" smtClean="0">
                <a:latin typeface="Calibri" panose="020F0502020204030204" pitchFamily="34" charset="0"/>
                <a:ea typeface="Calibri" panose="020F0502020204030204" pitchFamily="34" charset="0"/>
                <a:cs typeface="Arial" panose="020B0604020202020204" pitchFamily="34" charset="0"/>
              </a:rPr>
              <a:t>nom </a:t>
            </a:r>
            <a:r>
              <a:rPr lang="fr-FR" dirty="0">
                <a:latin typeface="Calibri" panose="020F0502020204030204" pitchFamily="34" charset="0"/>
                <a:ea typeface="Calibri" panose="020F0502020204030204" pitchFamily="34" charset="0"/>
                <a:cs typeface="Arial" panose="020B0604020202020204" pitchFamily="34" charset="0"/>
              </a:rPr>
              <a:t>du client, son CIN, adresse, numéro de téléphone et un numéro de carte de crédit. En outre, pour </a:t>
            </a:r>
            <a:r>
              <a:rPr lang="fr-FR" dirty="0" smtClean="0">
                <a:latin typeface="Calibri" panose="020F0502020204030204" pitchFamily="34" charset="0"/>
                <a:ea typeface="Calibri" panose="020F0502020204030204" pitchFamily="34" charset="0"/>
                <a:cs typeface="Arial" panose="020B0604020202020204" pitchFamily="34" charset="0"/>
              </a:rPr>
              <a:t>chaque opération </a:t>
            </a:r>
            <a:r>
              <a:rPr lang="fr-FR" dirty="0">
                <a:latin typeface="Calibri" panose="020F0502020204030204" pitchFamily="34" charset="0"/>
                <a:ea typeface="Calibri" panose="020F0502020204030204" pitchFamily="34" charset="0"/>
                <a:cs typeface="Arial" panose="020B0604020202020204" pitchFamily="34" charset="0"/>
              </a:rPr>
              <a:t>de location, la durée (en jours), le type d'assurance et le prix final sont stockées.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Rectangle 14"/>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6"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7" name="Rectangle 16"/>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18" name="object 3"/>
          <p:cNvSpPr txBox="1"/>
          <p:nvPr/>
        </p:nvSpPr>
        <p:spPr>
          <a:xfrm>
            <a:off x="106277" y="6114207"/>
            <a:ext cx="12028513" cy="743793"/>
          </a:xfrm>
          <a:prstGeom prst="rect">
            <a:avLst/>
          </a:prstGeom>
        </p:spPr>
        <p:txBody>
          <a:bodyPr vert="horz" wrap="square" lIns="0" tIns="0" rIns="0" bIns="0" rtlCol="0">
            <a:spAutoFit/>
          </a:bodyPr>
          <a:lstStyle/>
          <a:p>
            <a:pPr marL="195580" indent="-182880">
              <a:lnSpc>
                <a:spcPts val="2855"/>
              </a:lnSpc>
              <a:buClr>
                <a:srgbClr val="92A198"/>
              </a:buClr>
              <a:buSzPct val="85416"/>
              <a:buFont typeface="Arial"/>
              <a:buChar char="•"/>
              <a:tabLst>
                <a:tab pos="195580" algn="l"/>
              </a:tabLst>
            </a:pPr>
            <a:r>
              <a:rPr lang="fr-FR" sz="2400" spc="-20" dirty="0" smtClean="0">
                <a:solidFill>
                  <a:srgbClr val="C00000"/>
                </a:solidFill>
                <a:latin typeface="Cambria"/>
                <a:cs typeface="Cambria"/>
              </a:rPr>
              <a:t>Réaliser le Dictionnaire de Donnée et les </a:t>
            </a:r>
            <a:r>
              <a:rPr lang="fr-FR" sz="2400" spc="-20" dirty="0" err="1" smtClean="0">
                <a:solidFill>
                  <a:srgbClr val="C00000"/>
                </a:solidFill>
                <a:latin typeface="Cambria"/>
                <a:cs typeface="Cambria"/>
              </a:rPr>
              <a:t>dépondance</a:t>
            </a:r>
            <a:r>
              <a:rPr lang="fr-FR" sz="2400" spc="-20" dirty="0" smtClean="0">
                <a:solidFill>
                  <a:srgbClr val="C00000"/>
                </a:solidFill>
                <a:latin typeface="Cambria"/>
                <a:cs typeface="Cambria"/>
              </a:rPr>
              <a:t> fonctionnelles ?  ( Correction en classe)</a:t>
            </a:r>
          </a:p>
          <a:p>
            <a:pPr marL="195580" indent="-182880">
              <a:lnSpc>
                <a:spcPts val="2855"/>
              </a:lnSpc>
              <a:buClr>
                <a:srgbClr val="92A198"/>
              </a:buClr>
              <a:buSzPct val="85416"/>
              <a:buFont typeface="Arial"/>
              <a:buChar char="•"/>
              <a:tabLst>
                <a:tab pos="195580" algn="l"/>
              </a:tabLst>
            </a:pPr>
            <a:r>
              <a:rPr lang="fr-FR" sz="2400" spc="-20" dirty="0" smtClean="0">
                <a:solidFill>
                  <a:srgbClr val="C00000"/>
                </a:solidFill>
                <a:latin typeface="Cambria"/>
                <a:cs typeface="Cambria"/>
              </a:rPr>
              <a:t>Puis le MCD selon Merise </a:t>
            </a:r>
            <a:endParaRPr sz="2400" dirty="0">
              <a:latin typeface="Cambria"/>
              <a:cs typeface="Cambria"/>
            </a:endParaRPr>
          </a:p>
        </p:txBody>
      </p:sp>
    </p:spTree>
    <p:extLst>
      <p:ext uri="{BB962C8B-B14F-4D97-AF65-F5344CB8AC3E}">
        <p14:creationId xmlns:p14="http://schemas.microsoft.com/office/powerpoint/2010/main" val="396583694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28"/>
          <p:cNvGraphicFramePr>
            <a:graphicFrameLocks noGrp="1"/>
          </p:cNvGraphicFramePr>
          <p:nvPr>
            <p:extLst>
              <p:ext uri="{D42A27DB-BD31-4B8C-83A1-F6EECF244321}">
                <p14:modId xmlns:p14="http://schemas.microsoft.com/office/powerpoint/2010/main" val="87450551"/>
              </p:ext>
            </p:extLst>
          </p:nvPr>
        </p:nvGraphicFramePr>
        <p:xfrm>
          <a:off x="8566571" y="1870514"/>
          <a:ext cx="2258312" cy="3036059"/>
        </p:xfrm>
        <a:graphic>
          <a:graphicData uri="http://schemas.openxmlformats.org/drawingml/2006/table">
            <a:tbl>
              <a:tblPr/>
              <a:tblGrid>
                <a:gridCol w="2258312"/>
              </a:tblGrid>
              <a:tr h="36596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none" strike="noStrike" cap="none" normalizeH="0" baseline="0" dirty="0" smtClean="0">
                          <a:ln>
                            <a:noFill/>
                          </a:ln>
                          <a:solidFill>
                            <a:schemeClr val="tx1"/>
                          </a:solidFill>
                          <a:effectLst/>
                          <a:latin typeface="Verdana" pitchFamily="34" charset="0"/>
                        </a:rPr>
                        <a:t>Véhicule</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6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sng" strike="noStrike" cap="none" normalizeH="0" baseline="0" dirty="0" err="1" smtClean="0">
                          <a:ln>
                            <a:noFill/>
                          </a:ln>
                          <a:solidFill>
                            <a:schemeClr val="tx1"/>
                          </a:solidFill>
                          <a:effectLst/>
                          <a:latin typeface="Verdana" pitchFamily="34" charset="0"/>
                        </a:rPr>
                        <a:t>Code_permis</a:t>
                      </a:r>
                      <a:endParaRPr kumimoji="0" lang="fr-FR" sz="1800" b="1" i="0" u="sng"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err="1" smtClean="0">
                          <a:ln>
                            <a:noFill/>
                          </a:ln>
                          <a:solidFill>
                            <a:schemeClr val="tx1"/>
                          </a:solidFill>
                          <a:effectLst/>
                          <a:latin typeface="Verdana" pitchFamily="34" charset="0"/>
                        </a:rPr>
                        <a:t>Type_permis</a:t>
                      </a:r>
                      <a:endParaRPr kumimoji="0" lang="fr-FR" sz="18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Marque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err="1" smtClean="0">
                          <a:ln>
                            <a:noFill/>
                          </a:ln>
                          <a:solidFill>
                            <a:schemeClr val="tx1"/>
                          </a:solidFill>
                          <a:effectLst/>
                          <a:latin typeface="Verdana" pitchFamily="34" charset="0"/>
                        </a:rPr>
                        <a:t>Modele</a:t>
                      </a:r>
                      <a:r>
                        <a:rPr kumimoji="0" lang="fr-FR" sz="1800" b="0" i="0" u="none" strike="noStrike" cap="none" normalizeH="0" baseline="0" dirty="0" smtClean="0">
                          <a:ln>
                            <a:noFill/>
                          </a:ln>
                          <a:solidFill>
                            <a:schemeClr val="tx1"/>
                          </a:solidFill>
                          <a:effectLst/>
                          <a:latin typeface="Verdana" pitchFamily="34" charset="0"/>
                        </a:rPr>
                        <a: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err="1" smtClean="0">
                          <a:ln>
                            <a:noFill/>
                          </a:ln>
                          <a:solidFill>
                            <a:schemeClr val="tx1"/>
                          </a:solidFill>
                          <a:effectLst/>
                          <a:latin typeface="Verdana" pitchFamily="34" charset="0"/>
                        </a:rPr>
                        <a:t>Nbr_portes</a:t>
                      </a:r>
                      <a:endParaRPr kumimoji="0" lang="fr-FR" sz="18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err="1" smtClean="0">
                          <a:ln>
                            <a:noFill/>
                          </a:ln>
                          <a:solidFill>
                            <a:schemeClr val="tx1"/>
                          </a:solidFill>
                          <a:effectLst/>
                          <a:latin typeface="Verdana" pitchFamily="34" charset="0"/>
                        </a:rPr>
                        <a:t>Nbr_Sieges</a:t>
                      </a:r>
                      <a:endParaRPr kumimoji="0" lang="fr-FR" sz="18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err="1" smtClean="0">
                          <a:ln>
                            <a:noFill/>
                          </a:ln>
                          <a:solidFill>
                            <a:schemeClr val="tx1"/>
                          </a:solidFill>
                          <a:effectLst/>
                          <a:latin typeface="Verdana" pitchFamily="34" charset="0"/>
                        </a:rPr>
                        <a:t>Capacité_coffre</a:t>
                      </a:r>
                      <a:endParaRPr kumimoji="0" lang="fr-FR" sz="18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err="1" smtClean="0">
                          <a:ln>
                            <a:noFill/>
                          </a:ln>
                          <a:solidFill>
                            <a:schemeClr val="tx1"/>
                          </a:solidFill>
                          <a:effectLst/>
                          <a:latin typeface="Verdana" pitchFamily="34" charset="0"/>
                        </a:rPr>
                        <a:t>Age_requis</a:t>
                      </a:r>
                      <a:endParaRPr kumimoji="0" lang="fr-FR" sz="1800" b="0" i="0" u="none" strike="noStrike" cap="none" normalizeH="0" baseline="0" dirty="0" smtClean="0">
                        <a:ln>
                          <a:noFill/>
                        </a:ln>
                        <a:solidFill>
                          <a:schemeClr val="tx1"/>
                        </a:solidFill>
                        <a:effectLst/>
                        <a:latin typeface="Verdana" pitchFamily="34" charset="0"/>
                      </a:endParaRP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Oval 13"/>
          <p:cNvSpPr>
            <a:spLocks noChangeArrowheads="1"/>
          </p:cNvSpPr>
          <p:nvPr/>
        </p:nvSpPr>
        <p:spPr bwMode="auto">
          <a:xfrm>
            <a:off x="4126401" y="2585133"/>
            <a:ext cx="2529893" cy="159690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fr-FR" altLang="fr-FR" b="1" dirty="0" smtClean="0"/>
              <a:t>Loyer</a:t>
            </a:r>
          </a:p>
          <a:p>
            <a:pPr algn="ctr" eaLnBrk="1" hangingPunct="1"/>
            <a:r>
              <a:rPr lang="fr-FR" altLang="fr-FR" b="1" dirty="0" smtClean="0"/>
              <a:t>----------------------</a:t>
            </a:r>
            <a:endParaRPr lang="fr-FR" altLang="fr-FR" dirty="0" smtClean="0"/>
          </a:p>
          <a:p>
            <a:pPr eaLnBrk="1" hangingPunct="1"/>
            <a:r>
              <a:rPr lang="fr-FR" altLang="fr-FR" dirty="0" smtClean="0"/>
              <a:t>-durée</a:t>
            </a:r>
          </a:p>
          <a:p>
            <a:pPr eaLnBrk="1" hangingPunct="1"/>
            <a:r>
              <a:rPr lang="fr-FR" altLang="fr-FR" dirty="0" smtClean="0"/>
              <a:t>-</a:t>
            </a:r>
            <a:r>
              <a:rPr lang="fr-FR" altLang="fr-FR" dirty="0" err="1" smtClean="0"/>
              <a:t>prix_final</a:t>
            </a:r>
            <a:endParaRPr lang="fr-FR" altLang="fr-FR" dirty="0"/>
          </a:p>
        </p:txBody>
      </p:sp>
      <p:graphicFrame>
        <p:nvGraphicFramePr>
          <p:cNvPr id="10" name="Group 32"/>
          <p:cNvGraphicFramePr>
            <a:graphicFrameLocks noGrp="1"/>
          </p:cNvGraphicFramePr>
          <p:nvPr>
            <p:extLst>
              <p:ext uri="{D42A27DB-BD31-4B8C-83A1-F6EECF244321}">
                <p14:modId xmlns:p14="http://schemas.microsoft.com/office/powerpoint/2010/main" val="2230992561"/>
              </p:ext>
            </p:extLst>
          </p:nvPr>
        </p:nvGraphicFramePr>
        <p:xfrm>
          <a:off x="618643" y="2699965"/>
          <a:ext cx="1869063" cy="2377404"/>
        </p:xfrm>
        <a:graphic>
          <a:graphicData uri="http://schemas.openxmlformats.org/drawingml/2006/table">
            <a:tbl>
              <a:tblPr/>
              <a:tblGrid>
                <a:gridCol w="1869063"/>
              </a:tblGrid>
              <a:tr h="29804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none" strike="noStrike" cap="none" normalizeH="0" baseline="0" dirty="0" smtClean="0">
                          <a:ln>
                            <a:noFill/>
                          </a:ln>
                          <a:solidFill>
                            <a:schemeClr val="tx1"/>
                          </a:solidFill>
                          <a:effectLst/>
                          <a:latin typeface="Verdana" pitchFamily="34" charset="0"/>
                        </a:rPr>
                        <a:t>Client</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081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sng" strike="noStrike" cap="none" normalizeH="0" baseline="0" dirty="0" smtClean="0">
                          <a:ln>
                            <a:noFill/>
                          </a:ln>
                          <a:solidFill>
                            <a:schemeClr val="tx1"/>
                          </a:solidFill>
                          <a:effectLst/>
                          <a:latin typeface="Verdana" pitchFamily="34" charset="0"/>
                        </a:rPr>
                        <a:t>CIN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Nom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Prénom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Adresse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err="1" smtClean="0">
                          <a:ln>
                            <a:noFill/>
                          </a:ln>
                          <a:solidFill>
                            <a:schemeClr val="tx1"/>
                          </a:solidFill>
                          <a:effectLst/>
                          <a:latin typeface="Verdana" pitchFamily="34" charset="0"/>
                        </a:rPr>
                        <a:t>Telephone</a:t>
                      </a:r>
                      <a:endParaRPr kumimoji="0" lang="fr-FR" sz="18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err="1" smtClean="0">
                          <a:ln>
                            <a:noFill/>
                          </a:ln>
                          <a:solidFill>
                            <a:schemeClr val="tx1"/>
                          </a:solidFill>
                          <a:effectLst/>
                          <a:latin typeface="Verdana" pitchFamily="34" charset="0"/>
                        </a:rPr>
                        <a:t>Carte_credit</a:t>
                      </a:r>
                      <a:endParaRPr kumimoji="0" lang="fr-FR" sz="1800" b="0" i="0" u="none" strike="noStrike" cap="none" normalizeH="0" baseline="0" dirty="0" smtClean="0">
                        <a:ln>
                          <a:noFill/>
                        </a:ln>
                        <a:solidFill>
                          <a:schemeClr val="tx1"/>
                        </a:solidFill>
                        <a:effectLst/>
                        <a:latin typeface="Verdana" pitchFamily="34"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Line 22"/>
          <p:cNvSpPr>
            <a:spLocks noChangeShapeType="1"/>
          </p:cNvSpPr>
          <p:nvPr/>
        </p:nvSpPr>
        <p:spPr bwMode="auto">
          <a:xfrm flipV="1">
            <a:off x="2487706" y="3219352"/>
            <a:ext cx="1677894" cy="3463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12" name="Line 23"/>
          <p:cNvSpPr>
            <a:spLocks noChangeShapeType="1"/>
          </p:cNvSpPr>
          <p:nvPr/>
        </p:nvSpPr>
        <p:spPr bwMode="auto">
          <a:xfrm flipV="1">
            <a:off x="6656294" y="3219352"/>
            <a:ext cx="1910277" cy="3463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13" name="Text Box 29"/>
          <p:cNvSpPr txBox="1">
            <a:spLocks noChangeArrowheads="1"/>
          </p:cNvSpPr>
          <p:nvPr/>
        </p:nvSpPr>
        <p:spPr bwMode="auto">
          <a:xfrm>
            <a:off x="2706205" y="2686868"/>
            <a:ext cx="10522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sp>
        <p:nvSpPr>
          <p:cNvPr id="14" name="Text Box 30"/>
          <p:cNvSpPr txBox="1">
            <a:spLocks noChangeArrowheads="1"/>
          </p:cNvSpPr>
          <p:nvPr/>
        </p:nvSpPr>
        <p:spPr bwMode="auto">
          <a:xfrm>
            <a:off x="7638311" y="2578228"/>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graphicFrame>
        <p:nvGraphicFramePr>
          <p:cNvPr id="15" name="Group 28"/>
          <p:cNvGraphicFramePr>
            <a:graphicFrameLocks noGrp="1"/>
          </p:cNvGraphicFramePr>
          <p:nvPr>
            <p:extLst>
              <p:ext uri="{D42A27DB-BD31-4B8C-83A1-F6EECF244321}">
                <p14:modId xmlns:p14="http://schemas.microsoft.com/office/powerpoint/2010/main" val="3339236087"/>
              </p:ext>
            </p:extLst>
          </p:nvPr>
        </p:nvGraphicFramePr>
        <p:xfrm>
          <a:off x="3156175" y="4506665"/>
          <a:ext cx="2303463" cy="1719323"/>
        </p:xfrm>
        <a:graphic>
          <a:graphicData uri="http://schemas.openxmlformats.org/drawingml/2006/table">
            <a:tbl>
              <a:tblPr/>
              <a:tblGrid>
                <a:gridCol w="2303463"/>
              </a:tblGrid>
              <a:tr h="36596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none" strike="noStrike" cap="none" normalizeH="0" baseline="0" dirty="0" smtClean="0">
                          <a:ln>
                            <a:noFill/>
                          </a:ln>
                          <a:solidFill>
                            <a:schemeClr val="tx1"/>
                          </a:solidFill>
                          <a:effectLst/>
                          <a:latin typeface="Verdana" pitchFamily="34" charset="0"/>
                        </a:rPr>
                        <a:t>Bureau</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6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sng" strike="noStrike" cap="none" normalizeH="0" baseline="0" dirty="0" err="1" smtClean="0">
                          <a:ln>
                            <a:noFill/>
                          </a:ln>
                          <a:solidFill>
                            <a:schemeClr val="tx1"/>
                          </a:solidFill>
                          <a:effectLst/>
                          <a:latin typeface="Verdana" pitchFamily="34" charset="0"/>
                        </a:rPr>
                        <a:t>Code_Bureau</a:t>
                      </a:r>
                      <a:endParaRPr kumimoji="0" lang="fr-FR" sz="1800" b="1" i="0" u="sng"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ville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Adresse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err="1" smtClean="0">
                          <a:ln>
                            <a:noFill/>
                          </a:ln>
                          <a:solidFill>
                            <a:schemeClr val="tx1"/>
                          </a:solidFill>
                          <a:effectLst/>
                          <a:latin typeface="Verdana" pitchFamily="34" charset="0"/>
                        </a:rPr>
                        <a:t>telephone</a:t>
                      </a:r>
                      <a:endParaRPr kumimoji="0" lang="fr-FR" sz="1800" b="0" i="0" u="none" strike="noStrike" cap="none" normalizeH="0" baseline="0" dirty="0" smtClean="0">
                        <a:ln>
                          <a:noFill/>
                        </a:ln>
                        <a:solidFill>
                          <a:schemeClr val="tx1"/>
                        </a:solidFill>
                        <a:effectLst/>
                        <a:latin typeface="Verdana" pitchFamily="34" charset="0"/>
                      </a:endParaRP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Text Box 30"/>
          <p:cNvSpPr txBox="1">
            <a:spLocks noChangeArrowheads="1"/>
          </p:cNvSpPr>
          <p:nvPr/>
        </p:nvSpPr>
        <p:spPr bwMode="auto">
          <a:xfrm>
            <a:off x="5482829" y="4931372"/>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sp>
        <p:nvSpPr>
          <p:cNvPr id="17" name="Oval 13"/>
          <p:cNvSpPr>
            <a:spLocks noChangeArrowheads="1"/>
          </p:cNvSpPr>
          <p:nvPr/>
        </p:nvSpPr>
        <p:spPr bwMode="auto">
          <a:xfrm>
            <a:off x="8594823" y="5596043"/>
            <a:ext cx="1933236" cy="10553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fr-FR" altLang="fr-FR" dirty="0" smtClean="0"/>
          </a:p>
          <a:p>
            <a:pPr algn="ctr" eaLnBrk="1" hangingPunct="1"/>
            <a:r>
              <a:rPr lang="fr-FR" altLang="fr-FR" b="1" dirty="0" smtClean="0"/>
              <a:t>appartient</a:t>
            </a:r>
            <a:endParaRPr lang="fr-FR" altLang="fr-FR" b="1" dirty="0"/>
          </a:p>
          <a:p>
            <a:pPr algn="ctr" eaLnBrk="1" hangingPunct="1"/>
            <a:r>
              <a:rPr lang="fr-FR" altLang="fr-FR" dirty="0" smtClean="0"/>
              <a:t>____________</a:t>
            </a:r>
          </a:p>
          <a:p>
            <a:pPr algn="ctr" eaLnBrk="1" hangingPunct="1"/>
            <a:endParaRPr lang="fr-FR" altLang="fr-FR" dirty="0"/>
          </a:p>
          <a:p>
            <a:pPr algn="ctr" eaLnBrk="1" hangingPunct="1"/>
            <a:endParaRPr lang="fr-FR" altLang="fr-FR" sz="1600" dirty="0"/>
          </a:p>
        </p:txBody>
      </p:sp>
      <p:sp>
        <p:nvSpPr>
          <p:cNvPr id="18" name="Line 23"/>
          <p:cNvSpPr>
            <a:spLocks noChangeShapeType="1"/>
          </p:cNvSpPr>
          <p:nvPr/>
        </p:nvSpPr>
        <p:spPr bwMode="auto">
          <a:xfrm>
            <a:off x="5471954" y="5493644"/>
            <a:ext cx="3122870" cy="732344"/>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19" name="Line 23"/>
          <p:cNvSpPr>
            <a:spLocks noChangeShapeType="1"/>
          </p:cNvSpPr>
          <p:nvPr/>
        </p:nvSpPr>
        <p:spPr bwMode="auto">
          <a:xfrm>
            <a:off x="9573756" y="4938127"/>
            <a:ext cx="13447" cy="657916"/>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20" name="Text Box 30"/>
          <p:cNvSpPr txBox="1">
            <a:spLocks noChangeArrowheads="1"/>
          </p:cNvSpPr>
          <p:nvPr/>
        </p:nvSpPr>
        <p:spPr bwMode="auto">
          <a:xfrm>
            <a:off x="9561441" y="4891069"/>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smtClean="0">
                <a:solidFill>
                  <a:srgbClr val="FF3300"/>
                </a:solidFill>
              </a:rPr>
              <a:t>1,1</a:t>
            </a:r>
            <a:endParaRPr lang="fr-FR" altLang="fr-FR" sz="2800" b="1" dirty="0">
              <a:solidFill>
                <a:srgbClr val="FF3300"/>
              </a:solidFil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9" name="Rectangle 2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3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31" name="Rectangle 30"/>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32" name="object 3"/>
          <p:cNvSpPr txBox="1"/>
          <p:nvPr/>
        </p:nvSpPr>
        <p:spPr>
          <a:xfrm>
            <a:off x="137429" y="1998062"/>
            <a:ext cx="10019765" cy="371897"/>
          </a:xfrm>
          <a:prstGeom prst="rect">
            <a:avLst/>
          </a:prstGeom>
        </p:spPr>
        <p:txBody>
          <a:bodyPr vert="horz" wrap="square" lIns="0" tIns="0" rIns="0" bIns="0" rtlCol="0">
            <a:spAutoFit/>
          </a:bodyPr>
          <a:lstStyle/>
          <a:p>
            <a:pPr marL="195580" indent="-182880">
              <a:lnSpc>
                <a:spcPts val="2855"/>
              </a:lnSpc>
              <a:buClr>
                <a:srgbClr val="92A198"/>
              </a:buClr>
              <a:buSzPct val="85416"/>
              <a:buFont typeface="Arial"/>
              <a:buChar char="•"/>
              <a:tabLst>
                <a:tab pos="195580" algn="l"/>
              </a:tabLst>
            </a:pPr>
            <a:r>
              <a:rPr sz="2400" spc="-20" dirty="0">
                <a:solidFill>
                  <a:srgbClr val="C00000"/>
                </a:solidFill>
                <a:latin typeface="Cambria"/>
                <a:cs typeface="Cambria"/>
              </a:rPr>
              <a:t>Modèl</a:t>
            </a:r>
            <a:r>
              <a:rPr sz="2400" spc="-15" dirty="0">
                <a:solidFill>
                  <a:srgbClr val="C00000"/>
                </a:solidFill>
                <a:latin typeface="Cambria"/>
                <a:cs typeface="Cambria"/>
              </a:rPr>
              <a:t>e</a:t>
            </a:r>
            <a:r>
              <a:rPr sz="2400" spc="-50" dirty="0">
                <a:solidFill>
                  <a:srgbClr val="C00000"/>
                </a:solidFill>
                <a:latin typeface="Times New Roman"/>
                <a:cs typeface="Times New Roman"/>
              </a:rPr>
              <a:t> </a:t>
            </a:r>
            <a:r>
              <a:rPr sz="2400" spc="-5" dirty="0" err="1">
                <a:solidFill>
                  <a:srgbClr val="C00000"/>
                </a:solidFill>
                <a:latin typeface="Cambria"/>
                <a:cs typeface="Cambria"/>
              </a:rPr>
              <a:t>En</a:t>
            </a:r>
            <a:r>
              <a:rPr sz="2400" spc="5" dirty="0" err="1">
                <a:solidFill>
                  <a:srgbClr val="C00000"/>
                </a:solidFill>
                <a:latin typeface="Cambria"/>
                <a:cs typeface="Cambria"/>
              </a:rPr>
              <a:t>t</a:t>
            </a:r>
            <a:r>
              <a:rPr sz="2400" dirty="0" err="1">
                <a:solidFill>
                  <a:srgbClr val="C00000"/>
                </a:solidFill>
                <a:latin typeface="Cambria"/>
                <a:cs typeface="Cambria"/>
              </a:rPr>
              <a:t>i</a:t>
            </a:r>
            <a:r>
              <a:rPr sz="2400" spc="-20" dirty="0" err="1">
                <a:solidFill>
                  <a:srgbClr val="C00000"/>
                </a:solidFill>
                <a:latin typeface="Cambria"/>
                <a:cs typeface="Cambria"/>
              </a:rPr>
              <a:t>t</a:t>
            </a:r>
            <a:r>
              <a:rPr sz="2400" spc="-15" dirty="0" err="1">
                <a:solidFill>
                  <a:srgbClr val="C00000"/>
                </a:solidFill>
                <a:latin typeface="Cambria"/>
                <a:cs typeface="Cambria"/>
              </a:rPr>
              <a:t>é</a:t>
            </a:r>
            <a:r>
              <a:rPr sz="2400" spc="-85" dirty="0">
                <a:solidFill>
                  <a:srgbClr val="C00000"/>
                </a:solidFill>
                <a:latin typeface="Times New Roman"/>
                <a:cs typeface="Times New Roman"/>
              </a:rPr>
              <a:t> </a:t>
            </a:r>
            <a:r>
              <a:rPr sz="2400" spc="-20" dirty="0" smtClean="0">
                <a:solidFill>
                  <a:srgbClr val="C00000"/>
                </a:solidFill>
                <a:latin typeface="Cambria"/>
                <a:cs typeface="Cambria"/>
              </a:rPr>
              <a:t>Associ</a:t>
            </a:r>
            <a:r>
              <a:rPr sz="2400" spc="-10" dirty="0" smtClean="0">
                <a:solidFill>
                  <a:srgbClr val="C00000"/>
                </a:solidFill>
                <a:latin typeface="Cambria"/>
                <a:cs typeface="Cambria"/>
              </a:rPr>
              <a:t>a</a:t>
            </a:r>
            <a:r>
              <a:rPr sz="2400" spc="-5" dirty="0" smtClean="0">
                <a:solidFill>
                  <a:srgbClr val="C00000"/>
                </a:solidFill>
                <a:latin typeface="Cambria"/>
                <a:cs typeface="Cambria"/>
              </a:rPr>
              <a:t>t</a:t>
            </a:r>
            <a:r>
              <a:rPr sz="2400" spc="5" dirty="0" smtClean="0">
                <a:solidFill>
                  <a:srgbClr val="C00000"/>
                </a:solidFill>
                <a:latin typeface="Cambria"/>
                <a:cs typeface="Cambria"/>
              </a:rPr>
              <a:t>i</a:t>
            </a:r>
            <a:r>
              <a:rPr sz="2400" spc="-15" dirty="0" smtClean="0">
                <a:solidFill>
                  <a:srgbClr val="C00000"/>
                </a:solidFill>
                <a:latin typeface="Cambria"/>
                <a:cs typeface="Cambria"/>
              </a:rPr>
              <a:t>on</a:t>
            </a:r>
            <a:r>
              <a:rPr lang="fr-FR" sz="2400" spc="-15" dirty="0" smtClean="0">
                <a:solidFill>
                  <a:srgbClr val="C00000"/>
                </a:solidFill>
                <a:latin typeface="Cambria"/>
                <a:cs typeface="Cambria"/>
              </a:rPr>
              <a:t> MCD </a:t>
            </a:r>
            <a:r>
              <a:rPr sz="2400" spc="-75" dirty="0" smtClean="0">
                <a:solidFill>
                  <a:srgbClr val="C00000"/>
                </a:solidFill>
                <a:latin typeface="Times New Roman"/>
                <a:cs typeface="Times New Roman"/>
              </a:rPr>
              <a:t> </a:t>
            </a:r>
            <a:r>
              <a:rPr sz="2400" spc="-10" dirty="0">
                <a:solidFill>
                  <a:srgbClr val="292934"/>
                </a:solidFill>
                <a:latin typeface="Cambria"/>
                <a:cs typeface="Cambria"/>
              </a:rPr>
              <a:t>(</a:t>
            </a:r>
            <a:r>
              <a:rPr sz="2400" spc="-25" dirty="0">
                <a:solidFill>
                  <a:srgbClr val="292934"/>
                </a:solidFill>
                <a:latin typeface="Cambria"/>
                <a:cs typeface="Cambria"/>
              </a:rPr>
              <a:t>S</a:t>
            </a:r>
            <a:r>
              <a:rPr sz="2400" dirty="0">
                <a:solidFill>
                  <a:srgbClr val="292934"/>
                </a:solidFill>
                <a:latin typeface="Cambria"/>
                <a:cs typeface="Cambria"/>
              </a:rPr>
              <a:t>elon</a:t>
            </a:r>
            <a:r>
              <a:rPr sz="2400" spc="-85" dirty="0">
                <a:solidFill>
                  <a:srgbClr val="292934"/>
                </a:solidFill>
                <a:latin typeface="Times New Roman"/>
                <a:cs typeface="Times New Roman"/>
              </a:rPr>
              <a:t> </a:t>
            </a:r>
            <a:r>
              <a:rPr sz="2400" spc="-5" dirty="0">
                <a:solidFill>
                  <a:srgbClr val="292934"/>
                </a:solidFill>
                <a:latin typeface="Cambria"/>
                <a:cs typeface="Cambria"/>
              </a:rPr>
              <a:t>l</a:t>
            </a:r>
            <a:r>
              <a:rPr sz="2400" dirty="0">
                <a:solidFill>
                  <a:srgbClr val="292934"/>
                </a:solidFill>
                <a:latin typeface="Cambria"/>
                <a:cs typeface="Cambria"/>
              </a:rPr>
              <a:t>a</a:t>
            </a:r>
            <a:r>
              <a:rPr sz="2400" spc="-75" dirty="0">
                <a:solidFill>
                  <a:srgbClr val="292934"/>
                </a:solidFill>
                <a:latin typeface="Times New Roman"/>
                <a:cs typeface="Times New Roman"/>
              </a:rPr>
              <a:t> </a:t>
            </a:r>
            <a:r>
              <a:rPr sz="2400" dirty="0">
                <a:solidFill>
                  <a:srgbClr val="292934"/>
                </a:solidFill>
                <a:latin typeface="Cambria"/>
                <a:cs typeface="Cambria"/>
              </a:rPr>
              <a:t>mét</a:t>
            </a:r>
            <a:r>
              <a:rPr sz="2400" spc="-15" dirty="0">
                <a:solidFill>
                  <a:srgbClr val="292934"/>
                </a:solidFill>
                <a:latin typeface="Cambria"/>
                <a:cs typeface="Cambria"/>
              </a:rPr>
              <a:t>ho</a:t>
            </a:r>
            <a:r>
              <a:rPr sz="2400" spc="-25" dirty="0">
                <a:solidFill>
                  <a:srgbClr val="292934"/>
                </a:solidFill>
                <a:latin typeface="Cambria"/>
                <a:cs typeface="Cambria"/>
              </a:rPr>
              <a:t>d</a:t>
            </a:r>
            <a:r>
              <a:rPr sz="2400" spc="-15" dirty="0">
                <a:solidFill>
                  <a:srgbClr val="292934"/>
                </a:solidFill>
                <a:latin typeface="Cambria"/>
                <a:cs typeface="Cambria"/>
              </a:rPr>
              <a:t>e</a:t>
            </a:r>
            <a:r>
              <a:rPr sz="2400" spc="-60" dirty="0">
                <a:solidFill>
                  <a:srgbClr val="292934"/>
                </a:solidFill>
                <a:latin typeface="Times New Roman"/>
                <a:cs typeface="Times New Roman"/>
              </a:rPr>
              <a:t> </a:t>
            </a:r>
            <a:r>
              <a:rPr sz="2400" spc="-25" dirty="0">
                <a:solidFill>
                  <a:srgbClr val="292934"/>
                </a:solidFill>
                <a:latin typeface="Cambria"/>
                <a:cs typeface="Cambria"/>
              </a:rPr>
              <a:t>Me</a:t>
            </a:r>
            <a:r>
              <a:rPr sz="2400" spc="-5" dirty="0">
                <a:solidFill>
                  <a:srgbClr val="292934"/>
                </a:solidFill>
                <a:latin typeface="Cambria"/>
                <a:cs typeface="Cambria"/>
              </a:rPr>
              <a:t>r</a:t>
            </a:r>
            <a:r>
              <a:rPr sz="2400" spc="-10" dirty="0">
                <a:solidFill>
                  <a:srgbClr val="292934"/>
                </a:solidFill>
                <a:latin typeface="Cambria"/>
                <a:cs typeface="Cambria"/>
              </a:rPr>
              <a:t>ise)</a:t>
            </a:r>
            <a:endParaRPr sz="2400" dirty="0">
              <a:latin typeface="Cambria"/>
              <a:cs typeface="Cambria"/>
            </a:endParaRPr>
          </a:p>
        </p:txBody>
      </p:sp>
    </p:spTree>
    <p:extLst>
      <p:ext uri="{BB962C8B-B14F-4D97-AF65-F5344CB8AC3E}">
        <p14:creationId xmlns:p14="http://schemas.microsoft.com/office/powerpoint/2010/main" val="8400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p:bldP spid="14" grpId="0"/>
      <p:bldP spid="16" grpId="0"/>
      <p:bldP spid="17" grpId="0" animBg="1"/>
      <p:bldP spid="18" grpId="0" animBg="1"/>
      <p:bldP spid="19" grpId="0" animBg="1"/>
      <p:bldP spid="2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199" y="2222006"/>
            <a:ext cx="11631706" cy="3103927"/>
          </a:xfrm>
          <a:prstGeom prst="rect">
            <a:avLst/>
          </a:prstGeom>
        </p:spPr>
        <p:txBody>
          <a:bodyPr wrap="square">
            <a:spAutoFit/>
          </a:bodyPr>
          <a:lstStyle/>
          <a:p>
            <a:pPr marR="89535" algn="just">
              <a:lnSpc>
                <a:spcPct val="115000"/>
              </a:lnSpc>
              <a:spcAft>
                <a:spcPts val="1000"/>
              </a:spcAft>
            </a:pPr>
            <a:r>
              <a:rPr lang="fr-FR" b="1" dirty="0">
                <a:latin typeface="Verdana" panose="020B0604030504040204" pitchFamily="34" charset="0"/>
                <a:ea typeface="Calibri" panose="020F0502020204030204" pitchFamily="34" charset="0"/>
                <a:cs typeface="Arial" panose="020B0604020202020204" pitchFamily="34" charset="0"/>
              </a:rPr>
              <a:t>Exercice </a:t>
            </a:r>
            <a:r>
              <a:rPr lang="fr-FR" b="1" dirty="0" smtClean="0">
                <a:latin typeface="Verdana" panose="020B0604030504040204" pitchFamily="34" charset="0"/>
                <a:ea typeface="Calibri" panose="020F0502020204030204" pitchFamily="34" charset="0"/>
                <a:cs typeface="Arial" panose="020B0604020202020204" pitchFamily="34" charset="0"/>
              </a:rPr>
              <a:t>IV- </a:t>
            </a:r>
            <a:r>
              <a:rPr lang="fr-FR" b="1" dirty="0">
                <a:latin typeface="Verdana" panose="020B0604030504040204" pitchFamily="34" charset="0"/>
                <a:ea typeface="Calibri" panose="020F0502020204030204" pitchFamily="34" charset="0"/>
                <a:cs typeface="Arial" panose="020B0604020202020204" pitchFamily="34" charset="0"/>
              </a:rPr>
              <a:t>(Rivières-Pays)</a:t>
            </a:r>
            <a:endParaRPr lang="fr-FR" sz="1600" dirty="0">
              <a:latin typeface="Calibri" panose="020F0502020204030204" pitchFamily="34" charset="0"/>
              <a:ea typeface="Calibri" panose="020F0502020204030204" pitchFamily="34" charset="0"/>
              <a:cs typeface="Arial" panose="020B0604020202020204" pitchFamily="34" charset="0"/>
            </a:endParaRPr>
          </a:p>
          <a:p>
            <a:pPr marR="89535" algn="just">
              <a:lnSpc>
                <a:spcPct val="150000"/>
              </a:lnSpc>
              <a:spcAft>
                <a:spcPts val="1000"/>
              </a:spcAft>
            </a:pPr>
            <a:r>
              <a:rPr lang="fr-FR" dirty="0">
                <a:latin typeface="Calibri" panose="020F0502020204030204" pitchFamily="34" charset="0"/>
                <a:ea typeface="Calibri" panose="020F0502020204030204" pitchFamily="34" charset="0"/>
                <a:cs typeface="Arial" panose="020B0604020202020204" pitchFamily="34" charset="0"/>
              </a:rPr>
              <a:t>1</a:t>
            </a:r>
            <a:r>
              <a:rPr lang="fr-FR" sz="2000" dirty="0">
                <a:latin typeface="Calibri" panose="020F0502020204030204" pitchFamily="34" charset="0"/>
                <a:ea typeface="Calibri" panose="020F0502020204030204" pitchFamily="34" charset="0"/>
                <a:cs typeface="Arial" panose="020B0604020202020204" pitchFamily="34" charset="0"/>
              </a:rPr>
              <a:t>. Pour une rivière, nous désirons stocker les informations suivante son nom, sa longueur totale, la mer où elle coule et les pays qu’elle traverse, la distance en  km que couvre la rivière à travers </a:t>
            </a:r>
            <a:r>
              <a:rPr lang="fr-FR" sz="2000" dirty="0" err="1" smtClean="0">
                <a:latin typeface="Calibri" panose="020F0502020204030204" pitchFamily="34" charset="0"/>
                <a:ea typeface="Calibri" panose="020F0502020204030204" pitchFamily="34" charset="0"/>
                <a:cs typeface="Arial" panose="020B0604020202020204" pitchFamily="34" charset="0"/>
              </a:rPr>
              <a:t>chaqie</a:t>
            </a:r>
            <a:r>
              <a:rPr lang="fr-FR" sz="2000" dirty="0" smtClean="0">
                <a:latin typeface="Calibri" panose="020F0502020204030204" pitchFamily="34" charset="0"/>
                <a:ea typeface="Calibri" panose="020F0502020204030204" pitchFamily="34" charset="0"/>
                <a:cs typeface="Arial" panose="020B0604020202020204" pitchFamily="34" charset="0"/>
              </a:rPr>
              <a:t> </a:t>
            </a:r>
            <a:r>
              <a:rPr lang="fr-FR" sz="2000" dirty="0">
                <a:latin typeface="Calibri" panose="020F0502020204030204" pitchFamily="34" charset="0"/>
                <a:ea typeface="Calibri" panose="020F0502020204030204" pitchFamily="34" charset="0"/>
                <a:cs typeface="Arial" panose="020B0604020202020204" pitchFamily="34" charset="0"/>
              </a:rPr>
              <a:t>pays.</a:t>
            </a:r>
          </a:p>
          <a:p>
            <a:pPr marR="89535" algn="just">
              <a:lnSpc>
                <a:spcPct val="150000"/>
              </a:lnSpc>
              <a:spcAft>
                <a:spcPts val="1000"/>
              </a:spcAft>
            </a:pPr>
            <a:r>
              <a:rPr lang="fr-FR" sz="2000" dirty="0">
                <a:latin typeface="Calibri" panose="020F0502020204030204" pitchFamily="34" charset="0"/>
                <a:ea typeface="Calibri" panose="020F0502020204030204" pitchFamily="34" charset="0"/>
                <a:cs typeface="Arial" panose="020B0604020202020204" pitchFamily="34" charset="0"/>
              </a:rPr>
              <a:t>2. chaque pays est caractérisé </a:t>
            </a:r>
            <a:r>
              <a:rPr lang="fr-FR" sz="2000" dirty="0" smtClean="0">
                <a:latin typeface="Calibri" panose="020F0502020204030204" pitchFamily="34" charset="0"/>
                <a:ea typeface="Calibri" panose="020F0502020204030204" pitchFamily="34" charset="0"/>
                <a:cs typeface="Arial" panose="020B0604020202020204" pitchFamily="34" charset="0"/>
              </a:rPr>
              <a:t>par son code, son  </a:t>
            </a:r>
            <a:r>
              <a:rPr lang="fr-FR" sz="2000" dirty="0">
                <a:latin typeface="Calibri" panose="020F0502020204030204" pitchFamily="34" charset="0"/>
                <a:ea typeface="Calibri" panose="020F0502020204030204" pitchFamily="34" charset="0"/>
                <a:cs typeface="Arial" panose="020B0604020202020204" pitchFamily="34" charset="0"/>
              </a:rPr>
              <a:t>nom, </a:t>
            </a:r>
            <a:r>
              <a:rPr lang="fr-FR" sz="2000" dirty="0" smtClean="0">
                <a:latin typeface="Calibri" panose="020F0502020204030204" pitchFamily="34" charset="0"/>
                <a:ea typeface="Calibri" panose="020F0502020204030204" pitchFamily="34" charset="0"/>
                <a:cs typeface="Arial" panose="020B0604020202020204" pitchFamily="34" charset="0"/>
              </a:rPr>
              <a:t>sa </a:t>
            </a:r>
            <a:r>
              <a:rPr lang="fr-FR" sz="2000" dirty="0">
                <a:latin typeface="Calibri" panose="020F0502020204030204" pitchFamily="34" charset="0"/>
                <a:ea typeface="Calibri" panose="020F0502020204030204" pitchFamily="34" charset="0"/>
                <a:cs typeface="Arial" panose="020B0604020202020204" pitchFamily="34" charset="0"/>
              </a:rPr>
              <a:t>capitale, le nombre  d’habitants et la superficie et aussi les payés frontières </a:t>
            </a:r>
          </a:p>
          <a:p>
            <a:pPr marR="89535" algn="just">
              <a:lnSpc>
                <a:spcPct val="150000"/>
              </a:lnSpc>
              <a:spcAft>
                <a:spcPts val="1000"/>
              </a:spcAft>
            </a:pPr>
            <a:r>
              <a:rPr lang="fr-FR" sz="2000" dirty="0">
                <a:latin typeface="Calibri" panose="020F0502020204030204" pitchFamily="34" charset="0"/>
                <a:ea typeface="Calibri" panose="020F0502020204030204" pitchFamily="34" charset="0"/>
                <a:cs typeface="Arial" panose="020B0604020202020204" pitchFamily="34" charset="0"/>
              </a:rPr>
              <a:t>3. Pour les pays ouvert sur les côtes, on souhaite enregistrer la longueur de  l’extension de ses côtes.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Rectangle 14"/>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6"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7" name="Rectangle 16"/>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20" name="object 3"/>
          <p:cNvSpPr txBox="1"/>
          <p:nvPr/>
        </p:nvSpPr>
        <p:spPr>
          <a:xfrm>
            <a:off x="106277" y="5614341"/>
            <a:ext cx="12028513" cy="743793"/>
          </a:xfrm>
          <a:prstGeom prst="rect">
            <a:avLst/>
          </a:prstGeom>
        </p:spPr>
        <p:txBody>
          <a:bodyPr vert="horz" wrap="square" lIns="0" tIns="0" rIns="0" bIns="0" rtlCol="0">
            <a:spAutoFit/>
          </a:bodyPr>
          <a:lstStyle/>
          <a:p>
            <a:pPr marL="195580" indent="-182880">
              <a:lnSpc>
                <a:spcPts val="2855"/>
              </a:lnSpc>
              <a:buClr>
                <a:srgbClr val="92A198"/>
              </a:buClr>
              <a:buSzPct val="85416"/>
              <a:buFont typeface="Arial"/>
              <a:buChar char="•"/>
              <a:tabLst>
                <a:tab pos="195580" algn="l"/>
              </a:tabLst>
            </a:pPr>
            <a:r>
              <a:rPr lang="fr-FR" sz="2400" spc="-20" dirty="0" smtClean="0">
                <a:solidFill>
                  <a:srgbClr val="C00000"/>
                </a:solidFill>
                <a:latin typeface="Cambria"/>
                <a:cs typeface="Cambria"/>
              </a:rPr>
              <a:t>Réaliser le Dictionnaire de Donnée et les </a:t>
            </a:r>
            <a:r>
              <a:rPr lang="fr-FR" sz="2400" spc="-20" dirty="0" err="1" smtClean="0">
                <a:solidFill>
                  <a:srgbClr val="C00000"/>
                </a:solidFill>
                <a:latin typeface="Cambria"/>
                <a:cs typeface="Cambria"/>
              </a:rPr>
              <a:t>dépondance</a:t>
            </a:r>
            <a:r>
              <a:rPr lang="fr-FR" sz="2400" spc="-20" dirty="0" smtClean="0">
                <a:solidFill>
                  <a:srgbClr val="C00000"/>
                </a:solidFill>
                <a:latin typeface="Cambria"/>
                <a:cs typeface="Cambria"/>
              </a:rPr>
              <a:t> fonctionnelles ?  ( Correction en classe)</a:t>
            </a:r>
          </a:p>
          <a:p>
            <a:pPr marL="195580" indent="-182880">
              <a:lnSpc>
                <a:spcPts val="2855"/>
              </a:lnSpc>
              <a:buClr>
                <a:srgbClr val="92A198"/>
              </a:buClr>
              <a:buSzPct val="85416"/>
              <a:buFont typeface="Arial"/>
              <a:buChar char="•"/>
              <a:tabLst>
                <a:tab pos="195580" algn="l"/>
              </a:tabLst>
            </a:pPr>
            <a:r>
              <a:rPr lang="fr-FR" sz="2400" spc="-20" dirty="0" smtClean="0">
                <a:solidFill>
                  <a:srgbClr val="C00000"/>
                </a:solidFill>
                <a:latin typeface="Cambria"/>
                <a:cs typeface="Cambria"/>
              </a:rPr>
              <a:t>Puis le MCD selon Merise </a:t>
            </a:r>
            <a:endParaRPr sz="2400" dirty="0">
              <a:latin typeface="Cambria"/>
              <a:cs typeface="Cambria"/>
            </a:endParaRPr>
          </a:p>
        </p:txBody>
      </p:sp>
    </p:spTree>
    <p:extLst>
      <p:ext uri="{BB962C8B-B14F-4D97-AF65-F5344CB8AC3E}">
        <p14:creationId xmlns:p14="http://schemas.microsoft.com/office/powerpoint/2010/main" val="2657147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28"/>
          <p:cNvGraphicFramePr>
            <a:graphicFrameLocks noGrp="1"/>
          </p:cNvGraphicFramePr>
          <p:nvPr>
            <p:extLst>
              <p:ext uri="{D42A27DB-BD31-4B8C-83A1-F6EECF244321}">
                <p14:modId xmlns:p14="http://schemas.microsoft.com/office/powerpoint/2010/main" val="989648460"/>
              </p:ext>
            </p:extLst>
          </p:nvPr>
        </p:nvGraphicFramePr>
        <p:xfrm>
          <a:off x="8566571" y="2489076"/>
          <a:ext cx="2258312" cy="2048507"/>
        </p:xfrm>
        <a:graphic>
          <a:graphicData uri="http://schemas.openxmlformats.org/drawingml/2006/table">
            <a:tbl>
              <a:tblPr/>
              <a:tblGrid>
                <a:gridCol w="2258312"/>
              </a:tblGrid>
              <a:tr h="36596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none" strike="noStrike" cap="none" normalizeH="0" baseline="0" dirty="0" smtClean="0">
                          <a:ln>
                            <a:noFill/>
                          </a:ln>
                          <a:solidFill>
                            <a:schemeClr val="tx1"/>
                          </a:solidFill>
                          <a:effectLst/>
                          <a:latin typeface="Verdana" pitchFamily="34" charset="0"/>
                        </a:rPr>
                        <a:t>Pays</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6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sng" strike="noStrike" cap="none" normalizeH="0" baseline="0" dirty="0" err="1" smtClean="0">
                          <a:ln>
                            <a:noFill/>
                          </a:ln>
                          <a:solidFill>
                            <a:schemeClr val="tx1"/>
                          </a:solidFill>
                          <a:effectLst/>
                          <a:latin typeface="Verdana" pitchFamily="34" charset="0"/>
                        </a:rPr>
                        <a:t>Code_pays</a:t>
                      </a:r>
                      <a:endParaRPr kumimoji="0" lang="fr-FR" sz="1800" b="1" i="0" u="sng"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nom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capitale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Nbr_habitants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Surface</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Oval 13"/>
          <p:cNvSpPr>
            <a:spLocks noChangeArrowheads="1"/>
          </p:cNvSpPr>
          <p:nvPr/>
        </p:nvSpPr>
        <p:spPr bwMode="auto">
          <a:xfrm>
            <a:off x="4099572" y="2817608"/>
            <a:ext cx="2127117" cy="13437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fr-FR" altLang="fr-FR" b="1" dirty="0" smtClean="0"/>
              <a:t>Traverse</a:t>
            </a:r>
          </a:p>
          <a:p>
            <a:pPr algn="ctr" eaLnBrk="1" hangingPunct="1"/>
            <a:r>
              <a:rPr lang="fr-FR" altLang="fr-FR" b="1" dirty="0" smtClean="0"/>
              <a:t>-----------------</a:t>
            </a:r>
          </a:p>
          <a:p>
            <a:pPr algn="ctr" eaLnBrk="1" hangingPunct="1"/>
            <a:r>
              <a:rPr lang="fr-FR" altLang="fr-FR" dirty="0" smtClean="0"/>
              <a:t>-Distance(km)</a:t>
            </a:r>
            <a:endParaRPr lang="fr-FR" altLang="fr-FR" sz="1600" dirty="0"/>
          </a:p>
        </p:txBody>
      </p:sp>
      <p:graphicFrame>
        <p:nvGraphicFramePr>
          <p:cNvPr id="12" name="Group 32"/>
          <p:cNvGraphicFramePr>
            <a:graphicFrameLocks noGrp="1"/>
          </p:cNvGraphicFramePr>
          <p:nvPr>
            <p:extLst>
              <p:ext uri="{D42A27DB-BD31-4B8C-83A1-F6EECF244321}">
                <p14:modId xmlns:p14="http://schemas.microsoft.com/office/powerpoint/2010/main" val="750056086"/>
              </p:ext>
            </p:extLst>
          </p:nvPr>
        </p:nvGraphicFramePr>
        <p:xfrm>
          <a:off x="578044" y="2998541"/>
          <a:ext cx="1869063" cy="1557713"/>
        </p:xfrm>
        <a:graphic>
          <a:graphicData uri="http://schemas.openxmlformats.org/drawingml/2006/table">
            <a:tbl>
              <a:tblPr/>
              <a:tblGrid>
                <a:gridCol w="1869063"/>
              </a:tblGrid>
              <a:tr h="31802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none" strike="noStrike" cap="none" normalizeH="0" baseline="0" dirty="0" smtClean="0">
                          <a:ln>
                            <a:noFill/>
                          </a:ln>
                          <a:solidFill>
                            <a:schemeClr val="tx1"/>
                          </a:solidFill>
                          <a:effectLst/>
                          <a:latin typeface="Verdana" pitchFamily="34" charset="0"/>
                        </a:rPr>
                        <a:t>Rivières</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97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sng" strike="noStrike" cap="none" normalizeH="0" baseline="0" dirty="0" smtClean="0">
                          <a:ln>
                            <a:noFill/>
                          </a:ln>
                          <a:solidFill>
                            <a:schemeClr val="tx1"/>
                          </a:solidFill>
                          <a:effectLst/>
                          <a:latin typeface="Verdana" pitchFamily="34" charset="0"/>
                        </a:rPr>
                        <a:t>Code_Riv</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Nom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Distance(km)</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Line 22"/>
          <p:cNvSpPr>
            <a:spLocks noChangeShapeType="1"/>
          </p:cNvSpPr>
          <p:nvPr/>
        </p:nvSpPr>
        <p:spPr bwMode="auto">
          <a:xfrm flipV="1">
            <a:off x="2447107" y="3464376"/>
            <a:ext cx="1677894" cy="3463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14" name="Line 23"/>
          <p:cNvSpPr>
            <a:spLocks noChangeShapeType="1"/>
          </p:cNvSpPr>
          <p:nvPr/>
        </p:nvSpPr>
        <p:spPr bwMode="auto">
          <a:xfrm flipV="1">
            <a:off x="6256166" y="3464376"/>
            <a:ext cx="2341292" cy="3463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15" name="Text Box 29"/>
          <p:cNvSpPr txBox="1">
            <a:spLocks noChangeArrowheads="1"/>
          </p:cNvSpPr>
          <p:nvPr/>
        </p:nvSpPr>
        <p:spPr bwMode="auto">
          <a:xfrm>
            <a:off x="2534219" y="2792145"/>
            <a:ext cx="10522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sp>
        <p:nvSpPr>
          <p:cNvPr id="16" name="Text Box 30"/>
          <p:cNvSpPr txBox="1">
            <a:spLocks noChangeArrowheads="1"/>
          </p:cNvSpPr>
          <p:nvPr/>
        </p:nvSpPr>
        <p:spPr bwMode="auto">
          <a:xfrm>
            <a:off x="7768844" y="2555998"/>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graphicFrame>
        <p:nvGraphicFramePr>
          <p:cNvPr id="17" name="Group 28"/>
          <p:cNvGraphicFramePr>
            <a:graphicFrameLocks noGrp="1"/>
          </p:cNvGraphicFramePr>
          <p:nvPr>
            <p:extLst>
              <p:ext uri="{D42A27DB-BD31-4B8C-83A1-F6EECF244321}">
                <p14:modId xmlns:p14="http://schemas.microsoft.com/office/powerpoint/2010/main" val="4124169678"/>
              </p:ext>
            </p:extLst>
          </p:nvPr>
        </p:nvGraphicFramePr>
        <p:xfrm>
          <a:off x="4074673" y="5565702"/>
          <a:ext cx="1570447" cy="1182013"/>
        </p:xfrm>
        <a:graphic>
          <a:graphicData uri="http://schemas.openxmlformats.org/drawingml/2006/table">
            <a:tbl>
              <a:tblPr/>
              <a:tblGrid>
                <a:gridCol w="1570447"/>
              </a:tblGrid>
              <a:tr h="29150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none" strike="noStrike" cap="none" normalizeH="0" baseline="0" dirty="0" smtClean="0">
                          <a:ln>
                            <a:noFill/>
                          </a:ln>
                          <a:solidFill>
                            <a:schemeClr val="tx1"/>
                          </a:solidFill>
                          <a:effectLst/>
                          <a:latin typeface="Verdana" pitchFamily="34" charset="0"/>
                        </a:rPr>
                        <a:t>Mer</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620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sng" strike="noStrike" cap="none" normalizeH="0" baseline="0" dirty="0" err="1" smtClean="0">
                          <a:ln>
                            <a:noFill/>
                          </a:ln>
                          <a:solidFill>
                            <a:schemeClr val="tx1"/>
                          </a:solidFill>
                          <a:effectLst/>
                          <a:latin typeface="Verdana" pitchFamily="34" charset="0"/>
                        </a:rPr>
                        <a:t>Code_mer</a:t>
                      </a:r>
                      <a:endParaRPr kumimoji="0" lang="fr-FR" sz="1800" b="1" i="0" u="sng"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Nom_mer</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Text Box 30"/>
          <p:cNvSpPr txBox="1">
            <a:spLocks noChangeArrowheads="1"/>
          </p:cNvSpPr>
          <p:nvPr/>
        </p:nvSpPr>
        <p:spPr bwMode="auto">
          <a:xfrm>
            <a:off x="3236349" y="6281100"/>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sp>
        <p:nvSpPr>
          <p:cNvPr id="19" name="Oval 13"/>
          <p:cNvSpPr>
            <a:spLocks noChangeArrowheads="1"/>
          </p:cNvSpPr>
          <p:nvPr/>
        </p:nvSpPr>
        <p:spPr bwMode="auto">
          <a:xfrm>
            <a:off x="10031110" y="5309800"/>
            <a:ext cx="1933236" cy="80657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fr-FR" altLang="fr-FR" dirty="0" smtClean="0"/>
          </a:p>
          <a:p>
            <a:pPr algn="ctr" eaLnBrk="1" hangingPunct="1"/>
            <a:r>
              <a:rPr lang="fr-FR" altLang="fr-FR" b="1" dirty="0" smtClean="0"/>
              <a:t>frontière</a:t>
            </a:r>
            <a:endParaRPr lang="fr-FR" altLang="fr-FR" b="1" dirty="0"/>
          </a:p>
          <a:p>
            <a:pPr algn="ctr" eaLnBrk="1" hangingPunct="1"/>
            <a:r>
              <a:rPr lang="fr-FR" altLang="fr-FR" dirty="0" smtClean="0"/>
              <a:t>------------------</a:t>
            </a:r>
            <a:endParaRPr lang="fr-FR" altLang="fr-FR" dirty="0"/>
          </a:p>
          <a:p>
            <a:pPr algn="ctr" eaLnBrk="1" hangingPunct="1"/>
            <a:endParaRPr lang="fr-FR" altLang="fr-FR" sz="1600" dirty="0"/>
          </a:p>
        </p:txBody>
      </p:sp>
      <p:sp>
        <p:nvSpPr>
          <p:cNvPr id="20" name="Line 23"/>
          <p:cNvSpPr>
            <a:spLocks noChangeShapeType="1"/>
          </p:cNvSpPr>
          <p:nvPr/>
        </p:nvSpPr>
        <p:spPr bwMode="auto">
          <a:xfrm>
            <a:off x="9279671" y="4537583"/>
            <a:ext cx="0" cy="1253379"/>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21" name="Line 23"/>
          <p:cNvSpPr>
            <a:spLocks noChangeShapeType="1"/>
          </p:cNvSpPr>
          <p:nvPr/>
        </p:nvSpPr>
        <p:spPr bwMode="auto">
          <a:xfrm>
            <a:off x="11196772" y="3386385"/>
            <a:ext cx="13738" cy="1968915"/>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22" name="Text Box 30"/>
          <p:cNvSpPr txBox="1">
            <a:spLocks noChangeArrowheads="1"/>
          </p:cNvSpPr>
          <p:nvPr/>
        </p:nvSpPr>
        <p:spPr bwMode="auto">
          <a:xfrm>
            <a:off x="9279671" y="4508536"/>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smtClean="0">
                <a:solidFill>
                  <a:srgbClr val="FF3300"/>
                </a:solidFill>
              </a:rPr>
              <a:t>1,n</a:t>
            </a:r>
            <a:endParaRPr lang="fr-FR" altLang="fr-FR" sz="2800" b="1" dirty="0">
              <a:solidFill>
                <a:srgbClr val="FF3300"/>
              </a:solidFill>
            </a:endParaRPr>
          </a:p>
        </p:txBody>
      </p:sp>
      <p:sp>
        <p:nvSpPr>
          <p:cNvPr id="24" name="Line 23"/>
          <p:cNvSpPr>
            <a:spLocks noChangeShapeType="1"/>
          </p:cNvSpPr>
          <p:nvPr/>
        </p:nvSpPr>
        <p:spPr bwMode="auto">
          <a:xfrm>
            <a:off x="10798685" y="3345933"/>
            <a:ext cx="398087" cy="10183"/>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25" name="Line 23"/>
          <p:cNvSpPr>
            <a:spLocks noChangeShapeType="1"/>
          </p:cNvSpPr>
          <p:nvPr/>
        </p:nvSpPr>
        <p:spPr bwMode="auto">
          <a:xfrm>
            <a:off x="9279671" y="5790962"/>
            <a:ext cx="742579" cy="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26" name="Text Box 30"/>
          <p:cNvSpPr txBox="1">
            <a:spLocks noChangeArrowheads="1"/>
          </p:cNvSpPr>
          <p:nvPr/>
        </p:nvSpPr>
        <p:spPr bwMode="auto">
          <a:xfrm>
            <a:off x="10854360" y="2736931"/>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smtClean="0">
                <a:solidFill>
                  <a:srgbClr val="FF3300"/>
                </a:solidFill>
              </a:rPr>
              <a:t>1,n</a:t>
            </a:r>
            <a:endParaRPr lang="fr-FR" altLang="fr-FR" sz="2800" b="1" dirty="0">
              <a:solidFill>
                <a:srgbClr val="FF3300"/>
              </a:solidFill>
            </a:endParaRPr>
          </a:p>
        </p:txBody>
      </p:sp>
      <p:sp>
        <p:nvSpPr>
          <p:cNvPr id="27" name="Oval 13"/>
          <p:cNvSpPr>
            <a:spLocks noChangeArrowheads="1"/>
          </p:cNvSpPr>
          <p:nvPr/>
        </p:nvSpPr>
        <p:spPr bwMode="auto">
          <a:xfrm rot="2039935">
            <a:off x="2060248" y="5216966"/>
            <a:ext cx="1255629" cy="66437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fr-FR" altLang="fr-FR" b="1" dirty="0" smtClean="0"/>
              <a:t>couler</a:t>
            </a:r>
            <a:endParaRPr lang="fr-FR" altLang="fr-FR" b="1" dirty="0"/>
          </a:p>
          <a:p>
            <a:pPr algn="ctr" eaLnBrk="1" hangingPunct="1"/>
            <a:r>
              <a:rPr lang="fr-FR" altLang="fr-FR" sz="1600" dirty="0" smtClean="0"/>
              <a:t>------------</a:t>
            </a:r>
            <a:endParaRPr lang="fr-FR" altLang="fr-FR" sz="1600" dirty="0"/>
          </a:p>
        </p:txBody>
      </p:sp>
      <p:sp>
        <p:nvSpPr>
          <p:cNvPr id="28" name="Line 22"/>
          <p:cNvSpPr>
            <a:spLocks noChangeShapeType="1"/>
          </p:cNvSpPr>
          <p:nvPr/>
        </p:nvSpPr>
        <p:spPr bwMode="auto">
          <a:xfrm>
            <a:off x="1377913" y="4556254"/>
            <a:ext cx="813958" cy="608018"/>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29" name="Line 22"/>
          <p:cNvSpPr>
            <a:spLocks noChangeShapeType="1"/>
          </p:cNvSpPr>
          <p:nvPr/>
        </p:nvSpPr>
        <p:spPr bwMode="auto">
          <a:xfrm flipH="1" flipV="1">
            <a:off x="3203133" y="5920339"/>
            <a:ext cx="869986" cy="547693"/>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30" name="Text Box 30"/>
          <p:cNvSpPr txBox="1">
            <a:spLocks noChangeArrowheads="1"/>
          </p:cNvSpPr>
          <p:nvPr/>
        </p:nvSpPr>
        <p:spPr bwMode="auto">
          <a:xfrm>
            <a:off x="683468" y="4641052"/>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smtClean="0">
                <a:solidFill>
                  <a:srgbClr val="FF3300"/>
                </a:solidFill>
              </a:rPr>
              <a:t>1,1</a:t>
            </a:r>
            <a:endParaRPr lang="fr-FR" altLang="fr-FR" sz="2800" b="1" dirty="0">
              <a:solidFill>
                <a:srgbClr val="FF3300"/>
              </a:solidFill>
            </a:endParaRPr>
          </a:p>
        </p:txBody>
      </p:sp>
      <p:sp>
        <p:nvSpPr>
          <p:cNvPr id="31" name="Oval 13"/>
          <p:cNvSpPr>
            <a:spLocks noChangeArrowheads="1"/>
          </p:cNvSpPr>
          <p:nvPr/>
        </p:nvSpPr>
        <p:spPr bwMode="auto">
          <a:xfrm>
            <a:off x="6360122" y="4783568"/>
            <a:ext cx="2176971" cy="82566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fr-FR" altLang="fr-FR" b="1" dirty="0" smtClean="0"/>
              <a:t>Avoir cote</a:t>
            </a:r>
          </a:p>
          <a:p>
            <a:pPr algn="ctr" eaLnBrk="1" hangingPunct="1"/>
            <a:r>
              <a:rPr lang="fr-FR" altLang="fr-FR" b="1" dirty="0" smtClean="0"/>
              <a:t>-------------------</a:t>
            </a:r>
          </a:p>
          <a:p>
            <a:pPr algn="ctr" eaLnBrk="1" hangingPunct="1"/>
            <a:r>
              <a:rPr lang="fr-FR" altLang="fr-FR" dirty="0" smtClean="0"/>
              <a:t>Longueur</a:t>
            </a:r>
          </a:p>
        </p:txBody>
      </p:sp>
      <p:sp>
        <p:nvSpPr>
          <p:cNvPr id="32" name="Line 23"/>
          <p:cNvSpPr>
            <a:spLocks noChangeShapeType="1"/>
          </p:cNvSpPr>
          <p:nvPr/>
        </p:nvSpPr>
        <p:spPr bwMode="auto">
          <a:xfrm flipV="1">
            <a:off x="7823993" y="3926538"/>
            <a:ext cx="713101" cy="842398"/>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33" name="Line 23"/>
          <p:cNvSpPr>
            <a:spLocks noChangeShapeType="1"/>
          </p:cNvSpPr>
          <p:nvPr/>
        </p:nvSpPr>
        <p:spPr bwMode="auto">
          <a:xfrm flipV="1">
            <a:off x="5670814" y="5609229"/>
            <a:ext cx="1175345" cy="622222"/>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a:p>
        </p:txBody>
      </p:sp>
      <p:sp>
        <p:nvSpPr>
          <p:cNvPr id="34" name="Text Box 30"/>
          <p:cNvSpPr txBox="1">
            <a:spLocks noChangeArrowheads="1"/>
          </p:cNvSpPr>
          <p:nvPr/>
        </p:nvSpPr>
        <p:spPr bwMode="auto">
          <a:xfrm>
            <a:off x="7577028" y="3662467"/>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sp>
        <p:nvSpPr>
          <p:cNvPr id="35" name="Text Box 30"/>
          <p:cNvSpPr txBox="1">
            <a:spLocks noChangeArrowheads="1"/>
          </p:cNvSpPr>
          <p:nvPr/>
        </p:nvSpPr>
        <p:spPr bwMode="auto">
          <a:xfrm>
            <a:off x="5590245" y="5386892"/>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sp>
        <p:nvSpPr>
          <p:cNvPr id="3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4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4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42" name="Rectangle 41"/>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43"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44" name="Rectangle 43"/>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45" name="object 3"/>
          <p:cNvSpPr txBox="1"/>
          <p:nvPr/>
        </p:nvSpPr>
        <p:spPr>
          <a:xfrm>
            <a:off x="153247" y="2066116"/>
            <a:ext cx="10019765" cy="371897"/>
          </a:xfrm>
          <a:prstGeom prst="rect">
            <a:avLst/>
          </a:prstGeom>
        </p:spPr>
        <p:txBody>
          <a:bodyPr vert="horz" wrap="square" lIns="0" tIns="0" rIns="0" bIns="0" rtlCol="0">
            <a:spAutoFit/>
          </a:bodyPr>
          <a:lstStyle/>
          <a:p>
            <a:pPr marL="195580" indent="-182880">
              <a:lnSpc>
                <a:spcPts val="2855"/>
              </a:lnSpc>
              <a:buClr>
                <a:srgbClr val="92A198"/>
              </a:buClr>
              <a:buSzPct val="85416"/>
              <a:buFont typeface="Arial"/>
              <a:buChar char="•"/>
              <a:tabLst>
                <a:tab pos="195580" algn="l"/>
              </a:tabLst>
            </a:pPr>
            <a:r>
              <a:rPr sz="2400" spc="-20" dirty="0">
                <a:solidFill>
                  <a:srgbClr val="C00000"/>
                </a:solidFill>
                <a:latin typeface="Cambria"/>
                <a:cs typeface="Cambria"/>
              </a:rPr>
              <a:t>Modèl</a:t>
            </a:r>
            <a:r>
              <a:rPr sz="2400" spc="-15" dirty="0">
                <a:solidFill>
                  <a:srgbClr val="C00000"/>
                </a:solidFill>
                <a:latin typeface="Cambria"/>
                <a:cs typeface="Cambria"/>
              </a:rPr>
              <a:t>e</a:t>
            </a:r>
            <a:r>
              <a:rPr sz="2400" spc="-50" dirty="0">
                <a:solidFill>
                  <a:srgbClr val="C00000"/>
                </a:solidFill>
                <a:latin typeface="Times New Roman"/>
                <a:cs typeface="Times New Roman"/>
              </a:rPr>
              <a:t> </a:t>
            </a:r>
            <a:r>
              <a:rPr sz="2400" spc="-5" dirty="0" err="1">
                <a:solidFill>
                  <a:srgbClr val="C00000"/>
                </a:solidFill>
                <a:latin typeface="Cambria"/>
                <a:cs typeface="Cambria"/>
              </a:rPr>
              <a:t>En</a:t>
            </a:r>
            <a:r>
              <a:rPr sz="2400" spc="5" dirty="0" err="1">
                <a:solidFill>
                  <a:srgbClr val="C00000"/>
                </a:solidFill>
                <a:latin typeface="Cambria"/>
                <a:cs typeface="Cambria"/>
              </a:rPr>
              <a:t>t</a:t>
            </a:r>
            <a:r>
              <a:rPr sz="2400" dirty="0" err="1">
                <a:solidFill>
                  <a:srgbClr val="C00000"/>
                </a:solidFill>
                <a:latin typeface="Cambria"/>
                <a:cs typeface="Cambria"/>
              </a:rPr>
              <a:t>i</a:t>
            </a:r>
            <a:r>
              <a:rPr sz="2400" spc="-20" dirty="0" err="1">
                <a:solidFill>
                  <a:srgbClr val="C00000"/>
                </a:solidFill>
                <a:latin typeface="Cambria"/>
                <a:cs typeface="Cambria"/>
              </a:rPr>
              <a:t>t</a:t>
            </a:r>
            <a:r>
              <a:rPr sz="2400" spc="-15" dirty="0" err="1">
                <a:solidFill>
                  <a:srgbClr val="C00000"/>
                </a:solidFill>
                <a:latin typeface="Cambria"/>
                <a:cs typeface="Cambria"/>
              </a:rPr>
              <a:t>é</a:t>
            </a:r>
            <a:r>
              <a:rPr sz="2400" spc="-85" dirty="0">
                <a:solidFill>
                  <a:srgbClr val="C00000"/>
                </a:solidFill>
                <a:latin typeface="Times New Roman"/>
                <a:cs typeface="Times New Roman"/>
              </a:rPr>
              <a:t> </a:t>
            </a:r>
            <a:r>
              <a:rPr sz="2400" spc="-20" dirty="0" smtClean="0">
                <a:solidFill>
                  <a:srgbClr val="C00000"/>
                </a:solidFill>
                <a:latin typeface="Cambria"/>
                <a:cs typeface="Cambria"/>
              </a:rPr>
              <a:t>Associ</a:t>
            </a:r>
            <a:r>
              <a:rPr sz="2400" spc="-10" dirty="0" smtClean="0">
                <a:solidFill>
                  <a:srgbClr val="C00000"/>
                </a:solidFill>
                <a:latin typeface="Cambria"/>
                <a:cs typeface="Cambria"/>
              </a:rPr>
              <a:t>a</a:t>
            </a:r>
            <a:r>
              <a:rPr sz="2400" spc="-5" dirty="0" smtClean="0">
                <a:solidFill>
                  <a:srgbClr val="C00000"/>
                </a:solidFill>
                <a:latin typeface="Cambria"/>
                <a:cs typeface="Cambria"/>
              </a:rPr>
              <a:t>t</a:t>
            </a:r>
            <a:r>
              <a:rPr sz="2400" spc="5" dirty="0" smtClean="0">
                <a:solidFill>
                  <a:srgbClr val="C00000"/>
                </a:solidFill>
                <a:latin typeface="Cambria"/>
                <a:cs typeface="Cambria"/>
              </a:rPr>
              <a:t>i</a:t>
            </a:r>
            <a:r>
              <a:rPr sz="2400" spc="-15" dirty="0" smtClean="0">
                <a:solidFill>
                  <a:srgbClr val="C00000"/>
                </a:solidFill>
                <a:latin typeface="Cambria"/>
                <a:cs typeface="Cambria"/>
              </a:rPr>
              <a:t>on</a:t>
            </a:r>
            <a:r>
              <a:rPr lang="fr-FR" sz="2400" spc="-15" dirty="0" smtClean="0">
                <a:solidFill>
                  <a:srgbClr val="C00000"/>
                </a:solidFill>
                <a:latin typeface="Cambria"/>
                <a:cs typeface="Cambria"/>
              </a:rPr>
              <a:t> MCD </a:t>
            </a:r>
            <a:r>
              <a:rPr sz="2400" spc="-75" dirty="0" smtClean="0">
                <a:solidFill>
                  <a:srgbClr val="C00000"/>
                </a:solidFill>
                <a:latin typeface="Times New Roman"/>
                <a:cs typeface="Times New Roman"/>
              </a:rPr>
              <a:t> </a:t>
            </a:r>
            <a:r>
              <a:rPr sz="2400" spc="-10" dirty="0">
                <a:solidFill>
                  <a:srgbClr val="292934"/>
                </a:solidFill>
                <a:latin typeface="Cambria"/>
                <a:cs typeface="Cambria"/>
              </a:rPr>
              <a:t>(</a:t>
            </a:r>
            <a:r>
              <a:rPr sz="2400" spc="-25" dirty="0">
                <a:solidFill>
                  <a:srgbClr val="292934"/>
                </a:solidFill>
                <a:latin typeface="Cambria"/>
                <a:cs typeface="Cambria"/>
              </a:rPr>
              <a:t>S</a:t>
            </a:r>
            <a:r>
              <a:rPr sz="2400" dirty="0">
                <a:solidFill>
                  <a:srgbClr val="292934"/>
                </a:solidFill>
                <a:latin typeface="Cambria"/>
                <a:cs typeface="Cambria"/>
              </a:rPr>
              <a:t>elon</a:t>
            </a:r>
            <a:r>
              <a:rPr sz="2400" spc="-85" dirty="0">
                <a:solidFill>
                  <a:srgbClr val="292934"/>
                </a:solidFill>
                <a:latin typeface="Times New Roman"/>
                <a:cs typeface="Times New Roman"/>
              </a:rPr>
              <a:t> </a:t>
            </a:r>
            <a:r>
              <a:rPr sz="2400" spc="-5" dirty="0">
                <a:solidFill>
                  <a:srgbClr val="292934"/>
                </a:solidFill>
                <a:latin typeface="Cambria"/>
                <a:cs typeface="Cambria"/>
              </a:rPr>
              <a:t>l</a:t>
            </a:r>
            <a:r>
              <a:rPr sz="2400" dirty="0">
                <a:solidFill>
                  <a:srgbClr val="292934"/>
                </a:solidFill>
                <a:latin typeface="Cambria"/>
                <a:cs typeface="Cambria"/>
              </a:rPr>
              <a:t>a</a:t>
            </a:r>
            <a:r>
              <a:rPr sz="2400" spc="-75" dirty="0">
                <a:solidFill>
                  <a:srgbClr val="292934"/>
                </a:solidFill>
                <a:latin typeface="Times New Roman"/>
                <a:cs typeface="Times New Roman"/>
              </a:rPr>
              <a:t> </a:t>
            </a:r>
            <a:r>
              <a:rPr sz="2400" dirty="0">
                <a:solidFill>
                  <a:srgbClr val="292934"/>
                </a:solidFill>
                <a:latin typeface="Cambria"/>
                <a:cs typeface="Cambria"/>
              </a:rPr>
              <a:t>mét</a:t>
            </a:r>
            <a:r>
              <a:rPr sz="2400" spc="-15" dirty="0">
                <a:solidFill>
                  <a:srgbClr val="292934"/>
                </a:solidFill>
                <a:latin typeface="Cambria"/>
                <a:cs typeface="Cambria"/>
              </a:rPr>
              <a:t>ho</a:t>
            </a:r>
            <a:r>
              <a:rPr sz="2400" spc="-25" dirty="0">
                <a:solidFill>
                  <a:srgbClr val="292934"/>
                </a:solidFill>
                <a:latin typeface="Cambria"/>
                <a:cs typeface="Cambria"/>
              </a:rPr>
              <a:t>d</a:t>
            </a:r>
            <a:r>
              <a:rPr sz="2400" spc="-15" dirty="0">
                <a:solidFill>
                  <a:srgbClr val="292934"/>
                </a:solidFill>
                <a:latin typeface="Cambria"/>
                <a:cs typeface="Cambria"/>
              </a:rPr>
              <a:t>e</a:t>
            </a:r>
            <a:r>
              <a:rPr sz="2400" spc="-60" dirty="0">
                <a:solidFill>
                  <a:srgbClr val="292934"/>
                </a:solidFill>
                <a:latin typeface="Times New Roman"/>
                <a:cs typeface="Times New Roman"/>
              </a:rPr>
              <a:t> </a:t>
            </a:r>
            <a:r>
              <a:rPr sz="2400" spc="-25" dirty="0">
                <a:solidFill>
                  <a:srgbClr val="292934"/>
                </a:solidFill>
                <a:latin typeface="Cambria"/>
                <a:cs typeface="Cambria"/>
              </a:rPr>
              <a:t>Me</a:t>
            </a:r>
            <a:r>
              <a:rPr sz="2400" spc="-5" dirty="0">
                <a:solidFill>
                  <a:srgbClr val="292934"/>
                </a:solidFill>
                <a:latin typeface="Cambria"/>
                <a:cs typeface="Cambria"/>
              </a:rPr>
              <a:t>r</a:t>
            </a:r>
            <a:r>
              <a:rPr sz="2400" spc="-10" dirty="0">
                <a:solidFill>
                  <a:srgbClr val="292934"/>
                </a:solidFill>
                <a:latin typeface="Cambria"/>
                <a:cs typeface="Cambria"/>
              </a:rPr>
              <a:t>ise)</a:t>
            </a:r>
            <a:endParaRPr sz="2400" dirty="0">
              <a:latin typeface="Cambria"/>
              <a:cs typeface="Cambria"/>
            </a:endParaRPr>
          </a:p>
        </p:txBody>
      </p:sp>
    </p:spTree>
    <p:extLst>
      <p:ext uri="{BB962C8B-B14F-4D97-AF65-F5344CB8AC3E}">
        <p14:creationId xmlns:p14="http://schemas.microsoft.com/office/powerpoint/2010/main" val="37964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p:bldP spid="16" grpId="0"/>
      <p:bldP spid="18" grpId="0"/>
      <p:bldP spid="19" grpId="0" animBg="1"/>
      <p:bldP spid="20" grpId="0" animBg="1"/>
      <p:bldP spid="21" grpId="0" animBg="1"/>
      <p:bldP spid="22" grpId="0"/>
      <p:bldP spid="24" grpId="0" animBg="1"/>
      <p:bldP spid="25" grpId="0" animBg="1"/>
      <p:bldP spid="26" grpId="0"/>
      <p:bldP spid="27" grpId="0" animBg="1"/>
      <p:bldP spid="28" grpId="0" animBg="1"/>
      <p:bldP spid="29" grpId="0" animBg="1"/>
      <p:bldP spid="30" grpId="0"/>
      <p:bldP spid="31" grpId="0" animBg="1"/>
      <p:bldP spid="32" grpId="0" animBg="1"/>
      <p:bldP spid="33" grpId="0" animBg="1"/>
      <p:bldP spid="34" grpId="0"/>
      <p:bldP spid="3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415059" y="2777885"/>
            <a:ext cx="11178428" cy="2400657"/>
          </a:xfrm>
          <a:prstGeom prst="rect">
            <a:avLst/>
          </a:prstGeom>
        </p:spPr>
        <p:txBody>
          <a:bodyPr wrap="square">
            <a:spAutoFit/>
          </a:bodyPr>
          <a:lstStyle/>
          <a:p>
            <a:pPr algn="just">
              <a:lnSpc>
                <a:spcPct val="150000"/>
              </a:lnSpc>
            </a:pPr>
            <a:r>
              <a:rPr lang="fr-FR" sz="2000" dirty="0">
                <a:latin typeface="Calibri" panose="020F0502020204030204" pitchFamily="34" charset="0"/>
                <a:ea typeface="Calibri" panose="020F0502020204030204" pitchFamily="34" charset="0"/>
                <a:cs typeface="Arial" panose="020B0604020202020204" pitchFamily="34" charset="0"/>
              </a:rPr>
              <a:t>Le modèle logique de données est une représentation structurée des données et de leurs relations au sein d'un système d'information, indépendamment des détails de mise en œuvre physiques tels que le système de gestion de base de données (SGBD) spécifique. </a:t>
            </a:r>
            <a:endParaRPr lang="fr-FR" sz="2000" dirty="0" smtClean="0">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fr-FR" sz="2000" dirty="0" smtClean="0">
                <a:latin typeface="Calibri" panose="020F0502020204030204" pitchFamily="34" charset="0"/>
                <a:ea typeface="Calibri" panose="020F0502020204030204" pitchFamily="34" charset="0"/>
                <a:cs typeface="Arial" panose="020B0604020202020204" pitchFamily="34" charset="0"/>
              </a:rPr>
              <a:t>Il </a:t>
            </a:r>
            <a:r>
              <a:rPr lang="fr-FR" sz="2000" dirty="0">
                <a:latin typeface="Calibri" panose="020F0502020204030204" pitchFamily="34" charset="0"/>
                <a:ea typeface="Calibri" panose="020F0502020204030204" pitchFamily="34" charset="0"/>
                <a:cs typeface="Arial" panose="020B0604020202020204" pitchFamily="34" charset="0"/>
              </a:rPr>
              <a:t>se situe entre le </a:t>
            </a:r>
            <a:r>
              <a:rPr lang="fr-FR" sz="2000" b="1" dirty="0">
                <a:latin typeface="Calibri" panose="020F0502020204030204" pitchFamily="34" charset="0"/>
                <a:ea typeface="Calibri" panose="020F0502020204030204" pitchFamily="34" charset="0"/>
                <a:cs typeface="Arial" panose="020B0604020202020204" pitchFamily="34" charset="0"/>
              </a:rPr>
              <a:t>modèle conceptuel de données, </a:t>
            </a:r>
            <a:r>
              <a:rPr lang="fr-FR" sz="2000" dirty="0">
                <a:latin typeface="Calibri" panose="020F0502020204030204" pitchFamily="34" charset="0"/>
                <a:ea typeface="Calibri" panose="020F0502020204030204" pitchFamily="34" charset="0"/>
                <a:cs typeface="Arial" panose="020B0604020202020204" pitchFamily="34" charset="0"/>
              </a:rPr>
              <a:t>qui représente les concepts métier, et </a:t>
            </a:r>
            <a:r>
              <a:rPr lang="fr-FR" sz="2000" b="1" dirty="0">
                <a:latin typeface="Calibri" panose="020F0502020204030204" pitchFamily="34" charset="0"/>
                <a:ea typeface="Calibri" panose="020F0502020204030204" pitchFamily="34" charset="0"/>
                <a:cs typeface="Arial" panose="020B0604020202020204" pitchFamily="34" charset="0"/>
              </a:rPr>
              <a:t>le modèle physique de données</a:t>
            </a:r>
            <a:r>
              <a:rPr lang="fr-FR" sz="2000" dirty="0">
                <a:latin typeface="Calibri" panose="020F0502020204030204" pitchFamily="34" charset="0"/>
                <a:ea typeface="Calibri" panose="020F0502020204030204" pitchFamily="34" charset="0"/>
                <a:cs typeface="Arial" panose="020B0604020202020204" pitchFamily="34" charset="0"/>
              </a:rPr>
              <a:t>, qui concerne l'implémentation concrète dans une base de données</a:t>
            </a:r>
            <a:r>
              <a:rPr lang="fr-FR" dirty="0">
                <a:solidFill>
                  <a:srgbClr val="374151"/>
                </a:solidFill>
                <a:latin typeface="Söhne"/>
              </a:rPr>
              <a:t>.</a:t>
            </a:r>
            <a:endParaRPr lang="fr-FR" dirty="0"/>
          </a:p>
        </p:txBody>
      </p:sp>
    </p:spTree>
    <p:extLst>
      <p:ext uri="{BB962C8B-B14F-4D97-AF65-F5344CB8AC3E}">
        <p14:creationId xmlns:p14="http://schemas.microsoft.com/office/powerpoint/2010/main" val="204354669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3497" y="1960492"/>
            <a:ext cx="11800286" cy="4247317"/>
          </a:xfrm>
          <a:prstGeom prst="rect">
            <a:avLst/>
          </a:prstGeom>
        </p:spPr>
        <p:txBody>
          <a:bodyPr wrap="square">
            <a:spAutoFit/>
          </a:bodyPr>
          <a:lstStyle/>
          <a:p>
            <a:pPr>
              <a:lnSpc>
                <a:spcPct val="150000"/>
              </a:lnSpc>
            </a:pPr>
            <a:r>
              <a:rPr lang="fr-FR" b="1" dirty="0" smtClean="0">
                <a:solidFill>
                  <a:srgbClr val="C00000"/>
                </a:solidFill>
              </a:rPr>
              <a:t>Modèle Logique </a:t>
            </a:r>
            <a:r>
              <a:rPr lang="fr-FR" b="1" dirty="0">
                <a:solidFill>
                  <a:srgbClr val="C00000"/>
                </a:solidFill>
              </a:rPr>
              <a:t>des </a:t>
            </a:r>
            <a:r>
              <a:rPr lang="fr-FR" b="1" dirty="0" smtClean="0">
                <a:solidFill>
                  <a:srgbClr val="C00000"/>
                </a:solidFill>
              </a:rPr>
              <a:t>Données </a:t>
            </a:r>
            <a:r>
              <a:rPr lang="fr-FR" dirty="0"/>
              <a:t>Il est aussi appelé M</a:t>
            </a:r>
            <a:r>
              <a:rPr lang="fr-FR" dirty="0" smtClean="0"/>
              <a:t>odèle Relationnel </a:t>
            </a:r>
            <a:r>
              <a:rPr lang="fr-FR" dirty="0"/>
              <a:t>(lorsqu’on travaille avec une base de données relationnelle. </a:t>
            </a:r>
            <a:endParaRPr lang="fr-FR" dirty="0" smtClean="0"/>
          </a:p>
          <a:p>
            <a:pPr>
              <a:lnSpc>
                <a:spcPct val="150000"/>
              </a:lnSpc>
            </a:pPr>
            <a:r>
              <a:rPr lang="fr-FR" dirty="0" smtClean="0"/>
              <a:t>On </a:t>
            </a:r>
            <a:r>
              <a:rPr lang="fr-FR" dirty="0"/>
              <a:t>emploie souvent l’abréviation suivante : </a:t>
            </a:r>
            <a:endParaRPr lang="fr-FR" dirty="0" smtClean="0"/>
          </a:p>
          <a:p>
            <a:pPr marL="285750" indent="-285750">
              <a:lnSpc>
                <a:spcPct val="150000"/>
              </a:lnSpc>
              <a:buFont typeface="Wingdings" panose="05000000000000000000" pitchFamily="2" charset="2"/>
              <a:buChar char="ü"/>
            </a:pPr>
            <a:r>
              <a:rPr lang="fr-FR" b="1" dirty="0" smtClean="0"/>
              <a:t>MLD</a:t>
            </a:r>
            <a:r>
              <a:rPr lang="fr-FR" dirty="0" smtClean="0"/>
              <a:t>    : </a:t>
            </a:r>
            <a:r>
              <a:rPr lang="fr-FR" dirty="0"/>
              <a:t>Modèle logique des données Et quelquefois, les abréviations suivantes sont employées : </a:t>
            </a:r>
            <a:endParaRPr lang="fr-FR" dirty="0" smtClean="0"/>
          </a:p>
          <a:p>
            <a:pPr marL="285750" indent="-285750">
              <a:lnSpc>
                <a:spcPct val="150000"/>
              </a:lnSpc>
              <a:buFont typeface="Wingdings" panose="05000000000000000000" pitchFamily="2" charset="2"/>
              <a:buChar char="ü"/>
            </a:pPr>
            <a:r>
              <a:rPr lang="fr-FR" b="1" dirty="0" smtClean="0"/>
              <a:t>MLDR</a:t>
            </a:r>
            <a:r>
              <a:rPr lang="fr-FR" dirty="0" smtClean="0"/>
              <a:t> </a:t>
            </a:r>
            <a:r>
              <a:rPr lang="fr-FR" dirty="0"/>
              <a:t>: Modèle logique de données relationnelles </a:t>
            </a:r>
            <a:endParaRPr lang="fr-FR" dirty="0" smtClean="0"/>
          </a:p>
          <a:p>
            <a:pPr marL="285750" indent="-285750">
              <a:lnSpc>
                <a:spcPct val="150000"/>
              </a:lnSpc>
              <a:buFont typeface="Wingdings" panose="05000000000000000000" pitchFamily="2" charset="2"/>
              <a:buChar char="ü"/>
            </a:pPr>
            <a:r>
              <a:rPr lang="fr-FR" b="1" dirty="0" smtClean="0"/>
              <a:t>MRD  </a:t>
            </a:r>
            <a:r>
              <a:rPr lang="fr-FR" dirty="0" smtClean="0"/>
              <a:t> </a:t>
            </a:r>
            <a:r>
              <a:rPr lang="fr-FR" dirty="0"/>
              <a:t>: Modèle relationnel de données </a:t>
            </a:r>
            <a:endParaRPr lang="fr-FR" dirty="0" smtClean="0"/>
          </a:p>
          <a:p>
            <a:pPr marL="285750" indent="-285750">
              <a:lnSpc>
                <a:spcPct val="150000"/>
              </a:lnSpc>
              <a:buFont typeface="Wingdings" panose="05000000000000000000" pitchFamily="2" charset="2"/>
              <a:buChar char="ü"/>
            </a:pPr>
            <a:r>
              <a:rPr lang="fr-FR" b="1" dirty="0" smtClean="0"/>
              <a:t>MLRD</a:t>
            </a:r>
            <a:r>
              <a:rPr lang="fr-FR" dirty="0" smtClean="0"/>
              <a:t> : Modèle </a:t>
            </a:r>
            <a:r>
              <a:rPr lang="fr-FR" dirty="0"/>
              <a:t>relationnel logique de </a:t>
            </a:r>
            <a:r>
              <a:rPr lang="fr-FR" dirty="0" smtClean="0"/>
              <a:t>données</a:t>
            </a:r>
          </a:p>
          <a:p>
            <a:pPr>
              <a:lnSpc>
                <a:spcPct val="150000"/>
              </a:lnSpc>
            </a:pPr>
            <a:r>
              <a:rPr lang="fr-FR" b="1" dirty="0" smtClean="0"/>
              <a:t>Le </a:t>
            </a:r>
            <a:r>
              <a:rPr lang="fr-FR" b="1" dirty="0"/>
              <a:t>MCD (Modèle Conceptuel de Données) ne peut pas être implanté </a:t>
            </a:r>
            <a:r>
              <a:rPr lang="fr-FR" dirty="0"/>
              <a:t>dans une base de données sans modification. Il est obligatoire de </a:t>
            </a:r>
            <a:r>
              <a:rPr lang="fr-FR" dirty="0">
                <a:solidFill>
                  <a:srgbClr val="C00000"/>
                </a:solidFill>
              </a:rPr>
              <a:t>transformer</a:t>
            </a:r>
            <a:r>
              <a:rPr lang="fr-FR" dirty="0"/>
              <a:t> ce modèle. </a:t>
            </a:r>
            <a:r>
              <a:rPr lang="fr-FR" dirty="0" smtClean="0"/>
              <a:t>En effectuant </a:t>
            </a:r>
            <a:r>
              <a:rPr lang="fr-FR" dirty="0"/>
              <a:t>un passage du </a:t>
            </a:r>
            <a:r>
              <a:rPr lang="fr-FR" b="1" dirty="0" smtClean="0">
                <a:solidFill>
                  <a:srgbClr val="C00000"/>
                </a:solidFill>
              </a:rPr>
              <a:t>MCD</a:t>
            </a:r>
            <a:r>
              <a:rPr lang="fr-FR" dirty="0" smtClean="0"/>
              <a:t>  vers  </a:t>
            </a:r>
            <a:r>
              <a:rPr lang="fr-FR" b="1" dirty="0" smtClean="0">
                <a:solidFill>
                  <a:srgbClr val="C00000"/>
                </a:solidFill>
              </a:rPr>
              <a:t>MLD</a:t>
            </a:r>
            <a:r>
              <a:rPr lang="fr-FR" dirty="0" smtClean="0"/>
              <a:t>. </a:t>
            </a:r>
          </a:p>
          <a:p>
            <a:pPr>
              <a:lnSpc>
                <a:spcPct val="150000"/>
              </a:lnSpc>
            </a:pPr>
            <a:r>
              <a:rPr lang="fr-FR" dirty="0" smtClean="0"/>
              <a:t>Le </a:t>
            </a:r>
            <a:r>
              <a:rPr lang="fr-FR" b="1" dirty="0">
                <a:solidFill>
                  <a:srgbClr val="C00000"/>
                </a:solidFill>
              </a:rPr>
              <a:t>MLD</a:t>
            </a:r>
            <a:r>
              <a:rPr lang="fr-FR" dirty="0">
                <a:solidFill>
                  <a:srgbClr val="C00000"/>
                </a:solidFill>
              </a:rPr>
              <a:t> </a:t>
            </a:r>
            <a:r>
              <a:rPr lang="fr-FR" dirty="0"/>
              <a:t>pourra être implanté dans une base de données relationnelle.</a:t>
            </a: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4" name="Rectangle 13"/>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5"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6" name="Rectangle 15"/>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Tree>
    <p:extLst>
      <p:ext uri="{BB962C8B-B14F-4D97-AF65-F5344CB8AC3E}">
        <p14:creationId xmlns:p14="http://schemas.microsoft.com/office/powerpoint/2010/main" val="268675177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4088794" y="4102748"/>
            <a:ext cx="3679725" cy="369332"/>
          </a:xfrm>
          <a:prstGeom prst="rect">
            <a:avLst/>
          </a:prstGeom>
        </p:spPr>
        <p:txBody>
          <a:bodyPr wrap="none">
            <a:spAutoFit/>
          </a:bodyPr>
          <a:lstStyle/>
          <a:p>
            <a:r>
              <a:rPr lang="fr-FR" b="1" dirty="0"/>
              <a:t>Règles de passage du MCD au MLD : </a:t>
            </a:r>
          </a:p>
        </p:txBody>
      </p:sp>
      <p:sp>
        <p:nvSpPr>
          <p:cNvPr id="17" name="Rectangle 16"/>
          <p:cNvSpPr/>
          <p:nvPr/>
        </p:nvSpPr>
        <p:spPr>
          <a:xfrm>
            <a:off x="415059" y="2551832"/>
            <a:ext cx="2867388" cy="369332"/>
          </a:xfrm>
          <a:prstGeom prst="rect">
            <a:avLst/>
          </a:prstGeom>
        </p:spPr>
        <p:txBody>
          <a:bodyPr wrap="none">
            <a:spAutoFit/>
          </a:bodyPr>
          <a:lstStyle/>
          <a:p>
            <a:r>
              <a:rPr lang="fr-FR" b="1" dirty="0" smtClean="0"/>
              <a:t>Comment Réaliser le MLD  ?</a:t>
            </a:r>
            <a:endParaRPr lang="fr-FR" b="1" dirty="0"/>
          </a:p>
        </p:txBody>
      </p:sp>
      <p:sp>
        <p:nvSpPr>
          <p:cNvPr id="18" name="Rectangle 17"/>
          <p:cNvSpPr/>
          <p:nvPr/>
        </p:nvSpPr>
        <p:spPr>
          <a:xfrm>
            <a:off x="299199" y="3243262"/>
            <a:ext cx="4858766" cy="369332"/>
          </a:xfrm>
          <a:prstGeom prst="rect">
            <a:avLst/>
          </a:prstGeom>
        </p:spPr>
        <p:txBody>
          <a:bodyPr wrap="none">
            <a:spAutoFit/>
          </a:bodyPr>
          <a:lstStyle/>
          <a:p>
            <a:r>
              <a:rPr lang="fr-FR" b="1" dirty="0" smtClean="0"/>
              <a:t>C est à partir de MCD  Par application des règles  </a:t>
            </a:r>
            <a:endParaRPr lang="fr-FR" b="1" dirty="0"/>
          </a:p>
        </p:txBody>
      </p:sp>
      <p:sp>
        <p:nvSpPr>
          <p:cNvPr id="3" name="Rectangle 2"/>
          <p:cNvSpPr/>
          <p:nvPr/>
        </p:nvSpPr>
        <p:spPr>
          <a:xfrm>
            <a:off x="415059" y="4845601"/>
            <a:ext cx="10587318" cy="923330"/>
          </a:xfrm>
          <a:prstGeom prst="rect">
            <a:avLst/>
          </a:prstGeom>
        </p:spPr>
        <p:txBody>
          <a:bodyPr wrap="square">
            <a:spAutoFit/>
          </a:bodyPr>
          <a:lstStyle/>
          <a:p>
            <a:pPr>
              <a:lnSpc>
                <a:spcPct val="150000"/>
              </a:lnSpc>
              <a:spcAft>
                <a:spcPts val="600"/>
              </a:spcAft>
            </a:pPr>
            <a:r>
              <a:rPr lang="fr-FR" dirty="0">
                <a:latin typeface="Times New Roman" panose="02020603050405020304" pitchFamily="18" charset="0"/>
                <a:ea typeface="Times New Roman" panose="02020603050405020304" pitchFamily="18" charset="0"/>
              </a:rPr>
              <a:t>Nous allons définir les règles de transformation pour le passage du MCD au MLD, en respectant les différents cas qui se posent.</a:t>
            </a:r>
            <a:endParaRPr lang="fr-F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324994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201966" y="1933598"/>
            <a:ext cx="4847994" cy="461665"/>
          </a:xfrm>
          <a:prstGeom prst="rect">
            <a:avLst/>
          </a:prstGeom>
        </p:spPr>
        <p:txBody>
          <a:bodyPr wrap="none">
            <a:spAutoFit/>
          </a:bodyPr>
          <a:lstStyle/>
          <a:p>
            <a:r>
              <a:rPr lang="fr-FR" sz="2400" b="1" dirty="0">
                <a:solidFill>
                  <a:schemeClr val="accent3">
                    <a:lumMod val="50000"/>
                  </a:schemeClr>
                </a:solidFill>
              </a:rPr>
              <a:t>Règles de passage du MCD au MLD : </a:t>
            </a:r>
          </a:p>
        </p:txBody>
      </p:sp>
      <p:sp>
        <p:nvSpPr>
          <p:cNvPr id="25" name="Rectangle 24"/>
          <p:cNvSpPr/>
          <p:nvPr/>
        </p:nvSpPr>
        <p:spPr>
          <a:xfrm>
            <a:off x="415059" y="2515198"/>
            <a:ext cx="11373846" cy="1392689"/>
          </a:xfrm>
          <a:prstGeom prst="rect">
            <a:avLst/>
          </a:prstGeom>
        </p:spPr>
        <p:txBody>
          <a:bodyPr wrap="square">
            <a:spAutoFit/>
          </a:bodyPr>
          <a:lstStyle/>
          <a:p>
            <a:pPr>
              <a:spcBef>
                <a:spcPts val="1200"/>
              </a:spcBef>
              <a:spcAft>
                <a:spcPts val="300"/>
              </a:spcAft>
            </a:pPr>
            <a:r>
              <a:rPr lang="fr-FR" b="1" i="1" dirty="0" smtClean="0">
                <a:latin typeface="Arial" panose="020B0604020202020204" pitchFamily="34" charset="0"/>
              </a:rPr>
              <a:t>L’objet (L'entité)</a:t>
            </a:r>
          </a:p>
          <a:p>
            <a:pPr>
              <a:spcAft>
                <a:spcPts val="600"/>
              </a:spcAft>
            </a:pPr>
            <a:r>
              <a:rPr lang="fr-FR" dirty="0" smtClean="0">
                <a:latin typeface="Times New Roman" panose="02020603050405020304" pitchFamily="18" charset="0"/>
                <a:ea typeface="Times New Roman" panose="02020603050405020304" pitchFamily="18" charset="0"/>
              </a:rPr>
              <a:t>Tout objet est transformé en table. Les propriétés de l'objet deviennent les attributs de la table.</a:t>
            </a:r>
          </a:p>
          <a:p>
            <a:pPr>
              <a:spcAft>
                <a:spcPts val="600"/>
              </a:spcAft>
            </a:pPr>
            <a:r>
              <a:rPr lang="fr-FR" dirty="0" smtClean="0">
                <a:latin typeface="Times New Roman" panose="02020603050405020304" pitchFamily="18" charset="0"/>
                <a:ea typeface="Times New Roman" panose="02020603050405020304" pitchFamily="18" charset="0"/>
              </a:rPr>
              <a:t> </a:t>
            </a:r>
            <a:r>
              <a:rPr lang="fr-FR" b="1" dirty="0" smtClean="0">
                <a:solidFill>
                  <a:srgbClr val="C00000"/>
                </a:solidFill>
                <a:latin typeface="Times New Roman" panose="02020603050405020304" pitchFamily="18" charset="0"/>
                <a:ea typeface="Times New Roman" panose="02020603050405020304" pitchFamily="18" charset="0"/>
              </a:rPr>
              <a:t>L'identifiant</a:t>
            </a:r>
            <a:r>
              <a:rPr lang="fr-FR" dirty="0" smtClean="0">
                <a:solidFill>
                  <a:srgbClr val="C00000"/>
                </a:solidFill>
                <a:latin typeface="Times New Roman" panose="02020603050405020304" pitchFamily="18" charset="0"/>
                <a:ea typeface="Times New Roman" panose="02020603050405020304" pitchFamily="18" charset="0"/>
              </a:rPr>
              <a:t> </a:t>
            </a:r>
            <a:r>
              <a:rPr lang="fr-FR" dirty="0" smtClean="0">
                <a:latin typeface="Times New Roman" panose="02020603050405020304" pitchFamily="18" charset="0"/>
                <a:ea typeface="Times New Roman" panose="02020603050405020304" pitchFamily="18" charset="0"/>
              </a:rPr>
              <a:t>de l'objet </a:t>
            </a:r>
            <a:r>
              <a:rPr lang="fr-FR" b="1" dirty="0" smtClean="0">
                <a:latin typeface="Times New Roman" panose="02020603050405020304" pitchFamily="18" charset="0"/>
                <a:ea typeface="Times New Roman" panose="02020603050405020304" pitchFamily="18" charset="0"/>
              </a:rPr>
              <a:t>devient</a:t>
            </a:r>
            <a:r>
              <a:rPr lang="fr-FR" dirty="0" smtClean="0">
                <a:latin typeface="Times New Roman" panose="02020603050405020304" pitchFamily="18" charset="0"/>
                <a:ea typeface="Times New Roman" panose="02020603050405020304" pitchFamily="18" charset="0"/>
              </a:rPr>
              <a:t> la </a:t>
            </a:r>
            <a:r>
              <a:rPr lang="fr-FR" b="1" dirty="0" smtClean="0">
                <a:solidFill>
                  <a:srgbClr val="C00000"/>
                </a:solidFill>
                <a:latin typeface="Times New Roman" panose="02020603050405020304" pitchFamily="18" charset="0"/>
                <a:ea typeface="Times New Roman" panose="02020603050405020304" pitchFamily="18" charset="0"/>
              </a:rPr>
              <a:t>clé primaire </a:t>
            </a:r>
            <a:r>
              <a:rPr lang="fr-FR" dirty="0" smtClean="0">
                <a:latin typeface="Times New Roman" panose="02020603050405020304" pitchFamily="18" charset="0"/>
                <a:ea typeface="Times New Roman" panose="02020603050405020304" pitchFamily="18" charset="0"/>
              </a:rPr>
              <a:t>de la </a:t>
            </a:r>
            <a:r>
              <a:rPr lang="fr-FR" b="1" dirty="0" smtClean="0">
                <a:latin typeface="Times New Roman" panose="02020603050405020304" pitchFamily="18" charset="0"/>
                <a:ea typeface="Times New Roman" panose="02020603050405020304" pitchFamily="18" charset="0"/>
              </a:rPr>
              <a:t>table</a:t>
            </a:r>
            <a:r>
              <a:rPr lang="fr-FR" dirty="0" smtClean="0">
                <a:latin typeface="Times New Roman" panose="02020603050405020304" pitchFamily="18" charset="0"/>
                <a:ea typeface="Times New Roman" panose="02020603050405020304" pitchFamily="18" charset="0"/>
              </a:rPr>
              <a:t>.</a:t>
            </a:r>
          </a:p>
          <a:p>
            <a:pPr>
              <a:spcAft>
                <a:spcPts val="600"/>
              </a:spcAft>
            </a:pPr>
            <a:r>
              <a:rPr lang="fr-FR" b="1" dirty="0" smtClean="0">
                <a:solidFill>
                  <a:srgbClr val="C00000"/>
                </a:solidFill>
                <a:latin typeface="Times New Roman" panose="02020603050405020304" pitchFamily="18" charset="0"/>
                <a:ea typeface="Times New Roman" panose="02020603050405020304" pitchFamily="18" charset="0"/>
              </a:rPr>
              <a:t>Exemple:</a:t>
            </a:r>
            <a:endParaRPr lang="fr-FR" b="1" dirty="0">
              <a:solidFill>
                <a:srgbClr val="C00000"/>
              </a:solidFill>
              <a:effectLst/>
              <a:latin typeface="Times New Roman" panose="02020603050405020304" pitchFamily="18" charset="0"/>
              <a:ea typeface="Times New Roman" panose="02020603050405020304" pitchFamily="18" charset="0"/>
            </a:endParaRPr>
          </a:p>
        </p:txBody>
      </p:sp>
      <p:graphicFrame>
        <p:nvGraphicFramePr>
          <p:cNvPr id="27" name="Tableau 26"/>
          <p:cNvGraphicFramePr>
            <a:graphicFrameLocks noGrp="1"/>
          </p:cNvGraphicFramePr>
          <p:nvPr>
            <p:extLst>
              <p:ext uri="{D42A27DB-BD31-4B8C-83A1-F6EECF244321}">
                <p14:modId xmlns:p14="http://schemas.microsoft.com/office/powerpoint/2010/main" val="1111737071"/>
              </p:ext>
            </p:extLst>
          </p:nvPr>
        </p:nvGraphicFramePr>
        <p:xfrm>
          <a:off x="8323358" y="4477953"/>
          <a:ext cx="2037535" cy="2380047"/>
        </p:xfrm>
        <a:graphic>
          <a:graphicData uri="http://schemas.openxmlformats.org/drawingml/2006/table">
            <a:tbl>
              <a:tblPr>
                <a:tableStyleId>{5C22544A-7EE6-4342-B048-85BDC9FD1C3A}</a:tableStyleId>
              </a:tblPr>
              <a:tblGrid>
                <a:gridCol w="2037535"/>
              </a:tblGrid>
              <a:tr h="551247">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fr-FR" sz="2000" b="1" smtClean="0">
                          <a:effectLst/>
                        </a:rPr>
                        <a:t>ENTREPRISE</a:t>
                      </a:r>
                      <a:endParaRPr lang="fr-FR" sz="2000" b="1" smtClean="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Aft>
                          <a:spcPts val="600"/>
                        </a:spcAft>
                      </a:pPr>
                      <a:r>
                        <a:rPr lang="fr-FR" sz="2000" b="1" u="sng" dirty="0">
                          <a:effectLst/>
                        </a:rPr>
                        <a:t>NO_ENTREPRISE</a:t>
                      </a:r>
                      <a:endParaRPr lang="fr-FR" sz="2000" b="1" dirty="0">
                        <a:effectLst/>
                        <a:latin typeface="Times New Roman" panose="02020603050405020304" pitchFamily="18" charset="0"/>
                        <a:ea typeface="Times New Roman" panose="02020603050405020304" pitchFamily="18" charset="0"/>
                      </a:endParaRPr>
                    </a:p>
                    <a:p>
                      <a:pPr algn="l">
                        <a:spcAft>
                          <a:spcPts val="600"/>
                        </a:spcAft>
                      </a:pPr>
                      <a:r>
                        <a:rPr lang="fr-FR" sz="2000" dirty="0">
                          <a:effectLst/>
                        </a:rPr>
                        <a:t>NOM</a:t>
                      </a:r>
                      <a:endParaRPr lang="fr-FR" sz="2000" dirty="0">
                        <a:effectLst/>
                        <a:latin typeface="Times New Roman" panose="02020603050405020304" pitchFamily="18" charset="0"/>
                        <a:ea typeface="Times New Roman" panose="02020603050405020304" pitchFamily="18" charset="0"/>
                      </a:endParaRPr>
                    </a:p>
                    <a:p>
                      <a:pPr algn="l">
                        <a:spcAft>
                          <a:spcPts val="600"/>
                        </a:spcAft>
                      </a:pPr>
                      <a:r>
                        <a:rPr lang="fr-FR" sz="2000" dirty="0">
                          <a:effectLst/>
                        </a:rPr>
                        <a:t>ADRESSE</a:t>
                      </a:r>
                      <a:endParaRPr lang="fr-FR" sz="2000" dirty="0">
                        <a:effectLst/>
                        <a:latin typeface="Times New Roman" panose="02020603050405020304" pitchFamily="18" charset="0"/>
                        <a:ea typeface="Times New Roman" panose="02020603050405020304" pitchFamily="18" charset="0"/>
                      </a:endParaRPr>
                    </a:p>
                    <a:p>
                      <a:pPr algn="l">
                        <a:spcAft>
                          <a:spcPts val="600"/>
                        </a:spcAft>
                      </a:pPr>
                      <a:r>
                        <a:rPr lang="fr-FR" sz="2000" dirty="0">
                          <a:effectLst/>
                        </a:rPr>
                        <a:t>CODE_POSTAL</a:t>
                      </a:r>
                      <a:endParaRPr lang="fr-FR" sz="2000" dirty="0">
                        <a:effectLst/>
                        <a:latin typeface="Times New Roman" panose="02020603050405020304" pitchFamily="18" charset="0"/>
                        <a:ea typeface="Times New Roman" panose="02020603050405020304" pitchFamily="18" charset="0"/>
                      </a:endParaRPr>
                    </a:p>
                    <a:p>
                      <a:pPr algn="l">
                        <a:spcAft>
                          <a:spcPts val="600"/>
                        </a:spcAft>
                      </a:pPr>
                      <a:r>
                        <a:rPr lang="fr-FR" sz="2000" dirty="0">
                          <a:effectLst/>
                        </a:rPr>
                        <a:t>LOCALITE</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 name="Rectangle 27"/>
          <p:cNvSpPr/>
          <p:nvPr/>
        </p:nvSpPr>
        <p:spPr>
          <a:xfrm>
            <a:off x="698814" y="3938138"/>
            <a:ext cx="2779928" cy="369332"/>
          </a:xfrm>
          <a:prstGeom prst="rect">
            <a:avLst/>
          </a:prstGeom>
        </p:spPr>
        <p:txBody>
          <a:bodyPr wrap="none">
            <a:spAutoFit/>
          </a:bodyPr>
          <a:lstStyle/>
          <a:p>
            <a:pPr algn="ctr">
              <a:spcAft>
                <a:spcPts val="600"/>
              </a:spcAft>
            </a:pPr>
            <a:r>
              <a:rPr lang="fr-FR" b="1" dirty="0"/>
              <a:t>Objet </a:t>
            </a:r>
            <a:r>
              <a:rPr lang="fr-FR" b="1" dirty="0" smtClean="0"/>
              <a:t>= Entité «Entreprise</a:t>
            </a:r>
            <a:r>
              <a:rPr lang="fr-FR" b="1" dirty="0"/>
              <a:t>»</a:t>
            </a:r>
            <a:endParaRPr lang="fr-FR" b="1" dirty="0">
              <a:latin typeface="Times New Roman" panose="02020603050405020304" pitchFamily="18" charset="0"/>
              <a:ea typeface="Times New Roman" panose="02020603050405020304" pitchFamily="18" charset="0"/>
            </a:endParaRPr>
          </a:p>
        </p:txBody>
      </p:sp>
      <p:sp>
        <p:nvSpPr>
          <p:cNvPr id="29" name="Rectangle 28"/>
          <p:cNvSpPr/>
          <p:nvPr/>
        </p:nvSpPr>
        <p:spPr>
          <a:xfrm>
            <a:off x="8364547" y="3843156"/>
            <a:ext cx="1969129" cy="369332"/>
          </a:xfrm>
          <a:prstGeom prst="rect">
            <a:avLst/>
          </a:prstGeom>
        </p:spPr>
        <p:txBody>
          <a:bodyPr wrap="none">
            <a:spAutoFit/>
          </a:bodyPr>
          <a:lstStyle/>
          <a:p>
            <a:pPr algn="ctr">
              <a:spcAft>
                <a:spcPts val="600"/>
              </a:spcAft>
            </a:pPr>
            <a:r>
              <a:rPr lang="fr-FR" b="1" dirty="0"/>
              <a:t>Table «Entreprise»</a:t>
            </a:r>
            <a:endParaRPr lang="fr-FR" b="1" dirty="0">
              <a:latin typeface="Times New Roman" panose="02020603050405020304" pitchFamily="18" charset="0"/>
              <a:ea typeface="Times New Roman" panose="02020603050405020304" pitchFamily="18" charset="0"/>
            </a:endParaRPr>
          </a:p>
        </p:txBody>
      </p:sp>
      <p:graphicFrame>
        <p:nvGraphicFramePr>
          <p:cNvPr id="30" name="Tableau 29"/>
          <p:cNvGraphicFramePr>
            <a:graphicFrameLocks noGrp="1"/>
          </p:cNvGraphicFramePr>
          <p:nvPr>
            <p:extLst>
              <p:ext uri="{D42A27DB-BD31-4B8C-83A1-F6EECF244321}">
                <p14:modId xmlns:p14="http://schemas.microsoft.com/office/powerpoint/2010/main" val="1529271720"/>
              </p:ext>
            </p:extLst>
          </p:nvPr>
        </p:nvGraphicFramePr>
        <p:xfrm>
          <a:off x="1073101" y="4428818"/>
          <a:ext cx="2405641" cy="2312553"/>
        </p:xfrm>
        <a:graphic>
          <a:graphicData uri="http://schemas.openxmlformats.org/drawingml/2006/table">
            <a:tbl>
              <a:tblPr>
                <a:tableStyleId>{5C22544A-7EE6-4342-B048-85BDC9FD1C3A}</a:tableStyleId>
              </a:tblPr>
              <a:tblGrid>
                <a:gridCol w="2405641"/>
              </a:tblGrid>
              <a:tr h="483753">
                <a:tc>
                  <a:txBody>
                    <a:bodyPr/>
                    <a:lstStyle/>
                    <a:p>
                      <a:pPr algn="ctr">
                        <a:spcAft>
                          <a:spcPts val="600"/>
                        </a:spcAft>
                      </a:pPr>
                      <a:r>
                        <a:rPr lang="fr-FR" sz="2000" b="1" dirty="0" smtClean="0">
                          <a:effectLst/>
                        </a:rPr>
                        <a:t>Entreprise</a:t>
                      </a:r>
                      <a:endParaRPr lang="fr-FR" sz="2000" b="1" dirty="0" smtClean="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spcAft>
                          <a:spcPts val="600"/>
                        </a:spcAft>
                      </a:pPr>
                      <a:r>
                        <a:rPr lang="fr-FR" sz="2000" b="1" u="sng" dirty="0" err="1">
                          <a:effectLst/>
                        </a:rPr>
                        <a:t>No_Entreprise</a:t>
                      </a:r>
                      <a:endParaRPr lang="fr-FR" sz="2000" b="1" dirty="0">
                        <a:effectLst/>
                        <a:latin typeface="Times New Roman" panose="02020603050405020304" pitchFamily="18" charset="0"/>
                        <a:ea typeface="Times New Roman" panose="02020603050405020304" pitchFamily="18" charset="0"/>
                      </a:endParaRPr>
                    </a:p>
                    <a:p>
                      <a:pPr algn="l">
                        <a:spcAft>
                          <a:spcPts val="600"/>
                        </a:spcAft>
                      </a:pPr>
                      <a:r>
                        <a:rPr lang="fr-FR" sz="2000" dirty="0">
                          <a:effectLst/>
                        </a:rPr>
                        <a:t>Nom</a:t>
                      </a:r>
                      <a:endParaRPr lang="fr-FR" sz="2000" dirty="0">
                        <a:effectLst/>
                        <a:latin typeface="Times New Roman" panose="02020603050405020304" pitchFamily="18" charset="0"/>
                        <a:ea typeface="Times New Roman" panose="02020603050405020304" pitchFamily="18" charset="0"/>
                      </a:endParaRPr>
                    </a:p>
                    <a:p>
                      <a:pPr algn="l">
                        <a:spcAft>
                          <a:spcPts val="600"/>
                        </a:spcAft>
                      </a:pPr>
                      <a:r>
                        <a:rPr lang="fr-FR" sz="2000" dirty="0">
                          <a:effectLst/>
                        </a:rPr>
                        <a:t>Adresse</a:t>
                      </a:r>
                      <a:endParaRPr lang="fr-FR" sz="2000" dirty="0">
                        <a:effectLst/>
                        <a:latin typeface="Times New Roman" panose="02020603050405020304" pitchFamily="18" charset="0"/>
                        <a:ea typeface="Times New Roman" panose="02020603050405020304" pitchFamily="18" charset="0"/>
                      </a:endParaRPr>
                    </a:p>
                    <a:p>
                      <a:pPr algn="l">
                        <a:spcAft>
                          <a:spcPts val="600"/>
                        </a:spcAft>
                      </a:pPr>
                      <a:r>
                        <a:rPr lang="fr-FR" sz="2000" dirty="0" err="1">
                          <a:effectLst/>
                        </a:rPr>
                        <a:t>Code_postal</a:t>
                      </a:r>
                      <a:endParaRPr lang="fr-FR" sz="2000" dirty="0">
                        <a:effectLst/>
                        <a:latin typeface="Times New Roman" panose="02020603050405020304" pitchFamily="18" charset="0"/>
                        <a:ea typeface="Times New Roman" panose="02020603050405020304" pitchFamily="18" charset="0"/>
                      </a:endParaRPr>
                    </a:p>
                    <a:p>
                      <a:pPr algn="l">
                        <a:spcAft>
                          <a:spcPts val="600"/>
                        </a:spcAft>
                      </a:pPr>
                      <a:r>
                        <a:rPr lang="fr-FR" sz="2000" dirty="0">
                          <a:effectLst/>
                        </a:rPr>
                        <a:t>Localité</a:t>
                      </a:r>
                      <a:endParaRPr lang="fr-FR"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1" name="Flèche droite 30"/>
          <p:cNvSpPr/>
          <p:nvPr/>
        </p:nvSpPr>
        <p:spPr>
          <a:xfrm>
            <a:off x="4286536" y="4746894"/>
            <a:ext cx="2662518" cy="1183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Devient (MLD° </a:t>
            </a:r>
            <a:endParaRPr lang="fr-FR" dirty="0"/>
          </a:p>
        </p:txBody>
      </p:sp>
      <p:cxnSp>
        <p:nvCxnSpPr>
          <p:cNvPr id="33" name="Connecteur droit avec flèche 32"/>
          <p:cNvCxnSpPr/>
          <p:nvPr/>
        </p:nvCxnSpPr>
        <p:spPr>
          <a:xfrm flipH="1">
            <a:off x="2728582" y="4652805"/>
            <a:ext cx="1179740" cy="44363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6" name="Rectangle 35"/>
          <p:cNvSpPr/>
          <p:nvPr/>
        </p:nvSpPr>
        <p:spPr>
          <a:xfrm>
            <a:off x="3796322" y="4307470"/>
            <a:ext cx="1370888" cy="369332"/>
          </a:xfrm>
          <a:prstGeom prst="rect">
            <a:avLst/>
          </a:prstGeom>
        </p:spPr>
        <p:txBody>
          <a:bodyPr wrap="none">
            <a:spAutoFit/>
          </a:bodyPr>
          <a:lstStyle/>
          <a:p>
            <a:r>
              <a:rPr lang="fr-FR" b="1" dirty="0" err="1">
                <a:solidFill>
                  <a:srgbClr val="C00000"/>
                </a:solidFill>
                <a:latin typeface="Times New Roman" panose="02020603050405020304" pitchFamily="18" charset="0"/>
                <a:ea typeface="Times New Roman" panose="02020603050405020304" pitchFamily="18" charset="0"/>
              </a:rPr>
              <a:t>U</a:t>
            </a:r>
            <a:r>
              <a:rPr lang="fr-FR" b="1" dirty="0" err="1" smtClean="0">
                <a:solidFill>
                  <a:srgbClr val="C00000"/>
                </a:solidFill>
                <a:latin typeface="Times New Roman" panose="02020603050405020304" pitchFamily="18" charset="0"/>
                <a:ea typeface="Times New Roman" panose="02020603050405020304" pitchFamily="18" charset="0"/>
              </a:rPr>
              <a:t>dentifiant</a:t>
            </a:r>
            <a:r>
              <a:rPr lang="fr-FR" dirty="0" smtClean="0">
                <a:solidFill>
                  <a:srgbClr val="C00000"/>
                </a:solidFill>
                <a:latin typeface="Times New Roman" panose="02020603050405020304" pitchFamily="18" charset="0"/>
                <a:ea typeface="Times New Roman" panose="02020603050405020304" pitchFamily="18" charset="0"/>
              </a:rPr>
              <a:t> </a:t>
            </a:r>
            <a:endParaRPr lang="fr-FR" dirty="0"/>
          </a:p>
        </p:txBody>
      </p:sp>
      <p:sp>
        <p:nvSpPr>
          <p:cNvPr id="37" name="Rectangle 36"/>
          <p:cNvSpPr/>
          <p:nvPr/>
        </p:nvSpPr>
        <p:spPr>
          <a:xfrm>
            <a:off x="6388060" y="4174354"/>
            <a:ext cx="1501373" cy="369332"/>
          </a:xfrm>
          <a:prstGeom prst="rect">
            <a:avLst/>
          </a:prstGeom>
        </p:spPr>
        <p:txBody>
          <a:bodyPr wrap="none">
            <a:spAutoFit/>
          </a:bodyPr>
          <a:lstStyle/>
          <a:p>
            <a:r>
              <a:rPr lang="fr-FR" b="1" dirty="0" smtClean="0">
                <a:solidFill>
                  <a:srgbClr val="C00000"/>
                </a:solidFill>
                <a:latin typeface="Times New Roman" panose="02020603050405020304" pitchFamily="18" charset="0"/>
                <a:ea typeface="Times New Roman" panose="02020603050405020304" pitchFamily="18" charset="0"/>
              </a:rPr>
              <a:t>Clé </a:t>
            </a:r>
            <a:r>
              <a:rPr lang="fr-FR" b="1" dirty="0">
                <a:solidFill>
                  <a:srgbClr val="C00000"/>
                </a:solidFill>
                <a:latin typeface="Times New Roman" panose="02020603050405020304" pitchFamily="18" charset="0"/>
                <a:ea typeface="Times New Roman" panose="02020603050405020304" pitchFamily="18" charset="0"/>
              </a:rPr>
              <a:t>primaire </a:t>
            </a:r>
            <a:endParaRPr lang="fr-FR" dirty="0"/>
          </a:p>
        </p:txBody>
      </p:sp>
      <p:cxnSp>
        <p:nvCxnSpPr>
          <p:cNvPr id="38" name="Connecteur droit avec flèche 37"/>
          <p:cNvCxnSpPr/>
          <p:nvPr/>
        </p:nvCxnSpPr>
        <p:spPr>
          <a:xfrm>
            <a:off x="7266766" y="4489487"/>
            <a:ext cx="996090" cy="72710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879963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0" y="1830429"/>
            <a:ext cx="4847994" cy="461665"/>
          </a:xfrm>
          <a:prstGeom prst="rect">
            <a:avLst/>
          </a:prstGeom>
        </p:spPr>
        <p:txBody>
          <a:bodyPr wrap="none">
            <a:spAutoFit/>
          </a:bodyPr>
          <a:lstStyle/>
          <a:p>
            <a:r>
              <a:rPr lang="fr-FR" sz="2400" b="1" dirty="0">
                <a:solidFill>
                  <a:schemeClr val="accent3">
                    <a:lumMod val="50000"/>
                  </a:schemeClr>
                </a:solidFill>
              </a:rPr>
              <a:t>Règles de passage du MCD au MLD : </a:t>
            </a:r>
          </a:p>
        </p:txBody>
      </p:sp>
      <p:sp>
        <p:nvSpPr>
          <p:cNvPr id="3" name="Rectangle 2"/>
          <p:cNvSpPr/>
          <p:nvPr/>
        </p:nvSpPr>
        <p:spPr>
          <a:xfrm>
            <a:off x="59449" y="2179642"/>
            <a:ext cx="11624043" cy="2054409"/>
          </a:xfrm>
          <a:prstGeom prst="rect">
            <a:avLst/>
          </a:prstGeom>
        </p:spPr>
        <p:txBody>
          <a:bodyPr wrap="square">
            <a:spAutoFit/>
          </a:bodyPr>
          <a:lstStyle/>
          <a:p>
            <a:pPr>
              <a:lnSpc>
                <a:spcPct val="150000"/>
              </a:lnSpc>
              <a:spcBef>
                <a:spcPts val="1200"/>
              </a:spcBef>
              <a:spcAft>
                <a:spcPts val="300"/>
              </a:spcAft>
            </a:pPr>
            <a:r>
              <a:rPr lang="fr-FR" sz="2000" b="1" i="1" dirty="0">
                <a:latin typeface="Arial" panose="020B0604020202020204" pitchFamily="34" charset="0"/>
              </a:rPr>
              <a:t>Relation binaire aux cardinalités (</a:t>
            </a:r>
            <a:r>
              <a:rPr lang="fr-FR" sz="2000" b="1" i="1" dirty="0" err="1">
                <a:latin typeface="Arial" panose="020B0604020202020204" pitchFamily="34" charset="0"/>
              </a:rPr>
              <a:t>x,n</a:t>
            </a:r>
            <a:r>
              <a:rPr lang="fr-FR" sz="2000" b="1" i="1" dirty="0">
                <a:latin typeface="Arial" panose="020B0604020202020204" pitchFamily="34" charset="0"/>
              </a:rPr>
              <a:t>) - (x,1</a:t>
            </a:r>
            <a:r>
              <a:rPr lang="fr-FR" sz="2000" b="1" i="1" dirty="0" smtClean="0">
                <a:latin typeface="Arial" panose="020B0604020202020204" pitchFamily="34" charset="0"/>
              </a:rPr>
              <a:t>)  : </a:t>
            </a:r>
            <a:r>
              <a:rPr lang="fr-FR" sz="2000" dirty="0">
                <a:latin typeface="Times New Roman" panose="02020603050405020304" pitchFamily="18" charset="0"/>
                <a:ea typeface="Times New Roman" panose="02020603050405020304" pitchFamily="18" charset="0"/>
              </a:rPr>
              <a:t>Afin de représenter la relation, </a:t>
            </a:r>
            <a:endParaRPr lang="fr-FR" sz="2000" b="1" i="1" dirty="0">
              <a:latin typeface="Arial" panose="020B0604020202020204" pitchFamily="34" charset="0"/>
            </a:endParaRPr>
          </a:p>
          <a:p>
            <a:pPr>
              <a:lnSpc>
                <a:spcPct val="150000"/>
              </a:lnSpc>
              <a:spcAft>
                <a:spcPts val="600"/>
              </a:spcAft>
            </a:pPr>
            <a:r>
              <a:rPr lang="fr-FR" dirty="0">
                <a:latin typeface="Times New Roman" panose="02020603050405020304" pitchFamily="18" charset="0"/>
                <a:ea typeface="Times New Roman" panose="02020603050405020304" pitchFamily="18" charset="0"/>
              </a:rPr>
              <a:t>O</a:t>
            </a:r>
            <a:r>
              <a:rPr lang="fr-FR" dirty="0" smtClean="0">
                <a:latin typeface="Times New Roman" panose="02020603050405020304" pitchFamily="18" charset="0"/>
                <a:ea typeface="Times New Roman" panose="02020603050405020304" pitchFamily="18" charset="0"/>
              </a:rPr>
              <a:t>n </a:t>
            </a:r>
            <a:r>
              <a:rPr lang="fr-FR" dirty="0">
                <a:latin typeface="Times New Roman" panose="02020603050405020304" pitchFamily="18" charset="0"/>
                <a:ea typeface="Times New Roman" panose="02020603050405020304" pitchFamily="18" charset="0"/>
              </a:rPr>
              <a:t>duplique la clé primaire de la table basée sur l'objet à cardinalité </a:t>
            </a:r>
            <a:r>
              <a:rPr lang="fr-FR" b="1" dirty="0">
                <a:latin typeface="Times New Roman" panose="02020603050405020304" pitchFamily="18" charset="0"/>
                <a:ea typeface="Times New Roman" panose="02020603050405020304" pitchFamily="18" charset="0"/>
              </a:rPr>
              <a:t>(</a:t>
            </a:r>
            <a:r>
              <a:rPr lang="fr-FR" b="1" dirty="0" err="1">
                <a:latin typeface="Times New Roman" panose="02020603050405020304" pitchFamily="18" charset="0"/>
                <a:ea typeface="Times New Roman" panose="02020603050405020304" pitchFamily="18" charset="0"/>
              </a:rPr>
              <a:t>x,n</a:t>
            </a:r>
            <a:r>
              <a:rPr lang="fr-FR" b="1" dirty="0">
                <a:latin typeface="Times New Roman" panose="02020603050405020304" pitchFamily="18" charset="0"/>
                <a:ea typeface="Times New Roman" panose="02020603050405020304" pitchFamily="18" charset="0"/>
              </a:rPr>
              <a:t>) </a:t>
            </a:r>
            <a:r>
              <a:rPr lang="fr-FR" dirty="0">
                <a:latin typeface="Times New Roman" panose="02020603050405020304" pitchFamily="18" charset="0"/>
                <a:ea typeface="Times New Roman" panose="02020603050405020304" pitchFamily="18" charset="0"/>
              </a:rPr>
              <a:t>dans la table basée sur l'objet à cardinalité (x,1</a:t>
            </a:r>
            <a:r>
              <a:rPr lang="fr-FR" dirty="0" smtClean="0">
                <a:latin typeface="Times New Roman" panose="02020603050405020304" pitchFamily="18" charset="0"/>
                <a:ea typeface="Times New Roman" panose="02020603050405020304" pitchFamily="18" charset="0"/>
              </a:rPr>
              <a:t>).</a:t>
            </a:r>
          </a:p>
          <a:p>
            <a:pPr>
              <a:lnSpc>
                <a:spcPct val="150000"/>
              </a:lnSpc>
              <a:spcAft>
                <a:spcPts val="600"/>
              </a:spcAft>
            </a:pPr>
            <a:r>
              <a:rPr lang="fr-FR" b="1" dirty="0" smtClean="0">
                <a:latin typeface="Times New Roman" panose="02020603050405020304" pitchFamily="18" charset="0"/>
                <a:ea typeface="Times New Roman" panose="02020603050405020304" pitchFamily="18" charset="0"/>
              </a:rPr>
              <a:t> </a:t>
            </a:r>
            <a:r>
              <a:rPr lang="fr-FR" dirty="0">
                <a:latin typeface="Times New Roman" panose="02020603050405020304" pitchFamily="18" charset="0"/>
                <a:ea typeface="Times New Roman" panose="02020603050405020304" pitchFamily="18" charset="0"/>
              </a:rPr>
              <a:t>Cet attribut est appelé </a:t>
            </a:r>
            <a:r>
              <a:rPr lang="fr-FR" b="1" dirty="0">
                <a:solidFill>
                  <a:srgbClr val="C00000"/>
                </a:solidFill>
                <a:latin typeface="Times New Roman" panose="02020603050405020304" pitchFamily="18" charset="0"/>
                <a:ea typeface="Times New Roman" panose="02020603050405020304" pitchFamily="18" charset="0"/>
              </a:rPr>
              <a:t>clé étrangère</a:t>
            </a:r>
            <a:r>
              <a:rPr lang="fr-FR" dirty="0">
                <a:latin typeface="Times New Roman" panose="02020603050405020304" pitchFamily="18" charset="0"/>
                <a:ea typeface="Times New Roman" panose="02020603050405020304" pitchFamily="18" charset="0"/>
              </a:rPr>
              <a:t>. Les deux tables sont liées par une </a:t>
            </a:r>
            <a:r>
              <a:rPr lang="fr-FR" b="1" dirty="0">
                <a:latin typeface="Times New Roman" panose="02020603050405020304" pitchFamily="18" charset="0"/>
                <a:ea typeface="Times New Roman" panose="02020603050405020304" pitchFamily="18" charset="0"/>
              </a:rPr>
              <a:t>flèche nommée selon la relation</a:t>
            </a:r>
            <a:r>
              <a:rPr lang="fr-FR" dirty="0">
                <a:latin typeface="Times New Roman" panose="02020603050405020304" pitchFamily="18" charset="0"/>
                <a:ea typeface="Times New Roman" panose="02020603050405020304" pitchFamily="18" charset="0"/>
              </a:rPr>
              <a:t>, qui </a:t>
            </a:r>
            <a:r>
              <a:rPr lang="fr-FR" b="1" dirty="0">
                <a:latin typeface="Times New Roman" panose="02020603050405020304" pitchFamily="18" charset="0"/>
                <a:ea typeface="Times New Roman" panose="02020603050405020304" pitchFamily="18" charset="0"/>
              </a:rPr>
              <a:t>pointe de la table à clé étrangère </a:t>
            </a:r>
            <a:r>
              <a:rPr lang="fr-FR" dirty="0">
                <a:latin typeface="Times New Roman" panose="02020603050405020304" pitchFamily="18" charset="0"/>
                <a:ea typeface="Times New Roman" panose="02020603050405020304" pitchFamily="18" charset="0"/>
              </a:rPr>
              <a:t>vers </a:t>
            </a:r>
            <a:r>
              <a:rPr lang="fr-FR" b="1" dirty="0">
                <a:latin typeface="Times New Roman" panose="02020603050405020304" pitchFamily="18" charset="0"/>
                <a:ea typeface="Times New Roman" panose="02020603050405020304" pitchFamily="18" charset="0"/>
              </a:rPr>
              <a:t>la table qui contient la clé primaire correspondante</a:t>
            </a:r>
            <a:r>
              <a:rPr lang="fr-FR" dirty="0">
                <a:latin typeface="Times New Roman" panose="02020603050405020304" pitchFamily="18" charset="0"/>
                <a:ea typeface="Times New Roman" panose="02020603050405020304" pitchFamily="18" charset="0"/>
              </a:rPr>
              <a:t>. </a:t>
            </a:r>
            <a:r>
              <a:rPr lang="fr-FR" dirty="0" smtClean="0">
                <a:latin typeface="Times New Roman" panose="02020603050405020304" pitchFamily="18" charset="0"/>
                <a:ea typeface="Times New Roman" panose="02020603050405020304" pitchFamily="18" charset="0"/>
              </a:rPr>
              <a:t>    </a:t>
            </a:r>
            <a:r>
              <a:rPr lang="fr-FR" dirty="0" smtClean="0">
                <a:latin typeface="Times New Roman" panose="02020603050405020304" pitchFamily="18" charset="0"/>
                <a:ea typeface="Times New Roman" panose="02020603050405020304" pitchFamily="18" charset="0"/>
                <a:sym typeface="Wingdings" panose="05000000000000000000" pitchFamily="2" charset="2"/>
              </a:rPr>
              <a:t> </a:t>
            </a:r>
            <a:r>
              <a:rPr lang="fr-FR" sz="2400" b="1" dirty="0" smtClean="0">
                <a:solidFill>
                  <a:srgbClr val="C00000"/>
                </a:solidFill>
                <a:latin typeface="Times New Roman" panose="02020603050405020304" pitchFamily="18" charset="0"/>
                <a:ea typeface="Times New Roman" panose="02020603050405020304" pitchFamily="18" charset="0"/>
              </a:rPr>
              <a:t>x=0 ou 1 </a:t>
            </a:r>
            <a:endParaRPr lang="fr-FR" sz="2400" b="1" dirty="0">
              <a:solidFill>
                <a:srgbClr val="C00000"/>
              </a:solidFill>
              <a:effectLst/>
              <a:latin typeface="Times New Roman" panose="02020603050405020304" pitchFamily="18" charset="0"/>
              <a:ea typeface="Times New Roman" panose="02020603050405020304" pitchFamily="18" charset="0"/>
            </a:endParaRPr>
          </a:p>
        </p:txBody>
      </p:sp>
      <p:pic>
        <p:nvPicPr>
          <p:cNvPr id="18" name="Image 17"/>
          <p:cNvPicPr>
            <a:picLocks noChangeAspect="1"/>
          </p:cNvPicPr>
          <p:nvPr/>
        </p:nvPicPr>
        <p:blipFill>
          <a:blip r:embed="rId2"/>
          <a:stretch>
            <a:fillRect/>
          </a:stretch>
        </p:blipFill>
        <p:spPr>
          <a:xfrm>
            <a:off x="84185" y="4264068"/>
            <a:ext cx="4422689" cy="1676450"/>
          </a:xfrm>
          <a:prstGeom prst="rect">
            <a:avLst/>
          </a:prstGeom>
        </p:spPr>
      </p:pic>
      <p:sp>
        <p:nvSpPr>
          <p:cNvPr id="19" name="Flèche droite 18"/>
          <p:cNvSpPr/>
          <p:nvPr/>
        </p:nvSpPr>
        <p:spPr>
          <a:xfrm>
            <a:off x="4590380" y="4598622"/>
            <a:ext cx="1952899" cy="624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Devient (MLD) </a:t>
            </a:r>
            <a:endParaRPr lang="fr-FR" dirty="0"/>
          </a:p>
        </p:txBody>
      </p:sp>
      <p:sp>
        <p:nvSpPr>
          <p:cNvPr id="22" name="ZoneTexte 21"/>
          <p:cNvSpPr txBox="1"/>
          <p:nvPr/>
        </p:nvSpPr>
        <p:spPr>
          <a:xfrm>
            <a:off x="1056068" y="4348685"/>
            <a:ext cx="949299" cy="369332"/>
          </a:xfrm>
          <a:prstGeom prst="rect">
            <a:avLst/>
          </a:prstGeom>
          <a:noFill/>
        </p:spPr>
        <p:txBody>
          <a:bodyPr wrap="none" rtlCol="0">
            <a:spAutoFit/>
          </a:bodyPr>
          <a:lstStyle/>
          <a:p>
            <a:r>
              <a:rPr lang="fr-FR" dirty="0" smtClean="0"/>
              <a:t>Ou </a:t>
            </a:r>
            <a:r>
              <a:rPr lang="fr-FR" b="1" dirty="0" smtClean="0">
                <a:solidFill>
                  <a:srgbClr val="C00000"/>
                </a:solidFill>
              </a:rPr>
              <a:t>(0,n)</a:t>
            </a:r>
            <a:endParaRPr lang="fr-FR" b="1" dirty="0">
              <a:solidFill>
                <a:srgbClr val="C00000"/>
              </a:solidFill>
            </a:endParaRPr>
          </a:p>
        </p:txBody>
      </p:sp>
      <p:sp>
        <p:nvSpPr>
          <p:cNvPr id="26" name="ZoneTexte 25"/>
          <p:cNvSpPr txBox="1"/>
          <p:nvPr/>
        </p:nvSpPr>
        <p:spPr>
          <a:xfrm>
            <a:off x="1811817" y="4116104"/>
            <a:ext cx="949299" cy="369332"/>
          </a:xfrm>
          <a:prstGeom prst="rect">
            <a:avLst/>
          </a:prstGeom>
          <a:noFill/>
        </p:spPr>
        <p:txBody>
          <a:bodyPr wrap="none" rtlCol="0">
            <a:spAutoFit/>
          </a:bodyPr>
          <a:lstStyle/>
          <a:p>
            <a:r>
              <a:rPr lang="fr-FR" dirty="0" smtClean="0"/>
              <a:t>Ou </a:t>
            </a:r>
            <a:r>
              <a:rPr lang="fr-FR" b="1" dirty="0" smtClean="0">
                <a:solidFill>
                  <a:srgbClr val="C00000"/>
                </a:solidFill>
              </a:rPr>
              <a:t>(0,1)</a:t>
            </a:r>
            <a:endParaRPr lang="fr-FR" b="1" dirty="0">
              <a:solidFill>
                <a:srgbClr val="C00000"/>
              </a:solidFill>
            </a:endParaRPr>
          </a:p>
        </p:txBody>
      </p:sp>
      <p:cxnSp>
        <p:nvCxnSpPr>
          <p:cNvPr id="27" name="Connecteur droit avec flèche 26"/>
          <p:cNvCxnSpPr>
            <a:stCxn id="22" idx="2"/>
          </p:cNvCxnSpPr>
          <p:nvPr/>
        </p:nvCxnSpPr>
        <p:spPr>
          <a:xfrm flipH="1">
            <a:off x="1214452" y="4718017"/>
            <a:ext cx="316266" cy="38800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8" name="Connecteur droit avec flèche 27"/>
          <p:cNvCxnSpPr/>
          <p:nvPr/>
        </p:nvCxnSpPr>
        <p:spPr>
          <a:xfrm>
            <a:off x="2417018" y="4368427"/>
            <a:ext cx="151370" cy="73386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33" name="Image 32"/>
          <p:cNvPicPr>
            <a:picLocks noChangeAspect="1"/>
          </p:cNvPicPr>
          <p:nvPr/>
        </p:nvPicPr>
        <p:blipFill>
          <a:blip r:embed="rId3"/>
          <a:stretch>
            <a:fillRect/>
          </a:stretch>
        </p:blipFill>
        <p:spPr>
          <a:xfrm>
            <a:off x="6721324" y="4148774"/>
            <a:ext cx="4504765" cy="1589504"/>
          </a:xfrm>
          <a:prstGeom prst="rect">
            <a:avLst/>
          </a:prstGeom>
        </p:spPr>
      </p:pic>
      <p:sp>
        <p:nvSpPr>
          <p:cNvPr id="34" name="Rectangle 33"/>
          <p:cNvSpPr/>
          <p:nvPr/>
        </p:nvSpPr>
        <p:spPr>
          <a:xfrm>
            <a:off x="5566829" y="6102849"/>
            <a:ext cx="3417923" cy="369332"/>
          </a:xfrm>
          <a:prstGeom prst="rect">
            <a:avLst/>
          </a:prstGeom>
        </p:spPr>
        <p:txBody>
          <a:bodyPr wrap="none">
            <a:spAutoFit/>
          </a:bodyPr>
          <a:lstStyle/>
          <a:p>
            <a:r>
              <a:rPr lang="fr-FR" dirty="0"/>
              <a:t>Client (</a:t>
            </a:r>
            <a:r>
              <a:rPr lang="fr-FR" b="1" u="sng" dirty="0" err="1">
                <a:solidFill>
                  <a:srgbClr val="C00000"/>
                </a:solidFill>
              </a:rPr>
              <a:t>CodeCl</a:t>
            </a:r>
            <a:r>
              <a:rPr lang="fr-FR" dirty="0">
                <a:solidFill>
                  <a:srgbClr val="C00000"/>
                </a:solidFill>
              </a:rPr>
              <a:t> </a:t>
            </a:r>
            <a:r>
              <a:rPr lang="fr-FR" dirty="0"/>
              <a:t>, Nom, Prénom, Tel)</a:t>
            </a:r>
          </a:p>
        </p:txBody>
      </p:sp>
      <p:sp>
        <p:nvSpPr>
          <p:cNvPr id="35" name="Rectangle 34"/>
          <p:cNvSpPr/>
          <p:nvPr/>
        </p:nvSpPr>
        <p:spPr>
          <a:xfrm>
            <a:off x="5566829" y="6433668"/>
            <a:ext cx="5094159" cy="369332"/>
          </a:xfrm>
          <a:prstGeom prst="rect">
            <a:avLst/>
          </a:prstGeom>
        </p:spPr>
        <p:txBody>
          <a:bodyPr wrap="square">
            <a:spAutoFit/>
          </a:bodyPr>
          <a:lstStyle/>
          <a:p>
            <a:r>
              <a:rPr lang="fr-FR" dirty="0"/>
              <a:t>Commande (</a:t>
            </a:r>
            <a:r>
              <a:rPr lang="fr-FR" b="1" u="sng" dirty="0" err="1">
                <a:solidFill>
                  <a:srgbClr val="FF0000"/>
                </a:solidFill>
              </a:rPr>
              <a:t>NumCommande</a:t>
            </a:r>
            <a:r>
              <a:rPr lang="fr-FR" dirty="0"/>
              <a:t> </a:t>
            </a:r>
            <a:r>
              <a:rPr lang="fr-FR" dirty="0" err="1" smtClean="0"/>
              <a:t>DateCmd</a:t>
            </a:r>
            <a:r>
              <a:rPr lang="fr-FR" dirty="0" smtClean="0"/>
              <a:t> , </a:t>
            </a:r>
            <a:r>
              <a:rPr lang="fr-FR" b="1" dirty="0">
                <a:solidFill>
                  <a:srgbClr val="C00000"/>
                </a:solidFill>
              </a:rPr>
              <a:t>#</a:t>
            </a:r>
            <a:r>
              <a:rPr lang="fr-FR" b="1" dirty="0" err="1">
                <a:solidFill>
                  <a:srgbClr val="C00000"/>
                </a:solidFill>
              </a:rPr>
              <a:t>CodeCl</a:t>
            </a:r>
            <a:r>
              <a:rPr lang="fr-FR" dirty="0"/>
              <a:t>)</a:t>
            </a:r>
          </a:p>
        </p:txBody>
      </p:sp>
      <p:cxnSp>
        <p:nvCxnSpPr>
          <p:cNvPr id="37" name="Connecteur droit avec flèche 36"/>
          <p:cNvCxnSpPr/>
          <p:nvPr/>
        </p:nvCxnSpPr>
        <p:spPr>
          <a:xfrm flipH="1" flipV="1">
            <a:off x="7715570" y="4776938"/>
            <a:ext cx="1409380" cy="4732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8" name="ZoneTexte 37"/>
          <p:cNvSpPr txBox="1"/>
          <p:nvPr/>
        </p:nvSpPr>
        <p:spPr>
          <a:xfrm rot="1142174">
            <a:off x="8189921" y="4803181"/>
            <a:ext cx="537327" cy="276999"/>
          </a:xfrm>
          <a:prstGeom prst="rect">
            <a:avLst/>
          </a:prstGeom>
          <a:noFill/>
        </p:spPr>
        <p:txBody>
          <a:bodyPr wrap="none" rtlCol="0">
            <a:spAutoFit/>
          </a:bodyPr>
          <a:lstStyle/>
          <a:p>
            <a:r>
              <a:rPr lang="fr-FR" sz="1200" dirty="0" smtClean="0"/>
              <a:t>passe</a:t>
            </a:r>
            <a:endParaRPr lang="fr-FR" sz="1200" dirty="0"/>
          </a:p>
        </p:txBody>
      </p:sp>
      <p:sp>
        <p:nvSpPr>
          <p:cNvPr id="42" name="Flèche droite 41"/>
          <p:cNvSpPr/>
          <p:nvPr/>
        </p:nvSpPr>
        <p:spPr>
          <a:xfrm>
            <a:off x="2286466" y="6121582"/>
            <a:ext cx="3020369" cy="62417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Modèle Relationnel (</a:t>
            </a:r>
            <a:r>
              <a:rPr lang="fr-FR" b="1" dirty="0" smtClean="0">
                <a:solidFill>
                  <a:srgbClr val="C00000"/>
                </a:solidFill>
              </a:rPr>
              <a:t>MRD</a:t>
            </a:r>
            <a:r>
              <a:rPr lang="fr-FR" dirty="0" smtClean="0"/>
              <a:t>)</a:t>
            </a:r>
            <a:endParaRPr lang="fr-FR" dirty="0"/>
          </a:p>
        </p:txBody>
      </p:sp>
    </p:spTree>
    <p:extLst>
      <p:ext uri="{BB962C8B-B14F-4D97-AF65-F5344CB8AC3E}">
        <p14:creationId xmlns:p14="http://schemas.microsoft.com/office/powerpoint/2010/main" val="768069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62569" y="1920749"/>
            <a:ext cx="11520722" cy="4408899"/>
          </a:xfrm>
          <a:prstGeom prst="rect">
            <a:avLst/>
          </a:prstGeom>
          <a:noFill/>
        </p:spPr>
        <p:txBody>
          <a:bodyPr wrap="square" rtlCol="0">
            <a:spAutoFit/>
          </a:bodyPr>
          <a:lstStyle/>
          <a:p>
            <a:pPr marL="468716" indent="-457200">
              <a:lnSpc>
                <a:spcPct val="150000"/>
              </a:lnSpc>
              <a:spcBef>
                <a:spcPts val="91"/>
              </a:spcBef>
              <a:buFont typeface="Wingdings" panose="05000000000000000000" pitchFamily="2" charset="2"/>
              <a:buChar char="Ø"/>
            </a:pPr>
            <a:r>
              <a:rPr lang="fr-FR" sz="2600" b="1" spc="32" dirty="0">
                <a:solidFill>
                  <a:srgbClr val="243F60"/>
                </a:solidFill>
                <a:cs typeface="Calibri"/>
              </a:rPr>
              <a:t>Utilité :</a:t>
            </a:r>
            <a:r>
              <a:rPr lang="fr-FR" sz="2600" dirty="0" smtClean="0">
                <a:cs typeface="Calibri"/>
              </a:rPr>
              <a:t> </a:t>
            </a:r>
            <a:r>
              <a:rPr lang="fr-FR" sz="2600" spc="-36" dirty="0" smtClean="0">
                <a:cs typeface="Calibri"/>
              </a:rPr>
              <a:t>Adéquation</a:t>
            </a:r>
            <a:r>
              <a:rPr lang="fr-FR" sz="2600" spc="-77" dirty="0" smtClean="0">
                <a:cs typeface="Calibri"/>
              </a:rPr>
              <a:t> </a:t>
            </a:r>
            <a:r>
              <a:rPr lang="fr-FR" sz="2600" dirty="0">
                <a:cs typeface="Calibri"/>
              </a:rPr>
              <a:t>entre</a:t>
            </a:r>
            <a:r>
              <a:rPr lang="fr-FR" sz="2600" spc="41" dirty="0">
                <a:cs typeface="Calibri"/>
              </a:rPr>
              <a:t> </a:t>
            </a:r>
            <a:r>
              <a:rPr lang="fr-FR" sz="2600" dirty="0">
                <a:cs typeface="Calibri"/>
              </a:rPr>
              <a:t>le</a:t>
            </a:r>
            <a:r>
              <a:rPr lang="fr-FR" sz="2600" spc="45" dirty="0">
                <a:cs typeface="Calibri"/>
              </a:rPr>
              <a:t> </a:t>
            </a:r>
            <a:r>
              <a:rPr lang="fr-FR" sz="2600" spc="-18" dirty="0">
                <a:cs typeface="Calibri"/>
              </a:rPr>
              <a:t>logiciel</a:t>
            </a:r>
            <a:r>
              <a:rPr lang="fr-FR" sz="2600" spc="41" dirty="0">
                <a:cs typeface="Calibri"/>
              </a:rPr>
              <a:t> </a:t>
            </a:r>
            <a:r>
              <a:rPr lang="fr-FR" sz="2600" dirty="0">
                <a:cs typeface="Calibri"/>
              </a:rPr>
              <a:t>et</a:t>
            </a:r>
            <a:r>
              <a:rPr lang="fr-FR" sz="2600" spc="91" dirty="0">
                <a:cs typeface="Calibri"/>
              </a:rPr>
              <a:t> </a:t>
            </a:r>
            <a:r>
              <a:rPr lang="fr-FR" sz="2600" dirty="0">
                <a:cs typeface="Calibri"/>
              </a:rPr>
              <a:t>les</a:t>
            </a:r>
            <a:r>
              <a:rPr lang="fr-FR" sz="2600" spc="23" dirty="0">
                <a:cs typeface="Calibri"/>
              </a:rPr>
              <a:t> </a:t>
            </a:r>
            <a:r>
              <a:rPr lang="fr-FR" sz="2600" spc="-23" dirty="0">
                <a:cs typeface="Calibri"/>
              </a:rPr>
              <a:t>besoins </a:t>
            </a:r>
            <a:r>
              <a:rPr lang="fr-FR" sz="2600" dirty="0">
                <a:cs typeface="Calibri"/>
              </a:rPr>
              <a:t>des</a:t>
            </a:r>
            <a:r>
              <a:rPr lang="fr-FR" sz="2600" spc="23" dirty="0">
                <a:cs typeface="Calibri"/>
              </a:rPr>
              <a:t> </a:t>
            </a:r>
            <a:r>
              <a:rPr lang="fr-FR" sz="2600" spc="-27" dirty="0">
                <a:cs typeface="Calibri"/>
              </a:rPr>
              <a:t>utilisateurs</a:t>
            </a:r>
            <a:r>
              <a:rPr lang="fr-FR" sz="2600" spc="-213" dirty="0">
                <a:cs typeface="Calibri"/>
              </a:rPr>
              <a:t> </a:t>
            </a:r>
            <a:r>
              <a:rPr lang="fr-FR" sz="2600" spc="-45" dirty="0">
                <a:cs typeface="Calibri"/>
              </a:rPr>
              <a:t>;</a:t>
            </a:r>
            <a:endParaRPr lang="fr-FR" sz="2600" dirty="0">
              <a:cs typeface="Calibri"/>
            </a:endParaRPr>
          </a:p>
          <a:p>
            <a:pPr marL="468716" indent="-457200">
              <a:lnSpc>
                <a:spcPct val="150000"/>
              </a:lnSpc>
              <a:spcBef>
                <a:spcPts val="331"/>
              </a:spcBef>
              <a:buFont typeface="Wingdings" panose="05000000000000000000" pitchFamily="2" charset="2"/>
              <a:buChar char="Ø"/>
            </a:pPr>
            <a:r>
              <a:rPr lang="fr-FR" sz="2600" b="1" spc="32" dirty="0" smtClean="0">
                <a:solidFill>
                  <a:srgbClr val="243F60"/>
                </a:solidFill>
                <a:cs typeface="Calibri"/>
              </a:rPr>
              <a:t>Utilisabilité</a:t>
            </a:r>
            <a:endParaRPr lang="fr-FR" sz="2600" b="1" dirty="0" smtClean="0">
              <a:cs typeface="Calibri"/>
            </a:endParaRPr>
          </a:p>
          <a:p>
            <a:pPr marL="468716" indent="-457200">
              <a:lnSpc>
                <a:spcPct val="150000"/>
              </a:lnSpc>
              <a:spcBef>
                <a:spcPts val="331"/>
              </a:spcBef>
              <a:buFont typeface="Wingdings" panose="05000000000000000000" pitchFamily="2" charset="2"/>
              <a:buChar char="Ø"/>
            </a:pPr>
            <a:r>
              <a:rPr lang="fr-FR" sz="2600" b="1" spc="32" dirty="0" smtClean="0">
                <a:solidFill>
                  <a:srgbClr val="243F60"/>
                </a:solidFill>
                <a:cs typeface="Calibri"/>
              </a:rPr>
              <a:t>Fiabilité </a:t>
            </a:r>
            <a:r>
              <a:rPr lang="fr-FR" sz="2600" b="1" spc="-9" dirty="0" smtClean="0">
                <a:solidFill>
                  <a:srgbClr val="243F60"/>
                </a:solidFill>
                <a:cs typeface="Calibri"/>
              </a:rPr>
              <a:t>Interopérabilité</a:t>
            </a:r>
            <a:r>
              <a:rPr lang="fr-FR" sz="2600" b="1" dirty="0">
                <a:cs typeface="Calibri"/>
              </a:rPr>
              <a:t> </a:t>
            </a:r>
            <a:r>
              <a:rPr lang="fr-FR" sz="2600" b="1" dirty="0" smtClean="0">
                <a:cs typeface="Calibri"/>
              </a:rPr>
              <a:t>: </a:t>
            </a:r>
            <a:r>
              <a:rPr lang="fr-FR" sz="2600" spc="-50" dirty="0" smtClean="0">
                <a:cs typeface="Calibri"/>
              </a:rPr>
              <a:t>Interactions</a:t>
            </a:r>
            <a:r>
              <a:rPr lang="fr-FR" sz="2600" spc="-59" dirty="0">
                <a:cs typeface="Calibri"/>
              </a:rPr>
              <a:t> </a:t>
            </a:r>
            <a:r>
              <a:rPr lang="fr-FR" sz="2600" spc="-59" dirty="0" smtClean="0">
                <a:cs typeface="Calibri"/>
              </a:rPr>
              <a:t>a</a:t>
            </a:r>
            <a:r>
              <a:rPr lang="fr-FR" sz="2600" spc="-23" dirty="0" smtClean="0">
                <a:cs typeface="Calibri"/>
              </a:rPr>
              <a:t>vec</a:t>
            </a:r>
            <a:r>
              <a:rPr lang="fr-FR" sz="2600" spc="-59" dirty="0" smtClean="0">
                <a:cs typeface="Calibri"/>
              </a:rPr>
              <a:t> </a:t>
            </a:r>
            <a:r>
              <a:rPr lang="fr-FR" sz="2600" dirty="0">
                <a:cs typeface="Calibri"/>
              </a:rPr>
              <a:t>d'autres</a:t>
            </a:r>
            <a:r>
              <a:rPr lang="fr-FR" sz="2600" spc="9" dirty="0">
                <a:cs typeface="Calibri"/>
              </a:rPr>
              <a:t> </a:t>
            </a:r>
            <a:r>
              <a:rPr lang="fr-FR" sz="2600" spc="-9" dirty="0">
                <a:cs typeface="Calibri"/>
              </a:rPr>
              <a:t>logiciels;</a:t>
            </a:r>
            <a:endParaRPr lang="fr-FR" sz="2600" dirty="0">
              <a:cs typeface="Calibri"/>
            </a:endParaRPr>
          </a:p>
          <a:p>
            <a:pPr marL="468716" marR="6008661" indent="-457200">
              <a:lnSpc>
                <a:spcPct val="150000"/>
              </a:lnSpc>
              <a:spcBef>
                <a:spcPts val="77"/>
              </a:spcBef>
              <a:buFont typeface="Wingdings" panose="05000000000000000000" pitchFamily="2" charset="2"/>
              <a:buChar char="Ø"/>
            </a:pPr>
            <a:r>
              <a:rPr lang="fr-FR" sz="2600" b="1" spc="-9" dirty="0">
                <a:solidFill>
                  <a:srgbClr val="243F60"/>
                </a:solidFill>
                <a:cs typeface="Calibri"/>
              </a:rPr>
              <a:t>Performance </a:t>
            </a:r>
            <a:r>
              <a:rPr lang="fr-FR" sz="2600" b="1" spc="-9" dirty="0" smtClean="0">
                <a:solidFill>
                  <a:srgbClr val="243F60"/>
                </a:solidFill>
                <a:cs typeface="Calibri"/>
              </a:rPr>
              <a:t>Portabilité</a:t>
            </a:r>
          </a:p>
          <a:p>
            <a:pPr marL="468716" marR="6008661" indent="-457200">
              <a:lnSpc>
                <a:spcPct val="150000"/>
              </a:lnSpc>
              <a:spcBef>
                <a:spcPts val="77"/>
              </a:spcBef>
              <a:buFont typeface="Wingdings" panose="05000000000000000000" pitchFamily="2" charset="2"/>
              <a:buChar char="Ø"/>
            </a:pPr>
            <a:r>
              <a:rPr lang="fr-FR" sz="2600" b="1" spc="32" dirty="0" smtClean="0">
                <a:solidFill>
                  <a:srgbClr val="243F60"/>
                </a:solidFill>
                <a:cs typeface="Calibri"/>
              </a:rPr>
              <a:t>Réutilisabilité</a:t>
            </a:r>
            <a:endParaRPr lang="fr-FR" sz="2600" b="1" dirty="0">
              <a:cs typeface="Calibri"/>
            </a:endParaRPr>
          </a:p>
          <a:p>
            <a:pPr marL="468716" indent="-457200">
              <a:lnSpc>
                <a:spcPct val="150000"/>
              </a:lnSpc>
              <a:spcBef>
                <a:spcPts val="100"/>
              </a:spcBef>
              <a:buFont typeface="Wingdings" panose="05000000000000000000" pitchFamily="2" charset="2"/>
              <a:buChar char="Ø"/>
              <a:tabLst>
                <a:tab pos="1449910" algn="l"/>
              </a:tabLst>
            </a:pPr>
            <a:r>
              <a:rPr lang="fr-FR" sz="2600" b="1" dirty="0">
                <a:solidFill>
                  <a:srgbClr val="243F60"/>
                </a:solidFill>
                <a:cs typeface="Calibri"/>
              </a:rPr>
              <a:t>Facilité</a:t>
            </a:r>
            <a:r>
              <a:rPr lang="fr-FR" sz="2600" b="1" spc="394" dirty="0">
                <a:solidFill>
                  <a:srgbClr val="243F60"/>
                </a:solidFill>
                <a:cs typeface="Calibri"/>
              </a:rPr>
              <a:t> </a:t>
            </a:r>
            <a:r>
              <a:rPr lang="fr-FR" sz="2600" b="1" spc="-23" dirty="0" smtClean="0">
                <a:solidFill>
                  <a:srgbClr val="243F60"/>
                </a:solidFill>
                <a:cs typeface="Calibri"/>
              </a:rPr>
              <a:t>de</a:t>
            </a:r>
            <a:r>
              <a:rPr lang="fr-FR" sz="2600" b="1" dirty="0" smtClean="0">
                <a:solidFill>
                  <a:srgbClr val="243F60"/>
                </a:solidFill>
                <a:cs typeface="Calibri"/>
              </a:rPr>
              <a:t> </a:t>
            </a:r>
            <a:r>
              <a:rPr lang="fr-FR" sz="2600" b="1" spc="45" dirty="0" smtClean="0">
                <a:solidFill>
                  <a:srgbClr val="243F60"/>
                </a:solidFill>
                <a:cs typeface="Calibri"/>
              </a:rPr>
              <a:t>maintenance</a:t>
            </a:r>
            <a:r>
              <a:rPr lang="fr-FR" sz="2600" b="1" dirty="0" smtClean="0">
                <a:cs typeface="Calibri"/>
              </a:rPr>
              <a:t> </a:t>
            </a:r>
            <a:r>
              <a:rPr lang="fr-FR" sz="2600" dirty="0" smtClean="0">
                <a:cs typeface="Calibri"/>
              </a:rPr>
              <a:t>: </a:t>
            </a:r>
            <a:r>
              <a:rPr lang="fr-FR" sz="2600" spc="-73" dirty="0" smtClean="0">
                <a:cs typeface="Calibri"/>
              </a:rPr>
              <a:t>Un</a:t>
            </a:r>
            <a:r>
              <a:rPr lang="fr-FR" sz="2600" spc="-286" dirty="0" smtClean="0">
                <a:cs typeface="Calibri"/>
              </a:rPr>
              <a:t> </a:t>
            </a:r>
            <a:r>
              <a:rPr lang="fr-FR" sz="2600" spc="-32" dirty="0">
                <a:cs typeface="Calibri"/>
              </a:rPr>
              <a:t>logiciel</a:t>
            </a:r>
            <a:r>
              <a:rPr lang="fr-FR" sz="2600" spc="-54" dirty="0">
                <a:cs typeface="Calibri"/>
              </a:rPr>
              <a:t> </a:t>
            </a:r>
            <a:r>
              <a:rPr lang="fr-FR" sz="2600" spc="-32" dirty="0">
                <a:cs typeface="Calibri"/>
              </a:rPr>
              <a:t>ne</a:t>
            </a:r>
            <a:r>
              <a:rPr lang="fr-FR" sz="2600" spc="-113" dirty="0">
                <a:cs typeface="Calibri"/>
              </a:rPr>
              <a:t> </a:t>
            </a:r>
            <a:r>
              <a:rPr lang="fr-FR" sz="2600" dirty="0">
                <a:cs typeface="Calibri"/>
              </a:rPr>
              <a:t>s'use</a:t>
            </a:r>
            <a:r>
              <a:rPr lang="fr-FR" sz="2600" spc="14" dirty="0">
                <a:cs typeface="Calibri"/>
              </a:rPr>
              <a:t> </a:t>
            </a:r>
            <a:r>
              <a:rPr lang="fr-FR" sz="2600" dirty="0">
                <a:cs typeface="Calibri"/>
              </a:rPr>
              <a:t>pas</a:t>
            </a:r>
            <a:r>
              <a:rPr lang="fr-FR" sz="2600" spc="-63" dirty="0">
                <a:cs typeface="Calibri"/>
              </a:rPr>
              <a:t> </a:t>
            </a:r>
            <a:r>
              <a:rPr lang="fr-FR" sz="2600" dirty="0">
                <a:cs typeface="Calibri"/>
              </a:rPr>
              <a:t>pourtant,</a:t>
            </a:r>
            <a:r>
              <a:rPr lang="fr-FR" sz="2600" spc="-14" dirty="0">
                <a:cs typeface="Calibri"/>
              </a:rPr>
              <a:t> </a:t>
            </a:r>
            <a:r>
              <a:rPr lang="fr-FR" sz="2600" dirty="0">
                <a:cs typeface="Calibri"/>
              </a:rPr>
              <a:t>la</a:t>
            </a:r>
            <a:r>
              <a:rPr lang="fr-FR" sz="2600" spc="9" dirty="0">
                <a:cs typeface="Calibri"/>
              </a:rPr>
              <a:t> </a:t>
            </a:r>
            <a:r>
              <a:rPr lang="fr-FR" sz="2600" spc="-23" dirty="0">
                <a:cs typeface="Calibri"/>
              </a:rPr>
              <a:t>maintenance</a:t>
            </a:r>
            <a:r>
              <a:rPr lang="fr-FR" sz="2600" spc="-32" dirty="0">
                <a:cs typeface="Calibri"/>
              </a:rPr>
              <a:t> </a:t>
            </a:r>
            <a:r>
              <a:rPr lang="fr-FR" sz="2600" spc="-50" dirty="0">
                <a:cs typeface="Calibri"/>
              </a:rPr>
              <a:t>absorbe</a:t>
            </a:r>
            <a:r>
              <a:rPr lang="fr-FR" sz="2600" spc="-136" dirty="0">
                <a:cs typeface="Calibri"/>
              </a:rPr>
              <a:t> </a:t>
            </a:r>
            <a:r>
              <a:rPr lang="fr-FR" sz="2600" spc="-32" dirty="0">
                <a:cs typeface="Calibri"/>
              </a:rPr>
              <a:t>une</a:t>
            </a:r>
            <a:r>
              <a:rPr lang="fr-FR" sz="2600" spc="-113" dirty="0">
                <a:cs typeface="Calibri"/>
              </a:rPr>
              <a:t> </a:t>
            </a:r>
            <a:r>
              <a:rPr lang="fr-FR" sz="2600" spc="-18" dirty="0">
                <a:cs typeface="Calibri"/>
              </a:rPr>
              <a:t>très </a:t>
            </a:r>
            <a:r>
              <a:rPr lang="fr-FR" sz="2600" spc="-41" dirty="0">
                <a:cs typeface="Calibri"/>
              </a:rPr>
              <a:t>grosse</a:t>
            </a:r>
            <a:r>
              <a:rPr lang="fr-FR" sz="2600" spc="-68" dirty="0">
                <a:cs typeface="Calibri"/>
              </a:rPr>
              <a:t> </a:t>
            </a:r>
            <a:r>
              <a:rPr lang="fr-FR" sz="2600" spc="-18" dirty="0">
                <a:cs typeface="Calibri"/>
              </a:rPr>
              <a:t>partie</a:t>
            </a:r>
            <a:r>
              <a:rPr lang="fr-FR" sz="2600" spc="-59" dirty="0">
                <a:cs typeface="Calibri"/>
              </a:rPr>
              <a:t> </a:t>
            </a:r>
            <a:r>
              <a:rPr lang="fr-FR" sz="2600" spc="-32" dirty="0">
                <a:cs typeface="Calibri"/>
              </a:rPr>
              <a:t>des</a:t>
            </a:r>
            <a:r>
              <a:rPr lang="fr-FR" sz="2600" spc="-100" dirty="0">
                <a:cs typeface="Calibri"/>
              </a:rPr>
              <a:t> </a:t>
            </a:r>
            <a:r>
              <a:rPr lang="fr-FR" sz="2600" spc="82" dirty="0">
                <a:cs typeface="Calibri"/>
              </a:rPr>
              <a:t>efforts</a:t>
            </a:r>
            <a:r>
              <a:rPr lang="fr-FR" sz="2600" spc="45" dirty="0">
                <a:cs typeface="Calibri"/>
              </a:rPr>
              <a:t> </a:t>
            </a:r>
            <a:r>
              <a:rPr lang="fr-FR" sz="2600" dirty="0">
                <a:cs typeface="Calibri"/>
              </a:rPr>
              <a:t>de</a:t>
            </a:r>
            <a:r>
              <a:rPr lang="fr-FR" sz="2600" spc="5" dirty="0">
                <a:cs typeface="Calibri"/>
              </a:rPr>
              <a:t> </a:t>
            </a:r>
            <a:r>
              <a:rPr lang="fr-FR" sz="2600" spc="-9" dirty="0">
                <a:cs typeface="Calibri"/>
              </a:rPr>
              <a:t>développement</a:t>
            </a:r>
            <a:r>
              <a:rPr lang="fr-FR" sz="2600" spc="-9" dirty="0" smtClean="0">
                <a:cs typeface="Calibri"/>
              </a:rPr>
              <a:t>.</a:t>
            </a:r>
            <a:endParaRPr lang="fr-FR" sz="2600" dirty="0">
              <a:cs typeface="Calibri"/>
            </a:endParaRPr>
          </a:p>
        </p:txBody>
      </p:sp>
      <p:sp>
        <p:nvSpPr>
          <p:cNvPr id="6" name="Titre 1"/>
          <p:cNvSpPr txBox="1">
            <a:spLocks/>
          </p:cNvSpPr>
          <p:nvPr/>
        </p:nvSpPr>
        <p:spPr>
          <a:xfrm>
            <a:off x="1426505" y="-127720"/>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7" name="Rectangle 6"/>
          <p:cNvSpPr/>
          <p:nvPr/>
        </p:nvSpPr>
        <p:spPr>
          <a:xfrm>
            <a:off x="262570" y="690418"/>
            <a:ext cx="11230184" cy="1015663"/>
          </a:xfrm>
          <a:prstGeom prst="rect">
            <a:avLst/>
          </a:prstGeom>
        </p:spPr>
        <p:txBody>
          <a:bodyPr wrap="square">
            <a:spAutoFit/>
          </a:bodyPr>
          <a:lstStyle/>
          <a:p>
            <a:pPr marL="4607"/>
            <a:r>
              <a:rPr lang="fr-FR" sz="3000" b="1" spc="145" dirty="0" smtClean="0">
                <a:solidFill>
                  <a:schemeClr val="accent5"/>
                </a:solidFill>
                <a:cs typeface="Calibri"/>
              </a:rPr>
              <a:t>Introduction </a:t>
            </a:r>
            <a:r>
              <a:rPr lang="fr-FR" sz="3000" b="1" spc="145" dirty="0">
                <a:solidFill>
                  <a:schemeClr val="accent5"/>
                </a:solidFill>
                <a:cs typeface="Calibri"/>
              </a:rPr>
              <a:t>et </a:t>
            </a:r>
            <a:r>
              <a:rPr lang="fr-FR" sz="3000" b="1" spc="145" dirty="0" smtClean="0">
                <a:solidFill>
                  <a:schemeClr val="accent5"/>
                </a:solidFill>
                <a:cs typeface="Calibri"/>
              </a:rPr>
              <a:t>contexte</a:t>
            </a:r>
            <a:r>
              <a:rPr lang="fr-FR" sz="3000" b="1" spc="145" dirty="0" smtClean="0">
                <a:solidFill>
                  <a:srgbClr val="C00000"/>
                </a:solidFill>
                <a:cs typeface="Calibri"/>
              </a:rPr>
              <a:t>: </a:t>
            </a:r>
          </a:p>
          <a:p>
            <a:pPr marL="4607"/>
            <a:r>
              <a:rPr lang="fr-FR" sz="3000" b="1" spc="145" dirty="0" smtClean="0">
                <a:solidFill>
                  <a:srgbClr val="C00000"/>
                </a:solidFill>
                <a:cs typeface="Calibri"/>
              </a:rPr>
              <a:t>				Critères de qualité d</a:t>
            </a:r>
            <a:r>
              <a:rPr lang="fr-FR" sz="3000" b="1" spc="145" dirty="0">
                <a:solidFill>
                  <a:srgbClr val="C00000"/>
                </a:solidFill>
                <a:cs typeface="Calibri"/>
              </a:rPr>
              <a:t>' </a:t>
            </a:r>
            <a:r>
              <a:rPr lang="fr-FR" sz="3000" b="1" spc="145" dirty="0" smtClean="0">
                <a:solidFill>
                  <a:srgbClr val="C00000"/>
                </a:solidFill>
                <a:cs typeface="Calibri"/>
              </a:rPr>
              <a:t>un logiciel</a:t>
            </a:r>
            <a:endParaRPr lang="fr-FR" sz="3000" b="1" spc="145" dirty="0">
              <a:solidFill>
                <a:srgbClr val="C00000"/>
              </a:solidFill>
              <a:cs typeface="Calibri"/>
            </a:endParaRPr>
          </a:p>
        </p:txBody>
      </p:sp>
    </p:spTree>
    <p:extLst>
      <p:ext uri="{BB962C8B-B14F-4D97-AF65-F5344CB8AC3E}">
        <p14:creationId xmlns:p14="http://schemas.microsoft.com/office/powerpoint/2010/main" val="34255570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201966" y="1933598"/>
            <a:ext cx="4847994" cy="461665"/>
          </a:xfrm>
          <a:prstGeom prst="rect">
            <a:avLst/>
          </a:prstGeom>
        </p:spPr>
        <p:txBody>
          <a:bodyPr wrap="none">
            <a:spAutoFit/>
          </a:bodyPr>
          <a:lstStyle/>
          <a:p>
            <a:r>
              <a:rPr lang="fr-FR" sz="2400" b="1" dirty="0">
                <a:solidFill>
                  <a:schemeClr val="accent3">
                    <a:lumMod val="50000"/>
                  </a:schemeClr>
                </a:solidFill>
              </a:rPr>
              <a:t>Règles de passage du MCD au MLD : </a:t>
            </a:r>
          </a:p>
        </p:txBody>
      </p:sp>
      <p:sp>
        <p:nvSpPr>
          <p:cNvPr id="3" name="Rectangle 2"/>
          <p:cNvSpPr/>
          <p:nvPr/>
        </p:nvSpPr>
        <p:spPr>
          <a:xfrm>
            <a:off x="90928" y="2649178"/>
            <a:ext cx="11622765" cy="1000274"/>
          </a:xfrm>
          <a:prstGeom prst="rect">
            <a:avLst/>
          </a:prstGeom>
        </p:spPr>
        <p:txBody>
          <a:bodyPr wrap="square">
            <a:spAutoFit/>
          </a:bodyPr>
          <a:lstStyle/>
          <a:p>
            <a:pPr>
              <a:lnSpc>
                <a:spcPct val="150000"/>
              </a:lnSpc>
              <a:spcAft>
                <a:spcPts val="600"/>
              </a:spcAft>
            </a:pPr>
            <a:r>
              <a:rPr lang="fr-FR" dirty="0" smtClean="0">
                <a:latin typeface="Times New Roman" panose="02020603050405020304" pitchFamily="18" charset="0"/>
                <a:ea typeface="Times New Roman" panose="02020603050405020304" pitchFamily="18" charset="0"/>
              </a:rPr>
              <a:t>Nous </a:t>
            </a:r>
            <a:r>
              <a:rPr lang="fr-FR" dirty="0">
                <a:latin typeface="Times New Roman" panose="02020603050405020304" pitchFamily="18" charset="0"/>
                <a:ea typeface="Times New Roman" panose="02020603050405020304" pitchFamily="18" charset="0"/>
              </a:rPr>
              <a:t>devons distinguer plusieurs cas. Sachant qu'une relation binaire du type </a:t>
            </a:r>
            <a:r>
              <a:rPr lang="fr-FR" b="1" dirty="0">
                <a:solidFill>
                  <a:srgbClr val="C00000"/>
                </a:solidFill>
                <a:latin typeface="Times New Roman" panose="02020603050405020304" pitchFamily="18" charset="0"/>
                <a:ea typeface="Times New Roman" panose="02020603050405020304" pitchFamily="18" charset="0"/>
              </a:rPr>
              <a:t>(1,1)-(1,1) </a:t>
            </a:r>
            <a:r>
              <a:rPr lang="fr-FR" dirty="0">
                <a:latin typeface="Times New Roman" panose="02020603050405020304" pitchFamily="18" charset="0"/>
                <a:ea typeface="Times New Roman" panose="02020603050405020304" pitchFamily="18" charset="0"/>
              </a:rPr>
              <a:t>ne doit pas exister </a:t>
            </a:r>
            <a:endParaRPr lang="fr-FR" dirty="0" smtClean="0">
              <a:latin typeface="Times New Roman" panose="02020603050405020304" pitchFamily="18" charset="0"/>
              <a:ea typeface="Times New Roman" panose="02020603050405020304" pitchFamily="18" charset="0"/>
            </a:endParaRPr>
          </a:p>
          <a:p>
            <a:pPr>
              <a:lnSpc>
                <a:spcPct val="150000"/>
              </a:lnSpc>
              <a:spcAft>
                <a:spcPts val="600"/>
              </a:spcAft>
            </a:pPr>
            <a:r>
              <a:rPr lang="fr-FR" dirty="0" smtClean="0">
                <a:latin typeface="Times New Roman" panose="02020603050405020304" pitchFamily="18" charset="0"/>
                <a:ea typeface="Times New Roman" panose="02020603050405020304" pitchFamily="18" charset="0"/>
              </a:rPr>
              <a:t>il </a:t>
            </a:r>
            <a:r>
              <a:rPr lang="fr-FR" dirty="0">
                <a:latin typeface="Times New Roman" panose="02020603050405020304" pitchFamily="18" charset="0"/>
                <a:ea typeface="Times New Roman" panose="02020603050405020304" pitchFamily="18" charset="0"/>
              </a:rPr>
              <a:t>nous reste les </a:t>
            </a:r>
            <a:r>
              <a:rPr lang="fr-FR" b="1" dirty="0">
                <a:latin typeface="Times New Roman" panose="02020603050405020304" pitchFamily="18" charset="0"/>
                <a:ea typeface="Times New Roman" panose="02020603050405020304" pitchFamily="18" charset="0"/>
              </a:rPr>
              <a:t>2 cas suivants</a:t>
            </a:r>
            <a:r>
              <a:rPr lang="fr-FR" b="1" dirty="0" smtClean="0">
                <a:latin typeface="Times New Roman" panose="02020603050405020304" pitchFamily="18" charset="0"/>
                <a:ea typeface="Times New Roman" panose="02020603050405020304" pitchFamily="18" charset="0"/>
              </a:rPr>
              <a:t>:  </a:t>
            </a:r>
            <a:r>
              <a:rPr lang="fr-FR" b="1" dirty="0" smtClean="0">
                <a:solidFill>
                  <a:srgbClr val="C00000"/>
                </a:solidFill>
                <a:latin typeface="Times New Roman" panose="02020603050405020304" pitchFamily="18" charset="0"/>
                <a:ea typeface="Times New Roman" panose="02020603050405020304" pitchFamily="18" charset="0"/>
              </a:rPr>
              <a:t>(0,1</a:t>
            </a:r>
            <a:r>
              <a:rPr lang="fr-FR" b="1" dirty="0">
                <a:solidFill>
                  <a:srgbClr val="C00000"/>
                </a:solidFill>
                <a:latin typeface="Times New Roman" panose="02020603050405020304" pitchFamily="18" charset="0"/>
                <a:ea typeface="Times New Roman" panose="02020603050405020304" pitchFamily="18" charset="0"/>
              </a:rPr>
              <a:t>)-(1,1</a:t>
            </a:r>
            <a:r>
              <a:rPr lang="fr-FR" b="1" dirty="0" smtClean="0">
                <a:solidFill>
                  <a:srgbClr val="C00000"/>
                </a:solidFill>
                <a:latin typeface="Times New Roman" panose="02020603050405020304" pitchFamily="18" charset="0"/>
                <a:ea typeface="Times New Roman" panose="02020603050405020304" pitchFamily="18" charset="0"/>
              </a:rPr>
              <a:t>)    et </a:t>
            </a:r>
            <a:r>
              <a:rPr lang="fr-FR" b="1" dirty="0">
                <a:solidFill>
                  <a:srgbClr val="C00000"/>
                </a:solidFill>
                <a:latin typeface="Times New Roman" panose="02020603050405020304" pitchFamily="18" charset="0"/>
                <a:ea typeface="Times New Roman" panose="02020603050405020304" pitchFamily="18" charset="0"/>
              </a:rPr>
              <a:t>(0,1</a:t>
            </a:r>
            <a:r>
              <a:rPr lang="fr-FR" b="1" dirty="0" smtClean="0">
                <a:solidFill>
                  <a:srgbClr val="C00000"/>
                </a:solidFill>
                <a:latin typeface="Times New Roman" panose="02020603050405020304" pitchFamily="18" charset="0"/>
                <a:ea typeface="Times New Roman" panose="02020603050405020304" pitchFamily="18" charset="0"/>
              </a:rPr>
              <a:t>)-(0,1</a:t>
            </a:r>
            <a:r>
              <a:rPr lang="fr-FR" b="1" dirty="0">
                <a:solidFill>
                  <a:srgbClr val="C00000"/>
                </a:solidFill>
                <a:latin typeface="Times New Roman" panose="02020603050405020304" pitchFamily="18" charset="0"/>
                <a:ea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201966" y="2395263"/>
            <a:ext cx="4942379" cy="507831"/>
          </a:xfrm>
          <a:prstGeom prst="rect">
            <a:avLst/>
          </a:prstGeom>
        </p:spPr>
        <p:txBody>
          <a:bodyPr wrap="none">
            <a:spAutoFit/>
          </a:bodyPr>
          <a:lstStyle/>
          <a:p>
            <a:pPr>
              <a:lnSpc>
                <a:spcPct val="150000"/>
              </a:lnSpc>
              <a:spcBef>
                <a:spcPts val="1200"/>
              </a:spcBef>
              <a:spcAft>
                <a:spcPts val="300"/>
              </a:spcAft>
            </a:pPr>
            <a:r>
              <a:rPr lang="fr-FR" b="1" i="1" dirty="0">
                <a:latin typeface="Arial" panose="020B0604020202020204" pitchFamily="34" charset="0"/>
              </a:rPr>
              <a:t>Relation binaire aux cardinalités (x,1) - (x,1)</a:t>
            </a:r>
          </a:p>
        </p:txBody>
      </p:sp>
      <p:sp>
        <p:nvSpPr>
          <p:cNvPr id="5" name="Rectangle 4"/>
          <p:cNvSpPr/>
          <p:nvPr/>
        </p:nvSpPr>
        <p:spPr>
          <a:xfrm>
            <a:off x="0" y="3660272"/>
            <a:ext cx="10757897" cy="646331"/>
          </a:xfrm>
          <a:prstGeom prst="rect">
            <a:avLst/>
          </a:prstGeom>
        </p:spPr>
        <p:txBody>
          <a:bodyPr wrap="square">
            <a:spAutoFit/>
          </a:bodyPr>
          <a:lstStyle/>
          <a:p>
            <a:r>
              <a:rPr lang="fr-FR" b="1" dirty="0">
                <a:solidFill>
                  <a:srgbClr val="C00000"/>
                </a:solidFill>
              </a:rPr>
              <a:t>Relation binaire aux cardinalités (0,1) - (1,1): </a:t>
            </a:r>
            <a:endParaRPr lang="fr-FR" b="1" dirty="0" smtClean="0">
              <a:solidFill>
                <a:srgbClr val="C00000"/>
              </a:solidFill>
            </a:endParaRPr>
          </a:p>
          <a:p>
            <a:r>
              <a:rPr lang="fr-FR" dirty="0" smtClean="0"/>
              <a:t>La </a:t>
            </a:r>
            <a:r>
              <a:rPr lang="fr-FR" b="1" dirty="0"/>
              <a:t>Clé Primaire </a:t>
            </a:r>
            <a:r>
              <a:rPr lang="fr-FR" dirty="0"/>
              <a:t>de la table à la cardinalité </a:t>
            </a:r>
            <a:r>
              <a:rPr lang="fr-FR" b="1" dirty="0"/>
              <a:t>(0,1) </a:t>
            </a:r>
            <a:r>
              <a:rPr lang="fr-FR" dirty="0"/>
              <a:t>devient une </a:t>
            </a:r>
            <a:r>
              <a:rPr lang="fr-FR" b="1" dirty="0"/>
              <a:t>Clé </a:t>
            </a:r>
            <a:r>
              <a:rPr lang="fr-FR" b="1" dirty="0" smtClean="0"/>
              <a:t>Etrangère (#] </a:t>
            </a:r>
            <a:r>
              <a:rPr lang="fr-FR" dirty="0"/>
              <a:t>dans la table à la cardinalité (1,1):</a:t>
            </a:r>
          </a:p>
        </p:txBody>
      </p:sp>
      <p:pic>
        <p:nvPicPr>
          <p:cNvPr id="19" name="Image 18"/>
          <p:cNvPicPr>
            <a:picLocks noChangeAspect="1"/>
          </p:cNvPicPr>
          <p:nvPr/>
        </p:nvPicPr>
        <p:blipFill>
          <a:blip r:embed="rId2"/>
          <a:stretch>
            <a:fillRect/>
          </a:stretch>
        </p:blipFill>
        <p:spPr>
          <a:xfrm>
            <a:off x="-18379" y="4402900"/>
            <a:ext cx="3752179" cy="1364697"/>
          </a:xfrm>
          <a:prstGeom prst="rect">
            <a:avLst/>
          </a:prstGeom>
        </p:spPr>
      </p:pic>
      <p:sp>
        <p:nvSpPr>
          <p:cNvPr id="20" name="Flèche droite 19"/>
          <p:cNvSpPr/>
          <p:nvPr/>
        </p:nvSpPr>
        <p:spPr>
          <a:xfrm>
            <a:off x="3896788" y="4690052"/>
            <a:ext cx="2964319" cy="430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Devient (MLD) </a:t>
            </a:r>
            <a:endParaRPr lang="fr-FR" dirty="0"/>
          </a:p>
        </p:txBody>
      </p:sp>
      <p:pic>
        <p:nvPicPr>
          <p:cNvPr id="22" name="Image 21"/>
          <p:cNvPicPr>
            <a:picLocks noChangeAspect="1"/>
          </p:cNvPicPr>
          <p:nvPr/>
        </p:nvPicPr>
        <p:blipFill>
          <a:blip r:embed="rId3"/>
          <a:stretch>
            <a:fillRect/>
          </a:stretch>
        </p:blipFill>
        <p:spPr>
          <a:xfrm>
            <a:off x="7025409" y="4351292"/>
            <a:ext cx="4086225" cy="1386936"/>
          </a:xfrm>
          <a:prstGeom prst="rect">
            <a:avLst/>
          </a:prstGeom>
        </p:spPr>
      </p:pic>
      <p:sp>
        <p:nvSpPr>
          <p:cNvPr id="24" name="Rectangle 23"/>
          <p:cNvSpPr/>
          <p:nvPr/>
        </p:nvSpPr>
        <p:spPr>
          <a:xfrm>
            <a:off x="2767038" y="5544366"/>
            <a:ext cx="4094069" cy="523220"/>
          </a:xfrm>
          <a:prstGeom prst="rect">
            <a:avLst/>
          </a:prstGeom>
        </p:spPr>
        <p:txBody>
          <a:bodyPr wrap="square">
            <a:spAutoFit/>
          </a:bodyPr>
          <a:lstStyle/>
          <a:p>
            <a:pPr>
              <a:spcAft>
                <a:spcPts val="600"/>
              </a:spcAft>
            </a:pPr>
            <a:r>
              <a:rPr lang="fr-FR" sz="1400" dirty="0">
                <a:latin typeface="Times New Roman" panose="02020603050405020304" pitchFamily="18" charset="0"/>
                <a:ea typeface="Times New Roman" panose="02020603050405020304" pitchFamily="18" charset="0"/>
              </a:rPr>
              <a:t>Le </a:t>
            </a:r>
            <a:r>
              <a:rPr lang="fr-FR" sz="1400" b="1" i="1" dirty="0" err="1">
                <a:latin typeface="Times New Roman" panose="02020603050405020304" pitchFamily="18" charset="0"/>
                <a:ea typeface="Times New Roman" panose="02020603050405020304" pitchFamily="18" charset="0"/>
              </a:rPr>
              <a:t>NoClient</a:t>
            </a:r>
            <a:r>
              <a:rPr lang="fr-FR" sz="1400" dirty="0">
                <a:latin typeface="Times New Roman" panose="02020603050405020304" pitchFamily="18" charset="0"/>
                <a:ea typeface="Times New Roman" panose="02020603050405020304" pitchFamily="18" charset="0"/>
              </a:rPr>
              <a:t>, qui est </a:t>
            </a:r>
            <a:r>
              <a:rPr lang="fr-FR" sz="1400" b="1" dirty="0">
                <a:solidFill>
                  <a:srgbClr val="C00000"/>
                </a:solidFill>
                <a:latin typeface="Times New Roman" panose="02020603050405020304" pitchFamily="18" charset="0"/>
                <a:ea typeface="Times New Roman" panose="02020603050405020304" pitchFamily="18" charset="0"/>
              </a:rPr>
              <a:t>clé primaire </a:t>
            </a:r>
            <a:r>
              <a:rPr lang="fr-FR" sz="1400" dirty="0">
                <a:latin typeface="Times New Roman" panose="02020603050405020304" pitchFamily="18" charset="0"/>
                <a:ea typeface="Times New Roman" panose="02020603050405020304" pitchFamily="18" charset="0"/>
              </a:rPr>
              <a:t>de la table </a:t>
            </a:r>
            <a:r>
              <a:rPr lang="fr-FR" sz="1400" b="1" i="1" dirty="0">
                <a:latin typeface="Times New Roman" panose="02020603050405020304" pitchFamily="18" charset="0"/>
                <a:ea typeface="Times New Roman" panose="02020603050405020304" pitchFamily="18" charset="0"/>
              </a:rPr>
              <a:t>Client</a:t>
            </a:r>
            <a:r>
              <a:rPr lang="fr-FR" sz="1400" dirty="0">
                <a:latin typeface="Times New Roman" panose="02020603050405020304" pitchFamily="18" charset="0"/>
                <a:ea typeface="Times New Roman" panose="02020603050405020304" pitchFamily="18" charset="0"/>
              </a:rPr>
              <a:t>, </a:t>
            </a:r>
            <a:r>
              <a:rPr lang="fr-FR" sz="1400" dirty="0" smtClean="0">
                <a:latin typeface="Times New Roman" panose="02020603050405020304" pitchFamily="18" charset="0"/>
                <a:ea typeface="Times New Roman" panose="02020603050405020304" pitchFamily="18" charset="0"/>
              </a:rPr>
              <a:t>devient </a:t>
            </a:r>
            <a:r>
              <a:rPr lang="fr-FR" sz="1400" b="1" dirty="0">
                <a:solidFill>
                  <a:srgbClr val="C00000"/>
                </a:solidFill>
                <a:latin typeface="Times New Roman" panose="02020603050405020304" pitchFamily="18" charset="0"/>
                <a:ea typeface="Times New Roman" panose="02020603050405020304" pitchFamily="18" charset="0"/>
              </a:rPr>
              <a:t>clé </a:t>
            </a:r>
            <a:r>
              <a:rPr lang="fr-FR" sz="1400" b="1" dirty="0" smtClean="0">
                <a:solidFill>
                  <a:srgbClr val="C00000"/>
                </a:solidFill>
                <a:latin typeface="Times New Roman" panose="02020603050405020304" pitchFamily="18" charset="0"/>
                <a:ea typeface="Times New Roman" panose="02020603050405020304" pitchFamily="18" charset="0"/>
              </a:rPr>
              <a:t>étrangère(#) </a:t>
            </a:r>
            <a:r>
              <a:rPr lang="fr-FR" sz="1400" dirty="0">
                <a:latin typeface="Times New Roman" panose="02020603050405020304" pitchFamily="18" charset="0"/>
                <a:ea typeface="Times New Roman" panose="02020603050405020304" pitchFamily="18" charset="0"/>
              </a:rPr>
              <a:t>dans la table </a:t>
            </a:r>
            <a:r>
              <a:rPr lang="fr-FR" sz="1400" b="1" i="1" dirty="0" err="1" smtClean="0">
                <a:latin typeface="Times New Roman" panose="02020603050405020304" pitchFamily="18" charset="0"/>
                <a:ea typeface="Times New Roman" panose="02020603050405020304" pitchFamily="18" charset="0"/>
              </a:rPr>
              <a:t>Carte_Membre</a:t>
            </a:r>
            <a:r>
              <a:rPr lang="fr-FR" sz="1400" dirty="0">
                <a:latin typeface="Times New Roman" panose="02020603050405020304" pitchFamily="18" charset="0"/>
                <a:ea typeface="Times New Roman" panose="02020603050405020304" pitchFamily="18" charset="0"/>
              </a:rPr>
              <a:t>.</a:t>
            </a:r>
            <a:endParaRPr lang="fr-FR" sz="1400" dirty="0">
              <a:effectLst/>
              <a:latin typeface="Times New Roman" panose="02020603050405020304" pitchFamily="18" charset="0"/>
              <a:ea typeface="Times New Roman" panose="02020603050405020304" pitchFamily="18" charset="0"/>
            </a:endParaRPr>
          </a:p>
        </p:txBody>
      </p:sp>
      <p:sp>
        <p:nvSpPr>
          <p:cNvPr id="25" name="Rectangle 24"/>
          <p:cNvSpPr/>
          <p:nvPr/>
        </p:nvSpPr>
        <p:spPr>
          <a:xfrm>
            <a:off x="5956720" y="6171681"/>
            <a:ext cx="4733475" cy="307777"/>
          </a:xfrm>
          <a:prstGeom prst="rect">
            <a:avLst/>
          </a:prstGeom>
        </p:spPr>
        <p:txBody>
          <a:bodyPr wrap="none">
            <a:spAutoFit/>
          </a:bodyPr>
          <a:lstStyle/>
          <a:p>
            <a:r>
              <a:rPr lang="fr-FR" sz="1400" b="1" i="1" dirty="0" smtClean="0">
                <a:latin typeface="Times New Roman" panose="02020603050405020304" pitchFamily="18" charset="0"/>
                <a:ea typeface="Times New Roman" panose="02020603050405020304" pitchFamily="18" charset="0"/>
              </a:rPr>
              <a:t>Client ( </a:t>
            </a:r>
            <a:r>
              <a:rPr lang="fr-FR" sz="1400" b="1" i="1" u="sng" dirty="0" err="1" smtClean="0">
                <a:latin typeface="Times New Roman" panose="02020603050405020304" pitchFamily="18" charset="0"/>
                <a:ea typeface="Times New Roman" panose="02020603050405020304" pitchFamily="18" charset="0"/>
              </a:rPr>
              <a:t>NoClient</a:t>
            </a:r>
            <a:r>
              <a:rPr lang="fr-FR" sz="1400" b="1" i="1" u="sng" dirty="0" smtClean="0">
                <a:latin typeface="Times New Roman" panose="02020603050405020304" pitchFamily="18" charset="0"/>
                <a:ea typeface="Times New Roman" panose="02020603050405020304" pitchFamily="18" charset="0"/>
              </a:rPr>
              <a:t> </a:t>
            </a:r>
            <a:r>
              <a:rPr lang="fr-FR" sz="1400" i="1" dirty="0" smtClean="0">
                <a:latin typeface="Times New Roman" panose="02020603050405020304" pitchFamily="18" charset="0"/>
                <a:ea typeface="Times New Roman" panose="02020603050405020304" pitchFamily="18" charset="0"/>
              </a:rPr>
              <a:t>, </a:t>
            </a:r>
            <a:r>
              <a:rPr lang="fr-FR" sz="1400" i="1" dirty="0" err="1" smtClean="0">
                <a:latin typeface="Times New Roman" panose="02020603050405020304" pitchFamily="18" charset="0"/>
                <a:ea typeface="Times New Roman" panose="02020603050405020304" pitchFamily="18" charset="0"/>
              </a:rPr>
              <a:t>Nom,Prenom</a:t>
            </a:r>
            <a:r>
              <a:rPr lang="fr-FR" sz="1400" i="1" dirty="0" smtClean="0">
                <a:latin typeface="Times New Roman" panose="02020603050405020304" pitchFamily="18" charset="0"/>
                <a:ea typeface="Times New Roman" panose="02020603050405020304" pitchFamily="18" charset="0"/>
              </a:rPr>
              <a:t>, </a:t>
            </a:r>
            <a:r>
              <a:rPr lang="fr-FR" sz="1400" i="1" dirty="0" err="1" smtClean="0">
                <a:latin typeface="Times New Roman" panose="02020603050405020304" pitchFamily="18" charset="0"/>
                <a:ea typeface="Times New Roman" panose="02020603050405020304" pitchFamily="18" charset="0"/>
              </a:rPr>
              <a:t>adress</a:t>
            </a:r>
            <a:r>
              <a:rPr lang="fr-FR" sz="1400" i="1" dirty="0" smtClean="0">
                <a:latin typeface="Times New Roman" panose="02020603050405020304" pitchFamily="18" charset="0"/>
                <a:ea typeface="Times New Roman" panose="02020603050405020304" pitchFamily="18" charset="0"/>
              </a:rPr>
              <a:t>, </a:t>
            </a:r>
            <a:r>
              <a:rPr lang="fr-FR" sz="1400" i="1" dirty="0" err="1" smtClean="0">
                <a:latin typeface="Times New Roman" panose="02020603050405020304" pitchFamily="18" charset="0"/>
                <a:ea typeface="Times New Roman" panose="02020603050405020304" pitchFamily="18" charset="0"/>
              </a:rPr>
              <a:t>code_postal</a:t>
            </a:r>
            <a:r>
              <a:rPr lang="fr-FR" sz="1400" i="1" dirty="0" smtClean="0">
                <a:latin typeface="Times New Roman" panose="02020603050405020304" pitchFamily="18" charset="0"/>
                <a:ea typeface="Times New Roman" panose="02020603050405020304" pitchFamily="18" charset="0"/>
              </a:rPr>
              <a:t>, localité</a:t>
            </a:r>
            <a:r>
              <a:rPr lang="fr-FR" sz="1400" b="1" i="1" u="sng" dirty="0" smtClean="0">
                <a:latin typeface="Times New Roman" panose="02020603050405020304" pitchFamily="18" charset="0"/>
                <a:ea typeface="Times New Roman" panose="02020603050405020304" pitchFamily="18" charset="0"/>
              </a:rPr>
              <a:t>)</a:t>
            </a:r>
            <a:endParaRPr lang="fr-FR" sz="1400" u="sng" dirty="0"/>
          </a:p>
        </p:txBody>
      </p:sp>
      <p:sp>
        <p:nvSpPr>
          <p:cNvPr id="26" name="Rectangle 25"/>
          <p:cNvSpPr/>
          <p:nvPr/>
        </p:nvSpPr>
        <p:spPr>
          <a:xfrm>
            <a:off x="5902310" y="6449418"/>
            <a:ext cx="5009192" cy="307777"/>
          </a:xfrm>
          <a:prstGeom prst="rect">
            <a:avLst/>
          </a:prstGeom>
        </p:spPr>
        <p:txBody>
          <a:bodyPr wrap="none">
            <a:spAutoFit/>
          </a:bodyPr>
          <a:lstStyle/>
          <a:p>
            <a:r>
              <a:rPr lang="fr-FR" sz="1400" b="1" i="1" dirty="0" err="1" smtClean="0">
                <a:latin typeface="Times New Roman" panose="02020603050405020304" pitchFamily="18" charset="0"/>
                <a:ea typeface="Times New Roman" panose="02020603050405020304" pitchFamily="18" charset="0"/>
              </a:rPr>
              <a:t>Carte_Membre</a:t>
            </a:r>
            <a:r>
              <a:rPr lang="fr-FR" sz="1400" b="1" i="1" dirty="0" smtClean="0">
                <a:latin typeface="Times New Roman" panose="02020603050405020304" pitchFamily="18" charset="0"/>
                <a:ea typeface="Times New Roman" panose="02020603050405020304" pitchFamily="18" charset="0"/>
              </a:rPr>
              <a:t>( </a:t>
            </a:r>
            <a:r>
              <a:rPr lang="fr-FR" sz="1400" b="1" i="1" u="sng" dirty="0" err="1" smtClean="0">
                <a:latin typeface="Times New Roman" panose="02020603050405020304" pitchFamily="18" charset="0"/>
                <a:ea typeface="Times New Roman" panose="02020603050405020304" pitchFamily="18" charset="0"/>
              </a:rPr>
              <a:t>NoCarte</a:t>
            </a:r>
            <a:r>
              <a:rPr lang="fr-FR" sz="1400" b="1" i="1" dirty="0" smtClean="0">
                <a:latin typeface="Times New Roman" panose="02020603050405020304" pitchFamily="18" charset="0"/>
                <a:ea typeface="Times New Roman" panose="02020603050405020304" pitchFamily="18" charset="0"/>
              </a:rPr>
              <a:t>, #</a:t>
            </a:r>
            <a:r>
              <a:rPr lang="fr-FR" sz="1400" b="1" i="1" dirty="0" err="1" smtClean="0">
                <a:latin typeface="Times New Roman" panose="02020603050405020304" pitchFamily="18" charset="0"/>
                <a:ea typeface="Times New Roman" panose="02020603050405020304" pitchFamily="18" charset="0"/>
              </a:rPr>
              <a:t>NoClient</a:t>
            </a:r>
            <a:r>
              <a:rPr lang="fr-FR" sz="1400" b="1" i="1" dirty="0" smtClean="0">
                <a:latin typeface="Times New Roman" panose="02020603050405020304" pitchFamily="18" charset="0"/>
                <a:ea typeface="Times New Roman" panose="02020603050405020304" pitchFamily="18" charset="0"/>
              </a:rPr>
              <a:t> ,</a:t>
            </a:r>
            <a:r>
              <a:rPr lang="fr-FR" sz="1400" i="1" dirty="0" err="1" smtClean="0">
                <a:latin typeface="Times New Roman" panose="02020603050405020304" pitchFamily="18" charset="0"/>
                <a:ea typeface="Times New Roman" panose="02020603050405020304" pitchFamily="18" charset="0"/>
              </a:rPr>
              <a:t>Type_abon</a:t>
            </a:r>
            <a:r>
              <a:rPr lang="fr-FR" sz="1400" i="1" dirty="0" smtClean="0">
                <a:latin typeface="Times New Roman" panose="02020603050405020304" pitchFamily="18" charset="0"/>
                <a:ea typeface="Times New Roman" panose="02020603050405020304" pitchFamily="18" charset="0"/>
              </a:rPr>
              <a:t>, </a:t>
            </a:r>
            <a:r>
              <a:rPr lang="fr-FR" sz="1400" i="1" dirty="0" err="1" smtClean="0">
                <a:latin typeface="Times New Roman" panose="02020603050405020304" pitchFamily="18" charset="0"/>
                <a:ea typeface="Times New Roman" panose="02020603050405020304" pitchFamily="18" charset="0"/>
              </a:rPr>
              <a:t>date_opération</a:t>
            </a:r>
            <a:r>
              <a:rPr lang="fr-FR" sz="1400" b="1" i="1" u="sng" dirty="0" smtClean="0">
                <a:latin typeface="Times New Roman" panose="02020603050405020304" pitchFamily="18" charset="0"/>
                <a:ea typeface="Times New Roman" panose="02020603050405020304" pitchFamily="18" charset="0"/>
              </a:rPr>
              <a:t>)</a:t>
            </a:r>
            <a:endParaRPr lang="fr-FR" sz="1400" u="sng" dirty="0"/>
          </a:p>
        </p:txBody>
      </p:sp>
      <p:sp>
        <p:nvSpPr>
          <p:cNvPr id="27" name="Flèche droite 26"/>
          <p:cNvSpPr/>
          <p:nvPr/>
        </p:nvSpPr>
        <p:spPr>
          <a:xfrm>
            <a:off x="3378604" y="6208167"/>
            <a:ext cx="2356809" cy="5285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t>Modèle Relationnel </a:t>
            </a:r>
            <a:r>
              <a:rPr lang="fr-FR" sz="1400" dirty="0" smtClean="0"/>
              <a:t>(</a:t>
            </a:r>
            <a:r>
              <a:rPr lang="fr-FR" sz="1400" b="1" dirty="0" smtClean="0">
                <a:solidFill>
                  <a:srgbClr val="C00000"/>
                </a:solidFill>
              </a:rPr>
              <a:t>MRD</a:t>
            </a:r>
            <a:r>
              <a:rPr lang="fr-FR" sz="1400" dirty="0" smtClean="0"/>
              <a:t>)</a:t>
            </a:r>
            <a:endParaRPr lang="fr-FR" sz="1400" dirty="0"/>
          </a:p>
        </p:txBody>
      </p:sp>
    </p:spTree>
    <p:extLst>
      <p:ext uri="{BB962C8B-B14F-4D97-AF65-F5344CB8AC3E}">
        <p14:creationId xmlns:p14="http://schemas.microsoft.com/office/powerpoint/2010/main" val="252784055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201966" y="1933598"/>
            <a:ext cx="4847994" cy="461665"/>
          </a:xfrm>
          <a:prstGeom prst="rect">
            <a:avLst/>
          </a:prstGeom>
        </p:spPr>
        <p:txBody>
          <a:bodyPr wrap="none">
            <a:spAutoFit/>
          </a:bodyPr>
          <a:lstStyle/>
          <a:p>
            <a:r>
              <a:rPr lang="fr-FR" sz="2400" b="1" dirty="0">
                <a:solidFill>
                  <a:schemeClr val="accent3">
                    <a:lumMod val="50000"/>
                  </a:schemeClr>
                </a:solidFill>
              </a:rPr>
              <a:t>Règles de passage du MCD au MLD : </a:t>
            </a:r>
          </a:p>
        </p:txBody>
      </p:sp>
      <p:sp>
        <p:nvSpPr>
          <p:cNvPr id="3" name="Rectangle 2"/>
          <p:cNvSpPr/>
          <p:nvPr/>
        </p:nvSpPr>
        <p:spPr>
          <a:xfrm>
            <a:off x="312089" y="2644737"/>
            <a:ext cx="10315575" cy="961802"/>
          </a:xfrm>
          <a:prstGeom prst="rect">
            <a:avLst/>
          </a:prstGeom>
        </p:spPr>
        <p:txBody>
          <a:bodyPr wrap="square">
            <a:spAutoFit/>
          </a:bodyPr>
          <a:lstStyle/>
          <a:p>
            <a:pPr>
              <a:spcBef>
                <a:spcPts val="1200"/>
              </a:spcBef>
              <a:spcAft>
                <a:spcPts val="300"/>
              </a:spcAft>
            </a:pPr>
            <a:r>
              <a:rPr lang="fr-FR" i="1" dirty="0">
                <a:latin typeface="Arial" panose="020B0604020202020204" pitchFamily="34" charset="0"/>
              </a:rPr>
              <a:t>Relation binaire </a:t>
            </a:r>
            <a:r>
              <a:rPr lang="fr-FR" b="1" i="1" dirty="0">
                <a:solidFill>
                  <a:srgbClr val="C00000"/>
                </a:solidFill>
                <a:latin typeface="Arial" panose="020B0604020202020204" pitchFamily="34" charset="0"/>
              </a:rPr>
              <a:t>(0,1)-(0,1) </a:t>
            </a:r>
          </a:p>
          <a:p>
            <a:pPr>
              <a:spcAft>
                <a:spcPts val="600"/>
              </a:spcAft>
            </a:pPr>
            <a:r>
              <a:rPr lang="fr-FR" dirty="0">
                <a:latin typeface="Times New Roman" panose="02020603050405020304" pitchFamily="18" charset="0"/>
                <a:ea typeface="Times New Roman" panose="02020603050405020304" pitchFamily="18" charset="0"/>
              </a:rPr>
              <a:t>On duplique la clé d'une des tables dans l'autre. Lorsque la relation contient elle-même des propriétés, celles-ci deviennent également attributs de la table dans laquelle a été ajoutée la clé étrangère.</a:t>
            </a:r>
            <a:endParaRPr lang="fr-FR" dirty="0">
              <a:effectLst/>
              <a:latin typeface="Times New Roman" panose="02020603050405020304" pitchFamily="18" charset="0"/>
              <a:ea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201966" y="4475814"/>
            <a:ext cx="2922234" cy="1072074"/>
          </a:xfrm>
          <a:prstGeom prst="rect">
            <a:avLst/>
          </a:prstGeom>
        </p:spPr>
      </p:pic>
      <p:pic>
        <p:nvPicPr>
          <p:cNvPr id="17" name="Image 16"/>
          <p:cNvPicPr>
            <a:picLocks noChangeAspect="1"/>
          </p:cNvPicPr>
          <p:nvPr/>
        </p:nvPicPr>
        <p:blipFill>
          <a:blip r:embed="rId3"/>
          <a:stretch>
            <a:fillRect/>
          </a:stretch>
        </p:blipFill>
        <p:spPr>
          <a:xfrm>
            <a:off x="4147178" y="3695951"/>
            <a:ext cx="3053931" cy="1220093"/>
          </a:xfrm>
          <a:prstGeom prst="rect">
            <a:avLst/>
          </a:prstGeom>
        </p:spPr>
      </p:pic>
      <p:pic>
        <p:nvPicPr>
          <p:cNvPr id="19" name="Image 18"/>
          <p:cNvPicPr>
            <a:picLocks noChangeAspect="1"/>
          </p:cNvPicPr>
          <p:nvPr/>
        </p:nvPicPr>
        <p:blipFill>
          <a:blip r:embed="rId4"/>
          <a:stretch>
            <a:fillRect/>
          </a:stretch>
        </p:blipFill>
        <p:spPr>
          <a:xfrm>
            <a:off x="4147178" y="5048937"/>
            <a:ext cx="3019747" cy="1304582"/>
          </a:xfrm>
          <a:prstGeom prst="rect">
            <a:avLst/>
          </a:prstGeom>
        </p:spPr>
      </p:pic>
      <p:sp>
        <p:nvSpPr>
          <p:cNvPr id="20" name="Flèche droite 19"/>
          <p:cNvSpPr/>
          <p:nvPr/>
        </p:nvSpPr>
        <p:spPr>
          <a:xfrm rot="1078797">
            <a:off x="3122724" y="5265135"/>
            <a:ext cx="1123443" cy="430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Devient (MLD) </a:t>
            </a:r>
            <a:endParaRPr lang="fr-FR" sz="1100" dirty="0"/>
          </a:p>
        </p:txBody>
      </p:sp>
      <p:sp>
        <p:nvSpPr>
          <p:cNvPr id="23" name="Flèche droite 22"/>
          <p:cNvSpPr/>
          <p:nvPr/>
        </p:nvSpPr>
        <p:spPr>
          <a:xfrm rot="21080141">
            <a:off x="3092279" y="4350087"/>
            <a:ext cx="1184329" cy="430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Devient (MLD) </a:t>
            </a:r>
            <a:endParaRPr lang="fr-FR" sz="1200" dirty="0"/>
          </a:p>
        </p:txBody>
      </p:sp>
      <p:sp>
        <p:nvSpPr>
          <p:cNvPr id="25" name="Rectangle 24"/>
          <p:cNvSpPr/>
          <p:nvPr/>
        </p:nvSpPr>
        <p:spPr>
          <a:xfrm>
            <a:off x="201966" y="6381635"/>
            <a:ext cx="10425698" cy="369332"/>
          </a:xfrm>
          <a:prstGeom prst="rect">
            <a:avLst/>
          </a:prstGeom>
        </p:spPr>
        <p:txBody>
          <a:bodyPr wrap="square">
            <a:spAutoFit/>
          </a:bodyPr>
          <a:lstStyle/>
          <a:p>
            <a:pPr>
              <a:spcAft>
                <a:spcPts val="600"/>
              </a:spcAft>
            </a:pPr>
            <a:r>
              <a:rPr lang="fr-FR" dirty="0">
                <a:latin typeface="Times New Roman" panose="02020603050405020304" pitchFamily="18" charset="0"/>
                <a:ea typeface="Times New Roman" panose="02020603050405020304" pitchFamily="18" charset="0"/>
              </a:rPr>
              <a:t>Soit on migre la </a:t>
            </a:r>
            <a:r>
              <a:rPr lang="fr-FR" b="1" dirty="0">
                <a:solidFill>
                  <a:srgbClr val="C00000"/>
                </a:solidFill>
                <a:latin typeface="Times New Roman" panose="02020603050405020304" pitchFamily="18" charset="0"/>
                <a:ea typeface="Times New Roman" panose="02020603050405020304" pitchFamily="18" charset="0"/>
              </a:rPr>
              <a:t>clé primaire </a:t>
            </a:r>
            <a:r>
              <a:rPr lang="fr-FR" dirty="0">
                <a:latin typeface="Times New Roman" panose="02020603050405020304" pitchFamily="18" charset="0"/>
                <a:ea typeface="Times New Roman" panose="02020603050405020304" pitchFamily="18" charset="0"/>
              </a:rPr>
              <a:t>de la table </a:t>
            </a:r>
            <a:r>
              <a:rPr lang="fr-FR" b="1" i="1" dirty="0">
                <a:latin typeface="Times New Roman" panose="02020603050405020304" pitchFamily="18" charset="0"/>
                <a:ea typeface="Times New Roman" panose="02020603050405020304" pitchFamily="18" charset="0"/>
              </a:rPr>
              <a:t>Entreprise</a:t>
            </a:r>
            <a:r>
              <a:rPr lang="fr-FR" dirty="0">
                <a:latin typeface="Times New Roman" panose="02020603050405020304" pitchFamily="18" charset="0"/>
                <a:ea typeface="Times New Roman" panose="02020603050405020304" pitchFamily="18" charset="0"/>
              </a:rPr>
              <a:t> dans la table </a:t>
            </a:r>
            <a:r>
              <a:rPr lang="fr-FR" b="1" i="1" dirty="0">
                <a:latin typeface="Times New Roman" panose="02020603050405020304" pitchFamily="18" charset="0"/>
                <a:ea typeface="Times New Roman" panose="02020603050405020304" pitchFamily="18" charset="0"/>
              </a:rPr>
              <a:t>Salarié</a:t>
            </a:r>
            <a:r>
              <a:rPr lang="fr-FR" dirty="0">
                <a:latin typeface="Times New Roman" panose="02020603050405020304" pitchFamily="18" charset="0"/>
                <a:ea typeface="Times New Roman" panose="02020603050405020304" pitchFamily="18" charset="0"/>
              </a:rPr>
              <a:t>, soit on fait </a:t>
            </a:r>
            <a:r>
              <a:rPr lang="fr-FR" b="1" dirty="0">
                <a:latin typeface="Times New Roman" panose="02020603050405020304" pitchFamily="18" charset="0"/>
                <a:ea typeface="Times New Roman" panose="02020603050405020304" pitchFamily="18" charset="0"/>
              </a:rPr>
              <a:t>l'inverse</a:t>
            </a:r>
            <a:r>
              <a:rPr lang="fr-FR" dirty="0">
                <a:latin typeface="Times New Roman" panose="02020603050405020304" pitchFamily="18" charset="0"/>
                <a:ea typeface="Times New Roman" panose="02020603050405020304" pitchFamily="18" charset="0"/>
              </a:rPr>
              <a:t>.</a:t>
            </a:r>
            <a:endParaRPr lang="fr-FR" dirty="0">
              <a:effectLst/>
              <a:latin typeface="Times New Roman" panose="02020603050405020304" pitchFamily="18" charset="0"/>
              <a:ea typeface="Times New Roman" panose="02020603050405020304" pitchFamily="18" charset="0"/>
            </a:endParaRPr>
          </a:p>
        </p:txBody>
      </p:sp>
      <p:sp>
        <p:nvSpPr>
          <p:cNvPr id="26" name="ZoneTexte 25"/>
          <p:cNvSpPr txBox="1"/>
          <p:nvPr/>
        </p:nvSpPr>
        <p:spPr>
          <a:xfrm>
            <a:off x="3124200" y="4816276"/>
            <a:ext cx="662361" cy="461665"/>
          </a:xfrm>
          <a:prstGeom prst="rect">
            <a:avLst/>
          </a:prstGeom>
          <a:noFill/>
        </p:spPr>
        <p:txBody>
          <a:bodyPr wrap="none" rtlCol="0">
            <a:spAutoFit/>
          </a:bodyPr>
          <a:lstStyle/>
          <a:p>
            <a:r>
              <a:rPr lang="fr-FR" sz="2400" b="1" dirty="0" smtClean="0">
                <a:solidFill>
                  <a:srgbClr val="C00000"/>
                </a:solidFill>
              </a:rPr>
              <a:t>OU </a:t>
            </a:r>
            <a:endParaRPr lang="fr-FR" sz="2400" b="1" dirty="0">
              <a:solidFill>
                <a:srgbClr val="C00000"/>
              </a:solidFill>
            </a:endParaRPr>
          </a:p>
        </p:txBody>
      </p:sp>
      <p:sp>
        <p:nvSpPr>
          <p:cNvPr id="27" name="Rectangle 26"/>
          <p:cNvSpPr/>
          <p:nvPr/>
        </p:nvSpPr>
        <p:spPr>
          <a:xfrm>
            <a:off x="7201109" y="3899829"/>
            <a:ext cx="4246162" cy="338554"/>
          </a:xfrm>
          <a:prstGeom prst="rect">
            <a:avLst/>
          </a:prstGeom>
        </p:spPr>
        <p:txBody>
          <a:bodyPr wrap="none">
            <a:spAutoFit/>
          </a:bodyPr>
          <a:lstStyle/>
          <a:p>
            <a:r>
              <a:rPr lang="fr-FR" sz="1600" b="1" dirty="0" smtClean="0">
                <a:latin typeface="Times New Roman" panose="02020603050405020304" pitchFamily="18" charset="0"/>
                <a:ea typeface="Times New Roman" panose="02020603050405020304" pitchFamily="18" charset="0"/>
              </a:rPr>
              <a:t>Salarie</a:t>
            </a:r>
            <a:r>
              <a:rPr lang="fr-FR" sz="1600" dirty="0" smtClean="0">
                <a:latin typeface="Times New Roman" panose="02020603050405020304" pitchFamily="18" charset="0"/>
                <a:ea typeface="Times New Roman" panose="02020603050405020304" pitchFamily="18" charset="0"/>
              </a:rPr>
              <a:t>(</a:t>
            </a:r>
            <a:r>
              <a:rPr lang="fr-FR" sz="1600" b="1" u="sng" dirty="0" smtClean="0">
                <a:latin typeface="Times New Roman" panose="02020603050405020304" pitchFamily="18" charset="0"/>
                <a:ea typeface="Times New Roman" panose="02020603050405020304" pitchFamily="18" charset="0"/>
              </a:rPr>
              <a:t>NoSalarie</a:t>
            </a:r>
            <a:r>
              <a:rPr lang="fr-FR" sz="1600" dirty="0" smtClean="0">
                <a:latin typeface="Times New Roman" panose="02020603050405020304" pitchFamily="18" charset="0"/>
                <a:ea typeface="Times New Roman" panose="02020603050405020304" pitchFamily="18" charset="0"/>
              </a:rPr>
              <a:t>,nom,</a:t>
            </a:r>
            <a:r>
              <a:rPr lang="fr-FR" sz="1600" dirty="0" err="1" smtClean="0">
                <a:latin typeface="Times New Roman" panose="02020603050405020304" pitchFamily="18" charset="0"/>
                <a:ea typeface="Times New Roman" panose="02020603050405020304" pitchFamily="18" charset="0"/>
              </a:rPr>
              <a:t>prenom</a:t>
            </a:r>
            <a:r>
              <a:rPr lang="fr-FR" sz="1600" b="1" dirty="0" smtClean="0">
                <a:latin typeface="Times New Roman" panose="02020603050405020304" pitchFamily="18" charset="0"/>
                <a:ea typeface="Times New Roman" panose="02020603050405020304" pitchFamily="18" charset="0"/>
              </a:rPr>
              <a:t>,#</a:t>
            </a:r>
            <a:r>
              <a:rPr lang="fr-FR" sz="1600" b="1" dirty="0" err="1" smtClean="0">
                <a:latin typeface="Times New Roman" panose="02020603050405020304" pitchFamily="18" charset="0"/>
                <a:ea typeface="Times New Roman" panose="02020603050405020304" pitchFamily="18" charset="0"/>
              </a:rPr>
              <a:t>NoEntreprise</a:t>
            </a:r>
            <a:r>
              <a:rPr lang="fr-FR" sz="1600" b="1" dirty="0" smtClean="0">
                <a:latin typeface="Times New Roman" panose="02020603050405020304" pitchFamily="18" charset="0"/>
                <a:ea typeface="Times New Roman" panose="02020603050405020304" pitchFamily="18" charset="0"/>
              </a:rPr>
              <a:t>)</a:t>
            </a:r>
            <a:endParaRPr lang="fr-FR" sz="1600" b="1" dirty="0"/>
          </a:p>
        </p:txBody>
      </p:sp>
      <p:sp>
        <p:nvSpPr>
          <p:cNvPr id="28" name="Rectangle 27"/>
          <p:cNvSpPr/>
          <p:nvPr/>
        </p:nvSpPr>
        <p:spPr>
          <a:xfrm>
            <a:off x="7163483" y="5264592"/>
            <a:ext cx="4246162" cy="338554"/>
          </a:xfrm>
          <a:prstGeom prst="rect">
            <a:avLst/>
          </a:prstGeom>
        </p:spPr>
        <p:txBody>
          <a:bodyPr wrap="none">
            <a:spAutoFit/>
          </a:bodyPr>
          <a:lstStyle/>
          <a:p>
            <a:r>
              <a:rPr lang="fr-FR" sz="1600" b="1" dirty="0" smtClean="0">
                <a:latin typeface="Times New Roman" panose="02020603050405020304" pitchFamily="18" charset="0"/>
                <a:ea typeface="Times New Roman" panose="02020603050405020304" pitchFamily="18" charset="0"/>
              </a:rPr>
              <a:t>Salarie</a:t>
            </a:r>
            <a:r>
              <a:rPr lang="fr-FR" sz="1600" dirty="0" smtClean="0">
                <a:latin typeface="Times New Roman" panose="02020603050405020304" pitchFamily="18" charset="0"/>
                <a:ea typeface="Times New Roman" panose="02020603050405020304" pitchFamily="18" charset="0"/>
              </a:rPr>
              <a:t>(</a:t>
            </a:r>
            <a:r>
              <a:rPr lang="fr-FR" sz="1600" b="1" u="sng" dirty="0" smtClean="0">
                <a:latin typeface="Times New Roman" panose="02020603050405020304" pitchFamily="18" charset="0"/>
                <a:ea typeface="Times New Roman" panose="02020603050405020304" pitchFamily="18" charset="0"/>
              </a:rPr>
              <a:t>NoSalarie</a:t>
            </a:r>
            <a:r>
              <a:rPr lang="fr-FR" sz="1600" dirty="0" smtClean="0">
                <a:latin typeface="Times New Roman" panose="02020603050405020304" pitchFamily="18" charset="0"/>
                <a:ea typeface="Times New Roman" panose="02020603050405020304" pitchFamily="18" charset="0"/>
              </a:rPr>
              <a:t>,nom,</a:t>
            </a:r>
            <a:r>
              <a:rPr lang="fr-FR" sz="1600" dirty="0" err="1" smtClean="0">
                <a:latin typeface="Times New Roman" panose="02020603050405020304" pitchFamily="18" charset="0"/>
                <a:ea typeface="Times New Roman" panose="02020603050405020304" pitchFamily="18" charset="0"/>
              </a:rPr>
              <a:t>prenom</a:t>
            </a:r>
            <a:r>
              <a:rPr lang="fr-FR" sz="1600" b="1" dirty="0" smtClean="0">
                <a:latin typeface="Times New Roman" panose="02020603050405020304" pitchFamily="18" charset="0"/>
                <a:ea typeface="Times New Roman" panose="02020603050405020304" pitchFamily="18" charset="0"/>
              </a:rPr>
              <a:t>,#</a:t>
            </a:r>
            <a:r>
              <a:rPr lang="fr-FR" sz="1600" b="1" dirty="0" err="1" smtClean="0">
                <a:latin typeface="Times New Roman" panose="02020603050405020304" pitchFamily="18" charset="0"/>
                <a:ea typeface="Times New Roman" panose="02020603050405020304" pitchFamily="18" charset="0"/>
              </a:rPr>
              <a:t>NoEntreprise</a:t>
            </a:r>
            <a:r>
              <a:rPr lang="fr-FR" sz="1600" b="1" dirty="0" smtClean="0">
                <a:latin typeface="Times New Roman" panose="02020603050405020304" pitchFamily="18" charset="0"/>
                <a:ea typeface="Times New Roman" panose="02020603050405020304" pitchFamily="18" charset="0"/>
              </a:rPr>
              <a:t>)</a:t>
            </a:r>
            <a:endParaRPr lang="fr-FR" sz="1600" b="1" dirty="0"/>
          </a:p>
        </p:txBody>
      </p:sp>
      <p:sp>
        <p:nvSpPr>
          <p:cNvPr id="29" name="Rectangle 28"/>
          <p:cNvSpPr/>
          <p:nvPr/>
        </p:nvSpPr>
        <p:spPr>
          <a:xfrm>
            <a:off x="7223050" y="4486777"/>
            <a:ext cx="4127027" cy="338554"/>
          </a:xfrm>
          <a:prstGeom prst="rect">
            <a:avLst/>
          </a:prstGeom>
        </p:spPr>
        <p:txBody>
          <a:bodyPr wrap="none">
            <a:spAutoFit/>
          </a:bodyPr>
          <a:lstStyle/>
          <a:p>
            <a:r>
              <a:rPr lang="fr-FR" sz="1600" b="1" dirty="0" smtClean="0">
                <a:latin typeface="Times New Roman" panose="02020603050405020304" pitchFamily="18" charset="0"/>
                <a:ea typeface="Times New Roman" panose="02020603050405020304" pitchFamily="18" charset="0"/>
              </a:rPr>
              <a:t>Entreprise</a:t>
            </a:r>
            <a:r>
              <a:rPr lang="fr-FR" sz="1600" dirty="0" smtClean="0">
                <a:latin typeface="Times New Roman" panose="02020603050405020304" pitchFamily="18" charset="0"/>
                <a:ea typeface="Times New Roman" panose="02020603050405020304" pitchFamily="18" charset="0"/>
              </a:rPr>
              <a:t>(</a:t>
            </a:r>
            <a:r>
              <a:rPr lang="fr-FR" sz="1600" b="1" u="sng" dirty="0" err="1" smtClean="0">
                <a:latin typeface="Times New Roman" panose="02020603050405020304" pitchFamily="18" charset="0"/>
                <a:ea typeface="Times New Roman" panose="02020603050405020304" pitchFamily="18" charset="0"/>
              </a:rPr>
              <a:t>NoEntreprise</a:t>
            </a:r>
            <a:r>
              <a:rPr lang="fr-FR" sz="1600" dirty="0" err="1" smtClean="0">
                <a:latin typeface="Times New Roman" panose="02020603050405020304" pitchFamily="18" charset="0"/>
                <a:ea typeface="Times New Roman" panose="02020603050405020304" pitchFamily="18" charset="0"/>
              </a:rPr>
              <a:t>,nom,Adresse_Siege</a:t>
            </a:r>
            <a:r>
              <a:rPr lang="fr-FR" sz="1600" b="1" dirty="0" smtClean="0">
                <a:latin typeface="Times New Roman" panose="02020603050405020304" pitchFamily="18" charset="0"/>
                <a:ea typeface="Times New Roman" panose="02020603050405020304" pitchFamily="18" charset="0"/>
              </a:rPr>
              <a:t>)</a:t>
            </a:r>
            <a:endParaRPr lang="fr-FR" sz="1600" b="1" dirty="0"/>
          </a:p>
        </p:txBody>
      </p:sp>
      <p:sp>
        <p:nvSpPr>
          <p:cNvPr id="30" name="Rectangle 29"/>
          <p:cNvSpPr/>
          <p:nvPr/>
        </p:nvSpPr>
        <p:spPr>
          <a:xfrm>
            <a:off x="7089783" y="5749791"/>
            <a:ext cx="5199437" cy="338554"/>
          </a:xfrm>
          <a:prstGeom prst="rect">
            <a:avLst/>
          </a:prstGeom>
        </p:spPr>
        <p:txBody>
          <a:bodyPr wrap="none">
            <a:spAutoFit/>
          </a:bodyPr>
          <a:lstStyle/>
          <a:p>
            <a:r>
              <a:rPr lang="fr-FR" sz="1600" b="1" dirty="0" smtClean="0">
                <a:latin typeface="Times New Roman" panose="02020603050405020304" pitchFamily="18" charset="0"/>
                <a:ea typeface="Times New Roman" panose="02020603050405020304" pitchFamily="18" charset="0"/>
              </a:rPr>
              <a:t>Entreprise</a:t>
            </a:r>
            <a:r>
              <a:rPr lang="fr-FR" sz="1600" dirty="0" smtClean="0">
                <a:latin typeface="Times New Roman" panose="02020603050405020304" pitchFamily="18" charset="0"/>
                <a:ea typeface="Times New Roman" panose="02020603050405020304" pitchFamily="18" charset="0"/>
              </a:rPr>
              <a:t>(</a:t>
            </a:r>
            <a:r>
              <a:rPr lang="fr-FR" sz="1600" b="1" u="sng" dirty="0" err="1" smtClean="0">
                <a:latin typeface="Times New Roman" panose="02020603050405020304" pitchFamily="18" charset="0"/>
                <a:ea typeface="Times New Roman" panose="02020603050405020304" pitchFamily="18" charset="0"/>
              </a:rPr>
              <a:t>NoEntreprise</a:t>
            </a:r>
            <a:r>
              <a:rPr lang="fr-FR" sz="1600" dirty="0" err="1" smtClean="0">
                <a:latin typeface="Times New Roman" panose="02020603050405020304" pitchFamily="18" charset="0"/>
                <a:ea typeface="Times New Roman" panose="02020603050405020304" pitchFamily="18" charset="0"/>
              </a:rPr>
              <a:t>,nom</a:t>
            </a:r>
            <a:r>
              <a:rPr lang="fr-FR" sz="1600" dirty="0" smtClean="0">
                <a:latin typeface="Times New Roman" panose="02020603050405020304" pitchFamily="18" charset="0"/>
                <a:ea typeface="Times New Roman" panose="02020603050405020304" pitchFamily="18" charset="0"/>
              </a:rPr>
              <a:t>, Adresse_Siege,</a:t>
            </a:r>
            <a:r>
              <a:rPr lang="fr-FR" sz="1600" b="1" dirty="0" smtClean="0">
                <a:latin typeface="Times New Roman" panose="02020603050405020304" pitchFamily="18" charset="0"/>
                <a:ea typeface="Times New Roman" panose="02020603050405020304" pitchFamily="18" charset="0"/>
              </a:rPr>
              <a:t>#</a:t>
            </a:r>
            <a:r>
              <a:rPr lang="fr-FR" sz="1600" b="1" dirty="0" err="1" smtClean="0">
                <a:latin typeface="Times New Roman" panose="02020603050405020304" pitchFamily="18" charset="0"/>
                <a:ea typeface="Times New Roman" panose="02020603050405020304" pitchFamily="18" charset="0"/>
              </a:rPr>
              <a:t>NoSalarie</a:t>
            </a:r>
            <a:r>
              <a:rPr lang="fr-FR" sz="1600" b="1" dirty="0" smtClean="0">
                <a:latin typeface="Times New Roman" panose="02020603050405020304" pitchFamily="18" charset="0"/>
                <a:ea typeface="Times New Roman" panose="02020603050405020304" pitchFamily="18" charset="0"/>
              </a:rPr>
              <a:t>)</a:t>
            </a:r>
            <a:endParaRPr lang="fr-FR" sz="1600" b="1" dirty="0"/>
          </a:p>
        </p:txBody>
      </p:sp>
      <p:cxnSp>
        <p:nvCxnSpPr>
          <p:cNvPr id="32" name="Connecteur droit 31"/>
          <p:cNvCxnSpPr>
            <a:stCxn id="26" idx="3"/>
            <a:endCxn id="35" idx="3"/>
          </p:cNvCxnSpPr>
          <p:nvPr/>
        </p:nvCxnSpPr>
        <p:spPr>
          <a:xfrm flipV="1">
            <a:off x="3786561" y="5040986"/>
            <a:ext cx="5777674" cy="6123"/>
          </a:xfrm>
          <a:prstGeom prst="line">
            <a:avLst/>
          </a:prstGeom>
        </p:spPr>
        <p:style>
          <a:lnRef idx="2">
            <a:schemeClr val="accent2"/>
          </a:lnRef>
          <a:fillRef idx="0">
            <a:schemeClr val="accent2"/>
          </a:fillRef>
          <a:effectRef idx="1">
            <a:schemeClr val="accent2"/>
          </a:effectRef>
          <a:fontRef idx="minor">
            <a:schemeClr val="tx1"/>
          </a:fontRef>
        </p:style>
      </p:cxnSp>
      <p:sp>
        <p:nvSpPr>
          <p:cNvPr id="35" name="Flèche droite 34"/>
          <p:cNvSpPr/>
          <p:nvPr/>
        </p:nvSpPr>
        <p:spPr>
          <a:xfrm>
            <a:off x="7207426" y="4776691"/>
            <a:ext cx="2356809" cy="5285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t>Modèle Relationnel </a:t>
            </a:r>
            <a:r>
              <a:rPr lang="fr-FR" sz="1400" dirty="0" smtClean="0"/>
              <a:t>(</a:t>
            </a:r>
            <a:r>
              <a:rPr lang="fr-FR" sz="1400" b="1" dirty="0" smtClean="0">
                <a:solidFill>
                  <a:srgbClr val="C00000"/>
                </a:solidFill>
              </a:rPr>
              <a:t>MRD</a:t>
            </a:r>
            <a:r>
              <a:rPr lang="fr-FR" sz="1400" dirty="0" smtClean="0"/>
              <a:t>)</a:t>
            </a:r>
            <a:endParaRPr lang="fr-FR" sz="1400" dirty="0"/>
          </a:p>
        </p:txBody>
      </p:sp>
    </p:spTree>
    <p:extLst>
      <p:ext uri="{BB962C8B-B14F-4D97-AF65-F5344CB8AC3E}">
        <p14:creationId xmlns:p14="http://schemas.microsoft.com/office/powerpoint/2010/main" val="28950285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201966" y="1933598"/>
            <a:ext cx="4847994" cy="461665"/>
          </a:xfrm>
          <a:prstGeom prst="rect">
            <a:avLst/>
          </a:prstGeom>
        </p:spPr>
        <p:txBody>
          <a:bodyPr wrap="none">
            <a:spAutoFit/>
          </a:bodyPr>
          <a:lstStyle/>
          <a:p>
            <a:r>
              <a:rPr lang="fr-FR" sz="2400" b="1" dirty="0">
                <a:solidFill>
                  <a:schemeClr val="accent3">
                    <a:lumMod val="50000"/>
                  </a:schemeClr>
                </a:solidFill>
              </a:rPr>
              <a:t>Règles de passage du MCD au MLD : </a:t>
            </a:r>
          </a:p>
        </p:txBody>
      </p:sp>
      <p:sp>
        <p:nvSpPr>
          <p:cNvPr id="3" name="Rectangle 2"/>
          <p:cNvSpPr/>
          <p:nvPr/>
        </p:nvSpPr>
        <p:spPr>
          <a:xfrm>
            <a:off x="47328" y="2609775"/>
            <a:ext cx="6124872" cy="369332"/>
          </a:xfrm>
          <a:prstGeom prst="rect">
            <a:avLst/>
          </a:prstGeom>
        </p:spPr>
        <p:txBody>
          <a:bodyPr wrap="square">
            <a:spAutoFit/>
          </a:bodyPr>
          <a:lstStyle/>
          <a:p>
            <a:pPr>
              <a:spcAft>
                <a:spcPts val="600"/>
              </a:spcAft>
            </a:pPr>
            <a:r>
              <a:rPr lang="fr-FR" i="1" dirty="0">
                <a:latin typeface="Arial" panose="020B0604020202020204" pitchFamily="34" charset="0"/>
                <a:ea typeface="Times New Roman" panose="02020603050405020304" pitchFamily="18" charset="0"/>
                <a:cs typeface="Times New Roman" panose="02020603050405020304" pitchFamily="18" charset="0"/>
              </a:rPr>
              <a:t>Relation binaire aux cardinalités (</a:t>
            </a:r>
            <a:r>
              <a:rPr lang="fr-FR" b="1" i="1" dirty="0" err="1">
                <a:latin typeface="Arial" panose="020B0604020202020204" pitchFamily="34" charset="0"/>
                <a:ea typeface="Times New Roman" panose="02020603050405020304" pitchFamily="18" charset="0"/>
                <a:cs typeface="Times New Roman" panose="02020603050405020304" pitchFamily="18" charset="0"/>
              </a:rPr>
              <a:t>x,n</a:t>
            </a:r>
            <a:r>
              <a:rPr lang="fr-FR" i="1" dirty="0">
                <a:latin typeface="Arial" panose="020B0604020202020204" pitchFamily="34" charset="0"/>
                <a:ea typeface="Times New Roman" panose="02020603050405020304" pitchFamily="18" charset="0"/>
                <a:cs typeface="Times New Roman" panose="02020603050405020304" pitchFamily="18" charset="0"/>
              </a:rPr>
              <a:t>) - (</a:t>
            </a:r>
            <a:r>
              <a:rPr lang="fr-FR" b="1" i="1" dirty="0" err="1">
                <a:latin typeface="Arial" panose="020B0604020202020204" pitchFamily="34" charset="0"/>
                <a:ea typeface="Times New Roman" panose="02020603050405020304" pitchFamily="18" charset="0"/>
                <a:cs typeface="Times New Roman" panose="02020603050405020304" pitchFamily="18" charset="0"/>
              </a:rPr>
              <a:t>x,n</a:t>
            </a:r>
            <a:r>
              <a:rPr lang="fr-FR" i="1" dirty="0" smtClean="0">
                <a:latin typeface="Arial" panose="020B0604020202020204" pitchFamily="34" charset="0"/>
                <a:ea typeface="Times New Roman" panose="02020603050405020304" pitchFamily="18" charset="0"/>
                <a:cs typeface="Times New Roman" panose="02020603050405020304" pitchFamily="18" charset="0"/>
              </a:rPr>
              <a:t>)   / x = 0 ou 1 </a:t>
            </a:r>
            <a:endParaRPr lang="fr-FR" sz="1600" dirty="0">
              <a:effectLst/>
              <a:latin typeface="Times New Roman" panose="02020603050405020304" pitchFamily="18" charset="0"/>
              <a:ea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0" y="4116802"/>
            <a:ext cx="5638800" cy="1047750"/>
          </a:xfrm>
          <a:prstGeom prst="rect">
            <a:avLst/>
          </a:prstGeom>
        </p:spPr>
      </p:pic>
      <p:pic>
        <p:nvPicPr>
          <p:cNvPr id="17" name="Image 16"/>
          <p:cNvPicPr>
            <a:picLocks noChangeAspect="1"/>
          </p:cNvPicPr>
          <p:nvPr/>
        </p:nvPicPr>
        <p:blipFill>
          <a:blip r:embed="rId3"/>
          <a:stretch>
            <a:fillRect/>
          </a:stretch>
        </p:blipFill>
        <p:spPr>
          <a:xfrm>
            <a:off x="47329" y="5522907"/>
            <a:ext cx="5372396" cy="1247775"/>
          </a:xfrm>
          <a:prstGeom prst="rect">
            <a:avLst/>
          </a:prstGeom>
        </p:spPr>
      </p:pic>
      <p:sp>
        <p:nvSpPr>
          <p:cNvPr id="18" name="Flèche droite 17"/>
          <p:cNvSpPr/>
          <p:nvPr/>
        </p:nvSpPr>
        <p:spPr>
          <a:xfrm rot="1201546">
            <a:off x="1956512" y="5107931"/>
            <a:ext cx="1220257" cy="430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Devient (MLD) </a:t>
            </a:r>
            <a:endParaRPr lang="fr-FR" sz="1200" b="1" dirty="0"/>
          </a:p>
        </p:txBody>
      </p:sp>
      <p:sp>
        <p:nvSpPr>
          <p:cNvPr id="20" name="Rectangle 19"/>
          <p:cNvSpPr/>
          <p:nvPr/>
        </p:nvSpPr>
        <p:spPr>
          <a:xfrm>
            <a:off x="5988923" y="4210310"/>
            <a:ext cx="6096000" cy="738664"/>
          </a:xfrm>
          <a:prstGeom prst="rect">
            <a:avLst/>
          </a:prstGeom>
        </p:spPr>
        <p:txBody>
          <a:bodyPr>
            <a:spAutoFit/>
          </a:bodyPr>
          <a:lstStyle/>
          <a:p>
            <a:pPr>
              <a:spcAft>
                <a:spcPts val="600"/>
              </a:spcAft>
            </a:pPr>
            <a:r>
              <a:rPr lang="fr-FR" sz="1400" dirty="0" smtClean="0">
                <a:latin typeface="Times New Roman" panose="02020603050405020304" pitchFamily="18" charset="0"/>
                <a:ea typeface="Times New Roman" panose="02020603050405020304" pitchFamily="18" charset="0"/>
              </a:rPr>
              <a:t>L’association </a:t>
            </a:r>
            <a:r>
              <a:rPr lang="fr-FR" sz="1400" b="1" dirty="0" smtClean="0">
                <a:latin typeface="Times New Roman" panose="02020603050405020304" pitchFamily="18" charset="0"/>
                <a:ea typeface="Times New Roman" panose="02020603050405020304" pitchFamily="18" charset="0"/>
              </a:rPr>
              <a:t>Contenir</a:t>
            </a:r>
            <a:r>
              <a:rPr lang="fr-FR" sz="1400" dirty="0" smtClean="0">
                <a:latin typeface="Times New Roman" panose="02020603050405020304" pitchFamily="18" charset="0"/>
                <a:ea typeface="Times New Roman" panose="02020603050405020304" pitchFamily="18" charset="0"/>
              </a:rPr>
              <a:t> est </a:t>
            </a:r>
            <a:r>
              <a:rPr lang="fr-FR" sz="1400" b="1" dirty="0" smtClean="0">
                <a:latin typeface="Times New Roman" panose="02020603050405020304" pitchFamily="18" charset="0"/>
                <a:ea typeface="Times New Roman" panose="02020603050405020304" pitchFamily="18" charset="0"/>
              </a:rPr>
              <a:t>convertie</a:t>
            </a:r>
            <a:r>
              <a:rPr lang="fr-FR" sz="1400" dirty="0" smtClean="0">
                <a:latin typeface="Times New Roman" panose="02020603050405020304" pitchFamily="18" charset="0"/>
                <a:ea typeface="Times New Roman" panose="02020603050405020304" pitchFamily="18" charset="0"/>
              </a:rPr>
              <a:t> en  </a:t>
            </a:r>
            <a:r>
              <a:rPr lang="fr-FR" sz="1400" b="1" dirty="0" smtClean="0">
                <a:latin typeface="Times New Roman" panose="02020603050405020304" pitchFamily="18" charset="0"/>
                <a:ea typeface="Times New Roman" panose="02020603050405020304" pitchFamily="18" charset="0"/>
              </a:rPr>
              <a:t>table</a:t>
            </a:r>
            <a:r>
              <a:rPr lang="fr-FR" sz="1400" dirty="0" smtClean="0">
                <a:latin typeface="Times New Roman" panose="02020603050405020304" pitchFamily="18" charset="0"/>
                <a:ea typeface="Times New Roman" panose="02020603050405020304" pitchFamily="18" charset="0"/>
              </a:rPr>
              <a:t> </a:t>
            </a:r>
            <a:r>
              <a:rPr lang="fr-FR" sz="1400" b="1" i="1" dirty="0" err="1" smtClean="0">
                <a:latin typeface="Times New Roman" panose="02020603050405020304" pitchFamily="18" charset="0"/>
                <a:ea typeface="Times New Roman" panose="02020603050405020304" pitchFamily="18" charset="0"/>
              </a:rPr>
              <a:t>Ligne_Commande</a:t>
            </a:r>
            <a:r>
              <a:rPr lang="fr-FR" sz="1400" dirty="0" smtClean="0">
                <a:latin typeface="Times New Roman" panose="02020603050405020304" pitchFamily="18" charset="0"/>
                <a:ea typeface="Times New Roman" panose="02020603050405020304" pitchFamily="18" charset="0"/>
              </a:rPr>
              <a:t>, </a:t>
            </a:r>
            <a:r>
              <a:rPr lang="fr-FR" sz="1400" dirty="0">
                <a:latin typeface="Times New Roman" panose="02020603050405020304" pitchFamily="18" charset="0"/>
                <a:ea typeface="Times New Roman" panose="02020603050405020304" pitchFamily="18" charset="0"/>
              </a:rPr>
              <a:t>qui contient comme clé primaire une clé composée </a:t>
            </a:r>
            <a:r>
              <a:rPr lang="fr-FR" sz="1400" i="1" dirty="0">
                <a:latin typeface="Times New Roman" panose="02020603050405020304" pitchFamily="18" charset="0"/>
                <a:ea typeface="Times New Roman" panose="02020603050405020304" pitchFamily="18" charset="0"/>
              </a:rPr>
              <a:t>de </a:t>
            </a:r>
            <a:r>
              <a:rPr lang="fr-FR" sz="1400" b="1" i="1" u="sng" dirty="0" err="1">
                <a:latin typeface="Times New Roman" panose="02020603050405020304" pitchFamily="18" charset="0"/>
                <a:ea typeface="Times New Roman" panose="02020603050405020304" pitchFamily="18" charset="0"/>
              </a:rPr>
              <a:t>NoCommande</a:t>
            </a:r>
            <a:r>
              <a:rPr lang="fr-FR" sz="1400" b="1" u="sng" dirty="0">
                <a:latin typeface="Times New Roman" panose="02020603050405020304" pitchFamily="18" charset="0"/>
                <a:ea typeface="Times New Roman" panose="02020603050405020304" pitchFamily="18" charset="0"/>
              </a:rPr>
              <a:t> et </a:t>
            </a:r>
            <a:r>
              <a:rPr lang="fr-FR" sz="1400" b="1" i="1" u="sng" dirty="0" err="1">
                <a:latin typeface="Times New Roman" panose="02020603050405020304" pitchFamily="18" charset="0"/>
                <a:ea typeface="Times New Roman" panose="02020603050405020304" pitchFamily="18" charset="0"/>
              </a:rPr>
              <a:t>CodeArticle</a:t>
            </a:r>
            <a:r>
              <a:rPr lang="fr-FR" sz="1400" dirty="0">
                <a:latin typeface="Times New Roman" panose="02020603050405020304" pitchFamily="18" charset="0"/>
                <a:ea typeface="Times New Roman" panose="02020603050405020304" pitchFamily="18" charset="0"/>
              </a:rPr>
              <a:t>. Elle contient également la propriété </a:t>
            </a:r>
            <a:r>
              <a:rPr lang="fr-FR" sz="1400" i="1" dirty="0">
                <a:latin typeface="Times New Roman" panose="02020603050405020304" pitchFamily="18" charset="0"/>
                <a:ea typeface="Times New Roman" panose="02020603050405020304" pitchFamily="18" charset="0"/>
              </a:rPr>
              <a:t>Quantité</a:t>
            </a:r>
            <a:r>
              <a:rPr lang="fr-FR" sz="1400" dirty="0">
                <a:latin typeface="Times New Roman" panose="02020603050405020304" pitchFamily="18" charset="0"/>
                <a:ea typeface="Times New Roman" panose="02020603050405020304" pitchFamily="18" charset="0"/>
              </a:rPr>
              <a:t> issue de la relation.</a:t>
            </a:r>
            <a:endParaRPr lang="fr-FR" sz="1400" dirty="0">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7553836" y="5439027"/>
            <a:ext cx="2585964" cy="307777"/>
          </a:xfrm>
          <a:prstGeom prst="rect">
            <a:avLst/>
          </a:prstGeom>
        </p:spPr>
        <p:txBody>
          <a:bodyPr wrap="none">
            <a:spAutoFit/>
          </a:bodyPr>
          <a:lstStyle/>
          <a:p>
            <a:r>
              <a:rPr lang="fr-FR" sz="1400" b="1" dirty="0" smtClean="0">
                <a:latin typeface="Times New Roman" panose="02020603050405020304" pitchFamily="18" charset="0"/>
                <a:ea typeface="Times New Roman" panose="02020603050405020304" pitchFamily="18" charset="0"/>
              </a:rPr>
              <a:t>Commande</a:t>
            </a:r>
            <a:r>
              <a:rPr lang="fr-FR" sz="1400" dirty="0" smtClean="0">
                <a:latin typeface="Times New Roman" panose="02020603050405020304" pitchFamily="18" charset="0"/>
                <a:ea typeface="Times New Roman" panose="02020603050405020304" pitchFamily="18" charset="0"/>
              </a:rPr>
              <a:t>(</a:t>
            </a:r>
            <a:r>
              <a:rPr lang="fr-FR" sz="1400" b="1" u="sng" dirty="0" err="1" smtClean="0">
                <a:latin typeface="Times New Roman" panose="02020603050405020304" pitchFamily="18" charset="0"/>
                <a:ea typeface="Times New Roman" panose="02020603050405020304" pitchFamily="18" charset="0"/>
              </a:rPr>
              <a:t>NoCommane</a:t>
            </a:r>
            <a:r>
              <a:rPr lang="fr-FR" sz="1400" dirty="0" err="1" smtClean="0">
                <a:latin typeface="Times New Roman" panose="02020603050405020304" pitchFamily="18" charset="0"/>
                <a:ea typeface="Times New Roman" panose="02020603050405020304" pitchFamily="18" charset="0"/>
              </a:rPr>
              <a:t>,date</a:t>
            </a:r>
            <a:r>
              <a:rPr lang="fr-FR" sz="1400" b="1" dirty="0" smtClean="0">
                <a:latin typeface="Times New Roman" panose="02020603050405020304" pitchFamily="18" charset="0"/>
                <a:ea typeface="Times New Roman" panose="02020603050405020304" pitchFamily="18" charset="0"/>
              </a:rPr>
              <a:t>,)</a:t>
            </a:r>
            <a:endParaRPr lang="fr-FR" sz="1400" b="1" dirty="0"/>
          </a:p>
        </p:txBody>
      </p:sp>
      <p:sp>
        <p:nvSpPr>
          <p:cNvPr id="22" name="Rectangle 21"/>
          <p:cNvSpPr/>
          <p:nvPr/>
        </p:nvSpPr>
        <p:spPr>
          <a:xfrm>
            <a:off x="7497109" y="5845216"/>
            <a:ext cx="4721164" cy="307777"/>
          </a:xfrm>
          <a:prstGeom prst="rect">
            <a:avLst/>
          </a:prstGeom>
        </p:spPr>
        <p:txBody>
          <a:bodyPr wrap="none">
            <a:spAutoFit/>
          </a:bodyPr>
          <a:lstStyle/>
          <a:p>
            <a:r>
              <a:rPr lang="fr-FR" sz="1400" b="1" dirty="0" err="1" smtClean="0">
                <a:latin typeface="Times New Roman" panose="02020603050405020304" pitchFamily="18" charset="0"/>
                <a:ea typeface="Times New Roman" panose="02020603050405020304" pitchFamily="18" charset="0"/>
              </a:rPr>
              <a:t>Ligne_Commande</a:t>
            </a:r>
            <a:r>
              <a:rPr lang="fr-FR" sz="1400" dirty="0" smtClean="0">
                <a:latin typeface="Times New Roman" panose="02020603050405020304" pitchFamily="18" charset="0"/>
                <a:ea typeface="Times New Roman" panose="02020603050405020304" pitchFamily="18" charset="0"/>
              </a:rPr>
              <a:t>(</a:t>
            </a:r>
            <a:r>
              <a:rPr lang="fr-FR" sz="1400" b="1" dirty="0" smtClean="0">
                <a:latin typeface="Times New Roman" panose="02020603050405020304" pitchFamily="18" charset="0"/>
                <a:ea typeface="Times New Roman" panose="02020603050405020304" pitchFamily="18" charset="0"/>
              </a:rPr>
              <a:t>#</a:t>
            </a:r>
            <a:r>
              <a:rPr lang="fr-FR" sz="1400" b="1" u="sng" dirty="0" err="1" smtClean="0">
                <a:latin typeface="Times New Roman" panose="02020603050405020304" pitchFamily="18" charset="0"/>
                <a:ea typeface="Times New Roman" panose="02020603050405020304" pitchFamily="18" charset="0"/>
              </a:rPr>
              <a:t>NoCommane</a:t>
            </a:r>
            <a:r>
              <a:rPr lang="fr-FR" sz="1400" dirty="0" smtClean="0">
                <a:latin typeface="Times New Roman" panose="02020603050405020304" pitchFamily="18" charset="0"/>
                <a:ea typeface="Times New Roman" panose="02020603050405020304" pitchFamily="18" charset="0"/>
              </a:rPr>
              <a:t>,</a:t>
            </a:r>
            <a:r>
              <a:rPr lang="fr-FR" sz="1400" b="1" dirty="0" smtClean="0">
                <a:latin typeface="Times New Roman" panose="02020603050405020304" pitchFamily="18" charset="0"/>
                <a:ea typeface="Times New Roman" panose="02020603050405020304" pitchFamily="18" charset="0"/>
              </a:rPr>
              <a:t>#</a:t>
            </a:r>
            <a:r>
              <a:rPr lang="fr-FR" sz="1400" b="1" u="sng" dirty="0" err="1" smtClean="0">
                <a:latin typeface="Times New Roman" panose="02020603050405020304" pitchFamily="18" charset="0"/>
                <a:ea typeface="Times New Roman" panose="02020603050405020304" pitchFamily="18" charset="0"/>
              </a:rPr>
              <a:t>Code_Article</a:t>
            </a:r>
            <a:r>
              <a:rPr lang="fr-FR" sz="1400" dirty="0" smtClean="0">
                <a:latin typeface="Times New Roman" panose="02020603050405020304" pitchFamily="18" charset="0"/>
                <a:ea typeface="Times New Roman" panose="02020603050405020304" pitchFamily="18" charset="0"/>
              </a:rPr>
              <a:t>, Quantité</a:t>
            </a:r>
            <a:r>
              <a:rPr lang="fr-FR" sz="1400" b="1" dirty="0" smtClean="0">
                <a:latin typeface="Times New Roman" panose="02020603050405020304" pitchFamily="18" charset="0"/>
                <a:ea typeface="Times New Roman" panose="02020603050405020304" pitchFamily="18" charset="0"/>
              </a:rPr>
              <a:t>,)</a:t>
            </a:r>
            <a:endParaRPr lang="fr-FR" sz="1400" b="1" dirty="0"/>
          </a:p>
        </p:txBody>
      </p:sp>
      <p:sp>
        <p:nvSpPr>
          <p:cNvPr id="23" name="Rectangle 22"/>
          <p:cNvSpPr/>
          <p:nvPr/>
        </p:nvSpPr>
        <p:spPr>
          <a:xfrm>
            <a:off x="7553836" y="6321414"/>
            <a:ext cx="3546099" cy="307777"/>
          </a:xfrm>
          <a:prstGeom prst="rect">
            <a:avLst/>
          </a:prstGeom>
        </p:spPr>
        <p:txBody>
          <a:bodyPr wrap="none">
            <a:spAutoFit/>
          </a:bodyPr>
          <a:lstStyle/>
          <a:p>
            <a:r>
              <a:rPr lang="fr-FR" sz="1400" b="1" dirty="0" smtClean="0">
                <a:latin typeface="Times New Roman" panose="02020603050405020304" pitchFamily="18" charset="0"/>
                <a:ea typeface="Times New Roman" panose="02020603050405020304" pitchFamily="18" charset="0"/>
              </a:rPr>
              <a:t>Article</a:t>
            </a:r>
            <a:r>
              <a:rPr lang="fr-FR" sz="1400" dirty="0" smtClean="0">
                <a:latin typeface="Times New Roman" panose="02020603050405020304" pitchFamily="18" charset="0"/>
                <a:ea typeface="Times New Roman" panose="02020603050405020304" pitchFamily="18" charset="0"/>
              </a:rPr>
              <a:t>(</a:t>
            </a:r>
            <a:r>
              <a:rPr lang="fr-FR" sz="1400" b="1" u="sng" dirty="0" err="1" smtClean="0">
                <a:latin typeface="Times New Roman" panose="02020603050405020304" pitchFamily="18" charset="0"/>
                <a:ea typeface="Times New Roman" panose="02020603050405020304" pitchFamily="18" charset="0"/>
              </a:rPr>
              <a:t>Code_Article</a:t>
            </a:r>
            <a:r>
              <a:rPr lang="fr-FR" sz="1400" dirty="0" smtClean="0">
                <a:latin typeface="Times New Roman" panose="02020603050405020304" pitchFamily="18" charset="0"/>
                <a:ea typeface="Times New Roman" panose="02020603050405020304" pitchFamily="18" charset="0"/>
              </a:rPr>
              <a:t>, </a:t>
            </a:r>
            <a:r>
              <a:rPr lang="fr-FR" sz="1400" dirty="0" err="1" smtClean="0">
                <a:latin typeface="Times New Roman" panose="02020603050405020304" pitchFamily="18" charset="0"/>
                <a:ea typeface="Times New Roman" panose="02020603050405020304" pitchFamily="18" charset="0"/>
              </a:rPr>
              <a:t>Libellé</a:t>
            </a:r>
            <a:r>
              <a:rPr lang="fr-FR" sz="1400" b="1" dirty="0" err="1" smtClean="0">
                <a:latin typeface="Times New Roman" panose="02020603050405020304" pitchFamily="18" charset="0"/>
                <a:ea typeface="Times New Roman" panose="02020603050405020304" pitchFamily="18" charset="0"/>
              </a:rPr>
              <a:t>,Prix_Unitaire</a:t>
            </a:r>
            <a:r>
              <a:rPr lang="fr-FR" sz="1400" b="1" dirty="0" smtClean="0">
                <a:latin typeface="Times New Roman" panose="02020603050405020304" pitchFamily="18" charset="0"/>
                <a:ea typeface="Times New Roman" panose="02020603050405020304" pitchFamily="18" charset="0"/>
              </a:rPr>
              <a:t>)</a:t>
            </a:r>
            <a:endParaRPr lang="fr-FR" sz="1400" b="1" dirty="0"/>
          </a:p>
        </p:txBody>
      </p:sp>
      <p:sp>
        <p:nvSpPr>
          <p:cNvPr id="25" name="Rectangle 24"/>
          <p:cNvSpPr/>
          <p:nvPr/>
        </p:nvSpPr>
        <p:spPr>
          <a:xfrm>
            <a:off x="47329" y="3147528"/>
            <a:ext cx="11306471" cy="723275"/>
          </a:xfrm>
          <a:prstGeom prst="rect">
            <a:avLst/>
          </a:prstGeom>
        </p:spPr>
        <p:txBody>
          <a:bodyPr wrap="square">
            <a:spAutoFit/>
          </a:bodyPr>
          <a:lstStyle/>
          <a:p>
            <a:pPr>
              <a:spcAft>
                <a:spcPts val="600"/>
              </a:spcAft>
            </a:pPr>
            <a:r>
              <a:rPr lang="fr-FR" dirty="0" smtClean="0">
                <a:latin typeface="Times New Roman" panose="02020603050405020304" pitchFamily="18" charset="0"/>
                <a:ea typeface="Times New Roman" panose="02020603050405020304" pitchFamily="18" charset="0"/>
              </a:rPr>
              <a:t>On convertie </a:t>
            </a:r>
            <a:r>
              <a:rPr lang="fr-FR" b="1" dirty="0" smtClean="0">
                <a:latin typeface="Times New Roman" panose="02020603050405020304" pitchFamily="18" charset="0"/>
                <a:ea typeface="Times New Roman" panose="02020603050405020304" pitchFamily="18" charset="0"/>
              </a:rPr>
              <a:t>l’association</a:t>
            </a:r>
            <a:r>
              <a:rPr lang="fr-FR" dirty="0" smtClean="0">
                <a:latin typeface="Times New Roman" panose="02020603050405020304" pitchFamily="18" charset="0"/>
                <a:ea typeface="Times New Roman" panose="02020603050405020304" pitchFamily="18" charset="0"/>
              </a:rPr>
              <a:t> en une </a:t>
            </a:r>
            <a:r>
              <a:rPr lang="fr-FR" dirty="0">
                <a:latin typeface="Times New Roman" panose="02020603050405020304" pitchFamily="18" charset="0"/>
                <a:ea typeface="Times New Roman" panose="02020603050405020304" pitchFamily="18" charset="0"/>
              </a:rPr>
              <a:t>table </a:t>
            </a:r>
            <a:r>
              <a:rPr lang="fr-FR" dirty="0" smtClean="0">
                <a:latin typeface="Times New Roman" panose="02020603050405020304" pitchFamily="18" charset="0"/>
                <a:ea typeface="Times New Roman" panose="02020603050405020304" pitchFamily="18" charset="0"/>
              </a:rPr>
              <a:t>ayant </a:t>
            </a:r>
            <a:r>
              <a:rPr lang="fr-FR" dirty="0">
                <a:latin typeface="Times New Roman" panose="02020603050405020304" pitchFamily="18" charset="0"/>
                <a:ea typeface="Times New Roman" panose="02020603050405020304" pitchFamily="18" charset="0"/>
              </a:rPr>
              <a:t>comme </a:t>
            </a:r>
            <a:r>
              <a:rPr lang="fr-FR" b="1" dirty="0">
                <a:solidFill>
                  <a:srgbClr val="C00000"/>
                </a:solidFill>
                <a:latin typeface="Times New Roman" panose="02020603050405020304" pitchFamily="18" charset="0"/>
                <a:ea typeface="Times New Roman" panose="02020603050405020304" pitchFamily="18" charset="0"/>
              </a:rPr>
              <a:t>clé primaire </a:t>
            </a:r>
            <a:r>
              <a:rPr lang="fr-FR" dirty="0">
                <a:latin typeface="Times New Roman" panose="02020603050405020304" pitchFamily="18" charset="0"/>
                <a:ea typeface="Times New Roman" panose="02020603050405020304" pitchFamily="18" charset="0"/>
              </a:rPr>
              <a:t>une clé composée </a:t>
            </a:r>
            <a:r>
              <a:rPr lang="fr-FR" b="1" dirty="0">
                <a:latin typeface="Times New Roman" panose="02020603050405020304" pitchFamily="18" charset="0"/>
                <a:ea typeface="Times New Roman" panose="02020603050405020304" pitchFamily="18" charset="0"/>
              </a:rPr>
              <a:t>des identifiants des 2 objets</a:t>
            </a:r>
            <a:r>
              <a:rPr lang="fr-FR" dirty="0">
                <a:latin typeface="Times New Roman" panose="02020603050405020304" pitchFamily="18" charset="0"/>
                <a:ea typeface="Times New Roman" panose="02020603050405020304" pitchFamily="18" charset="0"/>
              </a:rPr>
              <a:t>. </a:t>
            </a:r>
            <a:endParaRPr lang="fr-FR" dirty="0" smtClean="0">
              <a:latin typeface="Times New Roman" panose="02020603050405020304" pitchFamily="18" charset="0"/>
              <a:ea typeface="Times New Roman" panose="02020603050405020304" pitchFamily="18" charset="0"/>
            </a:endParaRPr>
          </a:p>
          <a:p>
            <a:pPr>
              <a:spcAft>
                <a:spcPts val="600"/>
              </a:spcAft>
            </a:pPr>
            <a:r>
              <a:rPr lang="fr-FR" dirty="0" smtClean="0">
                <a:latin typeface="Times New Roman" panose="02020603050405020304" pitchFamily="18" charset="0"/>
                <a:ea typeface="Times New Roman" panose="02020603050405020304" pitchFamily="18" charset="0"/>
              </a:rPr>
              <a:t>Lorsque l’association </a:t>
            </a:r>
            <a:r>
              <a:rPr lang="fr-FR" dirty="0">
                <a:latin typeface="Times New Roman" panose="02020603050405020304" pitchFamily="18" charset="0"/>
                <a:ea typeface="Times New Roman" panose="02020603050405020304" pitchFamily="18" charset="0"/>
              </a:rPr>
              <a:t>contient elle-même des propriétés, celles-ci deviennent </a:t>
            </a:r>
            <a:r>
              <a:rPr lang="fr-FR" b="1" dirty="0">
                <a:latin typeface="Times New Roman" panose="02020603050405020304" pitchFamily="18" charset="0"/>
                <a:ea typeface="Times New Roman" panose="02020603050405020304" pitchFamily="18" charset="0"/>
              </a:rPr>
              <a:t>attributs </a:t>
            </a:r>
            <a:r>
              <a:rPr lang="fr-FR" dirty="0">
                <a:latin typeface="Times New Roman" panose="02020603050405020304" pitchFamily="18" charset="0"/>
                <a:ea typeface="Times New Roman" panose="02020603050405020304" pitchFamily="18" charset="0"/>
              </a:rPr>
              <a:t>de </a:t>
            </a:r>
            <a:r>
              <a:rPr lang="fr-FR" b="1" dirty="0">
                <a:latin typeface="Times New Roman" panose="02020603050405020304" pitchFamily="18" charset="0"/>
                <a:ea typeface="Times New Roman" panose="02020603050405020304" pitchFamily="18" charset="0"/>
              </a:rPr>
              <a:t>la </a:t>
            </a:r>
            <a:r>
              <a:rPr lang="fr-FR" b="1" dirty="0" smtClean="0">
                <a:latin typeface="Times New Roman" panose="02020603050405020304" pitchFamily="18" charset="0"/>
                <a:ea typeface="Times New Roman" panose="02020603050405020304" pitchFamily="18" charset="0"/>
              </a:rPr>
              <a:t>table</a:t>
            </a:r>
            <a:r>
              <a:rPr lang="fr-FR" dirty="0" smtClean="0">
                <a:latin typeface="Times New Roman" panose="02020603050405020304" pitchFamily="18" charset="0"/>
                <a:ea typeface="Times New Roman" panose="02020603050405020304" pitchFamily="18" charset="0"/>
              </a:rPr>
              <a:t>.</a:t>
            </a:r>
            <a:endParaRPr lang="fr-FR" dirty="0">
              <a:effectLst/>
              <a:latin typeface="Times New Roman" panose="02020603050405020304" pitchFamily="18" charset="0"/>
              <a:ea typeface="Times New Roman" panose="02020603050405020304" pitchFamily="18" charset="0"/>
            </a:endParaRPr>
          </a:p>
        </p:txBody>
      </p:sp>
      <p:sp>
        <p:nvSpPr>
          <p:cNvPr id="26" name="Flèche droite 25"/>
          <p:cNvSpPr/>
          <p:nvPr/>
        </p:nvSpPr>
        <p:spPr>
          <a:xfrm rot="901284">
            <a:off x="5259311" y="5595533"/>
            <a:ext cx="2284686" cy="5285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t>Modèle Relationnel </a:t>
            </a:r>
            <a:r>
              <a:rPr lang="fr-FR" sz="1400" dirty="0" smtClean="0"/>
              <a:t>(</a:t>
            </a:r>
            <a:r>
              <a:rPr lang="fr-FR" sz="1400" b="1" dirty="0" smtClean="0">
                <a:solidFill>
                  <a:srgbClr val="C00000"/>
                </a:solidFill>
              </a:rPr>
              <a:t>MRD</a:t>
            </a:r>
            <a:r>
              <a:rPr lang="fr-FR" sz="1400" dirty="0" smtClean="0"/>
              <a:t>)</a:t>
            </a:r>
            <a:endParaRPr lang="fr-FR" sz="1400" dirty="0"/>
          </a:p>
        </p:txBody>
      </p:sp>
      <p:cxnSp>
        <p:nvCxnSpPr>
          <p:cNvPr id="28" name="Connecteur droit avec flèche 27"/>
          <p:cNvCxnSpPr/>
          <p:nvPr/>
        </p:nvCxnSpPr>
        <p:spPr>
          <a:xfrm>
            <a:off x="1733550" y="4115957"/>
            <a:ext cx="186127" cy="227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a:off x="3450166" y="4100323"/>
            <a:ext cx="171060" cy="304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1355710" y="3802741"/>
            <a:ext cx="755679" cy="338554"/>
          </a:xfrm>
          <a:prstGeom prst="rect">
            <a:avLst/>
          </a:prstGeom>
          <a:noFill/>
          <a:ln w="12700">
            <a:solidFill>
              <a:srgbClr val="0070C0"/>
            </a:solidFill>
          </a:ln>
        </p:spPr>
        <p:txBody>
          <a:bodyPr wrap="square" rtlCol="0">
            <a:spAutoFit/>
          </a:bodyPr>
          <a:lstStyle/>
          <a:p>
            <a:r>
              <a:rPr lang="fr-FR" sz="1600" dirty="0" smtClean="0"/>
              <a:t>Ou </a:t>
            </a:r>
            <a:r>
              <a:rPr lang="fr-FR" sz="1600" b="1" dirty="0" smtClean="0">
                <a:solidFill>
                  <a:srgbClr val="C00000"/>
                </a:solidFill>
              </a:rPr>
              <a:t>0,n</a:t>
            </a:r>
            <a:endParaRPr lang="fr-FR" sz="1600" b="1" dirty="0">
              <a:solidFill>
                <a:srgbClr val="C00000"/>
              </a:solidFill>
            </a:endParaRPr>
          </a:p>
        </p:txBody>
      </p:sp>
      <p:sp>
        <p:nvSpPr>
          <p:cNvPr id="37" name="ZoneTexte 36"/>
          <p:cNvSpPr txBox="1"/>
          <p:nvPr/>
        </p:nvSpPr>
        <p:spPr>
          <a:xfrm>
            <a:off x="3204381" y="3824995"/>
            <a:ext cx="897691" cy="338554"/>
          </a:xfrm>
          <a:prstGeom prst="rect">
            <a:avLst/>
          </a:prstGeom>
          <a:noFill/>
          <a:ln w="12700">
            <a:solidFill>
              <a:srgbClr val="0070C0"/>
            </a:solidFill>
          </a:ln>
        </p:spPr>
        <p:txBody>
          <a:bodyPr wrap="square" rtlCol="0">
            <a:spAutoFit/>
          </a:bodyPr>
          <a:lstStyle/>
          <a:p>
            <a:r>
              <a:rPr lang="fr-FR" sz="1600" b="1" dirty="0" smtClean="0"/>
              <a:t>Ou</a:t>
            </a:r>
            <a:r>
              <a:rPr lang="fr-FR" sz="1600" dirty="0" smtClean="0"/>
              <a:t> </a:t>
            </a:r>
            <a:r>
              <a:rPr lang="fr-FR" sz="1600" b="1" dirty="0" smtClean="0">
                <a:solidFill>
                  <a:srgbClr val="C00000"/>
                </a:solidFill>
              </a:rPr>
              <a:t>1,n</a:t>
            </a:r>
            <a:endParaRPr lang="fr-FR" sz="1600" b="1" dirty="0">
              <a:solidFill>
                <a:srgbClr val="C00000"/>
              </a:solidFill>
            </a:endParaRPr>
          </a:p>
        </p:txBody>
      </p:sp>
    </p:spTree>
    <p:extLst>
      <p:ext uri="{BB962C8B-B14F-4D97-AF65-F5344CB8AC3E}">
        <p14:creationId xmlns:p14="http://schemas.microsoft.com/office/powerpoint/2010/main" val="149249402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201966" y="1933598"/>
            <a:ext cx="4847994" cy="461665"/>
          </a:xfrm>
          <a:prstGeom prst="rect">
            <a:avLst/>
          </a:prstGeom>
        </p:spPr>
        <p:txBody>
          <a:bodyPr wrap="none">
            <a:spAutoFit/>
          </a:bodyPr>
          <a:lstStyle/>
          <a:p>
            <a:r>
              <a:rPr lang="fr-FR" sz="2400" b="1" dirty="0">
                <a:solidFill>
                  <a:schemeClr val="accent3">
                    <a:lumMod val="50000"/>
                  </a:schemeClr>
                </a:solidFill>
              </a:rPr>
              <a:t>Règles de passage du MCD au MLD : </a:t>
            </a:r>
          </a:p>
        </p:txBody>
      </p:sp>
      <p:sp>
        <p:nvSpPr>
          <p:cNvPr id="2" name="Rectangle 1"/>
          <p:cNvSpPr/>
          <p:nvPr/>
        </p:nvSpPr>
        <p:spPr>
          <a:xfrm>
            <a:off x="144848" y="2644518"/>
            <a:ext cx="11237559" cy="1061829"/>
          </a:xfrm>
          <a:prstGeom prst="rect">
            <a:avLst/>
          </a:prstGeom>
        </p:spPr>
        <p:txBody>
          <a:bodyPr wrap="square">
            <a:spAutoFit/>
          </a:bodyPr>
          <a:lstStyle/>
          <a:p>
            <a:pPr>
              <a:lnSpc>
                <a:spcPct val="150000"/>
              </a:lnSpc>
            </a:pPr>
            <a:r>
              <a:rPr lang="fr-FR" sz="1400" b="1" dirty="0">
                <a:solidFill>
                  <a:srgbClr val="C00000"/>
                </a:solidFill>
              </a:rPr>
              <a:t>Relation </a:t>
            </a:r>
            <a:r>
              <a:rPr lang="fr-FR" sz="1400" b="1" dirty="0" err="1">
                <a:solidFill>
                  <a:srgbClr val="C00000"/>
                </a:solidFill>
              </a:rPr>
              <a:t>n-aire</a:t>
            </a:r>
            <a:r>
              <a:rPr lang="fr-FR" sz="1400" b="1" dirty="0">
                <a:solidFill>
                  <a:srgbClr val="C00000"/>
                </a:solidFill>
              </a:rPr>
              <a:t> </a:t>
            </a:r>
            <a:r>
              <a:rPr lang="fr-FR" sz="1400" dirty="0"/>
              <a:t>(quelles que soient les cardinalités</a:t>
            </a:r>
            <a:r>
              <a:rPr lang="fr-FR" sz="1400" dirty="0" smtClean="0"/>
              <a:t>).</a:t>
            </a:r>
          </a:p>
          <a:p>
            <a:pPr>
              <a:lnSpc>
                <a:spcPct val="150000"/>
              </a:lnSpc>
            </a:pPr>
            <a:r>
              <a:rPr lang="fr-FR" sz="1400" dirty="0" smtClean="0"/>
              <a:t> </a:t>
            </a:r>
            <a:r>
              <a:rPr lang="fr-FR" sz="1400" dirty="0"/>
              <a:t>Il y a création d'une table supplémentaire ayant comme </a:t>
            </a:r>
            <a:r>
              <a:rPr lang="fr-FR" sz="1400" b="1" dirty="0">
                <a:solidFill>
                  <a:srgbClr val="C00000"/>
                </a:solidFill>
              </a:rPr>
              <a:t>Clé Primaire </a:t>
            </a:r>
            <a:r>
              <a:rPr lang="fr-FR" sz="1400" dirty="0"/>
              <a:t>la </a:t>
            </a:r>
            <a:r>
              <a:rPr lang="fr-FR" sz="1400" b="1" dirty="0"/>
              <a:t>concaténation</a:t>
            </a:r>
            <a:r>
              <a:rPr lang="fr-FR" sz="1400" dirty="0"/>
              <a:t> des identifiants des entités participant à la relation</a:t>
            </a:r>
            <a:r>
              <a:rPr lang="fr-FR" sz="1400" dirty="0" smtClean="0"/>
              <a:t>.</a:t>
            </a:r>
          </a:p>
          <a:p>
            <a:pPr>
              <a:lnSpc>
                <a:spcPct val="150000"/>
              </a:lnSpc>
            </a:pPr>
            <a:r>
              <a:rPr lang="fr-FR" sz="1400" dirty="0" smtClean="0"/>
              <a:t> </a:t>
            </a:r>
            <a:r>
              <a:rPr lang="fr-FR" sz="1400" dirty="0"/>
              <a:t>Si la relation est porteuse de donnée, celles ci deviennent des attributs pour la nouvelle table</a:t>
            </a:r>
          </a:p>
        </p:txBody>
      </p:sp>
      <p:pic>
        <p:nvPicPr>
          <p:cNvPr id="4" name="Image 3"/>
          <p:cNvPicPr>
            <a:picLocks noChangeAspect="1"/>
          </p:cNvPicPr>
          <p:nvPr/>
        </p:nvPicPr>
        <p:blipFill>
          <a:blip r:embed="rId2"/>
          <a:stretch>
            <a:fillRect/>
          </a:stretch>
        </p:blipFill>
        <p:spPr>
          <a:xfrm>
            <a:off x="186696" y="4451400"/>
            <a:ext cx="3355768" cy="2109873"/>
          </a:xfrm>
          <a:prstGeom prst="rect">
            <a:avLst/>
          </a:prstGeom>
        </p:spPr>
      </p:pic>
      <p:sp>
        <p:nvSpPr>
          <p:cNvPr id="5" name="Rectangle 4"/>
          <p:cNvSpPr/>
          <p:nvPr/>
        </p:nvSpPr>
        <p:spPr>
          <a:xfrm>
            <a:off x="6504624" y="5721890"/>
            <a:ext cx="4789482" cy="1077218"/>
          </a:xfrm>
          <a:prstGeom prst="rect">
            <a:avLst/>
          </a:prstGeom>
        </p:spPr>
        <p:txBody>
          <a:bodyPr wrap="square">
            <a:spAutoFit/>
          </a:bodyPr>
          <a:lstStyle/>
          <a:p>
            <a:r>
              <a:rPr lang="fr-FR" sz="1600" b="1" dirty="0"/>
              <a:t>Livre(</a:t>
            </a:r>
            <a:r>
              <a:rPr lang="fr-FR" sz="1600" b="1" dirty="0" err="1"/>
              <a:t>Cod_Liv</a:t>
            </a:r>
            <a:r>
              <a:rPr lang="fr-FR" sz="1600" dirty="0"/>
              <a:t> , Titre) </a:t>
            </a:r>
            <a:endParaRPr lang="fr-FR" sz="1600" dirty="0" smtClean="0"/>
          </a:p>
          <a:p>
            <a:r>
              <a:rPr lang="fr-FR" sz="1600" b="1" dirty="0" smtClean="0"/>
              <a:t>Collection(</a:t>
            </a:r>
            <a:r>
              <a:rPr lang="fr-FR" sz="1600" b="1" u="sng" dirty="0" err="1" smtClean="0"/>
              <a:t>Code_Col</a:t>
            </a:r>
            <a:r>
              <a:rPr lang="fr-FR" sz="1600" dirty="0" smtClean="0"/>
              <a:t>, </a:t>
            </a:r>
            <a:r>
              <a:rPr lang="fr-FR" sz="1600" dirty="0" err="1"/>
              <a:t>Nom_Col</a:t>
            </a:r>
            <a:r>
              <a:rPr lang="fr-FR" sz="1600" dirty="0"/>
              <a:t>) </a:t>
            </a:r>
            <a:endParaRPr lang="fr-FR" sz="1600" dirty="0" smtClean="0"/>
          </a:p>
          <a:p>
            <a:r>
              <a:rPr lang="fr-FR" sz="1600" b="1" dirty="0" smtClean="0"/>
              <a:t>Adhérent(</a:t>
            </a:r>
            <a:r>
              <a:rPr lang="fr-FR" sz="1600" b="1" u="sng" dirty="0" err="1" smtClean="0"/>
              <a:t>Code_Ad</a:t>
            </a:r>
            <a:r>
              <a:rPr lang="fr-FR" sz="1600" dirty="0" smtClean="0"/>
              <a:t> ,</a:t>
            </a:r>
            <a:r>
              <a:rPr lang="fr-FR" sz="1600" dirty="0" err="1" smtClean="0"/>
              <a:t>Nom_Ad</a:t>
            </a:r>
            <a:r>
              <a:rPr lang="fr-FR" sz="1600" dirty="0"/>
              <a:t>, </a:t>
            </a:r>
            <a:r>
              <a:rPr lang="fr-FR" sz="1600" dirty="0" err="1"/>
              <a:t>Adr_Ad</a:t>
            </a:r>
            <a:r>
              <a:rPr lang="fr-FR" sz="1600" dirty="0"/>
              <a:t>) </a:t>
            </a:r>
            <a:endParaRPr lang="fr-FR" sz="1600" dirty="0" smtClean="0"/>
          </a:p>
          <a:p>
            <a:r>
              <a:rPr lang="fr-FR" sz="1600" b="1" dirty="0" smtClean="0"/>
              <a:t>Emprunter</a:t>
            </a:r>
            <a:r>
              <a:rPr lang="fr-FR" sz="1600" u="sng" dirty="0"/>
              <a:t>(#</a:t>
            </a:r>
            <a:r>
              <a:rPr lang="fr-FR" sz="1600" b="1" u="sng" dirty="0" err="1"/>
              <a:t>Code_Ad</a:t>
            </a:r>
            <a:r>
              <a:rPr lang="fr-FR" sz="1600" u="sng" dirty="0"/>
              <a:t> , #</a:t>
            </a:r>
            <a:r>
              <a:rPr lang="fr-FR" sz="1600" b="1" u="sng" dirty="0" err="1"/>
              <a:t>Cod_Liv</a:t>
            </a:r>
            <a:r>
              <a:rPr lang="fr-FR" sz="1600" b="1" u="sng" dirty="0"/>
              <a:t>, </a:t>
            </a:r>
            <a:r>
              <a:rPr lang="fr-FR" sz="1600" u="sng" dirty="0"/>
              <a:t>#</a:t>
            </a:r>
            <a:r>
              <a:rPr lang="fr-FR" sz="1600" b="1" u="sng" dirty="0" err="1"/>
              <a:t>Code_Col</a:t>
            </a:r>
            <a:r>
              <a:rPr lang="fr-FR" sz="1600" u="sng" dirty="0"/>
              <a:t> </a:t>
            </a:r>
            <a:r>
              <a:rPr lang="fr-FR" sz="1600" dirty="0"/>
              <a:t>, </a:t>
            </a:r>
            <a:r>
              <a:rPr lang="fr-FR" sz="1600" dirty="0" err="1"/>
              <a:t>Datemp</a:t>
            </a:r>
            <a:r>
              <a:rPr lang="fr-FR" sz="1600" dirty="0"/>
              <a:t>) </a:t>
            </a:r>
          </a:p>
        </p:txBody>
      </p:sp>
      <p:graphicFrame>
        <p:nvGraphicFramePr>
          <p:cNvPr id="6" name="Tableau 5"/>
          <p:cNvGraphicFramePr>
            <a:graphicFrameLocks noGrp="1"/>
          </p:cNvGraphicFramePr>
          <p:nvPr>
            <p:extLst>
              <p:ext uri="{D42A27DB-BD31-4B8C-83A1-F6EECF244321}">
                <p14:modId xmlns:p14="http://schemas.microsoft.com/office/powerpoint/2010/main" val="2284608758"/>
              </p:ext>
            </p:extLst>
          </p:nvPr>
        </p:nvGraphicFramePr>
        <p:xfrm>
          <a:off x="5419345" y="5090565"/>
          <a:ext cx="852365" cy="861171"/>
        </p:xfrm>
        <a:graphic>
          <a:graphicData uri="http://schemas.openxmlformats.org/drawingml/2006/table">
            <a:tbl>
              <a:tblPr firstRow="1" bandRow="1">
                <a:tableStyleId>{5C22544A-7EE6-4342-B048-85BDC9FD1C3A}</a:tableStyleId>
              </a:tblPr>
              <a:tblGrid>
                <a:gridCol w="852365"/>
              </a:tblGrid>
              <a:tr h="260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rPr>
                        <a:t>Livre</a:t>
                      </a:r>
                      <a:endParaRPr lang="fr-F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6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err="1" smtClean="0">
                          <a:solidFill>
                            <a:schemeClr val="tx1"/>
                          </a:solidFill>
                          <a:effectLst>
                            <a:outerShdw blurRad="38100" dist="38100" dir="2700000" algn="tl">
                              <a:srgbClr val="000000">
                                <a:alpha val="43137"/>
                              </a:srgbClr>
                            </a:outerShdw>
                          </a:effectLst>
                        </a:rPr>
                        <a:t>Cod_Liv</a:t>
                      </a:r>
                      <a:r>
                        <a:rPr lang="fr-FR" sz="1400" dirty="0" smtClean="0">
                          <a:solidFill>
                            <a:schemeClr val="tx1"/>
                          </a:solidFill>
                          <a:effectLst>
                            <a:outerShdw blurRad="38100" dist="38100" dir="2700000" algn="tl">
                              <a:srgbClr val="000000">
                                <a:alpha val="43137"/>
                              </a:srgbClr>
                            </a:outerShdw>
                          </a:effectLst>
                        </a:rPr>
                        <a:t> </a:t>
                      </a:r>
                      <a:r>
                        <a:rPr lang="fr-FR" sz="1400" dirty="0" smtClean="0">
                          <a:solidFill>
                            <a:schemeClr val="tx1"/>
                          </a:solidFill>
                        </a:rPr>
                        <a:t> Titre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201054292"/>
              </p:ext>
            </p:extLst>
          </p:nvPr>
        </p:nvGraphicFramePr>
        <p:xfrm>
          <a:off x="8894063" y="4143489"/>
          <a:ext cx="1016164" cy="893555"/>
        </p:xfrm>
        <a:graphic>
          <a:graphicData uri="http://schemas.openxmlformats.org/drawingml/2006/table">
            <a:tbl>
              <a:tblPr firstRow="1" bandRow="1">
                <a:tableStyleId>{5C22544A-7EE6-4342-B048-85BDC9FD1C3A}</a:tableStyleId>
              </a:tblPr>
              <a:tblGrid>
                <a:gridCol w="1016164"/>
              </a:tblGrid>
              <a:tr h="337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rPr>
                        <a:t>Collection</a:t>
                      </a:r>
                      <a:endParaRPr lang="fr-FR"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6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err="1" smtClean="0">
                          <a:solidFill>
                            <a:schemeClr val="tx1"/>
                          </a:solidFill>
                          <a:effectLst>
                            <a:outerShdw blurRad="38100" dist="38100" dir="2700000" algn="tl">
                              <a:srgbClr val="000000">
                                <a:alpha val="43137"/>
                              </a:srgbClr>
                            </a:outerShdw>
                          </a:effectLst>
                        </a:rPr>
                        <a:t>Code_Col</a:t>
                      </a:r>
                      <a:r>
                        <a:rPr lang="fr-FR" sz="1400" b="1" dirty="0" smtClean="0">
                          <a:solidFill>
                            <a:schemeClr val="tx1"/>
                          </a:solidFill>
                          <a:effectLst>
                            <a:outerShdw blurRad="38100" dist="38100" dir="2700000" algn="tl">
                              <a:srgbClr val="000000">
                                <a:alpha val="43137"/>
                              </a:srgbClr>
                            </a:outerShdw>
                          </a:effectLst>
                        </a:rPr>
                        <a:t> </a:t>
                      </a:r>
                      <a:r>
                        <a:rPr lang="fr-FR" sz="1400" dirty="0" err="1" smtClean="0">
                          <a:solidFill>
                            <a:schemeClr val="tx1"/>
                          </a:solidFill>
                        </a:rPr>
                        <a:t>Nom_Col</a:t>
                      </a:r>
                      <a:r>
                        <a:rPr lang="fr-FR" sz="1400" dirty="0" smtClean="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4199022194"/>
              </p:ext>
            </p:extLst>
          </p:nvPr>
        </p:nvGraphicFramePr>
        <p:xfrm>
          <a:off x="5255546" y="3748407"/>
          <a:ext cx="1016164" cy="1068704"/>
        </p:xfrm>
        <a:graphic>
          <a:graphicData uri="http://schemas.openxmlformats.org/drawingml/2006/table">
            <a:tbl>
              <a:tblPr firstRow="1" bandRow="1">
                <a:tableStyleId>{5C22544A-7EE6-4342-B048-85BDC9FD1C3A}</a:tableStyleId>
              </a:tblPr>
              <a:tblGrid>
                <a:gridCol w="1016164"/>
              </a:tblGrid>
              <a:tr h="337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rPr>
                        <a:t>Adhérent</a:t>
                      </a:r>
                      <a:endParaRPr lang="fr-FR"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6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err="1" smtClean="0"/>
                        <a:t>Code_Ad</a:t>
                      </a:r>
                      <a:endParaRPr lang="fr-FR" sz="14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err="1" smtClean="0"/>
                        <a:t>Nom_Ad</a:t>
                      </a:r>
                      <a:r>
                        <a:rPr lang="fr-FR" sz="1400" dirty="0" smtClean="0"/>
                        <a:t> </a:t>
                      </a:r>
                      <a:r>
                        <a:rPr lang="fr-FR" sz="1400" dirty="0" err="1" smtClean="0"/>
                        <a:t>Adr_Ad</a:t>
                      </a:r>
                      <a:endParaRPr lang="fr-FR"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1760995626"/>
              </p:ext>
            </p:extLst>
          </p:nvPr>
        </p:nvGraphicFramePr>
        <p:xfrm>
          <a:off x="7139709" y="3968054"/>
          <a:ext cx="1016164" cy="1282064"/>
        </p:xfrm>
        <a:graphic>
          <a:graphicData uri="http://schemas.openxmlformats.org/drawingml/2006/table">
            <a:tbl>
              <a:tblPr firstRow="1" bandRow="1">
                <a:tableStyleId>{5C22544A-7EE6-4342-B048-85BDC9FD1C3A}</a:tableStyleId>
              </a:tblPr>
              <a:tblGrid>
                <a:gridCol w="1016164"/>
              </a:tblGrid>
              <a:tr h="337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2"/>
                          </a:solidFill>
                        </a:rPr>
                        <a:t>Emprunter</a:t>
                      </a:r>
                      <a:endParaRPr lang="fr-FR" sz="1400" dirty="0" smtClean="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6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u="sng" dirty="0" smtClean="0"/>
                        <a:t>#</a:t>
                      </a:r>
                      <a:r>
                        <a:rPr lang="fr-FR" sz="1400" b="1" u="sng" dirty="0" err="1" smtClean="0"/>
                        <a:t>Code_Ad</a:t>
                      </a:r>
                      <a:r>
                        <a:rPr lang="fr-FR" sz="1400" u="sng" dirty="0" smtClean="0"/>
                        <a:t> #</a:t>
                      </a:r>
                      <a:r>
                        <a:rPr lang="fr-FR" sz="1400" b="1" u="sng" dirty="0" err="1" smtClean="0"/>
                        <a:t>Cod_Liv</a:t>
                      </a:r>
                      <a:r>
                        <a:rPr lang="fr-FR" sz="1400" b="1" u="sng" dirty="0" smtClean="0"/>
                        <a:t>, #</a:t>
                      </a:r>
                      <a:r>
                        <a:rPr lang="fr-FR" sz="1400" b="1" u="sng" dirty="0" err="1" smtClean="0"/>
                        <a:t>Code_Col</a:t>
                      </a:r>
                      <a:r>
                        <a:rPr lang="fr-FR" sz="1400" b="1" u="sng" dirty="0" smtClean="0"/>
                        <a:t> </a:t>
                      </a:r>
                      <a:r>
                        <a:rPr lang="fr-FR" sz="1400" dirty="0" smtClean="0"/>
                        <a:t>, </a:t>
                      </a:r>
                      <a:r>
                        <a:rPr lang="fr-FR" sz="1400" dirty="0" err="1" smtClean="0"/>
                        <a:t>Datemp</a:t>
                      </a:r>
                      <a:endParaRPr lang="fr-FR"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21" name="Connecteur droit avec flèche 20"/>
          <p:cNvCxnSpPr/>
          <p:nvPr/>
        </p:nvCxnSpPr>
        <p:spPr>
          <a:xfrm flipH="1" flipV="1">
            <a:off x="6253472" y="4429719"/>
            <a:ext cx="836671" cy="954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Connecteur droit avec flèche 21"/>
          <p:cNvCxnSpPr>
            <a:endCxn id="6" idx="3"/>
          </p:cNvCxnSpPr>
          <p:nvPr/>
        </p:nvCxnSpPr>
        <p:spPr>
          <a:xfrm flipH="1">
            <a:off x="6271710" y="4735823"/>
            <a:ext cx="860208" cy="78532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8" name="Connecteur droit avec flèche 27"/>
          <p:cNvCxnSpPr>
            <a:stCxn id="19" idx="3"/>
          </p:cNvCxnSpPr>
          <p:nvPr/>
        </p:nvCxnSpPr>
        <p:spPr>
          <a:xfrm>
            <a:off x="8155873" y="4609086"/>
            <a:ext cx="738190" cy="12673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2" name="Flèche droite 31"/>
          <p:cNvSpPr/>
          <p:nvPr/>
        </p:nvSpPr>
        <p:spPr>
          <a:xfrm>
            <a:off x="3835848" y="6113603"/>
            <a:ext cx="2284686" cy="5285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t>Modèle Relationnel </a:t>
            </a:r>
            <a:r>
              <a:rPr lang="fr-FR" sz="1400" dirty="0" smtClean="0"/>
              <a:t>(</a:t>
            </a:r>
            <a:r>
              <a:rPr lang="fr-FR" sz="1400" b="1" dirty="0" smtClean="0">
                <a:solidFill>
                  <a:srgbClr val="C00000"/>
                </a:solidFill>
              </a:rPr>
              <a:t>MRD</a:t>
            </a:r>
            <a:r>
              <a:rPr lang="fr-FR" sz="1400" dirty="0" smtClean="0"/>
              <a:t>)</a:t>
            </a:r>
            <a:endParaRPr lang="fr-FR" sz="1400" dirty="0"/>
          </a:p>
        </p:txBody>
      </p:sp>
      <p:cxnSp>
        <p:nvCxnSpPr>
          <p:cNvPr id="33" name="Connecteur droit avec flèche 32"/>
          <p:cNvCxnSpPr/>
          <p:nvPr/>
        </p:nvCxnSpPr>
        <p:spPr>
          <a:xfrm>
            <a:off x="895466" y="4321849"/>
            <a:ext cx="133552" cy="315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17626" y="4008633"/>
            <a:ext cx="755679" cy="338554"/>
          </a:xfrm>
          <a:prstGeom prst="rect">
            <a:avLst/>
          </a:prstGeom>
          <a:noFill/>
          <a:ln w="12700">
            <a:solidFill>
              <a:srgbClr val="0070C0"/>
            </a:solidFill>
          </a:ln>
        </p:spPr>
        <p:txBody>
          <a:bodyPr wrap="square" rtlCol="0">
            <a:spAutoFit/>
          </a:bodyPr>
          <a:lstStyle/>
          <a:p>
            <a:r>
              <a:rPr lang="fr-FR" sz="1600" dirty="0" smtClean="0"/>
              <a:t>Ou </a:t>
            </a:r>
            <a:r>
              <a:rPr lang="fr-FR" sz="1600" b="1" dirty="0">
                <a:solidFill>
                  <a:srgbClr val="C00000"/>
                </a:solidFill>
              </a:rPr>
              <a:t>1</a:t>
            </a:r>
            <a:r>
              <a:rPr lang="fr-FR" sz="1600" b="1" dirty="0" smtClean="0">
                <a:solidFill>
                  <a:srgbClr val="C00000"/>
                </a:solidFill>
              </a:rPr>
              <a:t>,n</a:t>
            </a:r>
            <a:endParaRPr lang="fr-FR" sz="1600" b="1" dirty="0">
              <a:solidFill>
                <a:srgbClr val="C00000"/>
              </a:solidFill>
            </a:endParaRPr>
          </a:p>
        </p:txBody>
      </p:sp>
      <p:cxnSp>
        <p:nvCxnSpPr>
          <p:cNvPr id="35" name="Connecteur droit avec flèche 34"/>
          <p:cNvCxnSpPr/>
          <p:nvPr/>
        </p:nvCxnSpPr>
        <p:spPr>
          <a:xfrm>
            <a:off x="2267066" y="4321849"/>
            <a:ext cx="123709" cy="315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1889226" y="4008633"/>
            <a:ext cx="755679" cy="338554"/>
          </a:xfrm>
          <a:prstGeom prst="rect">
            <a:avLst/>
          </a:prstGeom>
          <a:noFill/>
          <a:ln w="12700">
            <a:solidFill>
              <a:srgbClr val="0070C0"/>
            </a:solidFill>
          </a:ln>
        </p:spPr>
        <p:txBody>
          <a:bodyPr wrap="square" rtlCol="0">
            <a:spAutoFit/>
          </a:bodyPr>
          <a:lstStyle/>
          <a:p>
            <a:r>
              <a:rPr lang="fr-FR" sz="1600" dirty="0" smtClean="0"/>
              <a:t>Ou </a:t>
            </a:r>
            <a:r>
              <a:rPr lang="fr-FR" sz="1600" b="1" dirty="0">
                <a:solidFill>
                  <a:srgbClr val="C00000"/>
                </a:solidFill>
              </a:rPr>
              <a:t>1</a:t>
            </a:r>
            <a:r>
              <a:rPr lang="fr-FR" sz="1600" b="1" dirty="0" smtClean="0">
                <a:solidFill>
                  <a:srgbClr val="C00000"/>
                </a:solidFill>
              </a:rPr>
              <a:t>,n</a:t>
            </a:r>
            <a:endParaRPr lang="fr-FR" sz="1600" b="1" dirty="0">
              <a:solidFill>
                <a:srgbClr val="C00000"/>
              </a:solidFill>
            </a:endParaRPr>
          </a:p>
        </p:txBody>
      </p:sp>
      <p:cxnSp>
        <p:nvCxnSpPr>
          <p:cNvPr id="37" name="Connecteur droit avec flèche 36"/>
          <p:cNvCxnSpPr>
            <a:stCxn id="38" idx="3"/>
          </p:cNvCxnSpPr>
          <p:nvPr/>
        </p:nvCxnSpPr>
        <p:spPr>
          <a:xfrm flipV="1">
            <a:off x="802401" y="5549726"/>
            <a:ext cx="731124" cy="68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46722" y="5448524"/>
            <a:ext cx="755679" cy="338554"/>
          </a:xfrm>
          <a:prstGeom prst="rect">
            <a:avLst/>
          </a:prstGeom>
          <a:noFill/>
          <a:ln w="12700">
            <a:solidFill>
              <a:srgbClr val="0070C0"/>
            </a:solidFill>
          </a:ln>
        </p:spPr>
        <p:txBody>
          <a:bodyPr wrap="square" rtlCol="0">
            <a:spAutoFit/>
          </a:bodyPr>
          <a:lstStyle/>
          <a:p>
            <a:r>
              <a:rPr lang="fr-FR" sz="1600" dirty="0" smtClean="0"/>
              <a:t>Ou </a:t>
            </a:r>
            <a:r>
              <a:rPr lang="fr-FR" sz="1600" b="1" dirty="0">
                <a:solidFill>
                  <a:srgbClr val="C00000"/>
                </a:solidFill>
              </a:rPr>
              <a:t>1</a:t>
            </a:r>
            <a:r>
              <a:rPr lang="fr-FR" sz="1600" b="1" dirty="0" smtClean="0">
                <a:solidFill>
                  <a:srgbClr val="C00000"/>
                </a:solidFill>
              </a:rPr>
              <a:t>,n</a:t>
            </a:r>
            <a:endParaRPr lang="fr-FR" sz="1600" b="1" dirty="0">
              <a:solidFill>
                <a:srgbClr val="C00000"/>
              </a:solidFill>
            </a:endParaRPr>
          </a:p>
        </p:txBody>
      </p:sp>
      <p:sp>
        <p:nvSpPr>
          <p:cNvPr id="43" name="Flèche droite 42"/>
          <p:cNvSpPr/>
          <p:nvPr/>
        </p:nvSpPr>
        <p:spPr>
          <a:xfrm>
            <a:off x="3765088" y="4766947"/>
            <a:ext cx="1220257" cy="430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Devient (MLD) </a:t>
            </a:r>
            <a:endParaRPr lang="fr-FR" sz="1200" b="1" dirty="0"/>
          </a:p>
        </p:txBody>
      </p:sp>
    </p:spTree>
    <p:extLst>
      <p:ext uri="{BB962C8B-B14F-4D97-AF65-F5344CB8AC3E}">
        <p14:creationId xmlns:p14="http://schemas.microsoft.com/office/powerpoint/2010/main" val="153463119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0" y="1815221"/>
            <a:ext cx="4847994" cy="461665"/>
          </a:xfrm>
          <a:prstGeom prst="rect">
            <a:avLst/>
          </a:prstGeom>
        </p:spPr>
        <p:txBody>
          <a:bodyPr wrap="none">
            <a:spAutoFit/>
          </a:bodyPr>
          <a:lstStyle/>
          <a:p>
            <a:r>
              <a:rPr lang="fr-FR" sz="2400" b="1" dirty="0">
                <a:solidFill>
                  <a:schemeClr val="accent3">
                    <a:lumMod val="50000"/>
                  </a:schemeClr>
                </a:solidFill>
              </a:rPr>
              <a:t>Règles de passage du MCD au MLD : </a:t>
            </a:r>
          </a:p>
        </p:txBody>
      </p:sp>
      <p:pic>
        <p:nvPicPr>
          <p:cNvPr id="3" name="Image 2"/>
          <p:cNvPicPr>
            <a:picLocks noChangeAspect="1"/>
          </p:cNvPicPr>
          <p:nvPr/>
        </p:nvPicPr>
        <p:blipFill>
          <a:blip r:embed="rId2"/>
          <a:stretch>
            <a:fillRect/>
          </a:stretch>
        </p:blipFill>
        <p:spPr>
          <a:xfrm>
            <a:off x="100298" y="3351116"/>
            <a:ext cx="3997576" cy="1656531"/>
          </a:xfrm>
          <a:prstGeom prst="rect">
            <a:avLst/>
          </a:prstGeom>
        </p:spPr>
      </p:pic>
      <p:sp>
        <p:nvSpPr>
          <p:cNvPr id="17" name="Rectangle 16"/>
          <p:cNvSpPr/>
          <p:nvPr/>
        </p:nvSpPr>
        <p:spPr>
          <a:xfrm>
            <a:off x="85725" y="5011152"/>
            <a:ext cx="11937749" cy="1061829"/>
          </a:xfrm>
          <a:prstGeom prst="rect">
            <a:avLst/>
          </a:prstGeom>
        </p:spPr>
        <p:txBody>
          <a:bodyPr wrap="square">
            <a:spAutoFit/>
          </a:bodyPr>
          <a:lstStyle/>
          <a:p>
            <a:pPr>
              <a:lnSpc>
                <a:spcPct val="150000"/>
              </a:lnSpc>
            </a:pPr>
            <a:r>
              <a:rPr lang="en-US" sz="1400" dirty="0">
                <a:latin typeface="Times New Roman" panose="02020603050405020304" pitchFamily="18" charset="0"/>
                <a:ea typeface="Times New Roman" panose="02020603050405020304" pitchFamily="18" charset="0"/>
              </a:rPr>
              <a:t>La </a:t>
            </a:r>
            <a:r>
              <a:rPr lang="en-US" sz="1400" b="1" dirty="0" err="1" smtClean="0">
                <a:latin typeface="Times New Roman" panose="02020603050405020304" pitchFamily="18" charset="0"/>
                <a:ea typeface="Times New Roman" panose="02020603050405020304" pitchFamily="18" charset="0"/>
              </a:rPr>
              <a:t>l’association</a:t>
            </a:r>
            <a:r>
              <a:rPr lang="en-US" sz="1400" b="1" dirty="0" smtClean="0">
                <a:latin typeface="Times New Roman" panose="02020603050405020304" pitchFamily="18" charset="0"/>
                <a:ea typeface="Times New Roman" panose="02020603050405020304" pitchFamily="18" charset="0"/>
              </a:rPr>
              <a:t> </a:t>
            </a:r>
            <a:r>
              <a:rPr lang="en-US" sz="1400" b="1" i="1" dirty="0" err="1" smtClean="0">
                <a:latin typeface="Times New Roman" panose="02020603050405020304" pitchFamily="18" charset="0"/>
                <a:ea typeface="Times New Roman" panose="02020603050405020304" pitchFamily="18" charset="0"/>
              </a:rPr>
              <a:t>habiter</a:t>
            </a:r>
            <a:r>
              <a:rPr lang="en-US" sz="1400" dirty="0" smtClean="0">
                <a:latin typeface="Times New Roman" panose="02020603050405020304" pitchFamily="18" charset="0"/>
                <a:ea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rPr>
              <a:t>du type (1,1)-(1,n), </a:t>
            </a:r>
            <a:r>
              <a:rPr lang="en-US" sz="1400" dirty="0" err="1">
                <a:latin typeface="Times New Roman" panose="02020603050405020304" pitchFamily="18" charset="0"/>
                <a:ea typeface="Times New Roman" panose="02020603050405020304" pitchFamily="18" charset="0"/>
              </a:rPr>
              <a:t>est</a:t>
            </a:r>
            <a:r>
              <a:rPr lang="en-US" sz="1400" dirty="0">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traduite</a:t>
            </a:r>
            <a:r>
              <a:rPr lang="en-US" sz="1400" dirty="0">
                <a:latin typeface="Times New Roman" panose="02020603050405020304" pitchFamily="18" charset="0"/>
                <a:ea typeface="Times New Roman" panose="02020603050405020304" pitchFamily="18" charset="0"/>
              </a:rPr>
              <a:t> par la migration de </a:t>
            </a:r>
            <a:r>
              <a:rPr lang="en-US" sz="1400" dirty="0" err="1">
                <a:latin typeface="Times New Roman" panose="02020603050405020304" pitchFamily="18" charset="0"/>
                <a:ea typeface="Times New Roman" panose="02020603050405020304" pitchFamily="18" charset="0"/>
              </a:rPr>
              <a:t>l'attribut</a:t>
            </a:r>
            <a:r>
              <a:rPr lang="en-US" sz="1400" dirty="0">
                <a:latin typeface="Times New Roman" panose="02020603050405020304" pitchFamily="18" charset="0"/>
                <a:ea typeface="Times New Roman" panose="02020603050405020304" pitchFamily="18" charset="0"/>
              </a:rPr>
              <a:t> </a:t>
            </a:r>
            <a:r>
              <a:rPr lang="en-US" sz="1400" b="1" i="1" dirty="0" err="1" smtClean="0">
                <a:latin typeface="Times New Roman" panose="02020603050405020304" pitchFamily="18" charset="0"/>
                <a:ea typeface="Times New Roman" panose="02020603050405020304" pitchFamily="18" charset="0"/>
              </a:rPr>
              <a:t>id_maison</a:t>
            </a:r>
            <a:r>
              <a:rPr lang="en-US" sz="1400" i="1"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dans</a:t>
            </a:r>
            <a:r>
              <a:rPr lang="en-US" sz="1400" dirty="0" smtClean="0">
                <a:latin typeface="Times New Roman" panose="02020603050405020304" pitchFamily="18" charset="0"/>
                <a:ea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rPr>
              <a:t>la table </a:t>
            </a:r>
            <a:r>
              <a:rPr lang="en-US" sz="1400" b="1" i="1" dirty="0" err="1">
                <a:latin typeface="Times New Roman" panose="02020603050405020304" pitchFamily="18" charset="0"/>
                <a:ea typeface="Times New Roman" panose="02020603050405020304" pitchFamily="18" charset="0"/>
              </a:rPr>
              <a:t>Personne</a:t>
            </a:r>
            <a:r>
              <a:rPr lang="en-US" sz="1400" dirty="0">
                <a:latin typeface="Times New Roman" panose="02020603050405020304" pitchFamily="18" charset="0"/>
                <a:ea typeface="Times New Roman" panose="02020603050405020304" pitchFamily="18" charset="0"/>
              </a:rPr>
              <a:t>. </a:t>
            </a:r>
            <a:endParaRPr lang="en-US" sz="1400" dirty="0" smtClean="0">
              <a:latin typeface="Times New Roman" panose="02020603050405020304" pitchFamily="18" charset="0"/>
              <a:ea typeface="Times New Roman" panose="02020603050405020304" pitchFamily="18" charset="0"/>
            </a:endParaRPr>
          </a:p>
          <a:p>
            <a:pPr>
              <a:lnSpc>
                <a:spcPct val="150000"/>
              </a:lnSpc>
            </a:pPr>
            <a:r>
              <a:rPr lang="en-US" sz="1400" dirty="0" smtClean="0">
                <a:latin typeface="Times New Roman" panose="02020603050405020304" pitchFamily="18" charset="0"/>
                <a:ea typeface="Times New Roman" panose="02020603050405020304" pitchFamily="18" charset="0"/>
              </a:rPr>
              <a:t>La </a:t>
            </a:r>
            <a:r>
              <a:rPr lang="en-US" sz="1400" b="1" dirty="0" err="1" smtClean="0">
                <a:latin typeface="Times New Roman" panose="02020603050405020304" pitchFamily="18" charset="0"/>
                <a:ea typeface="Times New Roman" panose="02020603050405020304" pitchFamily="18" charset="0"/>
              </a:rPr>
              <a:t>L’association</a:t>
            </a:r>
            <a:r>
              <a:rPr lang="en-US" sz="1400" b="1" dirty="0" smtClean="0">
                <a:latin typeface="Times New Roman" panose="02020603050405020304" pitchFamily="18" charset="0"/>
                <a:ea typeface="Times New Roman" panose="02020603050405020304" pitchFamily="18" charset="0"/>
              </a:rPr>
              <a:t> </a:t>
            </a:r>
            <a:r>
              <a:rPr lang="en-US" sz="1400" b="1" i="1" dirty="0" err="1" smtClean="0">
                <a:latin typeface="Times New Roman" panose="02020603050405020304" pitchFamily="18" charset="0"/>
                <a:ea typeface="Times New Roman" panose="02020603050405020304" pitchFamily="18" charset="0"/>
              </a:rPr>
              <a:t>posséder</a:t>
            </a:r>
            <a:r>
              <a:rPr lang="en-US" sz="1400" dirty="0" smtClean="0">
                <a:latin typeface="Times New Roman" panose="02020603050405020304" pitchFamily="18" charset="0"/>
                <a:ea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rPr>
              <a:t>du type (0,n)-(1,n) </a:t>
            </a:r>
            <a:r>
              <a:rPr lang="en-US" sz="1400" dirty="0" err="1">
                <a:latin typeface="Times New Roman" panose="02020603050405020304" pitchFamily="18" charset="0"/>
                <a:ea typeface="Times New Roman" panose="02020603050405020304" pitchFamily="18" charset="0"/>
              </a:rPr>
              <a:t>est</a:t>
            </a:r>
            <a:r>
              <a:rPr lang="en-US" sz="1400" dirty="0">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traduite</a:t>
            </a:r>
            <a:r>
              <a:rPr lang="en-US" sz="1400" dirty="0">
                <a:latin typeface="Times New Roman" panose="02020603050405020304" pitchFamily="18" charset="0"/>
                <a:ea typeface="Times New Roman" panose="02020603050405020304" pitchFamily="18" charset="0"/>
              </a:rPr>
              <a:t> par la </a:t>
            </a:r>
            <a:r>
              <a:rPr lang="en-US" sz="1400" dirty="0" err="1">
                <a:latin typeface="Times New Roman" panose="02020603050405020304" pitchFamily="18" charset="0"/>
                <a:ea typeface="Times New Roman" panose="02020603050405020304" pitchFamily="18" charset="0"/>
              </a:rPr>
              <a:t>création</a:t>
            </a:r>
            <a:r>
              <a:rPr lang="en-US" sz="1400" dirty="0">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d'une</a:t>
            </a:r>
            <a:r>
              <a:rPr lang="en-US" sz="1400" dirty="0">
                <a:latin typeface="Times New Roman" panose="02020603050405020304" pitchFamily="18" charset="0"/>
                <a:ea typeface="Times New Roman" panose="02020603050405020304" pitchFamily="18" charset="0"/>
              </a:rPr>
              <a:t> </a:t>
            </a:r>
            <a:r>
              <a:rPr lang="en-US" sz="1400" b="1" dirty="0">
                <a:latin typeface="Times New Roman" panose="02020603050405020304" pitchFamily="18" charset="0"/>
                <a:ea typeface="Times New Roman" panose="02020603050405020304" pitchFamily="18" charset="0"/>
              </a:rPr>
              <a:t>table</a:t>
            </a:r>
            <a:r>
              <a:rPr lang="en-US" sz="1400" dirty="0">
                <a:latin typeface="Times New Roman" panose="02020603050405020304" pitchFamily="18" charset="0"/>
                <a:ea typeface="Times New Roman" panose="02020603050405020304" pitchFamily="18" charset="0"/>
              </a:rPr>
              <a:t> </a:t>
            </a:r>
            <a:r>
              <a:rPr lang="en-US" sz="1400" b="1" dirty="0" err="1" smtClean="0">
                <a:latin typeface="Times New Roman" panose="02020603050405020304" pitchFamily="18" charset="0"/>
                <a:ea typeface="Times New Roman" panose="02020603050405020304" pitchFamily="18" charset="0"/>
              </a:rPr>
              <a:t>supplémentaire</a:t>
            </a:r>
            <a:r>
              <a:rPr lang="en-US" sz="1400" b="1" dirty="0" smtClean="0">
                <a:latin typeface="Times New Roman" panose="02020603050405020304" pitchFamily="18" charset="0"/>
                <a:ea typeface="Times New Roman" panose="02020603050405020304" pitchFamily="18" charset="0"/>
              </a:rPr>
              <a:t> </a:t>
            </a:r>
            <a:r>
              <a:rPr lang="en-US" sz="1400" b="1" dirty="0" err="1" smtClean="0">
                <a:latin typeface="Times New Roman" panose="02020603050405020304" pitchFamily="18" charset="0"/>
                <a:ea typeface="Times New Roman" panose="02020603050405020304" pitchFamily="18" charset="0"/>
              </a:rPr>
              <a:t>Personne</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Cette</a:t>
            </a:r>
            <a:r>
              <a:rPr lang="en-US" sz="1400" dirty="0" smtClean="0">
                <a:latin typeface="Times New Roman" panose="02020603050405020304" pitchFamily="18" charset="0"/>
                <a:ea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rPr>
              <a:t>table </a:t>
            </a:r>
            <a:r>
              <a:rPr lang="en-US" sz="1400" dirty="0" err="1">
                <a:latin typeface="Times New Roman" panose="02020603050405020304" pitchFamily="18" charset="0"/>
                <a:ea typeface="Times New Roman" panose="02020603050405020304" pitchFamily="18" charset="0"/>
              </a:rPr>
              <a:t>contient</a:t>
            </a:r>
            <a:r>
              <a:rPr lang="en-US" sz="1400" dirty="0">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comme</a:t>
            </a:r>
            <a:r>
              <a:rPr lang="en-US" sz="1400" dirty="0">
                <a:latin typeface="Times New Roman" panose="02020603050405020304" pitchFamily="18" charset="0"/>
                <a:ea typeface="Times New Roman" panose="02020603050405020304" pitchFamily="18" charset="0"/>
              </a:rPr>
              <a:t> </a:t>
            </a:r>
            <a:r>
              <a:rPr lang="en-US" sz="1400" b="1" dirty="0" err="1">
                <a:solidFill>
                  <a:srgbClr val="C00000"/>
                </a:solidFill>
                <a:latin typeface="Times New Roman" panose="02020603050405020304" pitchFamily="18" charset="0"/>
                <a:ea typeface="Times New Roman" panose="02020603050405020304" pitchFamily="18" charset="0"/>
              </a:rPr>
              <a:t>clé</a:t>
            </a:r>
            <a:r>
              <a:rPr lang="en-US" sz="1400" b="1" dirty="0">
                <a:solidFill>
                  <a:srgbClr val="C00000"/>
                </a:solidFill>
                <a:latin typeface="Times New Roman" panose="02020603050405020304" pitchFamily="18" charset="0"/>
                <a:ea typeface="Times New Roman" panose="02020603050405020304" pitchFamily="18" charset="0"/>
              </a:rPr>
              <a:t> </a:t>
            </a:r>
            <a:r>
              <a:rPr lang="en-US" sz="1400" b="1" dirty="0" err="1">
                <a:solidFill>
                  <a:srgbClr val="C00000"/>
                </a:solidFill>
                <a:latin typeface="Times New Roman" panose="02020603050405020304" pitchFamily="18" charset="0"/>
                <a:ea typeface="Times New Roman" panose="02020603050405020304" pitchFamily="18" charset="0"/>
              </a:rPr>
              <a:t>primaire</a:t>
            </a:r>
            <a:r>
              <a:rPr lang="en-US" sz="1400" b="1" dirty="0">
                <a:solidFill>
                  <a:srgbClr val="C00000"/>
                </a:solidFill>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composée</a:t>
            </a:r>
            <a:r>
              <a:rPr lang="en-US" sz="1400" dirty="0">
                <a:latin typeface="Times New Roman" panose="02020603050405020304" pitchFamily="18" charset="0"/>
                <a:ea typeface="Times New Roman" panose="02020603050405020304" pitchFamily="18" charset="0"/>
              </a:rPr>
              <a:t>, les </a:t>
            </a:r>
            <a:r>
              <a:rPr lang="en-US" sz="1400" dirty="0" err="1">
                <a:latin typeface="Times New Roman" panose="02020603050405020304" pitchFamily="18" charset="0"/>
                <a:ea typeface="Times New Roman" panose="02020603050405020304" pitchFamily="18" charset="0"/>
              </a:rPr>
              <a:t>clés</a:t>
            </a:r>
            <a:r>
              <a:rPr lang="en-US" sz="1400" dirty="0">
                <a:latin typeface="Times New Roman" panose="02020603050405020304" pitchFamily="18" charset="0"/>
                <a:ea typeface="Times New Roman" panose="02020603050405020304" pitchFamily="18" charset="0"/>
              </a:rPr>
              <a:t> des </a:t>
            </a:r>
            <a:r>
              <a:rPr lang="en-US" sz="1400" dirty="0" err="1">
                <a:latin typeface="Times New Roman" panose="02020603050405020304" pitchFamily="18" charset="0"/>
                <a:ea typeface="Times New Roman" panose="02020603050405020304" pitchFamily="18" charset="0"/>
              </a:rPr>
              <a:t>deux</a:t>
            </a:r>
            <a:r>
              <a:rPr lang="en-US" sz="1400" dirty="0">
                <a:latin typeface="Times New Roman" panose="02020603050405020304" pitchFamily="18" charset="0"/>
                <a:ea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rPr>
              <a:t>table ( </a:t>
            </a:r>
            <a:r>
              <a:rPr lang="en-US" sz="1400" b="1" dirty="0" err="1" smtClean="0">
                <a:latin typeface="Times New Roman" panose="02020603050405020304" pitchFamily="18" charset="0"/>
                <a:ea typeface="Times New Roman" panose="02020603050405020304" pitchFamily="18" charset="0"/>
              </a:rPr>
              <a:t>Persone</a:t>
            </a:r>
            <a:r>
              <a:rPr lang="en-US" sz="1400" dirty="0" smtClean="0">
                <a:latin typeface="Times New Roman" panose="02020603050405020304" pitchFamily="18" charset="0"/>
                <a:ea typeface="Times New Roman" panose="02020603050405020304" pitchFamily="18" charset="0"/>
              </a:rPr>
              <a:t> et </a:t>
            </a:r>
            <a:r>
              <a:rPr lang="en-US" sz="1400" b="1" dirty="0" err="1" smtClean="0">
                <a:latin typeface="Times New Roman" panose="02020603050405020304" pitchFamily="18" charset="0"/>
                <a:ea typeface="Times New Roman" panose="02020603050405020304" pitchFamily="18" charset="0"/>
              </a:rPr>
              <a:t>Maison</a:t>
            </a:r>
            <a:r>
              <a:rPr lang="en-US" sz="1400" dirty="0" smtClean="0">
                <a:latin typeface="Times New Roman" panose="02020603050405020304" pitchFamily="18" charset="0"/>
                <a:ea typeface="Times New Roman" panose="02020603050405020304" pitchFamily="18" charset="0"/>
              </a:rPr>
              <a:t>) </a:t>
            </a:r>
            <a:endParaRPr lang="fr-FR" sz="1400" dirty="0"/>
          </a:p>
        </p:txBody>
      </p:sp>
      <p:sp>
        <p:nvSpPr>
          <p:cNvPr id="19" name="Rectangle 18"/>
          <p:cNvSpPr/>
          <p:nvPr/>
        </p:nvSpPr>
        <p:spPr>
          <a:xfrm>
            <a:off x="201966" y="6254380"/>
            <a:ext cx="10189809" cy="307777"/>
          </a:xfrm>
          <a:prstGeom prst="rect">
            <a:avLst/>
          </a:prstGeom>
        </p:spPr>
        <p:txBody>
          <a:bodyPr wrap="square">
            <a:spAutoFit/>
          </a:bodyPr>
          <a:lstStyle/>
          <a:p>
            <a:pPr>
              <a:spcAft>
                <a:spcPts val="600"/>
              </a:spcAft>
            </a:pPr>
            <a:r>
              <a:rPr lang="fr-FR" sz="1400" dirty="0">
                <a:latin typeface="Times New Roman" panose="02020603050405020304" pitchFamily="18" charset="0"/>
                <a:ea typeface="Times New Roman" panose="02020603050405020304" pitchFamily="18" charset="0"/>
              </a:rPr>
              <a:t>tables reliées </a:t>
            </a:r>
            <a:r>
              <a:rPr lang="fr-FR" sz="1400" b="1" i="1" dirty="0">
                <a:latin typeface="Times New Roman" panose="02020603050405020304" pitchFamily="18" charset="0"/>
                <a:ea typeface="Times New Roman" panose="02020603050405020304" pitchFamily="18" charset="0"/>
              </a:rPr>
              <a:t>Personne</a:t>
            </a:r>
            <a:r>
              <a:rPr lang="fr-FR" sz="1400" dirty="0">
                <a:latin typeface="Times New Roman" panose="02020603050405020304" pitchFamily="18" charset="0"/>
                <a:ea typeface="Times New Roman" panose="02020603050405020304" pitchFamily="18" charset="0"/>
              </a:rPr>
              <a:t> et </a:t>
            </a:r>
            <a:r>
              <a:rPr lang="fr-FR" sz="1400" b="1" i="1" dirty="0">
                <a:latin typeface="Times New Roman" panose="02020603050405020304" pitchFamily="18" charset="0"/>
                <a:ea typeface="Times New Roman" panose="02020603050405020304" pitchFamily="18" charset="0"/>
              </a:rPr>
              <a:t>Maison</a:t>
            </a:r>
            <a:r>
              <a:rPr lang="fr-FR" sz="1400" dirty="0">
                <a:latin typeface="Times New Roman" panose="02020603050405020304" pitchFamily="18" charset="0"/>
                <a:ea typeface="Times New Roman" panose="02020603050405020304" pitchFamily="18" charset="0"/>
              </a:rPr>
              <a:t>. On a donc simplement appliqué 2 fois de façon indépendante les règles de transfert </a:t>
            </a:r>
            <a:r>
              <a:rPr lang="fr-FR" sz="1400" b="1" dirty="0">
                <a:latin typeface="Times New Roman" panose="02020603050405020304" pitchFamily="18" charset="0"/>
                <a:ea typeface="Times New Roman" panose="02020603050405020304" pitchFamily="18" charset="0"/>
              </a:rPr>
              <a:t>MCD</a:t>
            </a:r>
            <a:r>
              <a:rPr lang="fr-FR" sz="1400" dirty="0">
                <a:latin typeface="Times New Roman" panose="02020603050405020304" pitchFamily="18" charset="0"/>
                <a:ea typeface="Times New Roman" panose="02020603050405020304" pitchFamily="18" charset="0"/>
              </a:rPr>
              <a:t> à </a:t>
            </a:r>
            <a:r>
              <a:rPr lang="fr-FR" sz="1400" b="1" dirty="0">
                <a:latin typeface="Times New Roman" panose="02020603050405020304" pitchFamily="18" charset="0"/>
                <a:ea typeface="Times New Roman" panose="02020603050405020304" pitchFamily="18" charset="0"/>
              </a:rPr>
              <a:t>MLD</a:t>
            </a:r>
            <a:r>
              <a:rPr lang="fr-FR" sz="1400" dirty="0">
                <a:latin typeface="Times New Roman" panose="02020603050405020304" pitchFamily="18" charset="0"/>
                <a:ea typeface="Times New Roman" panose="02020603050405020304" pitchFamily="18" charset="0"/>
              </a:rPr>
              <a:t>.</a:t>
            </a:r>
            <a:endParaRPr lang="fr-FR" sz="1400" dirty="0">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85725" y="2356407"/>
            <a:ext cx="7448550" cy="307777"/>
          </a:xfrm>
          <a:prstGeom prst="rect">
            <a:avLst/>
          </a:prstGeom>
        </p:spPr>
        <p:txBody>
          <a:bodyPr wrap="square">
            <a:spAutoFit/>
          </a:bodyPr>
          <a:lstStyle/>
          <a:p>
            <a:pPr>
              <a:spcBef>
                <a:spcPts val="1200"/>
              </a:spcBef>
              <a:spcAft>
                <a:spcPts val="300"/>
              </a:spcAft>
            </a:pPr>
            <a:r>
              <a:rPr lang="fr-FR" sz="1400" b="1" i="1" dirty="0">
                <a:latin typeface="Arial" panose="020B0604020202020204" pitchFamily="34" charset="0"/>
              </a:rPr>
              <a:t>Cas </a:t>
            </a:r>
            <a:r>
              <a:rPr lang="fr-FR" sz="1400" b="1" i="1" dirty="0" smtClean="0">
                <a:latin typeface="Arial" panose="020B0604020202020204" pitchFamily="34" charset="0"/>
              </a:rPr>
              <a:t>spéciaux  : Plusieurs </a:t>
            </a:r>
            <a:r>
              <a:rPr lang="fr-FR" sz="1400" b="1" i="1" dirty="0">
                <a:latin typeface="Arial" panose="020B0604020202020204" pitchFamily="34" charset="0"/>
              </a:rPr>
              <a:t>relations entre 2 objets</a:t>
            </a:r>
            <a:endParaRPr lang="fr-FR" sz="1400" b="1" i="1" dirty="0">
              <a:effectLst/>
              <a:latin typeface="Arial" panose="020B0604020202020204" pitchFamily="34" charset="0"/>
            </a:endParaRPr>
          </a:p>
        </p:txBody>
      </p:sp>
      <p:sp>
        <p:nvSpPr>
          <p:cNvPr id="23" name="Rectangle 22"/>
          <p:cNvSpPr/>
          <p:nvPr/>
        </p:nvSpPr>
        <p:spPr>
          <a:xfrm>
            <a:off x="100298" y="2823622"/>
            <a:ext cx="5256567" cy="369332"/>
          </a:xfrm>
          <a:prstGeom prst="rect">
            <a:avLst/>
          </a:prstGeom>
        </p:spPr>
        <p:txBody>
          <a:bodyPr wrap="none">
            <a:spAutoFit/>
          </a:bodyPr>
          <a:lstStyle/>
          <a:p>
            <a:pPr>
              <a:spcAft>
                <a:spcPts val="600"/>
              </a:spcAft>
            </a:pPr>
            <a:r>
              <a:rPr lang="fr-FR" b="1" dirty="0" smtClean="0">
                <a:latin typeface="Times New Roman" panose="02020603050405020304" pitchFamily="18" charset="0"/>
                <a:ea typeface="Times New Roman" panose="02020603050405020304" pitchFamily="18" charset="0"/>
              </a:rPr>
              <a:t>Les </a:t>
            </a:r>
            <a:r>
              <a:rPr lang="fr-FR" b="1" dirty="0">
                <a:latin typeface="Times New Roman" panose="02020603050405020304" pitchFamily="18" charset="0"/>
                <a:ea typeface="Times New Roman" panose="02020603050405020304" pitchFamily="18" charset="0"/>
              </a:rPr>
              <a:t>règles générales </a:t>
            </a:r>
            <a:r>
              <a:rPr lang="fr-FR" b="1" dirty="0" smtClean="0">
                <a:latin typeface="Times New Roman" panose="02020603050405020304" pitchFamily="18" charset="0"/>
                <a:ea typeface="Times New Roman" panose="02020603050405020304" pitchFamily="18" charset="0"/>
              </a:rPr>
              <a:t>s'appliquent indépendamment </a:t>
            </a:r>
            <a:endParaRPr lang="fr-FR" dirty="0">
              <a:effectLst/>
              <a:latin typeface="Times New Roman" panose="02020603050405020304" pitchFamily="18" charset="0"/>
              <a:ea typeface="Times New Roman" panose="02020603050405020304" pitchFamily="18" charset="0"/>
            </a:endParaRPr>
          </a:p>
        </p:txBody>
      </p:sp>
      <p:sp>
        <p:nvSpPr>
          <p:cNvPr id="24" name="Flèche droite 23"/>
          <p:cNvSpPr/>
          <p:nvPr/>
        </p:nvSpPr>
        <p:spPr>
          <a:xfrm>
            <a:off x="4249620" y="4045988"/>
            <a:ext cx="1698118" cy="430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Devient (MLD) </a:t>
            </a:r>
            <a:endParaRPr lang="fr-FR" sz="1200" b="1" dirty="0"/>
          </a:p>
        </p:txBody>
      </p:sp>
      <p:pic>
        <p:nvPicPr>
          <p:cNvPr id="4" name="Image 3"/>
          <p:cNvPicPr>
            <a:picLocks noChangeAspect="1"/>
          </p:cNvPicPr>
          <p:nvPr/>
        </p:nvPicPr>
        <p:blipFill>
          <a:blip r:embed="rId3"/>
          <a:stretch>
            <a:fillRect/>
          </a:stretch>
        </p:blipFill>
        <p:spPr>
          <a:xfrm>
            <a:off x="5947738" y="3330487"/>
            <a:ext cx="5172075" cy="1533525"/>
          </a:xfrm>
          <a:prstGeom prst="rect">
            <a:avLst/>
          </a:prstGeom>
        </p:spPr>
      </p:pic>
    </p:spTree>
    <p:extLst>
      <p:ext uri="{BB962C8B-B14F-4D97-AF65-F5344CB8AC3E}">
        <p14:creationId xmlns:p14="http://schemas.microsoft.com/office/powerpoint/2010/main" val="222144974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201966" y="1933598"/>
            <a:ext cx="4847994" cy="461665"/>
          </a:xfrm>
          <a:prstGeom prst="rect">
            <a:avLst/>
          </a:prstGeom>
        </p:spPr>
        <p:txBody>
          <a:bodyPr wrap="none">
            <a:spAutoFit/>
          </a:bodyPr>
          <a:lstStyle/>
          <a:p>
            <a:r>
              <a:rPr lang="fr-FR" sz="2400" b="1" dirty="0">
                <a:solidFill>
                  <a:schemeClr val="accent3">
                    <a:lumMod val="50000"/>
                  </a:schemeClr>
                </a:solidFill>
              </a:rPr>
              <a:t>Règles de passage du MCD au MLD : </a:t>
            </a:r>
          </a:p>
        </p:txBody>
      </p:sp>
      <p:sp>
        <p:nvSpPr>
          <p:cNvPr id="2" name="Rectangle 1"/>
          <p:cNvSpPr/>
          <p:nvPr/>
        </p:nvSpPr>
        <p:spPr>
          <a:xfrm>
            <a:off x="143381" y="2374138"/>
            <a:ext cx="10652991" cy="1569660"/>
          </a:xfrm>
          <a:prstGeom prst="rect">
            <a:avLst/>
          </a:prstGeom>
        </p:spPr>
        <p:txBody>
          <a:bodyPr wrap="square">
            <a:spAutoFit/>
          </a:bodyPr>
          <a:lstStyle/>
          <a:p>
            <a:pPr>
              <a:lnSpc>
                <a:spcPct val="150000"/>
              </a:lnSpc>
            </a:pPr>
            <a:r>
              <a:rPr lang="fr-FR" sz="1600" b="1" dirty="0">
                <a:solidFill>
                  <a:srgbClr val="C00000"/>
                </a:solidFill>
              </a:rPr>
              <a:t>Association Réflexive </a:t>
            </a:r>
            <a:endParaRPr lang="fr-FR" sz="1600" b="1" dirty="0" smtClean="0">
              <a:solidFill>
                <a:srgbClr val="C00000"/>
              </a:solidFill>
            </a:endParaRPr>
          </a:p>
          <a:p>
            <a:pPr>
              <a:lnSpc>
                <a:spcPct val="150000"/>
              </a:lnSpc>
            </a:pPr>
            <a:r>
              <a:rPr lang="fr-FR" sz="1600" b="1" dirty="0" smtClean="0">
                <a:solidFill>
                  <a:srgbClr val="C00000"/>
                </a:solidFill>
              </a:rPr>
              <a:t>Premier </a:t>
            </a:r>
            <a:r>
              <a:rPr lang="fr-FR" sz="1600" b="1" dirty="0">
                <a:solidFill>
                  <a:srgbClr val="C00000"/>
                </a:solidFill>
              </a:rPr>
              <a:t>cas </a:t>
            </a:r>
            <a:r>
              <a:rPr lang="fr-FR" sz="1600" dirty="0"/>
              <a:t>: </a:t>
            </a:r>
            <a:r>
              <a:rPr lang="fr-FR" sz="1600" b="1" dirty="0"/>
              <a:t>cardinalité</a:t>
            </a:r>
            <a:r>
              <a:rPr lang="fr-FR" sz="1600" dirty="0"/>
              <a:t> </a:t>
            </a:r>
            <a:r>
              <a:rPr lang="fr-FR" sz="1600" b="1" dirty="0">
                <a:solidFill>
                  <a:srgbClr val="C00000"/>
                </a:solidFill>
              </a:rPr>
              <a:t>(X,1) - (</a:t>
            </a:r>
            <a:r>
              <a:rPr lang="fr-FR" sz="1600" b="1" dirty="0" err="1">
                <a:solidFill>
                  <a:srgbClr val="C00000"/>
                </a:solidFill>
              </a:rPr>
              <a:t>X,n</a:t>
            </a:r>
            <a:r>
              <a:rPr lang="fr-FR" sz="1600" b="1" dirty="0">
                <a:solidFill>
                  <a:srgbClr val="C00000"/>
                </a:solidFill>
              </a:rPr>
              <a:t>), </a:t>
            </a:r>
            <a:r>
              <a:rPr lang="fr-FR" sz="1600" dirty="0"/>
              <a:t>avec X={0 ou 1}. </a:t>
            </a:r>
            <a:endParaRPr lang="fr-FR" sz="1600" dirty="0" smtClean="0"/>
          </a:p>
          <a:p>
            <a:pPr>
              <a:lnSpc>
                <a:spcPct val="150000"/>
              </a:lnSpc>
            </a:pPr>
            <a:r>
              <a:rPr lang="fr-FR" sz="1600" dirty="0" smtClean="0"/>
              <a:t>La </a:t>
            </a:r>
            <a:r>
              <a:rPr lang="fr-FR" sz="1600" b="1" dirty="0"/>
              <a:t>Clé Primaire </a:t>
            </a:r>
            <a:r>
              <a:rPr lang="fr-FR" sz="1600" dirty="0"/>
              <a:t>de l'entité se dédouble et devient une </a:t>
            </a:r>
            <a:r>
              <a:rPr lang="fr-FR" sz="1600" b="1" dirty="0"/>
              <a:t>Clé Etrangère </a:t>
            </a:r>
            <a:r>
              <a:rPr lang="fr-FR" sz="1600" dirty="0"/>
              <a:t>dans la relation ou nouvelle table. Exactement comme si l'entité se dédoublait et était reliée par une relation binaire (X,1) - (</a:t>
            </a:r>
            <a:r>
              <a:rPr lang="fr-FR" sz="1600" dirty="0" err="1"/>
              <a:t>X,n</a:t>
            </a:r>
            <a:r>
              <a:rPr lang="fr-FR" sz="1600" dirty="0"/>
              <a:t>) </a:t>
            </a:r>
            <a:endParaRPr lang="fr-FR" sz="1600" dirty="0" smtClean="0"/>
          </a:p>
        </p:txBody>
      </p:sp>
      <p:sp>
        <p:nvSpPr>
          <p:cNvPr id="3" name="Rectangle 2"/>
          <p:cNvSpPr/>
          <p:nvPr/>
        </p:nvSpPr>
        <p:spPr>
          <a:xfrm>
            <a:off x="201965" y="4060105"/>
            <a:ext cx="11282420" cy="830997"/>
          </a:xfrm>
          <a:prstGeom prst="rect">
            <a:avLst/>
          </a:prstGeom>
        </p:spPr>
        <p:txBody>
          <a:bodyPr wrap="square">
            <a:spAutoFit/>
          </a:bodyPr>
          <a:lstStyle/>
          <a:p>
            <a:pPr>
              <a:lnSpc>
                <a:spcPct val="150000"/>
              </a:lnSpc>
            </a:pPr>
            <a:r>
              <a:rPr lang="fr-FR" sz="1600" b="1" dirty="0"/>
              <a:t>Exemple</a:t>
            </a:r>
            <a:r>
              <a:rPr lang="fr-FR" sz="1600" dirty="0"/>
              <a:t> : Une société est organisée de manière suivante : chaque employé a 0 ou 1 supérieur hiérarchique direct. </a:t>
            </a:r>
            <a:r>
              <a:rPr lang="fr-FR" sz="1600" dirty="0" smtClean="0"/>
              <a:t>Et chaque </a:t>
            </a:r>
            <a:r>
              <a:rPr lang="fr-FR" sz="1600" dirty="0"/>
              <a:t>employé </a:t>
            </a:r>
            <a:r>
              <a:rPr lang="fr-FR" sz="1600" dirty="0" smtClean="0"/>
              <a:t>peut </a:t>
            </a:r>
            <a:r>
              <a:rPr lang="fr-FR" sz="1600" dirty="0" err="1" smtClean="0"/>
              <a:t>etre</a:t>
            </a:r>
            <a:r>
              <a:rPr lang="fr-FR" sz="1600" dirty="0" smtClean="0"/>
              <a:t> </a:t>
            </a:r>
            <a:r>
              <a:rPr lang="fr-FR" sz="1600" dirty="0"/>
              <a:t>le </a:t>
            </a:r>
            <a:r>
              <a:rPr lang="fr-FR" sz="1600" b="1" dirty="0"/>
              <a:t>supérieur hiérarchique </a:t>
            </a:r>
            <a:r>
              <a:rPr lang="fr-FR" sz="1600" dirty="0"/>
              <a:t>direct de 0 </a:t>
            </a:r>
            <a:r>
              <a:rPr lang="fr-FR" sz="1600" dirty="0" smtClean="0"/>
              <a:t>plusieurs </a:t>
            </a:r>
            <a:r>
              <a:rPr lang="fr-FR" sz="1600" dirty="0"/>
              <a:t>employés</a:t>
            </a:r>
          </a:p>
        </p:txBody>
      </p:sp>
      <p:pic>
        <p:nvPicPr>
          <p:cNvPr id="5" name="Image 4"/>
          <p:cNvPicPr>
            <a:picLocks noChangeAspect="1"/>
          </p:cNvPicPr>
          <p:nvPr/>
        </p:nvPicPr>
        <p:blipFill>
          <a:blip r:embed="rId2"/>
          <a:stretch>
            <a:fillRect/>
          </a:stretch>
        </p:blipFill>
        <p:spPr>
          <a:xfrm>
            <a:off x="373120" y="5128081"/>
            <a:ext cx="3671332" cy="1087029"/>
          </a:xfrm>
          <a:prstGeom prst="rect">
            <a:avLst/>
          </a:prstGeom>
        </p:spPr>
      </p:pic>
      <p:sp>
        <p:nvSpPr>
          <p:cNvPr id="17" name="Flèche droite 16"/>
          <p:cNvSpPr/>
          <p:nvPr/>
        </p:nvSpPr>
        <p:spPr>
          <a:xfrm>
            <a:off x="4008382" y="5520055"/>
            <a:ext cx="1572931" cy="430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Devient (MLD) </a:t>
            </a:r>
            <a:endParaRPr lang="fr-FR" sz="1200" b="1" dirty="0"/>
          </a:p>
        </p:txBody>
      </p:sp>
      <p:graphicFrame>
        <p:nvGraphicFramePr>
          <p:cNvPr id="18" name="Tableau 17"/>
          <p:cNvGraphicFramePr>
            <a:graphicFrameLocks noGrp="1"/>
          </p:cNvGraphicFramePr>
          <p:nvPr>
            <p:extLst>
              <p:ext uri="{D42A27DB-BD31-4B8C-83A1-F6EECF244321}">
                <p14:modId xmlns:p14="http://schemas.microsoft.com/office/powerpoint/2010/main" val="287563344"/>
              </p:ext>
            </p:extLst>
          </p:nvPr>
        </p:nvGraphicFramePr>
        <p:xfrm>
          <a:off x="5666457" y="5211701"/>
          <a:ext cx="1016164" cy="1036320"/>
        </p:xfrm>
        <a:graphic>
          <a:graphicData uri="http://schemas.openxmlformats.org/drawingml/2006/table">
            <a:tbl>
              <a:tblPr firstRow="1" bandRow="1">
                <a:tableStyleId>{5C22544A-7EE6-4342-B048-85BDC9FD1C3A}</a:tableStyleId>
              </a:tblPr>
              <a:tblGrid>
                <a:gridCol w="1016164"/>
              </a:tblGrid>
              <a:tr h="2890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rPr>
                        <a:t>Employé</a:t>
                      </a:r>
                      <a:endParaRPr lang="fr-FR"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9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err="1" smtClean="0"/>
                        <a:t>Co_Emp</a:t>
                      </a:r>
                      <a:endParaRPr lang="fr-FR" sz="14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err="1" smtClean="0"/>
                        <a:t>NomEmp</a:t>
                      </a:r>
                      <a:r>
                        <a:rPr lang="fr-FR" sz="1400" dirty="0" smtClean="0"/>
                        <a:t> #</a:t>
                      </a:r>
                      <a:r>
                        <a:rPr lang="fr-FR" sz="1400" b="1" dirty="0" err="1" smtClean="0"/>
                        <a:t>Id_Sup</a:t>
                      </a:r>
                      <a:endParaRPr lang="fr-FR" sz="14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359768" y="6429054"/>
            <a:ext cx="10843490" cy="369332"/>
          </a:xfrm>
          <a:prstGeom prst="rect">
            <a:avLst/>
          </a:prstGeom>
        </p:spPr>
        <p:txBody>
          <a:bodyPr wrap="square">
            <a:spAutoFit/>
          </a:bodyPr>
          <a:lstStyle/>
          <a:p>
            <a:r>
              <a:rPr lang="fr-FR" b="1" dirty="0" err="1">
                <a:solidFill>
                  <a:srgbClr val="C00000"/>
                </a:solidFill>
              </a:rPr>
              <a:t>IdSup</a:t>
            </a:r>
            <a:r>
              <a:rPr lang="fr-FR" dirty="0">
                <a:solidFill>
                  <a:srgbClr val="C00000"/>
                </a:solidFill>
              </a:rPr>
              <a:t> </a:t>
            </a:r>
            <a:r>
              <a:rPr lang="fr-FR" dirty="0"/>
              <a:t>correspond à l'identifiant (</a:t>
            </a:r>
            <a:r>
              <a:rPr lang="fr-FR" dirty="0" err="1"/>
              <a:t>Cod_Emp</a:t>
            </a:r>
            <a:r>
              <a:rPr lang="fr-FR" dirty="0"/>
              <a:t> ) du supérieur hiérarchique </a:t>
            </a:r>
            <a:r>
              <a:rPr lang="fr-FR" dirty="0" smtClean="0"/>
              <a:t>direct de </a:t>
            </a:r>
            <a:r>
              <a:rPr lang="fr-FR" dirty="0"/>
              <a:t>l'employé considéré. </a:t>
            </a:r>
          </a:p>
        </p:txBody>
      </p:sp>
      <p:sp>
        <p:nvSpPr>
          <p:cNvPr id="19" name="Rectangle 18"/>
          <p:cNvSpPr/>
          <p:nvPr/>
        </p:nvSpPr>
        <p:spPr>
          <a:xfrm>
            <a:off x="7932131" y="5983918"/>
            <a:ext cx="3552254" cy="338554"/>
          </a:xfrm>
          <a:prstGeom prst="rect">
            <a:avLst/>
          </a:prstGeom>
        </p:spPr>
        <p:txBody>
          <a:bodyPr wrap="none">
            <a:spAutoFit/>
          </a:bodyPr>
          <a:lstStyle/>
          <a:p>
            <a:r>
              <a:rPr lang="fr-FR" sz="1600" b="1" dirty="0"/>
              <a:t>Employé</a:t>
            </a:r>
            <a:r>
              <a:rPr lang="fr-FR" sz="1600" dirty="0"/>
              <a:t> (</a:t>
            </a:r>
            <a:r>
              <a:rPr lang="fr-FR" sz="1600" b="1" u="sng" dirty="0" err="1"/>
              <a:t>Cod_Emp</a:t>
            </a:r>
            <a:r>
              <a:rPr lang="fr-FR" sz="1600" dirty="0"/>
              <a:t> , </a:t>
            </a:r>
            <a:r>
              <a:rPr lang="fr-FR" sz="1600" dirty="0" err="1"/>
              <a:t>NomEmp</a:t>
            </a:r>
            <a:r>
              <a:rPr lang="fr-FR" sz="1600" dirty="0"/>
              <a:t> , </a:t>
            </a:r>
            <a:r>
              <a:rPr lang="fr-FR" sz="1600" b="1" dirty="0" smtClean="0"/>
              <a:t>#</a:t>
            </a:r>
            <a:r>
              <a:rPr lang="fr-FR" sz="1600" b="1" dirty="0" err="1" smtClean="0"/>
              <a:t>IdSup</a:t>
            </a:r>
            <a:r>
              <a:rPr lang="fr-FR" sz="1600" dirty="0"/>
              <a:t>)</a:t>
            </a:r>
          </a:p>
        </p:txBody>
      </p:sp>
      <p:sp>
        <p:nvSpPr>
          <p:cNvPr id="20" name="Flèche droite 19"/>
          <p:cNvSpPr/>
          <p:nvPr/>
        </p:nvSpPr>
        <p:spPr>
          <a:xfrm>
            <a:off x="6821298" y="5671595"/>
            <a:ext cx="2015709" cy="41699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smtClean="0"/>
              <a:t>Modèle Relationnel </a:t>
            </a:r>
            <a:r>
              <a:rPr lang="fr-FR" sz="1200" dirty="0" smtClean="0"/>
              <a:t>(</a:t>
            </a:r>
            <a:r>
              <a:rPr lang="fr-FR" sz="1200" b="1" dirty="0" smtClean="0">
                <a:solidFill>
                  <a:srgbClr val="C00000"/>
                </a:solidFill>
              </a:rPr>
              <a:t>MRD</a:t>
            </a:r>
            <a:r>
              <a:rPr lang="fr-FR" sz="1200" dirty="0" smtClean="0"/>
              <a:t>)</a:t>
            </a:r>
            <a:endParaRPr lang="fr-FR" sz="1200" dirty="0"/>
          </a:p>
        </p:txBody>
      </p:sp>
    </p:spTree>
    <p:extLst>
      <p:ext uri="{BB962C8B-B14F-4D97-AF65-F5344CB8AC3E}">
        <p14:creationId xmlns:p14="http://schemas.microsoft.com/office/powerpoint/2010/main" val="198927542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201966" y="1933598"/>
            <a:ext cx="4847994" cy="461665"/>
          </a:xfrm>
          <a:prstGeom prst="rect">
            <a:avLst/>
          </a:prstGeom>
        </p:spPr>
        <p:txBody>
          <a:bodyPr wrap="none">
            <a:spAutoFit/>
          </a:bodyPr>
          <a:lstStyle/>
          <a:p>
            <a:r>
              <a:rPr lang="fr-FR" sz="2400" b="1" dirty="0">
                <a:solidFill>
                  <a:schemeClr val="accent3">
                    <a:lumMod val="50000"/>
                  </a:schemeClr>
                </a:solidFill>
              </a:rPr>
              <a:t>Règles de passage du MCD au MLD : </a:t>
            </a:r>
          </a:p>
        </p:txBody>
      </p:sp>
      <p:sp>
        <p:nvSpPr>
          <p:cNvPr id="17" name="Rectangle 16"/>
          <p:cNvSpPr/>
          <p:nvPr/>
        </p:nvSpPr>
        <p:spPr>
          <a:xfrm>
            <a:off x="143381" y="2469873"/>
            <a:ext cx="10652991" cy="1569660"/>
          </a:xfrm>
          <a:prstGeom prst="rect">
            <a:avLst/>
          </a:prstGeom>
        </p:spPr>
        <p:txBody>
          <a:bodyPr wrap="square">
            <a:spAutoFit/>
          </a:bodyPr>
          <a:lstStyle/>
          <a:p>
            <a:pPr>
              <a:lnSpc>
                <a:spcPct val="150000"/>
              </a:lnSpc>
            </a:pPr>
            <a:r>
              <a:rPr lang="fr-FR" sz="1600" b="1" dirty="0">
                <a:solidFill>
                  <a:srgbClr val="C00000"/>
                </a:solidFill>
              </a:rPr>
              <a:t>Association Réflexive </a:t>
            </a:r>
            <a:endParaRPr lang="fr-FR" sz="1600" b="1" dirty="0" smtClean="0">
              <a:solidFill>
                <a:srgbClr val="C00000"/>
              </a:solidFill>
            </a:endParaRPr>
          </a:p>
          <a:p>
            <a:pPr>
              <a:lnSpc>
                <a:spcPct val="150000"/>
              </a:lnSpc>
            </a:pPr>
            <a:r>
              <a:rPr lang="fr-FR" sz="1600" b="1" dirty="0" smtClean="0">
                <a:solidFill>
                  <a:srgbClr val="C00000"/>
                </a:solidFill>
              </a:rPr>
              <a:t>2eme cas </a:t>
            </a:r>
            <a:r>
              <a:rPr lang="fr-FR" sz="1600" dirty="0"/>
              <a:t>: </a:t>
            </a:r>
            <a:r>
              <a:rPr lang="fr-FR" sz="1600" b="1" dirty="0"/>
              <a:t>cardinalité</a:t>
            </a:r>
            <a:r>
              <a:rPr lang="fr-FR" sz="1600" dirty="0"/>
              <a:t> </a:t>
            </a:r>
            <a:r>
              <a:rPr lang="fr-FR" sz="1600" b="1" dirty="0">
                <a:solidFill>
                  <a:srgbClr val="C00000"/>
                </a:solidFill>
              </a:rPr>
              <a:t>(</a:t>
            </a:r>
            <a:r>
              <a:rPr lang="fr-FR" sz="1600" b="1" dirty="0" err="1" smtClean="0">
                <a:solidFill>
                  <a:srgbClr val="C00000"/>
                </a:solidFill>
              </a:rPr>
              <a:t>X,n</a:t>
            </a:r>
            <a:r>
              <a:rPr lang="fr-FR" sz="1600" b="1" dirty="0" smtClean="0">
                <a:solidFill>
                  <a:srgbClr val="C00000"/>
                </a:solidFill>
              </a:rPr>
              <a:t>) </a:t>
            </a:r>
            <a:r>
              <a:rPr lang="fr-FR" sz="1600" b="1" dirty="0">
                <a:solidFill>
                  <a:srgbClr val="C00000"/>
                </a:solidFill>
              </a:rPr>
              <a:t>- (</a:t>
            </a:r>
            <a:r>
              <a:rPr lang="fr-FR" sz="1600" b="1" dirty="0" err="1">
                <a:solidFill>
                  <a:srgbClr val="C00000"/>
                </a:solidFill>
              </a:rPr>
              <a:t>X,n</a:t>
            </a:r>
            <a:r>
              <a:rPr lang="fr-FR" sz="1600" b="1" dirty="0">
                <a:solidFill>
                  <a:srgbClr val="C00000"/>
                </a:solidFill>
              </a:rPr>
              <a:t>), </a:t>
            </a:r>
            <a:r>
              <a:rPr lang="fr-FR" sz="1600" dirty="0"/>
              <a:t>avec X={0 ou 1}. </a:t>
            </a:r>
            <a:endParaRPr lang="fr-FR" sz="1600" dirty="0" smtClean="0"/>
          </a:p>
          <a:p>
            <a:pPr>
              <a:lnSpc>
                <a:spcPct val="150000"/>
              </a:lnSpc>
            </a:pPr>
            <a:r>
              <a:rPr lang="fr-FR" sz="1600" dirty="0"/>
              <a:t>De même, tout se passe exactement comme si l'entité se dédoublait et était reliée par une relation binaire </a:t>
            </a:r>
            <a:r>
              <a:rPr lang="fr-FR" sz="1600" b="1" dirty="0"/>
              <a:t>(</a:t>
            </a:r>
            <a:r>
              <a:rPr lang="fr-FR" sz="1600" b="1" dirty="0" err="1"/>
              <a:t>X,n</a:t>
            </a:r>
            <a:r>
              <a:rPr lang="fr-FR" sz="1600" b="1" dirty="0"/>
              <a:t>) - (</a:t>
            </a:r>
            <a:r>
              <a:rPr lang="fr-FR" sz="1600" b="1" dirty="0" err="1"/>
              <a:t>X,n</a:t>
            </a:r>
            <a:r>
              <a:rPr lang="fr-FR" sz="1600" b="1" dirty="0"/>
              <a:t>). </a:t>
            </a:r>
            <a:r>
              <a:rPr lang="fr-FR" sz="1600" dirty="0"/>
              <a:t>Il y a donc création d'une nouvelle table</a:t>
            </a:r>
            <a:endParaRPr lang="fr-FR" sz="1600" dirty="0" smtClean="0"/>
          </a:p>
        </p:txBody>
      </p:sp>
      <p:graphicFrame>
        <p:nvGraphicFramePr>
          <p:cNvPr id="18" name="Tableau 17"/>
          <p:cNvGraphicFramePr>
            <a:graphicFrameLocks noGrp="1"/>
          </p:cNvGraphicFramePr>
          <p:nvPr>
            <p:extLst>
              <p:ext uri="{D42A27DB-BD31-4B8C-83A1-F6EECF244321}">
                <p14:modId xmlns:p14="http://schemas.microsoft.com/office/powerpoint/2010/main" val="4172390803"/>
              </p:ext>
            </p:extLst>
          </p:nvPr>
        </p:nvGraphicFramePr>
        <p:xfrm>
          <a:off x="628271" y="4359926"/>
          <a:ext cx="1016164" cy="1036320"/>
        </p:xfrm>
        <a:graphic>
          <a:graphicData uri="http://schemas.openxmlformats.org/drawingml/2006/table">
            <a:tbl>
              <a:tblPr firstRow="1" bandRow="1">
                <a:tableStyleId>{5C22544A-7EE6-4342-B048-85BDC9FD1C3A}</a:tableStyleId>
              </a:tblPr>
              <a:tblGrid>
                <a:gridCol w="1016164"/>
              </a:tblGrid>
              <a:tr h="2890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rPr>
                        <a:t>Pays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9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err="1" smtClean="0"/>
                        <a:t>Cod_pays</a:t>
                      </a:r>
                      <a:endParaRPr lang="fr-FR" sz="14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err="1" smtClean="0"/>
                        <a:t>Nom_pays</a:t>
                      </a:r>
                      <a:r>
                        <a:rPr lang="fr-FR" sz="1400"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rPr>
                        <a:t>Capitale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Hexagone 2"/>
          <p:cNvSpPr/>
          <p:nvPr/>
        </p:nvSpPr>
        <p:spPr>
          <a:xfrm>
            <a:off x="2495018" y="4575348"/>
            <a:ext cx="1272960" cy="442344"/>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Est Voisin </a:t>
            </a:r>
          </a:p>
          <a:p>
            <a:pPr algn="ctr"/>
            <a:r>
              <a:rPr lang="fr-FR" sz="1200" b="1" dirty="0" smtClean="0">
                <a:solidFill>
                  <a:schemeClr val="tx1"/>
                </a:solidFill>
              </a:rPr>
              <a:t>direction</a:t>
            </a:r>
          </a:p>
        </p:txBody>
      </p:sp>
      <p:sp>
        <p:nvSpPr>
          <p:cNvPr id="4" name="Rectangle 3"/>
          <p:cNvSpPr/>
          <p:nvPr/>
        </p:nvSpPr>
        <p:spPr>
          <a:xfrm>
            <a:off x="1670611" y="4113196"/>
            <a:ext cx="681597" cy="369332"/>
          </a:xfrm>
          <a:prstGeom prst="rect">
            <a:avLst/>
          </a:prstGeom>
        </p:spPr>
        <p:txBody>
          <a:bodyPr wrap="none">
            <a:spAutoFit/>
          </a:bodyPr>
          <a:lstStyle/>
          <a:p>
            <a:r>
              <a:rPr lang="fr-FR" b="1" dirty="0" smtClean="0">
                <a:solidFill>
                  <a:srgbClr val="C00000"/>
                </a:solidFill>
              </a:rPr>
              <a:t>(1,n</a:t>
            </a:r>
            <a:r>
              <a:rPr lang="fr-FR" b="1" dirty="0">
                <a:solidFill>
                  <a:srgbClr val="C00000"/>
                </a:solidFill>
              </a:rPr>
              <a:t>) </a:t>
            </a:r>
            <a:endParaRPr lang="fr-FR" dirty="0"/>
          </a:p>
        </p:txBody>
      </p:sp>
      <p:sp>
        <p:nvSpPr>
          <p:cNvPr id="19" name="Rectangle 18"/>
          <p:cNvSpPr/>
          <p:nvPr/>
        </p:nvSpPr>
        <p:spPr>
          <a:xfrm>
            <a:off x="1657562" y="5345264"/>
            <a:ext cx="681597" cy="369332"/>
          </a:xfrm>
          <a:prstGeom prst="rect">
            <a:avLst/>
          </a:prstGeom>
        </p:spPr>
        <p:txBody>
          <a:bodyPr wrap="none">
            <a:spAutoFit/>
          </a:bodyPr>
          <a:lstStyle/>
          <a:p>
            <a:r>
              <a:rPr lang="fr-FR" b="1" dirty="0" smtClean="0">
                <a:solidFill>
                  <a:srgbClr val="C00000"/>
                </a:solidFill>
              </a:rPr>
              <a:t>(1,n</a:t>
            </a:r>
            <a:r>
              <a:rPr lang="fr-FR" b="1" dirty="0">
                <a:solidFill>
                  <a:srgbClr val="C00000"/>
                </a:solidFill>
              </a:rPr>
              <a:t>) </a:t>
            </a:r>
            <a:endParaRPr lang="fr-FR" dirty="0"/>
          </a:p>
        </p:txBody>
      </p:sp>
      <p:sp>
        <p:nvSpPr>
          <p:cNvPr id="5" name="Arc 4"/>
          <p:cNvSpPr/>
          <p:nvPr/>
        </p:nvSpPr>
        <p:spPr>
          <a:xfrm rot="20385308" flipV="1">
            <a:off x="1542334" y="4646977"/>
            <a:ext cx="2203212" cy="417586"/>
          </a:xfrm>
          <a:prstGeom prst="arc">
            <a:avLst>
              <a:gd name="adj1" fmla="val 10876702"/>
              <a:gd name="adj2" fmla="val 16781351"/>
            </a:avLst>
          </a:prstGeom>
          <a:ln>
            <a:solidFill>
              <a:schemeClr val="tx1"/>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fr-FR"/>
          </a:p>
        </p:txBody>
      </p:sp>
      <p:sp>
        <p:nvSpPr>
          <p:cNvPr id="20" name="Arc 19"/>
          <p:cNvSpPr/>
          <p:nvPr/>
        </p:nvSpPr>
        <p:spPr>
          <a:xfrm rot="11029926" flipV="1">
            <a:off x="219325" y="4428725"/>
            <a:ext cx="2500681" cy="340296"/>
          </a:xfrm>
          <a:prstGeom prst="arc">
            <a:avLst>
              <a:gd name="adj1" fmla="val 11001367"/>
              <a:gd name="adj2" fmla="val 14248899"/>
            </a:avLst>
          </a:prstGeom>
          <a:ln>
            <a:solidFill>
              <a:schemeClr val="tx1"/>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fr-FR">
              <a:ln>
                <a:solidFill>
                  <a:schemeClr val="tx1"/>
                </a:solidFill>
              </a:ln>
            </a:endParaRPr>
          </a:p>
        </p:txBody>
      </p:sp>
      <p:graphicFrame>
        <p:nvGraphicFramePr>
          <p:cNvPr id="21" name="Tableau 20"/>
          <p:cNvGraphicFramePr>
            <a:graphicFrameLocks noGrp="1"/>
          </p:cNvGraphicFramePr>
          <p:nvPr>
            <p:extLst>
              <p:ext uri="{D42A27DB-BD31-4B8C-83A1-F6EECF244321}">
                <p14:modId xmlns:p14="http://schemas.microsoft.com/office/powerpoint/2010/main" val="2239410439"/>
              </p:ext>
            </p:extLst>
          </p:nvPr>
        </p:nvGraphicFramePr>
        <p:xfrm>
          <a:off x="5754246" y="4230108"/>
          <a:ext cx="1016164" cy="1036320"/>
        </p:xfrm>
        <a:graphic>
          <a:graphicData uri="http://schemas.openxmlformats.org/drawingml/2006/table">
            <a:tbl>
              <a:tblPr firstRow="1" bandRow="1">
                <a:tableStyleId>{5C22544A-7EE6-4342-B048-85BDC9FD1C3A}</a:tableStyleId>
              </a:tblPr>
              <a:tblGrid>
                <a:gridCol w="1016164"/>
              </a:tblGrid>
              <a:tr h="2890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rPr>
                        <a:t>Pays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9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err="1" smtClean="0"/>
                        <a:t>Cod_pays</a:t>
                      </a:r>
                      <a:endParaRPr lang="fr-FR" sz="14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err="1" smtClean="0"/>
                        <a:t>Nom_pays</a:t>
                      </a:r>
                      <a:r>
                        <a:rPr lang="fr-FR" sz="1400"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rPr>
                        <a:t>Capitale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2" name="Tableau 21"/>
          <p:cNvGraphicFramePr>
            <a:graphicFrameLocks noGrp="1"/>
          </p:cNvGraphicFramePr>
          <p:nvPr>
            <p:extLst>
              <p:ext uri="{D42A27DB-BD31-4B8C-83A1-F6EECF244321}">
                <p14:modId xmlns:p14="http://schemas.microsoft.com/office/powerpoint/2010/main" val="3248700740"/>
              </p:ext>
            </p:extLst>
          </p:nvPr>
        </p:nvGraphicFramePr>
        <p:xfrm>
          <a:off x="7793800" y="4216419"/>
          <a:ext cx="1121600" cy="1036320"/>
        </p:xfrm>
        <a:graphic>
          <a:graphicData uri="http://schemas.openxmlformats.org/drawingml/2006/table">
            <a:tbl>
              <a:tblPr firstRow="1" bandRow="1">
                <a:tableStyleId>{5C22544A-7EE6-4342-B048-85BDC9FD1C3A}</a:tableStyleId>
              </a:tblPr>
              <a:tblGrid>
                <a:gridCol w="1121600"/>
              </a:tblGrid>
              <a:tr h="3033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rPr>
                        <a:t>Voisin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7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smtClean="0"/>
                        <a:t>#Cod_pays1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smtClean="0"/>
                        <a:t>#Cod_pays2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u="sng" dirty="0" smtClean="0"/>
                        <a:t>Direction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6685075" y="5489183"/>
            <a:ext cx="4249779" cy="830997"/>
          </a:xfrm>
          <a:prstGeom prst="rect">
            <a:avLst/>
          </a:prstGeom>
        </p:spPr>
        <p:txBody>
          <a:bodyPr wrap="square">
            <a:spAutoFit/>
          </a:bodyPr>
          <a:lstStyle/>
          <a:p>
            <a:pPr>
              <a:lnSpc>
                <a:spcPct val="150000"/>
              </a:lnSpc>
            </a:pPr>
            <a:r>
              <a:rPr lang="fr-FR" sz="1600" b="1" dirty="0" smtClean="0"/>
              <a:t>Pays</a:t>
            </a:r>
            <a:r>
              <a:rPr lang="fr-FR" sz="1600" dirty="0" smtClean="0"/>
              <a:t>(</a:t>
            </a:r>
            <a:r>
              <a:rPr lang="fr-FR" sz="1600" b="1" u="sng" dirty="0" err="1" smtClean="0"/>
              <a:t>Cod_pays</a:t>
            </a:r>
            <a:r>
              <a:rPr lang="fr-FR" sz="1600" dirty="0" smtClean="0"/>
              <a:t> </a:t>
            </a:r>
            <a:r>
              <a:rPr lang="fr-FR" sz="1600" dirty="0"/>
              <a:t>, </a:t>
            </a:r>
            <a:r>
              <a:rPr lang="fr-FR" sz="1600" dirty="0" err="1" smtClean="0"/>
              <a:t>Nom_Pays,Capitale</a:t>
            </a:r>
            <a:r>
              <a:rPr lang="fr-FR" sz="1600" dirty="0" smtClean="0"/>
              <a:t>) </a:t>
            </a:r>
          </a:p>
          <a:p>
            <a:pPr>
              <a:lnSpc>
                <a:spcPct val="150000"/>
              </a:lnSpc>
            </a:pPr>
            <a:r>
              <a:rPr lang="fr-FR" sz="1600" b="1" dirty="0"/>
              <a:t>Voisin</a:t>
            </a:r>
            <a:r>
              <a:rPr lang="fr-FR" sz="1600" dirty="0" smtClean="0"/>
              <a:t>(</a:t>
            </a:r>
            <a:r>
              <a:rPr lang="fr-FR" sz="1600" b="1" u="sng" dirty="0"/>
              <a:t>#</a:t>
            </a:r>
            <a:r>
              <a:rPr lang="fr-FR" sz="1600" b="1" u="sng" dirty="0" smtClean="0"/>
              <a:t>Cod_pays1</a:t>
            </a:r>
            <a:r>
              <a:rPr lang="fr-FR" sz="1600" dirty="0" smtClean="0"/>
              <a:t>,</a:t>
            </a:r>
            <a:r>
              <a:rPr lang="fr-FR" sz="1600" b="1" u="sng" dirty="0" smtClean="0"/>
              <a:t> </a:t>
            </a:r>
            <a:r>
              <a:rPr lang="fr-FR" sz="1600" b="1" u="sng" dirty="0"/>
              <a:t>#</a:t>
            </a:r>
            <a:r>
              <a:rPr lang="fr-FR" sz="1600" b="1" u="sng" dirty="0" smtClean="0"/>
              <a:t>Cod_pays2,</a:t>
            </a:r>
            <a:r>
              <a:rPr lang="fr-FR" sz="1600" dirty="0" smtClean="0"/>
              <a:t> direction)</a:t>
            </a:r>
            <a:endParaRPr lang="fr-FR" sz="1600" dirty="0"/>
          </a:p>
        </p:txBody>
      </p:sp>
      <p:cxnSp>
        <p:nvCxnSpPr>
          <p:cNvPr id="24" name="Connecteur droit 23"/>
          <p:cNvCxnSpPr>
            <a:stCxn id="3" idx="3"/>
            <a:endCxn id="3" idx="0"/>
          </p:cNvCxnSpPr>
          <p:nvPr/>
        </p:nvCxnSpPr>
        <p:spPr>
          <a:xfrm>
            <a:off x="2495018" y="4796520"/>
            <a:ext cx="12729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22" idx="1"/>
            <a:endCxn id="21" idx="3"/>
          </p:cNvCxnSpPr>
          <p:nvPr/>
        </p:nvCxnSpPr>
        <p:spPr>
          <a:xfrm flipH="1">
            <a:off x="6770410" y="4734579"/>
            <a:ext cx="1023390" cy="13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lèche droite 27"/>
          <p:cNvSpPr/>
          <p:nvPr/>
        </p:nvSpPr>
        <p:spPr>
          <a:xfrm>
            <a:off x="4055972" y="4636916"/>
            <a:ext cx="1572931" cy="430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Devient (MLD) </a:t>
            </a:r>
            <a:endParaRPr lang="fr-FR" sz="1200" b="1" dirty="0"/>
          </a:p>
        </p:txBody>
      </p:sp>
      <p:sp>
        <p:nvSpPr>
          <p:cNvPr id="30" name="Flèche droite 29"/>
          <p:cNvSpPr/>
          <p:nvPr/>
        </p:nvSpPr>
        <p:spPr>
          <a:xfrm>
            <a:off x="4621048" y="5678072"/>
            <a:ext cx="2015709" cy="41699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smtClean="0"/>
              <a:t>Modèle Relationnel </a:t>
            </a:r>
            <a:r>
              <a:rPr lang="fr-FR" sz="1200" dirty="0" smtClean="0"/>
              <a:t>(</a:t>
            </a:r>
            <a:r>
              <a:rPr lang="fr-FR" sz="1200" b="1" dirty="0" smtClean="0">
                <a:solidFill>
                  <a:srgbClr val="C00000"/>
                </a:solidFill>
              </a:rPr>
              <a:t>MRD</a:t>
            </a:r>
            <a:r>
              <a:rPr lang="fr-FR" sz="1200" dirty="0" smtClean="0"/>
              <a:t>)</a:t>
            </a:r>
            <a:endParaRPr lang="fr-FR" sz="1200" dirty="0"/>
          </a:p>
        </p:txBody>
      </p:sp>
      <p:sp>
        <p:nvSpPr>
          <p:cNvPr id="31" name="Rectangle 30"/>
          <p:cNvSpPr/>
          <p:nvPr/>
        </p:nvSpPr>
        <p:spPr>
          <a:xfrm>
            <a:off x="143381" y="6187292"/>
            <a:ext cx="10505569" cy="738664"/>
          </a:xfrm>
          <a:prstGeom prst="rect">
            <a:avLst/>
          </a:prstGeom>
        </p:spPr>
        <p:txBody>
          <a:bodyPr wrap="square">
            <a:spAutoFit/>
          </a:bodyPr>
          <a:lstStyle/>
          <a:p>
            <a:pPr>
              <a:lnSpc>
                <a:spcPct val="150000"/>
              </a:lnSpc>
            </a:pPr>
            <a:r>
              <a:rPr lang="fr-FR" sz="1400" b="1" u="sng" dirty="0" smtClean="0"/>
              <a:t>(#</a:t>
            </a:r>
            <a:r>
              <a:rPr lang="fr-FR" sz="1400" b="1" u="sng" dirty="0" err="1"/>
              <a:t>Cod_pays</a:t>
            </a:r>
            <a:r>
              <a:rPr lang="fr-FR" sz="1400" dirty="0" smtClean="0"/>
              <a:t> ,</a:t>
            </a:r>
            <a:r>
              <a:rPr lang="fr-FR" sz="1400" b="1" u="sng" dirty="0"/>
              <a:t> #</a:t>
            </a:r>
            <a:r>
              <a:rPr lang="fr-FR" sz="1400" b="1" u="sng" dirty="0" err="1"/>
              <a:t>Cod_pays</a:t>
            </a:r>
            <a:r>
              <a:rPr lang="fr-FR" sz="1400" dirty="0"/>
              <a:t> </a:t>
            </a:r>
            <a:r>
              <a:rPr lang="fr-FR" sz="1400" dirty="0" smtClean="0"/>
              <a:t>) est la clé primaire de la table </a:t>
            </a:r>
            <a:r>
              <a:rPr lang="fr-FR" sz="1400" b="1" dirty="0" smtClean="0"/>
              <a:t>voisin</a:t>
            </a:r>
            <a:r>
              <a:rPr lang="fr-FR" sz="1400" dirty="0" smtClean="0"/>
              <a:t> ; et qui sont en même temps des clés </a:t>
            </a:r>
            <a:r>
              <a:rPr lang="fr-FR" sz="1400" b="1" dirty="0" smtClean="0"/>
              <a:t>étrangère</a:t>
            </a:r>
          </a:p>
          <a:p>
            <a:pPr>
              <a:lnSpc>
                <a:spcPct val="150000"/>
              </a:lnSpc>
            </a:pPr>
            <a:r>
              <a:rPr lang="fr-FR" sz="1400" dirty="0" smtClean="0"/>
              <a:t>La </a:t>
            </a:r>
            <a:r>
              <a:rPr lang="fr-FR" sz="1400" dirty="0"/>
              <a:t>table </a:t>
            </a:r>
            <a:r>
              <a:rPr lang="fr-FR" sz="1400" b="1" dirty="0"/>
              <a:t>voisin</a:t>
            </a:r>
            <a:r>
              <a:rPr lang="fr-FR" sz="1400" dirty="0"/>
              <a:t> </a:t>
            </a:r>
            <a:r>
              <a:rPr lang="fr-FR" sz="1400" dirty="0" smtClean="0"/>
              <a:t>sera </a:t>
            </a:r>
            <a:r>
              <a:rPr lang="fr-FR" sz="1400" dirty="0"/>
              <a:t>en fait l'ensemble des couples </a:t>
            </a:r>
            <a:r>
              <a:rPr lang="fr-FR" sz="1400" dirty="0" smtClean="0"/>
              <a:t>(</a:t>
            </a:r>
            <a:r>
              <a:rPr lang="fr-FR" sz="1400" b="1" dirty="0" smtClean="0"/>
              <a:t>pays-pays</a:t>
            </a:r>
            <a:r>
              <a:rPr lang="fr-FR" sz="1400" dirty="0" smtClean="0"/>
              <a:t> ) qui sont voisin ( en frontière) </a:t>
            </a:r>
            <a:endParaRPr lang="fr-FR" sz="1400" dirty="0"/>
          </a:p>
        </p:txBody>
      </p:sp>
    </p:spTree>
    <p:extLst>
      <p:ext uri="{BB962C8B-B14F-4D97-AF65-F5344CB8AC3E}">
        <p14:creationId xmlns:p14="http://schemas.microsoft.com/office/powerpoint/2010/main" val="40284650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201966" y="1933598"/>
            <a:ext cx="4847994" cy="461665"/>
          </a:xfrm>
          <a:prstGeom prst="rect">
            <a:avLst/>
          </a:prstGeom>
        </p:spPr>
        <p:txBody>
          <a:bodyPr wrap="none">
            <a:spAutoFit/>
          </a:bodyPr>
          <a:lstStyle/>
          <a:p>
            <a:r>
              <a:rPr lang="fr-FR" sz="2400" b="1" dirty="0">
                <a:solidFill>
                  <a:schemeClr val="accent3">
                    <a:lumMod val="50000"/>
                  </a:schemeClr>
                </a:solidFill>
              </a:rPr>
              <a:t>Règles de passage du MCD au MLD : </a:t>
            </a:r>
          </a:p>
        </p:txBody>
      </p:sp>
      <p:sp>
        <p:nvSpPr>
          <p:cNvPr id="2" name="Rectangle 1"/>
          <p:cNvSpPr/>
          <p:nvPr/>
        </p:nvSpPr>
        <p:spPr>
          <a:xfrm>
            <a:off x="201966" y="2564522"/>
            <a:ext cx="6753900" cy="369332"/>
          </a:xfrm>
          <a:prstGeom prst="rect">
            <a:avLst/>
          </a:prstGeom>
        </p:spPr>
        <p:txBody>
          <a:bodyPr wrap="none">
            <a:spAutoFit/>
          </a:bodyPr>
          <a:lstStyle/>
          <a:p>
            <a:r>
              <a:rPr lang="fr-FR" b="1" dirty="0">
                <a:solidFill>
                  <a:srgbClr val="C00000"/>
                </a:solidFill>
              </a:rPr>
              <a:t>Exercice 1 </a:t>
            </a:r>
            <a:r>
              <a:rPr lang="fr-FR" dirty="0"/>
              <a:t>: </a:t>
            </a:r>
            <a:r>
              <a:rPr lang="fr-FR" dirty="0" smtClean="0"/>
              <a:t>Traduire </a:t>
            </a:r>
            <a:r>
              <a:rPr lang="fr-FR" dirty="0"/>
              <a:t>ce MCD en </a:t>
            </a:r>
            <a:r>
              <a:rPr lang="fr-FR" dirty="0" smtClean="0"/>
              <a:t>MLD et donner le Modèle Relationnel </a:t>
            </a:r>
            <a:endParaRPr lang="fr-FR" dirty="0"/>
          </a:p>
        </p:txBody>
      </p:sp>
      <p:pic>
        <p:nvPicPr>
          <p:cNvPr id="4" name="Image 3"/>
          <p:cNvPicPr>
            <a:picLocks noChangeAspect="1"/>
          </p:cNvPicPr>
          <p:nvPr/>
        </p:nvPicPr>
        <p:blipFill>
          <a:blip r:embed="rId3"/>
          <a:stretch>
            <a:fillRect/>
          </a:stretch>
        </p:blipFill>
        <p:spPr>
          <a:xfrm>
            <a:off x="0" y="3442777"/>
            <a:ext cx="4764211" cy="1528703"/>
          </a:xfrm>
          <a:prstGeom prst="rect">
            <a:avLst/>
          </a:prstGeom>
        </p:spPr>
      </p:pic>
      <p:pic>
        <p:nvPicPr>
          <p:cNvPr id="6" name="Image 5"/>
          <p:cNvPicPr>
            <a:picLocks noChangeAspect="1"/>
          </p:cNvPicPr>
          <p:nvPr/>
        </p:nvPicPr>
        <p:blipFill>
          <a:blip r:embed="rId4"/>
          <a:stretch>
            <a:fillRect/>
          </a:stretch>
        </p:blipFill>
        <p:spPr>
          <a:xfrm>
            <a:off x="91953" y="5206398"/>
            <a:ext cx="5772150" cy="1028700"/>
          </a:xfrm>
          <a:prstGeom prst="rect">
            <a:avLst/>
          </a:prstGeom>
        </p:spPr>
      </p:pic>
      <p:sp>
        <p:nvSpPr>
          <p:cNvPr id="17" name="Flèche droite 16"/>
          <p:cNvSpPr/>
          <p:nvPr/>
        </p:nvSpPr>
        <p:spPr>
          <a:xfrm>
            <a:off x="5272293" y="4038369"/>
            <a:ext cx="1572931" cy="430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Solution (MLD) </a:t>
            </a:r>
            <a:endParaRPr lang="fr-FR" sz="1200" b="1" dirty="0"/>
          </a:p>
        </p:txBody>
      </p:sp>
      <p:graphicFrame>
        <p:nvGraphicFramePr>
          <p:cNvPr id="18" name="Tableau 17"/>
          <p:cNvGraphicFramePr>
            <a:graphicFrameLocks noGrp="1"/>
          </p:cNvGraphicFramePr>
          <p:nvPr>
            <p:extLst>
              <p:ext uri="{D42A27DB-BD31-4B8C-83A1-F6EECF244321}">
                <p14:modId xmlns:p14="http://schemas.microsoft.com/office/powerpoint/2010/main" val="3561894491"/>
              </p:ext>
            </p:extLst>
          </p:nvPr>
        </p:nvGraphicFramePr>
        <p:xfrm>
          <a:off x="8119677" y="3578049"/>
          <a:ext cx="1282205" cy="1036320"/>
        </p:xfrm>
        <a:graphic>
          <a:graphicData uri="http://schemas.openxmlformats.org/drawingml/2006/table">
            <a:tbl>
              <a:tblPr firstRow="1" bandRow="1">
                <a:tableStyleId>{5C22544A-7EE6-4342-B048-85BDC9FD1C3A}</a:tableStyleId>
              </a:tblPr>
              <a:tblGrid>
                <a:gridCol w="1282205"/>
              </a:tblGrid>
              <a:tr h="2890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rPr>
                        <a:t>Enseignement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9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smtClean="0"/>
                        <a:t>#</a:t>
                      </a:r>
                      <a:r>
                        <a:rPr lang="fr-FR" sz="1400" b="1" u="sng" dirty="0" err="1" smtClean="0"/>
                        <a:t>N°Classe</a:t>
                      </a:r>
                      <a:endParaRPr lang="fr-FR" sz="14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smtClean="0"/>
                        <a:t>#</a:t>
                      </a:r>
                      <a:r>
                        <a:rPr lang="fr-FR" sz="1400" b="1" u="sng" dirty="0" err="1" smtClean="0"/>
                        <a:t>N°Mat</a:t>
                      </a:r>
                      <a:endParaRPr lang="fr-FR" sz="14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u="none" dirty="0" err="1" smtClean="0"/>
                        <a:t>N°Prof</a:t>
                      </a:r>
                      <a:endParaRPr lang="fr-FR" sz="1400" b="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2373581425"/>
              </p:ext>
            </p:extLst>
          </p:nvPr>
        </p:nvGraphicFramePr>
        <p:xfrm>
          <a:off x="9832884" y="2902027"/>
          <a:ext cx="1016164" cy="1048692"/>
        </p:xfrm>
        <a:graphic>
          <a:graphicData uri="http://schemas.openxmlformats.org/drawingml/2006/table">
            <a:tbl>
              <a:tblPr firstRow="1" bandRow="1">
                <a:tableStyleId>{5C22544A-7EE6-4342-B048-85BDC9FD1C3A}</a:tableStyleId>
              </a:tblPr>
              <a:tblGrid>
                <a:gridCol w="1016164"/>
              </a:tblGrid>
              <a:tr h="320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err="1" smtClean="0">
                          <a:solidFill>
                            <a:schemeClr val="tx1"/>
                          </a:solidFill>
                        </a:rPr>
                        <a:t>Matiere</a:t>
                      </a:r>
                      <a:endParaRPr lang="fr-FR" sz="14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7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err="1" smtClean="0"/>
                        <a:t>N°Mat</a:t>
                      </a:r>
                      <a:endParaRPr lang="fr-FR" sz="1400" b="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u="sng" dirty="0" smtClean="0"/>
                        <a:t>………</a:t>
                      </a:r>
                      <a:endParaRPr lang="fr-FR" sz="14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1949334804"/>
              </p:ext>
            </p:extLst>
          </p:nvPr>
        </p:nvGraphicFramePr>
        <p:xfrm>
          <a:off x="9845202" y="5057802"/>
          <a:ext cx="1016164" cy="896096"/>
        </p:xfrm>
        <a:graphic>
          <a:graphicData uri="http://schemas.openxmlformats.org/drawingml/2006/table">
            <a:tbl>
              <a:tblPr firstRow="1" bandRow="1">
                <a:tableStyleId>{5C22544A-7EE6-4342-B048-85BDC9FD1C3A}</a:tableStyleId>
              </a:tblPr>
              <a:tblGrid>
                <a:gridCol w="1016164"/>
              </a:tblGrid>
              <a:tr h="2855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rPr>
                        <a:t>Professeur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err="1" smtClean="0"/>
                        <a:t>N°Prof</a:t>
                      </a:r>
                      <a:endParaRPr lang="fr-FR" sz="14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val="365033668"/>
              </p:ext>
            </p:extLst>
          </p:nvPr>
        </p:nvGraphicFramePr>
        <p:xfrm>
          <a:off x="6880267" y="4986379"/>
          <a:ext cx="1016164" cy="967519"/>
        </p:xfrm>
        <a:graphic>
          <a:graphicData uri="http://schemas.openxmlformats.org/drawingml/2006/table">
            <a:tbl>
              <a:tblPr firstRow="1" bandRow="1">
                <a:tableStyleId>{5C22544A-7EE6-4342-B048-85BDC9FD1C3A}</a:tableStyleId>
              </a:tblPr>
              <a:tblGrid>
                <a:gridCol w="1016164"/>
              </a:tblGrid>
              <a:tr h="342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rPr>
                        <a:t>classe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5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err="1" smtClean="0"/>
                        <a:t>N°Classe</a:t>
                      </a:r>
                      <a:endParaRPr lang="fr-FR" sz="14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sng"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22" name="Connecteur droit avec flèche 21"/>
          <p:cNvCxnSpPr>
            <a:stCxn id="18" idx="1"/>
            <a:endCxn id="21" idx="0"/>
          </p:cNvCxnSpPr>
          <p:nvPr/>
        </p:nvCxnSpPr>
        <p:spPr>
          <a:xfrm flipH="1">
            <a:off x="7388349" y="4096209"/>
            <a:ext cx="731328" cy="8901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endCxn id="19" idx="1"/>
          </p:cNvCxnSpPr>
          <p:nvPr/>
        </p:nvCxnSpPr>
        <p:spPr>
          <a:xfrm flipV="1">
            <a:off x="9410390" y="3426373"/>
            <a:ext cx="422494" cy="6119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endCxn id="20" idx="1"/>
          </p:cNvCxnSpPr>
          <p:nvPr/>
        </p:nvCxnSpPr>
        <p:spPr>
          <a:xfrm>
            <a:off x="8753675" y="4612717"/>
            <a:ext cx="1091527" cy="8931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27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201966" y="1933598"/>
            <a:ext cx="4847994" cy="461665"/>
          </a:xfrm>
          <a:prstGeom prst="rect">
            <a:avLst/>
          </a:prstGeom>
        </p:spPr>
        <p:txBody>
          <a:bodyPr wrap="none">
            <a:spAutoFit/>
          </a:bodyPr>
          <a:lstStyle/>
          <a:p>
            <a:r>
              <a:rPr lang="fr-FR" sz="2400" b="1" dirty="0">
                <a:solidFill>
                  <a:schemeClr val="accent3">
                    <a:lumMod val="50000"/>
                  </a:schemeClr>
                </a:solidFill>
              </a:rPr>
              <a:t>Règles de passage du MCD au MLD : </a:t>
            </a:r>
          </a:p>
        </p:txBody>
      </p:sp>
      <p:graphicFrame>
        <p:nvGraphicFramePr>
          <p:cNvPr id="17" name="Group 28"/>
          <p:cNvGraphicFramePr>
            <a:graphicFrameLocks noGrp="1"/>
          </p:cNvGraphicFramePr>
          <p:nvPr>
            <p:extLst>
              <p:ext uri="{D42A27DB-BD31-4B8C-83A1-F6EECF244321}">
                <p14:modId xmlns:p14="http://schemas.microsoft.com/office/powerpoint/2010/main" val="524359413"/>
              </p:ext>
            </p:extLst>
          </p:nvPr>
        </p:nvGraphicFramePr>
        <p:xfrm>
          <a:off x="8566571" y="2806576"/>
          <a:ext cx="1508443" cy="1694939"/>
        </p:xfrm>
        <a:graphic>
          <a:graphicData uri="http://schemas.openxmlformats.org/drawingml/2006/table">
            <a:tbl>
              <a:tblPr/>
              <a:tblGrid>
                <a:gridCol w="1508443"/>
              </a:tblGrid>
              <a:tr h="36596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dirty="0" smtClean="0">
                          <a:ln>
                            <a:noFill/>
                          </a:ln>
                          <a:solidFill>
                            <a:schemeClr val="tx1"/>
                          </a:solidFill>
                          <a:effectLst/>
                          <a:latin typeface="Verdana" pitchFamily="34" charset="0"/>
                        </a:rPr>
                        <a:t>Pays</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6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400" b="1" i="0" u="sng" strike="noStrike" cap="none" normalizeH="0" baseline="0" dirty="0" err="1" smtClean="0">
                          <a:ln>
                            <a:noFill/>
                          </a:ln>
                          <a:solidFill>
                            <a:schemeClr val="tx1"/>
                          </a:solidFill>
                          <a:effectLst/>
                          <a:latin typeface="Verdana" pitchFamily="34" charset="0"/>
                        </a:rPr>
                        <a:t>Code_pays</a:t>
                      </a:r>
                      <a:endParaRPr kumimoji="0" lang="fr-FR" sz="1400" b="1" i="0" u="sng"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400" b="0" i="0" u="none" strike="noStrike" cap="none" normalizeH="0" baseline="0" dirty="0" smtClean="0">
                          <a:ln>
                            <a:noFill/>
                          </a:ln>
                          <a:solidFill>
                            <a:schemeClr val="tx1"/>
                          </a:solidFill>
                          <a:effectLst/>
                          <a:latin typeface="Verdana" pitchFamily="34" charset="0"/>
                        </a:rPr>
                        <a:t>nom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400" b="0" i="0" u="none" strike="noStrike" cap="none" normalizeH="0" baseline="0" dirty="0" smtClean="0">
                          <a:ln>
                            <a:noFill/>
                          </a:ln>
                          <a:solidFill>
                            <a:schemeClr val="tx1"/>
                          </a:solidFill>
                          <a:effectLst/>
                          <a:latin typeface="Verdana" pitchFamily="34" charset="0"/>
                        </a:rPr>
                        <a:t>capitale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400" b="0" i="0" u="none" strike="noStrike" cap="none" normalizeH="0" baseline="0" dirty="0" smtClean="0">
                          <a:ln>
                            <a:noFill/>
                          </a:ln>
                          <a:solidFill>
                            <a:schemeClr val="tx1"/>
                          </a:solidFill>
                          <a:effectLst/>
                          <a:latin typeface="Verdana" pitchFamily="34" charset="0"/>
                        </a:rPr>
                        <a:t>Nbr_habitants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400" b="0" i="0" u="none" strike="noStrike" cap="none" normalizeH="0" baseline="0" dirty="0" smtClean="0">
                          <a:ln>
                            <a:noFill/>
                          </a:ln>
                          <a:solidFill>
                            <a:schemeClr val="tx1"/>
                          </a:solidFill>
                          <a:effectLst/>
                          <a:latin typeface="Verdana" pitchFamily="34" charset="0"/>
                        </a:rPr>
                        <a:t>Surface</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Oval 13"/>
          <p:cNvSpPr>
            <a:spLocks noChangeArrowheads="1"/>
          </p:cNvSpPr>
          <p:nvPr/>
        </p:nvSpPr>
        <p:spPr bwMode="auto">
          <a:xfrm>
            <a:off x="4255125" y="3199163"/>
            <a:ext cx="1866170" cy="10038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fr-FR" altLang="fr-FR" sz="1400" b="1" dirty="0" smtClean="0"/>
              <a:t>Traverse</a:t>
            </a:r>
          </a:p>
          <a:p>
            <a:pPr algn="ctr" eaLnBrk="1" hangingPunct="1"/>
            <a:r>
              <a:rPr lang="fr-FR" altLang="fr-FR" sz="1400" b="1" dirty="0" smtClean="0"/>
              <a:t>-----------------</a:t>
            </a:r>
          </a:p>
          <a:p>
            <a:pPr algn="ctr" eaLnBrk="1" hangingPunct="1"/>
            <a:r>
              <a:rPr lang="fr-FR" altLang="fr-FR" sz="1400" dirty="0" smtClean="0"/>
              <a:t>-Distance(km)</a:t>
            </a:r>
            <a:endParaRPr lang="fr-FR" altLang="fr-FR" sz="1400" dirty="0"/>
          </a:p>
        </p:txBody>
      </p:sp>
      <p:graphicFrame>
        <p:nvGraphicFramePr>
          <p:cNvPr id="19" name="Group 32"/>
          <p:cNvGraphicFramePr>
            <a:graphicFrameLocks noGrp="1"/>
          </p:cNvGraphicFramePr>
          <p:nvPr>
            <p:extLst>
              <p:ext uri="{D42A27DB-BD31-4B8C-83A1-F6EECF244321}">
                <p14:modId xmlns:p14="http://schemas.microsoft.com/office/powerpoint/2010/main" val="29871214"/>
              </p:ext>
            </p:extLst>
          </p:nvPr>
        </p:nvGraphicFramePr>
        <p:xfrm>
          <a:off x="578045" y="3316041"/>
          <a:ext cx="1449705" cy="1509995"/>
        </p:xfrm>
        <a:graphic>
          <a:graphicData uri="http://schemas.openxmlformats.org/drawingml/2006/table">
            <a:tbl>
              <a:tblPr/>
              <a:tblGrid>
                <a:gridCol w="1449705"/>
              </a:tblGrid>
              <a:tr h="31802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dirty="0" smtClean="0">
                          <a:ln>
                            <a:noFill/>
                          </a:ln>
                          <a:solidFill>
                            <a:schemeClr val="tx1"/>
                          </a:solidFill>
                          <a:effectLst/>
                          <a:latin typeface="Verdana" pitchFamily="34" charset="0"/>
                        </a:rPr>
                        <a:t>Rivières</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97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400" b="1" i="0" u="sng" strike="noStrike" cap="none" normalizeH="0" baseline="0" dirty="0" smtClean="0">
                          <a:ln>
                            <a:noFill/>
                          </a:ln>
                          <a:solidFill>
                            <a:schemeClr val="tx1"/>
                          </a:solidFill>
                          <a:effectLst/>
                          <a:latin typeface="Verdana" pitchFamily="34" charset="0"/>
                        </a:rPr>
                        <a:t>Code_Riv</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400" b="0" i="0" u="none" strike="noStrike" cap="none" normalizeH="0" baseline="0" dirty="0" smtClean="0">
                          <a:ln>
                            <a:noFill/>
                          </a:ln>
                          <a:solidFill>
                            <a:schemeClr val="tx1"/>
                          </a:solidFill>
                          <a:effectLst/>
                          <a:latin typeface="Verdana" pitchFamily="34" charset="0"/>
                        </a:rPr>
                        <a:t>Nom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400" b="0" i="0" u="none" strike="noStrike" cap="none" normalizeH="0" baseline="0" dirty="0" smtClean="0">
                          <a:ln>
                            <a:noFill/>
                          </a:ln>
                          <a:solidFill>
                            <a:schemeClr val="tx1"/>
                          </a:solidFill>
                          <a:effectLst/>
                          <a:latin typeface="Verdana" pitchFamily="34" charset="0"/>
                        </a:rPr>
                        <a:t>Distance(km)</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Line 22"/>
          <p:cNvSpPr>
            <a:spLocks noChangeShapeType="1"/>
          </p:cNvSpPr>
          <p:nvPr/>
        </p:nvSpPr>
        <p:spPr bwMode="auto">
          <a:xfrm>
            <a:off x="2072954" y="3742981"/>
            <a:ext cx="2182170" cy="14876"/>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sz="1400"/>
          </a:p>
        </p:txBody>
      </p:sp>
      <p:sp>
        <p:nvSpPr>
          <p:cNvPr id="21" name="Line 23"/>
          <p:cNvSpPr>
            <a:spLocks noChangeShapeType="1"/>
          </p:cNvSpPr>
          <p:nvPr/>
        </p:nvSpPr>
        <p:spPr bwMode="auto">
          <a:xfrm flipV="1">
            <a:off x="6121295" y="3625580"/>
            <a:ext cx="2415799" cy="37853"/>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sz="1400"/>
          </a:p>
        </p:txBody>
      </p:sp>
      <p:sp>
        <p:nvSpPr>
          <p:cNvPr id="22" name="Text Box 29"/>
          <p:cNvSpPr txBox="1">
            <a:spLocks noChangeArrowheads="1"/>
          </p:cNvSpPr>
          <p:nvPr/>
        </p:nvSpPr>
        <p:spPr bwMode="auto">
          <a:xfrm>
            <a:off x="2363200" y="3266566"/>
            <a:ext cx="10522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1400" b="1" dirty="0">
                <a:solidFill>
                  <a:srgbClr val="FF3300"/>
                </a:solidFill>
              </a:rPr>
              <a:t>1</a:t>
            </a:r>
            <a:r>
              <a:rPr lang="fr-FR" altLang="fr-FR" sz="1400" b="1" dirty="0" smtClean="0">
                <a:solidFill>
                  <a:srgbClr val="FF3300"/>
                </a:solidFill>
              </a:rPr>
              <a:t>,n</a:t>
            </a:r>
            <a:endParaRPr lang="fr-FR" altLang="fr-FR" sz="1400" b="1" dirty="0">
              <a:solidFill>
                <a:srgbClr val="FF3300"/>
              </a:solidFill>
            </a:endParaRPr>
          </a:p>
        </p:txBody>
      </p:sp>
      <p:sp>
        <p:nvSpPr>
          <p:cNvPr id="23" name="Text Box 30"/>
          <p:cNvSpPr txBox="1">
            <a:spLocks noChangeArrowheads="1"/>
          </p:cNvSpPr>
          <p:nvPr/>
        </p:nvSpPr>
        <p:spPr bwMode="auto">
          <a:xfrm>
            <a:off x="7768844" y="2873498"/>
            <a:ext cx="1030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1400" b="1" dirty="0">
                <a:solidFill>
                  <a:srgbClr val="FF3300"/>
                </a:solidFill>
              </a:rPr>
              <a:t>1</a:t>
            </a:r>
            <a:r>
              <a:rPr lang="fr-FR" altLang="fr-FR" sz="1400" b="1" dirty="0" smtClean="0">
                <a:solidFill>
                  <a:srgbClr val="FF3300"/>
                </a:solidFill>
              </a:rPr>
              <a:t>,n</a:t>
            </a:r>
            <a:endParaRPr lang="fr-FR" altLang="fr-FR" sz="1400" b="1" dirty="0">
              <a:solidFill>
                <a:srgbClr val="FF3300"/>
              </a:solidFill>
            </a:endParaRPr>
          </a:p>
        </p:txBody>
      </p:sp>
      <p:graphicFrame>
        <p:nvGraphicFramePr>
          <p:cNvPr id="24" name="Group 28"/>
          <p:cNvGraphicFramePr>
            <a:graphicFrameLocks noGrp="1"/>
          </p:cNvGraphicFramePr>
          <p:nvPr>
            <p:extLst>
              <p:ext uri="{D42A27DB-BD31-4B8C-83A1-F6EECF244321}">
                <p14:modId xmlns:p14="http://schemas.microsoft.com/office/powerpoint/2010/main" val="198452625"/>
              </p:ext>
            </p:extLst>
          </p:nvPr>
        </p:nvGraphicFramePr>
        <p:xfrm>
          <a:off x="3966653" y="4431806"/>
          <a:ext cx="1303191" cy="1121053"/>
        </p:xfrm>
        <a:graphic>
          <a:graphicData uri="http://schemas.openxmlformats.org/drawingml/2006/table">
            <a:tbl>
              <a:tblPr/>
              <a:tblGrid>
                <a:gridCol w="1303191"/>
              </a:tblGrid>
              <a:tr h="29150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dirty="0" smtClean="0">
                          <a:ln>
                            <a:noFill/>
                          </a:ln>
                          <a:solidFill>
                            <a:schemeClr val="tx1"/>
                          </a:solidFill>
                          <a:effectLst/>
                          <a:latin typeface="Verdana" pitchFamily="34" charset="0"/>
                        </a:rPr>
                        <a:t>Mer</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620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400" b="1" i="0" u="sng" strike="noStrike" cap="none" normalizeH="0" baseline="0" dirty="0" err="1" smtClean="0">
                          <a:ln>
                            <a:noFill/>
                          </a:ln>
                          <a:solidFill>
                            <a:schemeClr val="tx1"/>
                          </a:solidFill>
                          <a:effectLst/>
                          <a:latin typeface="Verdana" pitchFamily="34" charset="0"/>
                        </a:rPr>
                        <a:t>Code_mer</a:t>
                      </a:r>
                      <a:endParaRPr kumimoji="0" lang="fr-FR" sz="1400" b="1" i="0" u="sng"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400" b="0" i="0" u="none" strike="noStrike" cap="none" normalizeH="0" baseline="0" dirty="0" smtClean="0">
                          <a:ln>
                            <a:noFill/>
                          </a:ln>
                          <a:solidFill>
                            <a:schemeClr val="tx1"/>
                          </a:solidFill>
                          <a:effectLst/>
                          <a:latin typeface="Verdana" pitchFamily="34" charset="0"/>
                        </a:rPr>
                        <a:t>Nom_mer</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 name="Text Box 30"/>
          <p:cNvSpPr txBox="1">
            <a:spLocks noChangeArrowheads="1"/>
          </p:cNvSpPr>
          <p:nvPr/>
        </p:nvSpPr>
        <p:spPr bwMode="auto">
          <a:xfrm>
            <a:off x="3427106" y="5202950"/>
            <a:ext cx="594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1400" b="1" dirty="0">
                <a:solidFill>
                  <a:srgbClr val="FF3300"/>
                </a:solidFill>
              </a:rPr>
              <a:t>1</a:t>
            </a:r>
            <a:r>
              <a:rPr lang="fr-FR" altLang="fr-FR" sz="1400" b="1" dirty="0" smtClean="0">
                <a:solidFill>
                  <a:srgbClr val="FF3300"/>
                </a:solidFill>
              </a:rPr>
              <a:t>,n</a:t>
            </a:r>
            <a:endParaRPr lang="fr-FR" altLang="fr-FR" sz="1400" b="1" dirty="0">
              <a:solidFill>
                <a:srgbClr val="FF3300"/>
              </a:solidFill>
            </a:endParaRPr>
          </a:p>
        </p:txBody>
      </p:sp>
      <p:sp>
        <p:nvSpPr>
          <p:cNvPr id="26" name="Oval 13"/>
          <p:cNvSpPr>
            <a:spLocks noChangeArrowheads="1"/>
          </p:cNvSpPr>
          <p:nvPr/>
        </p:nvSpPr>
        <p:spPr bwMode="auto">
          <a:xfrm>
            <a:off x="9510603" y="4589044"/>
            <a:ext cx="1420251" cy="80657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fr-FR" altLang="fr-FR" sz="1400" dirty="0" smtClean="0"/>
          </a:p>
          <a:p>
            <a:pPr algn="ctr" eaLnBrk="1" hangingPunct="1"/>
            <a:r>
              <a:rPr lang="fr-FR" altLang="fr-FR" sz="1400" b="1" dirty="0" smtClean="0"/>
              <a:t>frontière</a:t>
            </a:r>
            <a:endParaRPr lang="fr-FR" altLang="fr-FR" sz="1400" b="1" dirty="0"/>
          </a:p>
          <a:p>
            <a:pPr algn="ctr" eaLnBrk="1" hangingPunct="1"/>
            <a:r>
              <a:rPr lang="fr-FR" altLang="fr-FR" sz="1400" dirty="0" smtClean="0"/>
              <a:t>------------------</a:t>
            </a:r>
            <a:endParaRPr lang="fr-FR" altLang="fr-FR" sz="1400" dirty="0"/>
          </a:p>
          <a:p>
            <a:pPr algn="ctr" eaLnBrk="1" hangingPunct="1"/>
            <a:endParaRPr lang="fr-FR" altLang="fr-FR" sz="1400" dirty="0"/>
          </a:p>
        </p:txBody>
      </p:sp>
      <p:sp>
        <p:nvSpPr>
          <p:cNvPr id="27" name="Line 23"/>
          <p:cNvSpPr>
            <a:spLocks noChangeShapeType="1"/>
          </p:cNvSpPr>
          <p:nvPr/>
        </p:nvSpPr>
        <p:spPr bwMode="auto">
          <a:xfrm flipH="1">
            <a:off x="9223908" y="4501515"/>
            <a:ext cx="108" cy="612666"/>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sz="1400"/>
          </a:p>
        </p:txBody>
      </p:sp>
      <p:sp>
        <p:nvSpPr>
          <p:cNvPr id="28" name="Line 23"/>
          <p:cNvSpPr>
            <a:spLocks noChangeShapeType="1"/>
          </p:cNvSpPr>
          <p:nvPr/>
        </p:nvSpPr>
        <p:spPr bwMode="auto">
          <a:xfrm>
            <a:off x="10502577" y="3301228"/>
            <a:ext cx="23411" cy="1287816"/>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sz="1400"/>
          </a:p>
        </p:txBody>
      </p:sp>
      <p:sp>
        <p:nvSpPr>
          <p:cNvPr id="29" name="Text Box 30"/>
          <p:cNvSpPr txBox="1">
            <a:spLocks noChangeArrowheads="1"/>
          </p:cNvSpPr>
          <p:nvPr/>
        </p:nvSpPr>
        <p:spPr bwMode="auto">
          <a:xfrm>
            <a:off x="9190995" y="4500070"/>
            <a:ext cx="5384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1400" b="1" dirty="0" smtClean="0">
                <a:solidFill>
                  <a:srgbClr val="FF3300"/>
                </a:solidFill>
              </a:rPr>
              <a:t>1,n</a:t>
            </a:r>
            <a:endParaRPr lang="fr-FR" altLang="fr-FR" sz="1400" b="1" dirty="0">
              <a:solidFill>
                <a:srgbClr val="FF3300"/>
              </a:solidFill>
            </a:endParaRPr>
          </a:p>
        </p:txBody>
      </p:sp>
      <p:sp>
        <p:nvSpPr>
          <p:cNvPr id="30" name="Line 23"/>
          <p:cNvSpPr>
            <a:spLocks noChangeShapeType="1"/>
          </p:cNvSpPr>
          <p:nvPr/>
        </p:nvSpPr>
        <p:spPr bwMode="auto">
          <a:xfrm>
            <a:off x="10104491" y="3301228"/>
            <a:ext cx="398087" cy="10183"/>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sz="1400"/>
          </a:p>
        </p:txBody>
      </p:sp>
      <p:sp>
        <p:nvSpPr>
          <p:cNvPr id="31" name="Line 23"/>
          <p:cNvSpPr>
            <a:spLocks noChangeShapeType="1"/>
          </p:cNvSpPr>
          <p:nvPr/>
        </p:nvSpPr>
        <p:spPr bwMode="auto">
          <a:xfrm>
            <a:off x="9240510" y="5114181"/>
            <a:ext cx="253599" cy="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sz="1400"/>
          </a:p>
        </p:txBody>
      </p:sp>
      <p:sp>
        <p:nvSpPr>
          <p:cNvPr id="32" name="Text Box 30"/>
          <p:cNvSpPr txBox="1">
            <a:spLocks noChangeArrowheads="1"/>
          </p:cNvSpPr>
          <p:nvPr/>
        </p:nvSpPr>
        <p:spPr bwMode="auto">
          <a:xfrm>
            <a:off x="10104491" y="2947897"/>
            <a:ext cx="512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1400" b="1" dirty="0" smtClean="0">
                <a:solidFill>
                  <a:srgbClr val="FF3300"/>
                </a:solidFill>
              </a:rPr>
              <a:t>1,n</a:t>
            </a:r>
            <a:endParaRPr lang="fr-FR" altLang="fr-FR" sz="1400" b="1" dirty="0">
              <a:solidFill>
                <a:srgbClr val="FF3300"/>
              </a:solidFill>
            </a:endParaRPr>
          </a:p>
        </p:txBody>
      </p:sp>
      <p:sp>
        <p:nvSpPr>
          <p:cNvPr id="33" name="Oval 13"/>
          <p:cNvSpPr>
            <a:spLocks noChangeArrowheads="1"/>
          </p:cNvSpPr>
          <p:nvPr/>
        </p:nvSpPr>
        <p:spPr bwMode="auto">
          <a:xfrm rot="2039935">
            <a:off x="2515687" y="4398195"/>
            <a:ext cx="1255629" cy="66437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fr-FR" altLang="fr-FR" sz="1400" b="1" dirty="0" smtClean="0"/>
              <a:t>couler</a:t>
            </a:r>
            <a:endParaRPr lang="fr-FR" altLang="fr-FR" sz="1400" b="1" dirty="0"/>
          </a:p>
          <a:p>
            <a:pPr algn="ctr" eaLnBrk="1" hangingPunct="1"/>
            <a:r>
              <a:rPr lang="fr-FR" altLang="fr-FR" sz="1400" dirty="0" smtClean="0"/>
              <a:t>------------</a:t>
            </a:r>
            <a:endParaRPr lang="fr-FR" altLang="fr-FR" sz="1400" dirty="0"/>
          </a:p>
        </p:txBody>
      </p:sp>
      <p:sp>
        <p:nvSpPr>
          <p:cNvPr id="34" name="Line 22"/>
          <p:cNvSpPr>
            <a:spLocks noChangeShapeType="1"/>
          </p:cNvSpPr>
          <p:nvPr/>
        </p:nvSpPr>
        <p:spPr bwMode="auto">
          <a:xfrm>
            <a:off x="2050372" y="4103923"/>
            <a:ext cx="560094" cy="296244"/>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sz="1400"/>
          </a:p>
        </p:txBody>
      </p:sp>
      <p:sp>
        <p:nvSpPr>
          <p:cNvPr id="35" name="Line 22"/>
          <p:cNvSpPr>
            <a:spLocks noChangeShapeType="1"/>
          </p:cNvSpPr>
          <p:nvPr/>
        </p:nvSpPr>
        <p:spPr bwMode="auto">
          <a:xfrm flipH="1" flipV="1">
            <a:off x="3655280" y="5082174"/>
            <a:ext cx="310904" cy="162908"/>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sz="1400"/>
          </a:p>
        </p:txBody>
      </p:sp>
      <p:sp>
        <p:nvSpPr>
          <p:cNvPr id="36" name="Text Box 30"/>
          <p:cNvSpPr txBox="1">
            <a:spLocks noChangeArrowheads="1"/>
          </p:cNvSpPr>
          <p:nvPr/>
        </p:nvSpPr>
        <p:spPr bwMode="auto">
          <a:xfrm>
            <a:off x="1988112" y="4400167"/>
            <a:ext cx="5351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1400" b="1" dirty="0" smtClean="0">
                <a:solidFill>
                  <a:srgbClr val="FF3300"/>
                </a:solidFill>
              </a:rPr>
              <a:t>1,1</a:t>
            </a:r>
            <a:endParaRPr lang="fr-FR" altLang="fr-FR" sz="1400" b="1" dirty="0">
              <a:solidFill>
                <a:srgbClr val="FF3300"/>
              </a:solidFill>
            </a:endParaRPr>
          </a:p>
        </p:txBody>
      </p:sp>
      <p:sp>
        <p:nvSpPr>
          <p:cNvPr id="37" name="Oval 13"/>
          <p:cNvSpPr>
            <a:spLocks noChangeArrowheads="1"/>
          </p:cNvSpPr>
          <p:nvPr/>
        </p:nvSpPr>
        <p:spPr bwMode="auto">
          <a:xfrm rot="20886917">
            <a:off x="5818664" y="4271490"/>
            <a:ext cx="1962100" cy="82566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fr-FR" altLang="fr-FR" sz="1400" b="1" dirty="0" smtClean="0"/>
              <a:t>Avoir cote</a:t>
            </a:r>
          </a:p>
          <a:p>
            <a:pPr algn="ctr" eaLnBrk="1" hangingPunct="1"/>
            <a:r>
              <a:rPr lang="fr-FR" altLang="fr-FR" sz="1400" b="1" dirty="0" smtClean="0"/>
              <a:t>-------------------</a:t>
            </a:r>
          </a:p>
          <a:p>
            <a:pPr algn="ctr" eaLnBrk="1" hangingPunct="1"/>
            <a:r>
              <a:rPr lang="fr-FR" altLang="fr-FR" sz="1400" dirty="0" smtClean="0"/>
              <a:t>Longueur</a:t>
            </a:r>
          </a:p>
        </p:txBody>
      </p:sp>
      <p:sp>
        <p:nvSpPr>
          <p:cNvPr id="38" name="Line 23"/>
          <p:cNvSpPr>
            <a:spLocks noChangeShapeType="1"/>
          </p:cNvSpPr>
          <p:nvPr/>
        </p:nvSpPr>
        <p:spPr bwMode="auto">
          <a:xfrm flipV="1">
            <a:off x="7768845" y="4244037"/>
            <a:ext cx="768250" cy="256033"/>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sz="1400"/>
          </a:p>
        </p:txBody>
      </p:sp>
      <p:sp>
        <p:nvSpPr>
          <p:cNvPr id="39" name="Line 23"/>
          <p:cNvSpPr>
            <a:spLocks noChangeShapeType="1"/>
          </p:cNvSpPr>
          <p:nvPr/>
        </p:nvSpPr>
        <p:spPr bwMode="auto">
          <a:xfrm flipV="1">
            <a:off x="5269845" y="4925679"/>
            <a:ext cx="550062" cy="156495"/>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fr-FR" sz="1400"/>
          </a:p>
        </p:txBody>
      </p:sp>
      <p:sp>
        <p:nvSpPr>
          <p:cNvPr id="40" name="Text Box 30"/>
          <p:cNvSpPr txBox="1">
            <a:spLocks noChangeArrowheads="1"/>
          </p:cNvSpPr>
          <p:nvPr/>
        </p:nvSpPr>
        <p:spPr bwMode="auto">
          <a:xfrm>
            <a:off x="7931962" y="3904681"/>
            <a:ext cx="5623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1400" b="1" dirty="0">
                <a:solidFill>
                  <a:srgbClr val="FF3300"/>
                </a:solidFill>
              </a:rPr>
              <a:t>1</a:t>
            </a:r>
            <a:r>
              <a:rPr lang="fr-FR" altLang="fr-FR" sz="1400" b="1" dirty="0" smtClean="0">
                <a:solidFill>
                  <a:srgbClr val="FF3300"/>
                </a:solidFill>
              </a:rPr>
              <a:t>,n</a:t>
            </a:r>
            <a:endParaRPr lang="fr-FR" altLang="fr-FR" sz="1400" b="1" dirty="0">
              <a:solidFill>
                <a:srgbClr val="FF3300"/>
              </a:solidFill>
            </a:endParaRPr>
          </a:p>
        </p:txBody>
      </p:sp>
      <p:sp>
        <p:nvSpPr>
          <p:cNvPr id="41" name="Text Box 30"/>
          <p:cNvSpPr txBox="1">
            <a:spLocks noChangeArrowheads="1"/>
          </p:cNvSpPr>
          <p:nvPr/>
        </p:nvSpPr>
        <p:spPr bwMode="auto">
          <a:xfrm>
            <a:off x="5259154" y="4634026"/>
            <a:ext cx="561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1400" b="1" dirty="0">
                <a:solidFill>
                  <a:srgbClr val="FF3300"/>
                </a:solidFill>
              </a:rPr>
              <a:t>1</a:t>
            </a:r>
            <a:r>
              <a:rPr lang="fr-FR" altLang="fr-FR" sz="1400" b="1" dirty="0" smtClean="0">
                <a:solidFill>
                  <a:srgbClr val="FF3300"/>
                </a:solidFill>
              </a:rPr>
              <a:t>,n</a:t>
            </a:r>
            <a:endParaRPr lang="fr-FR" altLang="fr-FR" sz="1400" b="1" dirty="0">
              <a:solidFill>
                <a:srgbClr val="FF3300"/>
              </a:solidFill>
            </a:endParaRPr>
          </a:p>
        </p:txBody>
      </p:sp>
      <p:sp>
        <p:nvSpPr>
          <p:cNvPr id="42" name="Rectangle 41"/>
          <p:cNvSpPr/>
          <p:nvPr/>
        </p:nvSpPr>
        <p:spPr>
          <a:xfrm>
            <a:off x="201966" y="2564522"/>
            <a:ext cx="6753900" cy="369332"/>
          </a:xfrm>
          <a:prstGeom prst="rect">
            <a:avLst/>
          </a:prstGeom>
        </p:spPr>
        <p:txBody>
          <a:bodyPr wrap="none">
            <a:spAutoFit/>
          </a:bodyPr>
          <a:lstStyle/>
          <a:p>
            <a:r>
              <a:rPr lang="fr-FR" b="1" dirty="0">
                <a:solidFill>
                  <a:srgbClr val="C00000"/>
                </a:solidFill>
              </a:rPr>
              <a:t>Exercice </a:t>
            </a:r>
            <a:r>
              <a:rPr lang="fr-FR" b="1" dirty="0" smtClean="0">
                <a:solidFill>
                  <a:srgbClr val="C00000"/>
                </a:solidFill>
              </a:rPr>
              <a:t>2 </a:t>
            </a:r>
            <a:r>
              <a:rPr lang="fr-FR" dirty="0"/>
              <a:t>: </a:t>
            </a:r>
            <a:r>
              <a:rPr lang="fr-FR" dirty="0" smtClean="0"/>
              <a:t>Traduire </a:t>
            </a:r>
            <a:r>
              <a:rPr lang="fr-FR" dirty="0"/>
              <a:t>ce MCD en </a:t>
            </a:r>
            <a:r>
              <a:rPr lang="fr-FR" dirty="0" smtClean="0"/>
              <a:t>MLD et donner le Modèle Relationnel </a:t>
            </a:r>
            <a:endParaRPr lang="fr-FR" dirty="0"/>
          </a:p>
        </p:txBody>
      </p:sp>
    </p:spTree>
    <p:extLst>
      <p:ext uri="{BB962C8B-B14F-4D97-AF65-F5344CB8AC3E}">
        <p14:creationId xmlns:p14="http://schemas.microsoft.com/office/powerpoint/2010/main" val="65601469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5482591" cy="584775"/>
          </a:xfrm>
          <a:prstGeom prst="rect">
            <a:avLst/>
          </a:prstGeom>
        </p:spPr>
        <p:txBody>
          <a:bodyPr wrap="none">
            <a:spAutoFit/>
          </a:bodyPr>
          <a:lstStyle/>
          <a:p>
            <a:r>
              <a:rPr lang="fr-FR" altLang="fr-FR" sz="3200" b="1" dirty="0" smtClean="0">
                <a:solidFill>
                  <a:srgbClr val="C00000"/>
                </a:solidFill>
              </a:rPr>
              <a:t>Le modèle Logique de Données</a:t>
            </a:r>
            <a:endParaRPr lang="fr-FR" sz="3200" dirty="0">
              <a:solidFill>
                <a:srgbClr val="C00000"/>
              </a:solidFill>
            </a:endParaRPr>
          </a:p>
        </p:txBody>
      </p:sp>
      <p:sp>
        <p:nvSpPr>
          <p:cNvPr id="16" name="Rectangle 15"/>
          <p:cNvSpPr/>
          <p:nvPr/>
        </p:nvSpPr>
        <p:spPr>
          <a:xfrm>
            <a:off x="201966" y="1933598"/>
            <a:ext cx="4847994" cy="461665"/>
          </a:xfrm>
          <a:prstGeom prst="rect">
            <a:avLst/>
          </a:prstGeom>
        </p:spPr>
        <p:txBody>
          <a:bodyPr wrap="none">
            <a:spAutoFit/>
          </a:bodyPr>
          <a:lstStyle/>
          <a:p>
            <a:r>
              <a:rPr lang="fr-FR" sz="2400" b="1" dirty="0">
                <a:solidFill>
                  <a:schemeClr val="accent3">
                    <a:lumMod val="50000"/>
                  </a:schemeClr>
                </a:solidFill>
              </a:rPr>
              <a:t>Règles de passage du MCD au MLD : </a:t>
            </a:r>
          </a:p>
        </p:txBody>
      </p:sp>
      <p:graphicFrame>
        <p:nvGraphicFramePr>
          <p:cNvPr id="3" name="Objet 2"/>
          <p:cNvGraphicFramePr>
            <a:graphicFrameLocks noChangeAspect="1"/>
          </p:cNvGraphicFramePr>
          <p:nvPr>
            <p:extLst>
              <p:ext uri="{D42A27DB-BD31-4B8C-83A1-F6EECF244321}">
                <p14:modId xmlns:p14="http://schemas.microsoft.com/office/powerpoint/2010/main" val="2317448205"/>
              </p:ext>
            </p:extLst>
          </p:nvPr>
        </p:nvGraphicFramePr>
        <p:xfrm>
          <a:off x="1482723" y="2743200"/>
          <a:ext cx="7613651" cy="4033838"/>
        </p:xfrm>
        <a:graphic>
          <a:graphicData uri="http://schemas.openxmlformats.org/presentationml/2006/ole">
            <mc:AlternateContent xmlns:mc="http://schemas.openxmlformats.org/markup-compatibility/2006">
              <mc:Choice xmlns:v="urn:schemas-microsoft-com:vml" Requires="v">
                <p:oleObj spid="_x0000_s3154" r:id="rId3" imgW="6444360" imgH="4526280" progId="">
                  <p:embed/>
                </p:oleObj>
              </mc:Choice>
              <mc:Fallback>
                <p:oleObj r:id="rId3" imgW="6444360" imgH="452628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723" y="2743200"/>
                        <a:ext cx="7613651" cy="4033838"/>
                      </a:xfrm>
                      <a:prstGeom prst="rect">
                        <a:avLst/>
                      </a:prstGeom>
                      <a:noFill/>
                      <a:ln>
                        <a:noFill/>
                      </a:ln>
                    </p:spPr>
                  </p:pic>
                </p:oleObj>
              </mc:Fallback>
            </mc:AlternateContent>
          </a:graphicData>
        </a:graphic>
      </p:graphicFrame>
      <p:sp>
        <p:nvSpPr>
          <p:cNvPr id="5" name="Rectangle 4"/>
          <p:cNvSpPr/>
          <p:nvPr/>
        </p:nvSpPr>
        <p:spPr>
          <a:xfrm>
            <a:off x="201966" y="2373868"/>
            <a:ext cx="10887075" cy="369332"/>
          </a:xfrm>
          <a:prstGeom prst="rect">
            <a:avLst/>
          </a:prstGeom>
        </p:spPr>
        <p:txBody>
          <a:bodyPr wrap="square">
            <a:spAutoFit/>
          </a:bodyPr>
          <a:lstStyle/>
          <a:p>
            <a:pPr>
              <a:spcAft>
                <a:spcPts val="600"/>
              </a:spcAft>
            </a:pPr>
            <a:r>
              <a:rPr lang="fr-FR" b="1" i="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Exercice </a:t>
            </a:r>
            <a:r>
              <a:rPr lang="fr-FR" b="1" i="1"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3</a:t>
            </a:r>
            <a:r>
              <a:rPr lang="fr-FR" i="1" dirty="0" smtClean="0">
                <a:latin typeface="Arial" panose="020B0604020202020204" pitchFamily="34" charset="0"/>
                <a:ea typeface="Times New Roman" panose="02020603050405020304" pitchFamily="18" charset="0"/>
                <a:cs typeface="Times New Roman" panose="02020603050405020304" pitchFamily="18" charset="0"/>
              </a:rPr>
              <a:t>: </a:t>
            </a:r>
            <a:r>
              <a:rPr lang="fr-FR" dirty="0">
                <a:latin typeface="Times New Roman" panose="02020603050405020304" pitchFamily="18" charset="0"/>
                <a:ea typeface="Times New Roman" panose="02020603050405020304" pitchFamily="18" charset="0"/>
              </a:rPr>
              <a:t>Transformez le MCD suivant en MLD et donner le Modèle Relationnel </a:t>
            </a:r>
          </a:p>
        </p:txBody>
      </p:sp>
    </p:spTree>
    <p:extLst>
      <p:ext uri="{BB962C8B-B14F-4D97-AF65-F5344CB8AC3E}">
        <p14:creationId xmlns:p14="http://schemas.microsoft.com/office/powerpoint/2010/main" val="1897370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84098" y="2060395"/>
            <a:ext cx="11351267" cy="1288841"/>
          </a:xfrm>
          <a:prstGeom prst="rect">
            <a:avLst/>
          </a:prstGeom>
        </p:spPr>
        <p:txBody>
          <a:bodyPr vert="horz" wrap="square" lIns="0" tIns="62764" rIns="0" bIns="0" rtlCol="0">
            <a:spAutoFit/>
          </a:bodyPr>
          <a:lstStyle/>
          <a:p>
            <a:pPr marL="354128" marR="10365" indent="-343188">
              <a:lnSpc>
                <a:spcPts val="3245"/>
              </a:lnSpc>
              <a:spcBef>
                <a:spcPts val="494"/>
              </a:spcBef>
            </a:pPr>
            <a:r>
              <a:rPr sz="2992" dirty="0">
                <a:solidFill>
                  <a:srgbClr val="FF0000"/>
                </a:solidFill>
                <a:latin typeface="Calibri"/>
                <a:cs typeface="Calibri"/>
              </a:rPr>
              <a:t>«</a:t>
            </a:r>
            <a:r>
              <a:rPr sz="2992" spc="77" dirty="0">
                <a:solidFill>
                  <a:srgbClr val="FF0000"/>
                </a:solidFill>
                <a:latin typeface="Calibri"/>
                <a:cs typeface="Calibri"/>
              </a:rPr>
              <a:t> </a:t>
            </a:r>
            <a:r>
              <a:rPr sz="2992" dirty="0">
                <a:solidFill>
                  <a:srgbClr val="FF0000"/>
                </a:solidFill>
                <a:latin typeface="Calibri"/>
                <a:cs typeface="Calibri"/>
              </a:rPr>
              <a:t>La</a:t>
            </a:r>
            <a:r>
              <a:rPr sz="2992" spc="100" dirty="0">
                <a:solidFill>
                  <a:srgbClr val="FF0000"/>
                </a:solidFill>
                <a:latin typeface="Calibri"/>
                <a:cs typeface="Calibri"/>
              </a:rPr>
              <a:t> </a:t>
            </a:r>
            <a:r>
              <a:rPr sz="2992" dirty="0">
                <a:solidFill>
                  <a:srgbClr val="FF0000"/>
                </a:solidFill>
                <a:latin typeface="Calibri"/>
                <a:cs typeface="Calibri"/>
              </a:rPr>
              <a:t>qualité</a:t>
            </a:r>
            <a:r>
              <a:rPr sz="2992" spc="100" dirty="0">
                <a:solidFill>
                  <a:srgbClr val="FF0000"/>
                </a:solidFill>
                <a:latin typeface="Calibri"/>
                <a:cs typeface="Calibri"/>
              </a:rPr>
              <a:t> </a:t>
            </a:r>
            <a:r>
              <a:rPr sz="2992" dirty="0">
                <a:solidFill>
                  <a:srgbClr val="FF0000"/>
                </a:solidFill>
                <a:latin typeface="Calibri"/>
                <a:cs typeface="Calibri"/>
              </a:rPr>
              <a:t>du</a:t>
            </a:r>
            <a:r>
              <a:rPr sz="2992" spc="109" dirty="0">
                <a:solidFill>
                  <a:srgbClr val="FF0000"/>
                </a:solidFill>
                <a:latin typeface="Calibri"/>
                <a:cs typeface="Calibri"/>
              </a:rPr>
              <a:t> </a:t>
            </a:r>
            <a:r>
              <a:rPr sz="2992" dirty="0">
                <a:solidFill>
                  <a:srgbClr val="FF0000"/>
                </a:solidFill>
                <a:latin typeface="Calibri"/>
                <a:cs typeface="Calibri"/>
              </a:rPr>
              <a:t>processus</a:t>
            </a:r>
            <a:r>
              <a:rPr sz="2992" spc="86" dirty="0">
                <a:solidFill>
                  <a:srgbClr val="FF0000"/>
                </a:solidFill>
                <a:latin typeface="Calibri"/>
                <a:cs typeface="Calibri"/>
              </a:rPr>
              <a:t> </a:t>
            </a:r>
            <a:r>
              <a:rPr sz="2992" dirty="0">
                <a:solidFill>
                  <a:srgbClr val="FF0000"/>
                </a:solidFill>
                <a:latin typeface="Calibri"/>
                <a:cs typeface="Calibri"/>
              </a:rPr>
              <a:t>de</a:t>
            </a:r>
            <a:r>
              <a:rPr sz="2992" spc="103" dirty="0">
                <a:solidFill>
                  <a:srgbClr val="FF0000"/>
                </a:solidFill>
                <a:latin typeface="Calibri"/>
                <a:cs typeface="Calibri"/>
              </a:rPr>
              <a:t> </a:t>
            </a:r>
            <a:r>
              <a:rPr sz="2992" dirty="0">
                <a:solidFill>
                  <a:srgbClr val="FF0000"/>
                </a:solidFill>
                <a:latin typeface="Calibri"/>
                <a:cs typeface="Calibri"/>
              </a:rPr>
              <a:t>fabrication</a:t>
            </a:r>
            <a:r>
              <a:rPr sz="2992" spc="82" dirty="0">
                <a:solidFill>
                  <a:srgbClr val="FF0000"/>
                </a:solidFill>
                <a:latin typeface="Calibri"/>
                <a:cs typeface="Calibri"/>
              </a:rPr>
              <a:t> </a:t>
            </a:r>
            <a:r>
              <a:rPr sz="2992" dirty="0">
                <a:solidFill>
                  <a:srgbClr val="FF0000"/>
                </a:solidFill>
                <a:latin typeface="Calibri"/>
                <a:cs typeface="Calibri"/>
              </a:rPr>
              <a:t>est</a:t>
            </a:r>
            <a:r>
              <a:rPr sz="2992" spc="82" dirty="0">
                <a:solidFill>
                  <a:srgbClr val="FF0000"/>
                </a:solidFill>
                <a:latin typeface="Calibri"/>
                <a:cs typeface="Calibri"/>
              </a:rPr>
              <a:t> </a:t>
            </a:r>
            <a:r>
              <a:rPr sz="2992" spc="-9" dirty="0">
                <a:solidFill>
                  <a:srgbClr val="FF0000"/>
                </a:solidFill>
                <a:latin typeface="Calibri"/>
                <a:cs typeface="Calibri"/>
              </a:rPr>
              <a:t>garante </a:t>
            </a:r>
            <a:r>
              <a:rPr sz="2992" dirty="0">
                <a:solidFill>
                  <a:srgbClr val="FF0000"/>
                </a:solidFill>
                <a:latin typeface="Calibri"/>
                <a:cs typeface="Calibri"/>
              </a:rPr>
              <a:t>de</a:t>
            </a:r>
            <a:r>
              <a:rPr sz="2992" spc="-36" dirty="0">
                <a:solidFill>
                  <a:srgbClr val="FF0000"/>
                </a:solidFill>
                <a:latin typeface="Calibri"/>
                <a:cs typeface="Calibri"/>
              </a:rPr>
              <a:t> </a:t>
            </a:r>
            <a:r>
              <a:rPr sz="2992" dirty="0">
                <a:solidFill>
                  <a:srgbClr val="FF0000"/>
                </a:solidFill>
                <a:latin typeface="Calibri"/>
                <a:cs typeface="Calibri"/>
              </a:rPr>
              <a:t>la</a:t>
            </a:r>
            <a:r>
              <a:rPr sz="2992" spc="-18" dirty="0">
                <a:solidFill>
                  <a:srgbClr val="FF0000"/>
                </a:solidFill>
                <a:latin typeface="Calibri"/>
                <a:cs typeface="Calibri"/>
              </a:rPr>
              <a:t> </a:t>
            </a:r>
            <a:r>
              <a:rPr sz="2992" dirty="0">
                <a:solidFill>
                  <a:srgbClr val="FF0000"/>
                </a:solidFill>
                <a:latin typeface="Calibri"/>
                <a:cs typeface="Calibri"/>
              </a:rPr>
              <a:t>qualité</a:t>
            </a:r>
            <a:r>
              <a:rPr sz="2992" spc="-36" dirty="0">
                <a:solidFill>
                  <a:srgbClr val="FF0000"/>
                </a:solidFill>
                <a:latin typeface="Calibri"/>
                <a:cs typeface="Calibri"/>
              </a:rPr>
              <a:t> </a:t>
            </a:r>
            <a:r>
              <a:rPr sz="2992" dirty="0">
                <a:solidFill>
                  <a:srgbClr val="FF0000"/>
                </a:solidFill>
                <a:latin typeface="Calibri"/>
                <a:cs typeface="Calibri"/>
              </a:rPr>
              <a:t>du</a:t>
            </a:r>
            <a:r>
              <a:rPr sz="2992" spc="-32" dirty="0">
                <a:solidFill>
                  <a:srgbClr val="FF0000"/>
                </a:solidFill>
                <a:latin typeface="Calibri"/>
                <a:cs typeface="Calibri"/>
              </a:rPr>
              <a:t> </a:t>
            </a:r>
            <a:r>
              <a:rPr sz="2992" dirty="0">
                <a:solidFill>
                  <a:srgbClr val="FF0000"/>
                </a:solidFill>
                <a:latin typeface="Calibri"/>
                <a:cs typeface="Calibri"/>
              </a:rPr>
              <a:t>produit</a:t>
            </a:r>
            <a:r>
              <a:rPr sz="2992" spc="-27" dirty="0">
                <a:solidFill>
                  <a:srgbClr val="FF0000"/>
                </a:solidFill>
                <a:latin typeface="Calibri"/>
                <a:cs typeface="Calibri"/>
              </a:rPr>
              <a:t> </a:t>
            </a:r>
            <a:r>
              <a:rPr sz="2992" spc="-45" dirty="0">
                <a:solidFill>
                  <a:srgbClr val="FF0000"/>
                </a:solidFill>
                <a:latin typeface="Calibri"/>
                <a:cs typeface="Calibri"/>
              </a:rPr>
              <a:t>»</a:t>
            </a:r>
            <a:endParaRPr sz="2992" dirty="0">
              <a:latin typeface="Calibri"/>
              <a:cs typeface="Calibri"/>
            </a:endParaRPr>
          </a:p>
          <a:p>
            <a:pPr>
              <a:spcBef>
                <a:spcPts val="36"/>
              </a:spcBef>
            </a:pPr>
            <a:endParaRPr sz="2630"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40" y="786882"/>
            <a:ext cx="11230184" cy="101566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p>
          <a:p>
            <a:pPr marL="3455" lvl="0" algn="ctr">
              <a:spcBef>
                <a:spcPts val="32"/>
              </a:spcBef>
            </a:pPr>
            <a:r>
              <a:rPr lang="fr-FR" sz="3000" b="1" spc="145" dirty="0">
                <a:solidFill>
                  <a:srgbClr val="C00000"/>
                </a:solidFill>
                <a:cs typeface="Calibri"/>
              </a:rPr>
              <a:t>Cycle de </a:t>
            </a:r>
            <a:r>
              <a:rPr lang="fr-FR" sz="3000" b="1" spc="145" dirty="0" smtClean="0">
                <a:solidFill>
                  <a:srgbClr val="C00000"/>
                </a:solidFill>
                <a:cs typeface="Calibri"/>
              </a:rPr>
              <a:t>vie</a:t>
            </a:r>
            <a:endParaRPr lang="fr-FR" sz="3000" b="1" spc="145" dirty="0">
              <a:solidFill>
                <a:srgbClr val="C00000"/>
              </a:solidFill>
              <a:cs typeface="Calibri"/>
            </a:endParaRPr>
          </a:p>
        </p:txBody>
      </p:sp>
      <p:sp>
        <p:nvSpPr>
          <p:cNvPr id="7" name="Rectangle 6"/>
          <p:cNvSpPr/>
          <p:nvPr/>
        </p:nvSpPr>
        <p:spPr>
          <a:xfrm>
            <a:off x="244639" y="4230220"/>
            <a:ext cx="11697465" cy="2169825"/>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pPr marL="10940" marR="8061">
              <a:lnSpc>
                <a:spcPts val="3029"/>
              </a:lnSpc>
              <a:tabLst>
                <a:tab pos="354128" algn="l"/>
                <a:tab pos="354704" algn="l"/>
              </a:tabLst>
            </a:pPr>
            <a:r>
              <a:rPr lang="fr-FR" sz="2766" dirty="0" smtClean="0">
                <a:cs typeface="Calibri"/>
              </a:rPr>
              <a:t>Pour</a:t>
            </a:r>
            <a:r>
              <a:rPr lang="fr-FR" sz="2766" spc="27" dirty="0" smtClean="0">
                <a:cs typeface="Calibri"/>
              </a:rPr>
              <a:t> </a:t>
            </a:r>
            <a:r>
              <a:rPr lang="fr-FR" sz="2766" dirty="0">
                <a:cs typeface="Calibri"/>
              </a:rPr>
              <a:t>obtenir</a:t>
            </a:r>
            <a:r>
              <a:rPr lang="fr-FR" sz="2766" spc="36" dirty="0">
                <a:cs typeface="Calibri"/>
              </a:rPr>
              <a:t> </a:t>
            </a:r>
            <a:r>
              <a:rPr lang="fr-FR" sz="2766" dirty="0">
                <a:cs typeface="Calibri"/>
              </a:rPr>
              <a:t>un</a:t>
            </a:r>
            <a:r>
              <a:rPr lang="fr-FR" sz="2766" spc="45" dirty="0">
                <a:cs typeface="Calibri"/>
              </a:rPr>
              <a:t> </a:t>
            </a:r>
            <a:r>
              <a:rPr lang="fr-FR" sz="2766" dirty="0">
                <a:cs typeface="Calibri"/>
              </a:rPr>
              <a:t>logiciel</a:t>
            </a:r>
            <a:r>
              <a:rPr lang="fr-FR" sz="2766" spc="32" dirty="0">
                <a:cs typeface="Calibri"/>
              </a:rPr>
              <a:t> </a:t>
            </a:r>
            <a:r>
              <a:rPr lang="fr-FR" sz="2766" dirty="0">
                <a:cs typeface="Calibri"/>
              </a:rPr>
              <a:t>de</a:t>
            </a:r>
            <a:r>
              <a:rPr lang="fr-FR" sz="2766" spc="41" dirty="0">
                <a:cs typeface="Calibri"/>
              </a:rPr>
              <a:t> </a:t>
            </a:r>
            <a:r>
              <a:rPr lang="fr-FR" sz="2766" dirty="0">
                <a:cs typeface="Calibri"/>
              </a:rPr>
              <a:t>qualité,</a:t>
            </a:r>
            <a:r>
              <a:rPr lang="fr-FR" sz="2766" spc="36" dirty="0">
                <a:cs typeface="Calibri"/>
              </a:rPr>
              <a:t> </a:t>
            </a:r>
            <a:r>
              <a:rPr lang="fr-FR" sz="2766" dirty="0">
                <a:cs typeface="Calibri"/>
              </a:rPr>
              <a:t>il</a:t>
            </a:r>
            <a:r>
              <a:rPr lang="fr-FR" sz="2766" spc="63" dirty="0">
                <a:cs typeface="Calibri"/>
              </a:rPr>
              <a:t> </a:t>
            </a:r>
            <a:r>
              <a:rPr lang="fr-FR" sz="2766" dirty="0">
                <a:cs typeface="Calibri"/>
              </a:rPr>
              <a:t>faut</a:t>
            </a:r>
            <a:r>
              <a:rPr lang="fr-FR" sz="2766" spc="50" dirty="0">
                <a:cs typeface="Calibri"/>
              </a:rPr>
              <a:t> </a:t>
            </a:r>
            <a:r>
              <a:rPr lang="fr-FR" sz="2766" dirty="0">
                <a:cs typeface="Calibri"/>
              </a:rPr>
              <a:t>en</a:t>
            </a:r>
            <a:r>
              <a:rPr lang="fr-FR" sz="2766" spc="45" dirty="0">
                <a:cs typeface="Calibri"/>
              </a:rPr>
              <a:t> </a:t>
            </a:r>
            <a:r>
              <a:rPr lang="fr-FR" sz="2766" spc="-9" dirty="0">
                <a:cs typeface="Calibri"/>
              </a:rPr>
              <a:t>maîtriser </a:t>
            </a:r>
            <a:r>
              <a:rPr lang="fr-FR" sz="2766" dirty="0">
                <a:cs typeface="Calibri"/>
              </a:rPr>
              <a:t>le</a:t>
            </a:r>
            <a:r>
              <a:rPr lang="fr-FR" sz="2766" spc="41" dirty="0">
                <a:cs typeface="Calibri"/>
              </a:rPr>
              <a:t> </a:t>
            </a:r>
            <a:r>
              <a:rPr lang="fr-FR" sz="2766" dirty="0">
                <a:cs typeface="Calibri"/>
              </a:rPr>
              <a:t>processus</a:t>
            </a:r>
            <a:r>
              <a:rPr lang="fr-FR" sz="2766" spc="73" dirty="0">
                <a:cs typeface="Calibri"/>
              </a:rPr>
              <a:t> </a:t>
            </a:r>
            <a:r>
              <a:rPr lang="fr-FR" sz="2766" spc="-9" dirty="0" smtClean="0">
                <a:cs typeface="Calibri"/>
              </a:rPr>
              <a:t>d’élaboration </a:t>
            </a:r>
            <a:r>
              <a:rPr lang="fr-FR" sz="2766" spc="-9" dirty="0" smtClean="0">
                <a:solidFill>
                  <a:srgbClr val="FF0000"/>
                </a:solidFill>
                <a:cs typeface="Calibri"/>
              </a:rPr>
              <a:t>(</a:t>
            </a:r>
            <a:r>
              <a:rPr lang="fr-FR" sz="2800" dirty="0">
                <a:solidFill>
                  <a:srgbClr val="FF0000"/>
                </a:solidFill>
                <a:cs typeface="Calibri"/>
              </a:rPr>
              <a:t>fabrication</a:t>
            </a:r>
            <a:r>
              <a:rPr lang="fr-FR" sz="2800" spc="82" dirty="0">
                <a:solidFill>
                  <a:srgbClr val="FF0000"/>
                </a:solidFill>
                <a:cs typeface="Calibri"/>
              </a:rPr>
              <a:t> </a:t>
            </a:r>
            <a:r>
              <a:rPr lang="fr-FR" sz="2800" spc="82" dirty="0" smtClean="0">
                <a:solidFill>
                  <a:srgbClr val="FF0000"/>
                </a:solidFill>
                <a:cs typeface="Calibri"/>
              </a:rPr>
              <a:t>)</a:t>
            </a:r>
            <a:r>
              <a:rPr lang="fr-FR" sz="2766" spc="-9" dirty="0" smtClean="0">
                <a:solidFill>
                  <a:srgbClr val="FF0000"/>
                </a:solidFill>
                <a:cs typeface="Calibri"/>
              </a:rPr>
              <a:t>.</a:t>
            </a:r>
            <a:endParaRPr lang="fr-FR" sz="2766" dirty="0">
              <a:solidFill>
                <a:srgbClr val="FF0000"/>
              </a:solidFill>
              <a:cs typeface="Calibri"/>
            </a:endParaRPr>
          </a:p>
          <a:p>
            <a:pPr marL="754897" marR="7486" lvl="1" indent="-286182">
              <a:lnSpc>
                <a:spcPts val="2811"/>
              </a:lnSpc>
              <a:spcBef>
                <a:spcPts val="626"/>
              </a:spcBef>
              <a:buFont typeface="Arial MT"/>
              <a:buChar char="–"/>
              <a:tabLst>
                <a:tab pos="755472" algn="l"/>
                <a:tab pos="1270255" algn="l"/>
                <a:tab pos="1877742" algn="l"/>
                <a:tab pos="2690222" algn="l"/>
                <a:tab pos="3846464" algn="l"/>
                <a:tab pos="4463741" algn="l"/>
                <a:tab pos="6059333" algn="l"/>
                <a:tab pos="6613845" algn="l"/>
              </a:tabLst>
            </a:pPr>
            <a:r>
              <a:rPr lang="fr-FR" sz="2584" spc="-23" dirty="0">
                <a:cs typeface="Calibri"/>
              </a:rPr>
              <a:t>La</a:t>
            </a:r>
            <a:r>
              <a:rPr lang="fr-FR" sz="2584" dirty="0">
                <a:cs typeface="Calibri"/>
              </a:rPr>
              <a:t>	</a:t>
            </a:r>
            <a:r>
              <a:rPr lang="fr-FR" sz="2584" spc="-23" dirty="0">
                <a:cs typeface="Calibri"/>
              </a:rPr>
              <a:t>vie</a:t>
            </a:r>
            <a:r>
              <a:rPr lang="fr-FR" sz="2584" dirty="0">
                <a:cs typeface="Calibri"/>
              </a:rPr>
              <a:t>	</a:t>
            </a:r>
            <a:r>
              <a:rPr lang="fr-FR" sz="2584" spc="-18" dirty="0">
                <a:cs typeface="Calibri"/>
              </a:rPr>
              <a:t>d’un</a:t>
            </a:r>
            <a:r>
              <a:rPr lang="fr-FR" sz="2584" dirty="0">
                <a:cs typeface="Calibri"/>
              </a:rPr>
              <a:t>	</a:t>
            </a:r>
            <a:r>
              <a:rPr lang="fr-FR" sz="2584" spc="-9" dirty="0">
                <a:cs typeface="Calibri"/>
              </a:rPr>
              <a:t>logiciel</a:t>
            </a:r>
            <a:r>
              <a:rPr lang="fr-FR" sz="2584" dirty="0">
                <a:cs typeface="Calibri"/>
              </a:rPr>
              <a:t>	</a:t>
            </a:r>
            <a:r>
              <a:rPr lang="fr-FR" sz="2584" spc="-23" dirty="0">
                <a:cs typeface="Calibri"/>
              </a:rPr>
              <a:t>est</a:t>
            </a:r>
            <a:r>
              <a:rPr lang="fr-FR" sz="2584" dirty="0">
                <a:cs typeface="Calibri"/>
              </a:rPr>
              <a:t>	</a:t>
            </a:r>
            <a:r>
              <a:rPr lang="fr-FR" sz="2584" spc="-9" dirty="0">
                <a:cs typeface="Calibri"/>
              </a:rPr>
              <a:t>composée</a:t>
            </a:r>
            <a:r>
              <a:rPr lang="fr-FR" sz="2584" dirty="0">
                <a:cs typeface="Calibri"/>
              </a:rPr>
              <a:t>	</a:t>
            </a:r>
            <a:r>
              <a:rPr lang="fr-FR" sz="2584" spc="-23" dirty="0">
                <a:cs typeface="Calibri"/>
              </a:rPr>
              <a:t>de</a:t>
            </a:r>
            <a:r>
              <a:rPr lang="fr-FR" sz="2584" dirty="0">
                <a:cs typeface="Calibri"/>
              </a:rPr>
              <a:t>	</a:t>
            </a:r>
            <a:r>
              <a:rPr lang="fr-FR" sz="2584" spc="-23" dirty="0">
                <a:cs typeface="Calibri"/>
              </a:rPr>
              <a:t>différentes </a:t>
            </a:r>
            <a:r>
              <a:rPr lang="fr-FR" sz="2584" spc="-9" dirty="0">
                <a:cs typeface="Calibri"/>
              </a:rPr>
              <a:t>étapes.</a:t>
            </a:r>
            <a:endParaRPr lang="fr-FR" sz="2584" dirty="0">
              <a:cs typeface="Calibri"/>
            </a:endParaRPr>
          </a:p>
          <a:p>
            <a:pPr marL="754897" marR="6334" lvl="1" indent="-286182">
              <a:lnSpc>
                <a:spcPts val="2811"/>
              </a:lnSpc>
              <a:spcBef>
                <a:spcPts val="621"/>
              </a:spcBef>
              <a:buFont typeface="Arial MT"/>
              <a:buChar char="–"/>
              <a:tabLst>
                <a:tab pos="755472" algn="l"/>
                <a:tab pos="3700782" algn="l"/>
                <a:tab pos="4708464" algn="l"/>
                <a:tab pos="7717113" algn="l"/>
              </a:tabLst>
            </a:pPr>
            <a:r>
              <a:rPr lang="fr-FR" sz="2584" dirty="0">
                <a:cs typeface="Calibri"/>
              </a:rPr>
              <a:t>La</a:t>
            </a:r>
            <a:r>
              <a:rPr lang="fr-FR" sz="2584" spc="281" dirty="0">
                <a:cs typeface="Calibri"/>
              </a:rPr>
              <a:t> </a:t>
            </a:r>
            <a:r>
              <a:rPr lang="fr-FR" sz="2584" dirty="0">
                <a:cs typeface="Calibri"/>
              </a:rPr>
              <a:t>succession</a:t>
            </a:r>
            <a:r>
              <a:rPr lang="fr-FR" sz="2584" spc="295" dirty="0">
                <a:cs typeface="Calibri"/>
              </a:rPr>
              <a:t> </a:t>
            </a:r>
            <a:r>
              <a:rPr lang="fr-FR" sz="2584" dirty="0">
                <a:cs typeface="Calibri"/>
              </a:rPr>
              <a:t>de</a:t>
            </a:r>
            <a:r>
              <a:rPr lang="fr-FR" sz="2584" spc="286" dirty="0">
                <a:cs typeface="Calibri"/>
              </a:rPr>
              <a:t> </a:t>
            </a:r>
            <a:r>
              <a:rPr lang="fr-FR" sz="2584" spc="-23" dirty="0">
                <a:cs typeface="Calibri"/>
              </a:rPr>
              <a:t>ces</a:t>
            </a:r>
            <a:r>
              <a:rPr lang="fr-FR" sz="2584" dirty="0">
                <a:cs typeface="Calibri"/>
              </a:rPr>
              <a:t>	</a:t>
            </a:r>
            <a:r>
              <a:rPr lang="fr-FR" sz="2584" spc="-9" dirty="0">
                <a:cs typeface="Calibri"/>
              </a:rPr>
              <a:t>étapes</a:t>
            </a:r>
            <a:r>
              <a:rPr lang="fr-FR" sz="2584" dirty="0">
                <a:cs typeface="Calibri"/>
              </a:rPr>
              <a:t>	forme</a:t>
            </a:r>
            <a:r>
              <a:rPr lang="fr-FR" sz="2584" spc="258" dirty="0">
                <a:cs typeface="Calibri"/>
              </a:rPr>
              <a:t> </a:t>
            </a:r>
            <a:r>
              <a:rPr lang="fr-FR" sz="2584" dirty="0">
                <a:cs typeface="Calibri"/>
              </a:rPr>
              <a:t>le</a:t>
            </a:r>
            <a:r>
              <a:rPr lang="fr-FR" sz="2584" spc="268" dirty="0">
                <a:cs typeface="Calibri"/>
              </a:rPr>
              <a:t> </a:t>
            </a:r>
            <a:r>
              <a:rPr lang="fr-FR" sz="2584" dirty="0">
                <a:cs typeface="Calibri"/>
              </a:rPr>
              <a:t>cycle</a:t>
            </a:r>
            <a:r>
              <a:rPr lang="fr-FR" sz="2584" spc="263" dirty="0">
                <a:cs typeface="Calibri"/>
              </a:rPr>
              <a:t> </a:t>
            </a:r>
            <a:r>
              <a:rPr lang="fr-FR" sz="2584" dirty="0">
                <a:cs typeface="Calibri"/>
              </a:rPr>
              <a:t>de</a:t>
            </a:r>
            <a:r>
              <a:rPr lang="fr-FR" sz="2584" spc="268" dirty="0">
                <a:cs typeface="Calibri"/>
              </a:rPr>
              <a:t> </a:t>
            </a:r>
            <a:r>
              <a:rPr lang="fr-FR" sz="2584" spc="-23" dirty="0">
                <a:cs typeface="Calibri"/>
              </a:rPr>
              <a:t>vie</a:t>
            </a:r>
            <a:r>
              <a:rPr lang="fr-FR" sz="2584" dirty="0">
                <a:cs typeface="Calibri"/>
              </a:rPr>
              <a:t>	</a:t>
            </a:r>
            <a:r>
              <a:rPr lang="fr-FR" sz="2584" spc="-23" dirty="0">
                <a:cs typeface="Calibri"/>
              </a:rPr>
              <a:t>du </a:t>
            </a:r>
            <a:r>
              <a:rPr lang="fr-FR" sz="2584" spc="-9" dirty="0">
                <a:cs typeface="Calibri"/>
              </a:rPr>
              <a:t>logiciel.</a:t>
            </a:r>
            <a:endParaRPr lang="fr-FR" sz="2584" dirty="0">
              <a:cs typeface="Calibri"/>
            </a:endParaRPr>
          </a:p>
          <a:p>
            <a:pPr marL="754897" marR="4607" lvl="1" indent="-286182">
              <a:lnSpc>
                <a:spcPts val="2811"/>
              </a:lnSpc>
              <a:spcBef>
                <a:spcPts val="626"/>
              </a:spcBef>
              <a:buFont typeface="Arial MT"/>
              <a:buChar char="–"/>
              <a:tabLst>
                <a:tab pos="755472" algn="l"/>
                <a:tab pos="1128027" algn="l"/>
                <a:tab pos="1877742" algn="l"/>
                <a:tab pos="3327652" algn="l"/>
                <a:tab pos="3776790" algn="l"/>
                <a:tab pos="5418447" algn="l"/>
                <a:tab pos="5970081" algn="l"/>
                <a:tab pos="6613845" algn="l"/>
              </a:tabLst>
            </a:pPr>
            <a:r>
              <a:rPr lang="fr-FR" sz="2584" spc="-23" dirty="0">
                <a:cs typeface="Calibri"/>
              </a:rPr>
              <a:t>Il</a:t>
            </a:r>
            <a:r>
              <a:rPr lang="fr-FR" sz="2584" dirty="0">
                <a:cs typeface="Calibri"/>
              </a:rPr>
              <a:t>	</a:t>
            </a:r>
            <a:r>
              <a:rPr lang="fr-FR" sz="2584" spc="-18" dirty="0">
                <a:cs typeface="Calibri"/>
              </a:rPr>
              <a:t>faut</a:t>
            </a:r>
            <a:r>
              <a:rPr lang="fr-FR" sz="2584" dirty="0">
                <a:cs typeface="Calibri"/>
              </a:rPr>
              <a:t>	</a:t>
            </a:r>
            <a:r>
              <a:rPr lang="fr-FR" sz="2584" spc="-9" dirty="0">
                <a:cs typeface="Calibri"/>
              </a:rPr>
              <a:t>contrôler</a:t>
            </a:r>
            <a:r>
              <a:rPr lang="fr-FR" sz="2584" dirty="0">
                <a:cs typeface="Calibri"/>
              </a:rPr>
              <a:t>	</a:t>
            </a:r>
            <a:r>
              <a:rPr lang="fr-FR" sz="2584" spc="-23" dirty="0">
                <a:cs typeface="Calibri"/>
              </a:rPr>
              <a:t>la</a:t>
            </a:r>
            <a:r>
              <a:rPr lang="fr-FR" sz="2584" dirty="0">
                <a:cs typeface="Calibri"/>
              </a:rPr>
              <a:t>	</a:t>
            </a:r>
            <a:r>
              <a:rPr lang="fr-FR" sz="2584" spc="-9" dirty="0">
                <a:cs typeface="Calibri"/>
              </a:rPr>
              <a:t>succession</a:t>
            </a:r>
            <a:r>
              <a:rPr lang="fr-FR" sz="2584" dirty="0">
                <a:cs typeface="Calibri"/>
              </a:rPr>
              <a:t>	</a:t>
            </a:r>
            <a:r>
              <a:rPr lang="fr-FR" sz="2584" spc="-23" dirty="0">
                <a:cs typeface="Calibri"/>
              </a:rPr>
              <a:t>de</a:t>
            </a:r>
            <a:r>
              <a:rPr lang="fr-FR" sz="2584" dirty="0">
                <a:cs typeface="Calibri"/>
              </a:rPr>
              <a:t>	</a:t>
            </a:r>
            <a:r>
              <a:rPr lang="fr-FR" sz="2584" spc="-23" dirty="0">
                <a:cs typeface="Calibri"/>
              </a:rPr>
              <a:t>ces</a:t>
            </a:r>
            <a:r>
              <a:rPr lang="fr-FR" sz="2584" dirty="0">
                <a:cs typeface="Calibri"/>
              </a:rPr>
              <a:t>	</a:t>
            </a:r>
            <a:r>
              <a:rPr lang="fr-FR" sz="2584" spc="-18" dirty="0">
                <a:cs typeface="Calibri"/>
              </a:rPr>
              <a:t>différentes </a:t>
            </a:r>
            <a:r>
              <a:rPr lang="fr-FR" sz="2584" spc="-9" dirty="0">
                <a:cs typeface="Calibri"/>
              </a:rPr>
              <a:t>étapes.</a:t>
            </a:r>
            <a:endParaRPr lang="fr-FR" sz="2584" dirty="0">
              <a:cs typeface="Calibri"/>
            </a:endParaRPr>
          </a:p>
        </p:txBody>
      </p:sp>
      <p:sp>
        <p:nvSpPr>
          <p:cNvPr id="8" name="Flèche vers le bas 7"/>
          <p:cNvSpPr/>
          <p:nvPr/>
        </p:nvSpPr>
        <p:spPr>
          <a:xfrm>
            <a:off x="5089323" y="2740196"/>
            <a:ext cx="648089" cy="1311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01656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969115"/>
            <a:ext cx="11277600" cy="4524315"/>
          </a:xfrm>
          <a:prstGeom prst="rect">
            <a:avLst/>
          </a:prstGeom>
        </p:spPr>
        <p:txBody>
          <a:bodyPr wrap="square">
            <a:spAutoFit/>
          </a:bodyPr>
          <a:lstStyle/>
          <a:p>
            <a:pPr marL="457200" indent="-457200">
              <a:lnSpc>
                <a:spcPct val="200000"/>
              </a:lnSpc>
              <a:buAutoNum type="arabicPeriod"/>
              <a:defRPr/>
            </a:pPr>
            <a:r>
              <a:rPr lang="fr-FR" altLang="fr-FR" sz="2400" b="1" dirty="0" smtClean="0"/>
              <a:t>Les </a:t>
            </a:r>
            <a:r>
              <a:rPr lang="fr-FR" sz="2400" b="1" dirty="0"/>
              <a:t>Contrainte d’intégrité Référentielle et fonctionnelle </a:t>
            </a:r>
            <a:r>
              <a:rPr lang="fr-FR" sz="2400" b="1" dirty="0">
                <a:solidFill>
                  <a:srgbClr val="002060"/>
                </a:solidFill>
              </a:rPr>
              <a:t>( </a:t>
            </a:r>
            <a:r>
              <a:rPr lang="fr-FR" sz="2400" b="1" dirty="0" smtClean="0">
                <a:solidFill>
                  <a:srgbClr val="002060"/>
                </a:solidFill>
              </a:rPr>
              <a:t>CIR </a:t>
            </a:r>
            <a:r>
              <a:rPr lang="fr-FR" sz="2400" b="1" dirty="0">
                <a:solidFill>
                  <a:srgbClr val="002060"/>
                </a:solidFill>
              </a:rPr>
              <a:t>et C</a:t>
            </a:r>
            <a:r>
              <a:rPr lang="fr-FR" sz="2400" b="1" dirty="0" smtClean="0">
                <a:solidFill>
                  <a:srgbClr val="002060"/>
                </a:solidFill>
              </a:rPr>
              <a:t>IF)</a:t>
            </a:r>
          </a:p>
          <a:p>
            <a:pPr marL="457200" indent="-457200">
              <a:lnSpc>
                <a:spcPct val="200000"/>
              </a:lnSpc>
              <a:buAutoNum type="arabicPeriod"/>
              <a:defRPr/>
            </a:pPr>
            <a:r>
              <a:rPr lang="fr-FR" sz="2400" b="1" dirty="0" smtClean="0"/>
              <a:t>Langage </a:t>
            </a:r>
            <a:r>
              <a:rPr lang="fr-FR" sz="2400" b="1" dirty="0"/>
              <a:t>de définition de données (LDD) de SQL  </a:t>
            </a:r>
            <a:r>
              <a:rPr lang="fr-FR" sz="2400" b="1" dirty="0" err="1"/>
              <a:t>Create</a:t>
            </a:r>
            <a:r>
              <a:rPr lang="fr-FR" sz="2400" b="1" dirty="0"/>
              <a:t>, Drop, </a:t>
            </a:r>
            <a:r>
              <a:rPr lang="fr-FR" sz="2400" b="1" dirty="0" smtClean="0"/>
              <a:t>Alter</a:t>
            </a:r>
          </a:p>
          <a:p>
            <a:pPr marL="457200" indent="-457200">
              <a:lnSpc>
                <a:spcPct val="200000"/>
              </a:lnSpc>
              <a:buAutoNum type="arabicPeriod"/>
              <a:defRPr/>
            </a:pPr>
            <a:r>
              <a:rPr lang="fr-FR" sz="2400" b="1" dirty="0" smtClean="0"/>
              <a:t>Algèbre Relationnel</a:t>
            </a:r>
          </a:p>
          <a:p>
            <a:pPr marL="457200" indent="-457200">
              <a:lnSpc>
                <a:spcPct val="200000"/>
              </a:lnSpc>
              <a:buAutoNum type="arabicPeriod"/>
              <a:defRPr/>
            </a:pPr>
            <a:r>
              <a:rPr lang="fr-FR" sz="2400" b="1" dirty="0" smtClean="0"/>
              <a:t>Langage </a:t>
            </a:r>
            <a:r>
              <a:rPr lang="fr-FR" sz="2400" b="1" dirty="0"/>
              <a:t>de manipulation de données (LMD) de SQL Select, Insert, Update et </a:t>
            </a:r>
            <a:r>
              <a:rPr lang="fr-FR" sz="2400" b="1" dirty="0" err="1" smtClean="0"/>
              <a:t>delete</a:t>
            </a:r>
            <a:endParaRPr lang="fr-FR" sz="2400" b="1" dirty="0" smtClean="0"/>
          </a:p>
          <a:p>
            <a:pPr marL="457200" indent="-457200">
              <a:lnSpc>
                <a:spcPct val="200000"/>
              </a:lnSpc>
              <a:buAutoNum type="arabicPeriod"/>
              <a:defRPr/>
            </a:pPr>
            <a:r>
              <a:rPr lang="fr-FR" sz="2400" b="1" dirty="0" smtClean="0"/>
              <a:t>Requêtes  </a:t>
            </a:r>
            <a:r>
              <a:rPr lang="fr-FR" sz="2400" b="1" dirty="0"/>
              <a:t>SQL avec Jointure  et  Requête imbriquées et </a:t>
            </a:r>
            <a:r>
              <a:rPr lang="fr-FR" sz="2400" b="1" dirty="0" smtClean="0"/>
              <a:t>Agrégation</a:t>
            </a:r>
          </a:p>
          <a:p>
            <a:pPr marL="457200" indent="-457200">
              <a:lnSpc>
                <a:spcPct val="200000"/>
              </a:lnSpc>
              <a:buAutoNum type="arabicPeriod"/>
              <a:defRPr/>
            </a:pPr>
            <a:r>
              <a:rPr lang="fr-FR" sz="2400" b="1" dirty="0" smtClean="0"/>
              <a:t>Notion </a:t>
            </a:r>
            <a:r>
              <a:rPr lang="fr-FR" sz="2400" b="1" dirty="0"/>
              <a:t>de Transaction</a:t>
            </a:r>
            <a:endParaRPr lang="fr-FR" altLang="fr-FR" sz="2400" b="1" dirty="0"/>
          </a:p>
        </p:txBody>
      </p:sp>
      <p:sp>
        <p:nvSpPr>
          <p:cNvPr id="8" name="Titre 1"/>
          <p:cNvSpPr>
            <a:spLocks noGrp="1"/>
          </p:cNvSpPr>
          <p:nvPr>
            <p:ph type="title"/>
          </p:nvPr>
        </p:nvSpPr>
        <p:spPr>
          <a:xfrm>
            <a:off x="4965700" y="168592"/>
            <a:ext cx="2749550" cy="1143000"/>
          </a:xfrm>
        </p:spPr>
        <p:txBody>
          <a:bodyPr>
            <a:normAutofit fontScale="90000"/>
          </a:bodyPr>
          <a:lstStyle/>
          <a:p>
            <a:r>
              <a:rPr lang="fr-FR" b="1" dirty="0" smtClean="0">
                <a:solidFill>
                  <a:srgbClr val="C00000"/>
                </a:solidFill>
              </a:rPr>
              <a:t>Chapitre IV</a:t>
            </a:r>
            <a:endParaRPr lang="fr-FR" b="1" dirty="0">
              <a:solidFill>
                <a:srgbClr val="C00000"/>
              </a:solidFill>
            </a:endParaRPr>
          </a:p>
        </p:txBody>
      </p:sp>
      <p:sp>
        <p:nvSpPr>
          <p:cNvPr id="9" name="Rectangle 8"/>
          <p:cNvSpPr/>
          <p:nvPr/>
        </p:nvSpPr>
        <p:spPr>
          <a:xfrm>
            <a:off x="45720" y="1192142"/>
            <a:ext cx="12070080" cy="646331"/>
          </a:xfrm>
          <a:prstGeom prst="rect">
            <a:avLst/>
          </a:prstGeom>
        </p:spPr>
        <p:txBody>
          <a:bodyPr wrap="square">
            <a:spAutoFit/>
          </a:bodyPr>
          <a:lstStyle/>
          <a:p>
            <a:pPr>
              <a:defRPr/>
            </a:pPr>
            <a:r>
              <a:rPr lang="fr-FR" sz="3500" b="1" dirty="0" smtClean="0">
                <a:solidFill>
                  <a:srgbClr val="002060"/>
                </a:solidFill>
              </a:rPr>
              <a:t>Implémentation </a:t>
            </a:r>
            <a:r>
              <a:rPr lang="fr-FR" sz="3500" b="1" dirty="0">
                <a:solidFill>
                  <a:srgbClr val="002060"/>
                </a:solidFill>
              </a:rPr>
              <a:t>et manipulation  d’une base de données en </a:t>
            </a:r>
            <a:r>
              <a:rPr lang="fr-FR" sz="3500" b="1" dirty="0" smtClean="0">
                <a:solidFill>
                  <a:srgbClr val="002060"/>
                </a:solidFill>
              </a:rPr>
              <a:t>SQL</a:t>
            </a:r>
            <a:endParaRPr lang="fr-FR" altLang="fr-FR" sz="3500" b="1" dirty="0">
              <a:solidFill>
                <a:srgbClr val="002060"/>
              </a:solidFill>
            </a:endParaRPr>
          </a:p>
        </p:txBody>
      </p:sp>
    </p:spTree>
    <p:extLst>
      <p:ext uri="{BB962C8B-B14F-4D97-AF65-F5344CB8AC3E}">
        <p14:creationId xmlns:p14="http://schemas.microsoft.com/office/powerpoint/2010/main" val="139238498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6031" y="1847536"/>
            <a:ext cx="11859904" cy="3785652"/>
          </a:xfrm>
          <a:prstGeom prst="rect">
            <a:avLst/>
          </a:prstGeom>
        </p:spPr>
        <p:txBody>
          <a:bodyPr wrap="square">
            <a:spAutoFit/>
          </a:bodyPr>
          <a:lstStyle/>
          <a:p>
            <a:pPr>
              <a:lnSpc>
                <a:spcPct val="150000"/>
              </a:lnSpc>
            </a:pPr>
            <a:r>
              <a:rPr lang="fr-FR" sz="2000" dirty="0" smtClean="0">
                <a:solidFill>
                  <a:srgbClr val="000000"/>
                </a:solidFill>
                <a:latin typeface="__Source_Sans_3_f93b20"/>
              </a:rPr>
              <a:t>SQL </a:t>
            </a:r>
            <a:r>
              <a:rPr lang="fr-FR" sz="2000" dirty="0">
                <a:solidFill>
                  <a:srgbClr val="000000"/>
                </a:solidFill>
                <a:latin typeface="__Source_Sans_3_f93b20"/>
              </a:rPr>
              <a:t>(</a:t>
            </a:r>
            <a:r>
              <a:rPr lang="fr-FR" sz="2000" dirty="0" err="1">
                <a:solidFill>
                  <a:srgbClr val="000000"/>
                </a:solidFill>
                <a:latin typeface="__Source_Sans_3_f93b20"/>
              </a:rPr>
              <a:t>Structured</a:t>
            </a:r>
            <a:r>
              <a:rPr lang="fr-FR" sz="2000" dirty="0">
                <a:solidFill>
                  <a:srgbClr val="000000"/>
                </a:solidFill>
                <a:latin typeface="__Source_Sans_3_f93b20"/>
              </a:rPr>
              <a:t> query </a:t>
            </a:r>
            <a:r>
              <a:rPr lang="fr-FR" sz="2000" dirty="0" err="1">
                <a:solidFill>
                  <a:srgbClr val="000000"/>
                </a:solidFill>
                <a:latin typeface="__Source_Sans_3_f93b20"/>
              </a:rPr>
              <a:t>language</a:t>
            </a:r>
            <a:r>
              <a:rPr lang="fr-FR" sz="2000" dirty="0">
                <a:solidFill>
                  <a:srgbClr val="000000"/>
                </a:solidFill>
                <a:latin typeface="__Source_Sans_3_f93b20"/>
              </a:rPr>
              <a:t> ou langage structuré de requêtes) est un pseudo-langage informatique (de type requête) standard et normalisé (documenté). </a:t>
            </a:r>
            <a:endParaRPr lang="fr-FR" sz="2000" dirty="0" smtClean="0">
              <a:solidFill>
                <a:srgbClr val="000000"/>
              </a:solidFill>
              <a:latin typeface="__Source_Sans_3_f93b20"/>
            </a:endParaRPr>
          </a:p>
          <a:p>
            <a:pPr>
              <a:lnSpc>
                <a:spcPct val="150000"/>
              </a:lnSpc>
            </a:pPr>
            <a:r>
              <a:rPr lang="fr-FR" sz="2000" dirty="0" smtClean="0">
                <a:solidFill>
                  <a:srgbClr val="000000"/>
                </a:solidFill>
                <a:latin typeface="__Source_Sans_3_f93b20"/>
              </a:rPr>
              <a:t>• </a:t>
            </a:r>
            <a:r>
              <a:rPr lang="fr-FR" sz="2000" dirty="0">
                <a:solidFill>
                  <a:srgbClr val="000000"/>
                </a:solidFill>
                <a:latin typeface="__Source_Sans_3_f93b20"/>
              </a:rPr>
              <a:t>SQL est destiné à créer, à manipuler et à contrôler une base de données relationnelle avec </a:t>
            </a:r>
            <a:r>
              <a:rPr lang="fr-FR" sz="2000" dirty="0" smtClean="0">
                <a:solidFill>
                  <a:srgbClr val="000000"/>
                </a:solidFill>
                <a:latin typeface="__Source_Sans_3_f93b20"/>
              </a:rPr>
              <a:t>:</a:t>
            </a:r>
          </a:p>
          <a:p>
            <a:pPr>
              <a:lnSpc>
                <a:spcPct val="150000"/>
              </a:lnSpc>
            </a:pPr>
            <a:r>
              <a:rPr lang="fr-FR" sz="2000" dirty="0" smtClean="0">
                <a:solidFill>
                  <a:srgbClr val="000000"/>
                </a:solidFill>
                <a:latin typeface="__Source_Sans_3_f93b20"/>
              </a:rPr>
              <a:t> </a:t>
            </a:r>
            <a:r>
              <a:rPr lang="fr-FR" sz="2000" dirty="0">
                <a:solidFill>
                  <a:srgbClr val="000000"/>
                </a:solidFill>
                <a:latin typeface="__Source_Sans_3_f93b20"/>
              </a:rPr>
              <a:t>– un langage de définition de données (LDD</a:t>
            </a:r>
            <a:r>
              <a:rPr lang="fr-FR" sz="2000" dirty="0" smtClean="0">
                <a:solidFill>
                  <a:srgbClr val="000000"/>
                </a:solidFill>
                <a:latin typeface="__Source_Sans_3_f93b20"/>
              </a:rPr>
              <a:t>);</a:t>
            </a:r>
          </a:p>
          <a:p>
            <a:pPr>
              <a:lnSpc>
                <a:spcPct val="150000"/>
              </a:lnSpc>
            </a:pPr>
            <a:r>
              <a:rPr lang="fr-FR" sz="2000" dirty="0" smtClean="0">
                <a:solidFill>
                  <a:srgbClr val="000000"/>
                </a:solidFill>
                <a:latin typeface="__Source_Sans_3_f93b20"/>
              </a:rPr>
              <a:t> </a:t>
            </a:r>
            <a:r>
              <a:rPr lang="fr-FR" sz="2000" dirty="0">
                <a:solidFill>
                  <a:srgbClr val="000000"/>
                </a:solidFill>
                <a:latin typeface="__Source_Sans_3_f93b20"/>
              </a:rPr>
              <a:t>– un langage de manipulation de donnée (LMD); </a:t>
            </a:r>
            <a:endParaRPr lang="fr-FR" sz="2000" dirty="0" smtClean="0">
              <a:solidFill>
                <a:srgbClr val="000000"/>
              </a:solidFill>
              <a:latin typeface="__Source_Sans_3_f93b20"/>
            </a:endParaRPr>
          </a:p>
          <a:p>
            <a:pPr>
              <a:lnSpc>
                <a:spcPct val="150000"/>
              </a:lnSpc>
            </a:pPr>
            <a:r>
              <a:rPr lang="fr-FR" sz="2000" dirty="0" smtClean="0">
                <a:solidFill>
                  <a:srgbClr val="000000"/>
                </a:solidFill>
                <a:latin typeface="__Source_Sans_3_f93b20"/>
              </a:rPr>
              <a:t>– </a:t>
            </a:r>
            <a:r>
              <a:rPr lang="fr-FR" sz="2000" dirty="0">
                <a:solidFill>
                  <a:srgbClr val="000000"/>
                </a:solidFill>
                <a:latin typeface="__Source_Sans_3_f93b20"/>
              </a:rPr>
              <a:t>un langage de contrôle de données (LCD); </a:t>
            </a:r>
            <a:endParaRPr lang="fr-FR" sz="2000" dirty="0" smtClean="0">
              <a:solidFill>
                <a:srgbClr val="000000"/>
              </a:solidFill>
              <a:latin typeface="__Source_Sans_3_f93b20"/>
            </a:endParaRPr>
          </a:p>
          <a:p>
            <a:pPr>
              <a:lnSpc>
                <a:spcPct val="150000"/>
              </a:lnSpc>
            </a:pPr>
            <a:r>
              <a:rPr lang="fr-FR" sz="2000" dirty="0" smtClean="0">
                <a:solidFill>
                  <a:srgbClr val="000000"/>
                </a:solidFill>
                <a:latin typeface="__Source_Sans_3_f93b20"/>
              </a:rPr>
              <a:t>– </a:t>
            </a:r>
            <a:r>
              <a:rPr lang="fr-FR" sz="2000" dirty="0">
                <a:solidFill>
                  <a:srgbClr val="000000"/>
                </a:solidFill>
                <a:latin typeface="__Source_Sans_3_f93b20"/>
              </a:rPr>
              <a:t>un langage de contrôle des transactions (LCT</a:t>
            </a:r>
            <a:r>
              <a:rPr lang="fr-FR" sz="2000" dirty="0" smtClean="0">
                <a:solidFill>
                  <a:srgbClr val="000000"/>
                </a:solidFill>
                <a:latin typeface="__Source_Sans_3_f93b20"/>
              </a:rPr>
              <a:t>).</a:t>
            </a:r>
          </a:p>
          <a:p>
            <a:pPr>
              <a:lnSpc>
                <a:spcPct val="150000"/>
              </a:lnSpc>
            </a:pPr>
            <a:r>
              <a:rPr lang="fr-FR" sz="2000" dirty="0" smtClean="0">
                <a:solidFill>
                  <a:srgbClr val="000000"/>
                </a:solidFill>
                <a:latin typeface="__Source_Sans_3_f93b20"/>
              </a:rPr>
              <a:t>. </a:t>
            </a:r>
            <a:r>
              <a:rPr lang="fr-FR" sz="2000" dirty="0">
                <a:solidFill>
                  <a:srgbClr val="000000"/>
                </a:solidFill>
                <a:latin typeface="__Source_Sans_3_f93b20"/>
              </a:rPr>
              <a:t>• SQL est adopté par les principaux SGBDR (DB2, Microsoft Access, MySQL, PostgreSQL, Oracle, …)</a:t>
            </a:r>
            <a:endParaRPr lang="fr-FR" sz="2000" b="0" i="0" dirty="0">
              <a:solidFill>
                <a:srgbClr val="000000"/>
              </a:solidFill>
              <a:effectLst/>
              <a:latin typeface="__Source_Sans_3_f93b20"/>
            </a:endParaRPr>
          </a:p>
        </p:txBody>
      </p:sp>
      <p:sp>
        <p:nvSpPr>
          <p:cNvPr id="8" name="ZoneTexte 7"/>
          <p:cNvSpPr txBox="1"/>
          <p:nvPr/>
        </p:nvSpPr>
        <p:spPr>
          <a:xfrm>
            <a:off x="332096" y="1226570"/>
            <a:ext cx="4298164" cy="461665"/>
          </a:xfrm>
          <a:prstGeom prst="rect">
            <a:avLst/>
          </a:prstGeom>
          <a:noFill/>
        </p:spPr>
        <p:txBody>
          <a:bodyPr wrap="none" rtlCol="0">
            <a:spAutoFit/>
          </a:bodyPr>
          <a:lstStyle/>
          <a:p>
            <a:r>
              <a:rPr lang="fr-FR" sz="2400" b="1" dirty="0" smtClean="0">
                <a:solidFill>
                  <a:srgbClr val="C00000"/>
                </a:solidFill>
              </a:rPr>
              <a:t>SQL : Définition et  Introduction </a:t>
            </a:r>
            <a:endParaRPr lang="fr-FR" sz="2400" b="1" dirty="0">
              <a:solidFill>
                <a:srgbClr val="C00000"/>
              </a:solidFill>
            </a:endParaRPr>
          </a:p>
        </p:txBody>
      </p:sp>
      <p:sp>
        <p:nvSpPr>
          <p:cNvPr id="9" name="Rectangle 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IV: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10248110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4765" y="1577842"/>
            <a:ext cx="10516966" cy="1978926"/>
          </a:xfrm>
        </p:spPr>
        <p:txBody>
          <a:bodyPr>
            <a:normAutofit fontScale="90000"/>
          </a:bodyPr>
          <a:lstStyle/>
          <a:p>
            <a:pPr marL="355600" indent="-355600" algn="l">
              <a:lnSpc>
                <a:spcPct val="150000"/>
              </a:lnSpc>
            </a:pPr>
            <a:r>
              <a:rPr lang="fr-FR" sz="2200" b="1" dirty="0" smtClean="0">
                <a:solidFill>
                  <a:srgbClr val="0070C0"/>
                </a:solidFill>
              </a:rPr>
              <a:t>Le </a:t>
            </a:r>
            <a:r>
              <a:rPr lang="fr-FR" sz="2200" b="1" dirty="0">
                <a:solidFill>
                  <a:srgbClr val="0070C0"/>
                </a:solidFill>
              </a:rPr>
              <a:t>LDD est le Langage de Définition de Données (DDL en anglais</a:t>
            </a:r>
            <a:r>
              <a:rPr lang="fr-FR" sz="2200" b="1" dirty="0" smtClean="0">
                <a:solidFill>
                  <a:srgbClr val="0070C0"/>
                </a:solidFill>
              </a:rPr>
              <a:t>).</a:t>
            </a:r>
            <a:r>
              <a:rPr lang="fr-FR" sz="2200" dirty="0" smtClean="0"/>
              <a:t>Il </a:t>
            </a:r>
            <a:r>
              <a:rPr lang="fr-FR" sz="2200" dirty="0"/>
              <a:t>permet de:</a:t>
            </a:r>
            <a:br>
              <a:rPr lang="fr-FR" sz="2200" dirty="0"/>
            </a:br>
            <a:r>
              <a:rPr lang="fr-FR" sz="2200" dirty="0"/>
              <a:t>  </a:t>
            </a:r>
            <a:r>
              <a:rPr lang="fr-FR" sz="2200" dirty="0">
                <a:sym typeface="Wingdings" pitchFamily="2" charset="2"/>
              </a:rPr>
              <a:t> </a:t>
            </a:r>
            <a:r>
              <a:rPr lang="fr-FR" sz="2200" dirty="0"/>
              <a:t> </a:t>
            </a:r>
            <a:r>
              <a:rPr lang="fr-FR" sz="2200" dirty="0" smtClean="0"/>
              <a:t>Créer </a:t>
            </a:r>
            <a:r>
              <a:rPr lang="fr-FR" sz="2200" dirty="0"/>
              <a:t>des tables par l'instruction </a:t>
            </a:r>
            <a:r>
              <a:rPr lang="fr-FR" sz="2200" b="1" dirty="0"/>
              <a:t>CREATE TABLE </a:t>
            </a:r>
            <a:r>
              <a:rPr lang="fr-FR" sz="2200" dirty="0"/>
              <a:t>et de:</a:t>
            </a:r>
            <a:br>
              <a:rPr lang="fr-FR" sz="2200" dirty="0"/>
            </a:br>
            <a:r>
              <a:rPr lang="fr-FR" sz="2200" dirty="0"/>
              <a:t>  </a:t>
            </a:r>
            <a:r>
              <a:rPr lang="fr-FR" sz="2200" dirty="0">
                <a:sym typeface="Wingdings" pitchFamily="2" charset="2"/>
              </a:rPr>
              <a:t>  </a:t>
            </a:r>
            <a:r>
              <a:rPr lang="fr-FR" sz="2200" dirty="0"/>
              <a:t>Modifier la STRUCTURE  (et non le contenu) des TABLES avec </a:t>
            </a:r>
            <a:r>
              <a:rPr lang="fr-FR" sz="2200" b="1" dirty="0"/>
              <a:t>ALTER TABLE </a:t>
            </a:r>
            <a:r>
              <a:rPr lang="fr-FR" sz="2200" dirty="0"/>
              <a:t/>
            </a:r>
            <a:br>
              <a:rPr lang="fr-FR" sz="2200" dirty="0"/>
            </a:br>
            <a:r>
              <a:rPr lang="fr-FR" sz="2200" dirty="0"/>
              <a:t>  </a:t>
            </a:r>
            <a:r>
              <a:rPr lang="fr-FR" sz="2200" dirty="0">
                <a:sym typeface="Wingdings" pitchFamily="2" charset="2"/>
              </a:rPr>
              <a:t> </a:t>
            </a:r>
            <a:r>
              <a:rPr lang="fr-FR" sz="2200" dirty="0"/>
              <a:t>Supprimer une table avec  </a:t>
            </a:r>
            <a:r>
              <a:rPr lang="fr-FR" sz="2200" b="1" dirty="0"/>
              <a:t>DROP TABLE</a:t>
            </a:r>
            <a:r>
              <a:rPr lang="fr-FR" sz="2200" dirty="0" smtClean="0"/>
              <a:t>.</a:t>
            </a:r>
            <a:endParaRPr lang="fr-FR" dirty="0"/>
          </a:p>
        </p:txBody>
      </p:sp>
      <p:sp>
        <p:nvSpPr>
          <p:cNvPr id="4" name="Rectangle 3"/>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8" name="Rectangle 7"/>
          <p:cNvSpPr/>
          <p:nvPr/>
        </p:nvSpPr>
        <p:spPr>
          <a:xfrm>
            <a:off x="264765" y="3631831"/>
            <a:ext cx="11690674" cy="2862322"/>
          </a:xfrm>
          <a:prstGeom prst="rect">
            <a:avLst/>
          </a:prstGeom>
        </p:spPr>
        <p:txBody>
          <a:bodyPr wrap="square">
            <a:spAutoFit/>
          </a:bodyPr>
          <a:lstStyle/>
          <a:p>
            <a:pPr marL="273050" indent="-273050">
              <a:lnSpc>
                <a:spcPct val="150000"/>
              </a:lnSpc>
            </a:pPr>
            <a:r>
              <a:rPr lang="fr-FR" sz="2000" b="1" dirty="0" smtClean="0">
                <a:solidFill>
                  <a:srgbClr val="0070C0"/>
                </a:solidFill>
              </a:rPr>
              <a:t>Le </a:t>
            </a:r>
            <a:r>
              <a:rPr lang="fr-FR" sz="2000" b="1" dirty="0">
                <a:solidFill>
                  <a:srgbClr val="0070C0"/>
                </a:solidFill>
              </a:rPr>
              <a:t>LMD est le </a:t>
            </a:r>
            <a:r>
              <a:rPr lang="fr-FR" sz="2000" b="1" dirty="0" smtClean="0">
                <a:solidFill>
                  <a:srgbClr val="0070C0"/>
                </a:solidFill>
              </a:rPr>
              <a:t>Langage </a:t>
            </a:r>
            <a:r>
              <a:rPr lang="fr-FR" sz="2000" b="1" dirty="0">
                <a:solidFill>
                  <a:srgbClr val="0070C0"/>
                </a:solidFill>
              </a:rPr>
              <a:t>de </a:t>
            </a:r>
            <a:r>
              <a:rPr lang="fr-FR" sz="2000" b="1" dirty="0" smtClean="0">
                <a:solidFill>
                  <a:srgbClr val="0070C0"/>
                </a:solidFill>
              </a:rPr>
              <a:t>Manipulation </a:t>
            </a:r>
            <a:r>
              <a:rPr lang="fr-FR" sz="2000" b="1" dirty="0">
                <a:solidFill>
                  <a:srgbClr val="0070C0"/>
                </a:solidFill>
              </a:rPr>
              <a:t>de </a:t>
            </a:r>
            <a:r>
              <a:rPr lang="fr-FR" sz="2000" b="1" dirty="0" smtClean="0">
                <a:solidFill>
                  <a:srgbClr val="0070C0"/>
                </a:solidFill>
              </a:rPr>
              <a:t>Données</a:t>
            </a:r>
            <a:r>
              <a:rPr lang="fr-FR" sz="2000" dirty="0"/>
              <a:t>. </a:t>
            </a:r>
            <a:r>
              <a:rPr lang="fr-FR" sz="2000" dirty="0" smtClean="0"/>
              <a:t>Il </a:t>
            </a:r>
            <a:r>
              <a:rPr lang="fr-FR" sz="2000" dirty="0"/>
              <a:t>permet de modifier le CONTENU d'une table </a:t>
            </a:r>
            <a:r>
              <a:rPr lang="fr-FR" sz="2000" dirty="0" smtClean="0"/>
              <a:t>en: </a:t>
            </a:r>
            <a:r>
              <a:rPr lang="fr-FR" sz="2000" dirty="0"/>
              <a:t/>
            </a:r>
            <a:br>
              <a:rPr lang="fr-FR" sz="2000" dirty="0"/>
            </a:br>
            <a:r>
              <a:rPr lang="fr-FR" sz="2000" dirty="0">
                <a:sym typeface="Wingdings" pitchFamily="2" charset="2"/>
              </a:rPr>
              <a:t> </a:t>
            </a:r>
            <a:r>
              <a:rPr lang="fr-FR" sz="2000" dirty="0"/>
              <a:t> Ajoutant de nouvelles lignes </a:t>
            </a:r>
            <a:r>
              <a:rPr lang="fr-FR" sz="2000" b="1" dirty="0"/>
              <a:t>INSERT INTO </a:t>
            </a:r>
            <a:r>
              <a:rPr lang="fr-FR" sz="2000" b="1" dirty="0" err="1"/>
              <a:t>nom_table</a:t>
            </a:r>
            <a:r>
              <a:rPr lang="fr-FR" sz="2000" dirty="0"/>
              <a:t/>
            </a:r>
            <a:br>
              <a:rPr lang="fr-FR" sz="2000" dirty="0"/>
            </a:br>
            <a:r>
              <a:rPr lang="fr-FR" sz="2000" dirty="0">
                <a:sym typeface="Wingdings" pitchFamily="2" charset="2"/>
              </a:rPr>
              <a:t> M</a:t>
            </a:r>
            <a:r>
              <a:rPr lang="fr-FR" sz="2000" dirty="0"/>
              <a:t>odifiant une ou plusieurs lignes </a:t>
            </a:r>
            <a:r>
              <a:rPr lang="fr-FR" sz="2000" b="1" dirty="0"/>
              <a:t>UPDATE </a:t>
            </a:r>
            <a:r>
              <a:rPr lang="fr-FR" sz="2000" b="1" dirty="0" err="1"/>
              <a:t>nom_table</a:t>
            </a:r>
            <a:r>
              <a:rPr lang="fr-FR" sz="2000" b="1" dirty="0"/>
              <a:t> SET</a:t>
            </a:r>
            <a:r>
              <a:rPr lang="fr-FR" sz="2000" dirty="0"/>
              <a:t/>
            </a:r>
            <a:br>
              <a:rPr lang="fr-FR" sz="2000" dirty="0"/>
            </a:br>
            <a:r>
              <a:rPr lang="fr-FR" sz="2000" dirty="0">
                <a:sym typeface="Wingdings" pitchFamily="2" charset="2"/>
              </a:rPr>
              <a:t> </a:t>
            </a:r>
            <a:r>
              <a:rPr lang="fr-FR" sz="2000" dirty="0"/>
              <a:t> Supprimant des lignes </a:t>
            </a:r>
            <a:r>
              <a:rPr lang="fr-FR" sz="2000" b="1" dirty="0"/>
              <a:t>DELETE FROM </a:t>
            </a:r>
            <a:r>
              <a:rPr lang="fr-FR" sz="2000" b="1" dirty="0" err="1" smtClean="0"/>
              <a:t>nom_table</a:t>
            </a:r>
            <a:endParaRPr lang="fr-FR" sz="2000" b="1" dirty="0" smtClean="0"/>
          </a:p>
          <a:p>
            <a:pPr marL="273050" indent="-273050">
              <a:lnSpc>
                <a:spcPct val="150000"/>
              </a:lnSpc>
            </a:pPr>
            <a:r>
              <a:rPr lang="fr-FR" sz="2000" dirty="0" smtClean="0"/>
              <a:t>Il permet aussi d’</a:t>
            </a:r>
            <a:r>
              <a:rPr lang="fr-FR" sz="2000" dirty="0" err="1" smtClean="0"/>
              <a:t>interoger</a:t>
            </a:r>
            <a:r>
              <a:rPr lang="fr-FR" sz="2000" dirty="0" smtClean="0"/>
              <a:t> les données  </a:t>
            </a:r>
          </a:p>
          <a:p>
            <a:pPr marL="273050">
              <a:lnSpc>
                <a:spcPct val="150000"/>
              </a:lnSpc>
            </a:pPr>
            <a:r>
              <a:rPr lang="fr-FR" sz="2000" dirty="0" smtClean="0">
                <a:sym typeface="Wingdings" panose="05000000000000000000" pitchFamily="2" charset="2"/>
              </a:rPr>
              <a:t> </a:t>
            </a:r>
            <a:r>
              <a:rPr lang="fr-FR" sz="2000" b="1" dirty="0" smtClean="0">
                <a:sym typeface="Wingdings" panose="05000000000000000000" pitchFamily="2" charset="2"/>
              </a:rPr>
              <a:t>Select</a:t>
            </a:r>
            <a:r>
              <a:rPr lang="fr-FR" sz="2000" dirty="0" smtClean="0">
                <a:sym typeface="Wingdings" panose="05000000000000000000" pitchFamily="2" charset="2"/>
              </a:rPr>
              <a:t>   …… </a:t>
            </a:r>
            <a:r>
              <a:rPr lang="fr-FR" sz="2000" b="1" dirty="0" smtClean="0">
                <a:sym typeface="Wingdings" panose="05000000000000000000" pitchFamily="2" charset="2"/>
              </a:rPr>
              <a:t>FROM</a:t>
            </a:r>
            <a:r>
              <a:rPr lang="fr-FR" sz="2000" dirty="0" smtClean="0">
                <a:sym typeface="Wingdings" panose="05000000000000000000" pitchFamily="2" charset="2"/>
              </a:rPr>
              <a:t>    </a:t>
            </a:r>
            <a:r>
              <a:rPr lang="fr-FR" sz="2000" dirty="0" err="1" smtClean="0">
                <a:sym typeface="Wingdings" panose="05000000000000000000" pitchFamily="2" charset="2"/>
              </a:rPr>
              <a:t>Nom_table</a:t>
            </a:r>
            <a:r>
              <a:rPr lang="fr-FR" sz="2000" dirty="0" smtClean="0">
                <a:sym typeface="Wingdings" panose="05000000000000000000" pitchFamily="2" charset="2"/>
              </a:rPr>
              <a:t>  </a:t>
            </a:r>
            <a:r>
              <a:rPr lang="fr-FR" sz="2000" b="1" dirty="0" err="1" smtClean="0">
                <a:sym typeface="Wingdings" panose="05000000000000000000" pitchFamily="2" charset="2"/>
              </a:rPr>
              <a:t>Where</a:t>
            </a:r>
            <a:r>
              <a:rPr lang="fr-FR" sz="2000" dirty="0" smtClean="0">
                <a:sym typeface="Wingdings" panose="05000000000000000000" pitchFamily="2" charset="2"/>
              </a:rPr>
              <a:t> …..</a:t>
            </a:r>
            <a:endParaRPr lang="fr-FR" sz="2000" dirty="0"/>
          </a:p>
        </p:txBody>
      </p:sp>
      <p:sp>
        <p:nvSpPr>
          <p:cNvPr id="9" name="ZoneTexte 8"/>
          <p:cNvSpPr txBox="1"/>
          <p:nvPr/>
        </p:nvSpPr>
        <p:spPr>
          <a:xfrm>
            <a:off x="141935" y="1041115"/>
            <a:ext cx="4298164" cy="461665"/>
          </a:xfrm>
          <a:prstGeom prst="rect">
            <a:avLst/>
          </a:prstGeom>
          <a:noFill/>
        </p:spPr>
        <p:txBody>
          <a:bodyPr wrap="none" rtlCol="0">
            <a:spAutoFit/>
          </a:bodyPr>
          <a:lstStyle/>
          <a:p>
            <a:r>
              <a:rPr lang="fr-FR" sz="2400" b="1" dirty="0" smtClean="0">
                <a:solidFill>
                  <a:srgbClr val="C00000"/>
                </a:solidFill>
              </a:rPr>
              <a:t>SQL : Définition et  Introduction </a:t>
            </a:r>
            <a:endParaRPr lang="fr-FR" sz="2400" b="1" dirty="0">
              <a:solidFill>
                <a:srgbClr val="C00000"/>
              </a:solidFill>
            </a:endParaRPr>
          </a:p>
        </p:txBody>
      </p:sp>
    </p:spTree>
    <p:extLst>
      <p:ext uri="{BB962C8B-B14F-4D97-AF65-F5344CB8AC3E}">
        <p14:creationId xmlns:p14="http://schemas.microsoft.com/office/powerpoint/2010/main" val="396332079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3773" y="1746113"/>
            <a:ext cx="11341631" cy="4524315"/>
          </a:xfrm>
          <a:prstGeom prst="rect">
            <a:avLst/>
          </a:prstGeom>
        </p:spPr>
        <p:txBody>
          <a:bodyPr wrap="square">
            <a:spAutoFit/>
          </a:bodyPr>
          <a:lstStyle/>
          <a:p>
            <a:pPr>
              <a:lnSpc>
                <a:spcPct val="200000"/>
              </a:lnSpc>
            </a:pPr>
            <a:r>
              <a:rPr lang="fr-FR" dirty="0" smtClean="0">
                <a:solidFill>
                  <a:srgbClr val="000000"/>
                </a:solidFill>
                <a:latin typeface="__Source_Sans_3_f93b20"/>
              </a:rPr>
              <a:t> </a:t>
            </a:r>
            <a:r>
              <a:rPr lang="fr-FR" b="1" dirty="0">
                <a:solidFill>
                  <a:srgbClr val="000000"/>
                </a:solidFill>
                <a:latin typeface="__Source_Sans_3_f93b20"/>
              </a:rPr>
              <a:t>Avec MySQL</a:t>
            </a:r>
            <a:r>
              <a:rPr lang="fr-FR" dirty="0">
                <a:solidFill>
                  <a:srgbClr val="000000"/>
                </a:solidFill>
                <a:latin typeface="__Source_Sans_3_f93b20"/>
              </a:rPr>
              <a:t>, les bases de données sont implémentées comme des répertoires contenant des fichiers qui correspondent aux tables dans les bases de données. </a:t>
            </a:r>
            <a:endParaRPr lang="fr-FR" dirty="0" smtClean="0">
              <a:solidFill>
                <a:srgbClr val="000000"/>
              </a:solidFill>
              <a:latin typeface="__Source_Sans_3_f93b20"/>
            </a:endParaRPr>
          </a:p>
          <a:p>
            <a:pPr marL="285750" indent="-285750">
              <a:lnSpc>
                <a:spcPct val="200000"/>
              </a:lnSpc>
              <a:buFont typeface="Wingdings" panose="05000000000000000000" pitchFamily="2" charset="2"/>
              <a:buChar char="Ø"/>
            </a:pPr>
            <a:r>
              <a:rPr lang="fr-FR" dirty="0" smtClean="0">
                <a:solidFill>
                  <a:srgbClr val="000000"/>
                </a:solidFill>
                <a:latin typeface="__Source_Sans_3_f93b20"/>
              </a:rPr>
              <a:t>Une </a:t>
            </a:r>
            <a:r>
              <a:rPr lang="fr-FR" dirty="0">
                <a:solidFill>
                  <a:srgbClr val="000000"/>
                </a:solidFill>
                <a:latin typeface="__Source_Sans_3_f93b20"/>
              </a:rPr>
              <a:t>base de données se crée avec </a:t>
            </a:r>
            <a:r>
              <a:rPr lang="fr-FR" dirty="0" smtClean="0">
                <a:solidFill>
                  <a:srgbClr val="000000"/>
                </a:solidFill>
                <a:latin typeface="__Source_Sans_3_f93b20"/>
              </a:rPr>
              <a:t>:</a:t>
            </a:r>
          </a:p>
          <a:p>
            <a:pPr algn="ctr">
              <a:lnSpc>
                <a:spcPct val="200000"/>
              </a:lnSpc>
            </a:pPr>
            <a:r>
              <a:rPr lang="fr-FR" b="1" dirty="0" smtClean="0">
                <a:solidFill>
                  <a:srgbClr val="0070C0"/>
                </a:solidFill>
                <a:latin typeface="__Source_Sans_3_f93b20"/>
              </a:rPr>
              <a:t>CREATE </a:t>
            </a:r>
            <a:r>
              <a:rPr lang="fr-FR" b="1" dirty="0">
                <a:solidFill>
                  <a:srgbClr val="0070C0"/>
                </a:solidFill>
                <a:latin typeface="__Source_Sans_3_f93b20"/>
              </a:rPr>
              <a:t>DATABASE [IF NOT EXISTS] </a:t>
            </a:r>
            <a:r>
              <a:rPr lang="fr-FR" b="1" dirty="0" err="1">
                <a:solidFill>
                  <a:srgbClr val="0070C0"/>
                </a:solidFill>
                <a:latin typeface="__Source_Sans_3_f93b20"/>
              </a:rPr>
              <a:t>nom_de_la_base</a:t>
            </a:r>
            <a:r>
              <a:rPr lang="fr-FR" b="1" dirty="0">
                <a:solidFill>
                  <a:srgbClr val="0070C0"/>
                </a:solidFill>
                <a:latin typeface="__Source_Sans_3_f93b20"/>
              </a:rPr>
              <a:t>; </a:t>
            </a:r>
            <a:endParaRPr lang="fr-FR" b="1" dirty="0" smtClean="0">
              <a:solidFill>
                <a:srgbClr val="0070C0"/>
              </a:solidFill>
              <a:latin typeface="__Source_Sans_3_f93b20"/>
            </a:endParaRPr>
          </a:p>
          <a:p>
            <a:pPr marL="95250" indent="-95250" algn="ctr">
              <a:lnSpc>
                <a:spcPct val="200000"/>
              </a:lnSpc>
              <a:buFont typeface="Wingdings" panose="05000000000000000000" pitchFamily="2" charset="2"/>
              <a:buChar char="Ø"/>
            </a:pPr>
            <a:r>
              <a:rPr lang="fr-FR" dirty="0" smtClean="0">
                <a:solidFill>
                  <a:srgbClr val="000000"/>
                </a:solidFill>
                <a:latin typeface="__Source_Sans_3_f93b20"/>
              </a:rPr>
              <a:t> </a:t>
            </a:r>
            <a:r>
              <a:rPr lang="fr-FR" dirty="0">
                <a:solidFill>
                  <a:srgbClr val="000000"/>
                </a:solidFill>
                <a:latin typeface="__Source_Sans_3_f93b20"/>
              </a:rPr>
              <a:t>La création d'une base de données ne la sélectionne pas pour l'utilisation ; il faut le faire explicitement </a:t>
            </a:r>
            <a:r>
              <a:rPr lang="fr-FR" dirty="0" smtClean="0">
                <a:solidFill>
                  <a:srgbClr val="000000"/>
                </a:solidFill>
                <a:latin typeface="__Source_Sans_3_f93b20"/>
              </a:rPr>
              <a:t>avec:</a:t>
            </a:r>
          </a:p>
          <a:p>
            <a:pPr algn="ctr">
              <a:lnSpc>
                <a:spcPct val="200000"/>
              </a:lnSpc>
            </a:pPr>
            <a:r>
              <a:rPr lang="fr-FR" b="1" dirty="0" smtClean="0">
                <a:solidFill>
                  <a:srgbClr val="0070C0"/>
                </a:solidFill>
                <a:latin typeface="__Source_Sans_3_f93b20"/>
              </a:rPr>
              <a:t>USE </a:t>
            </a:r>
            <a:r>
              <a:rPr lang="fr-FR" b="1" dirty="0" err="1">
                <a:solidFill>
                  <a:srgbClr val="0070C0"/>
                </a:solidFill>
                <a:latin typeface="__Source_Sans_3_f93b20"/>
              </a:rPr>
              <a:t>nom_de_la_base</a:t>
            </a:r>
            <a:r>
              <a:rPr lang="fr-FR" b="1" dirty="0">
                <a:solidFill>
                  <a:srgbClr val="0070C0"/>
                </a:solidFill>
                <a:latin typeface="__Source_Sans_3_f93b20"/>
              </a:rPr>
              <a:t>; </a:t>
            </a:r>
            <a:endParaRPr lang="fr-FR" b="1" dirty="0" smtClean="0">
              <a:solidFill>
                <a:srgbClr val="0070C0"/>
              </a:solidFill>
              <a:latin typeface="__Source_Sans_3_f93b20"/>
            </a:endParaRPr>
          </a:p>
          <a:p>
            <a:pPr marL="285750" indent="-285750">
              <a:lnSpc>
                <a:spcPct val="200000"/>
              </a:lnSpc>
              <a:buFont typeface="Wingdings" panose="05000000000000000000" pitchFamily="2" charset="2"/>
              <a:buChar char="Ø"/>
            </a:pPr>
            <a:r>
              <a:rPr lang="fr-FR" dirty="0" smtClean="0">
                <a:solidFill>
                  <a:srgbClr val="000000"/>
                </a:solidFill>
                <a:latin typeface="__Source_Sans_3_f93b20"/>
              </a:rPr>
              <a:t>Une </a:t>
            </a:r>
            <a:r>
              <a:rPr lang="fr-FR" dirty="0">
                <a:solidFill>
                  <a:srgbClr val="000000"/>
                </a:solidFill>
                <a:latin typeface="__Source_Sans_3_f93b20"/>
              </a:rPr>
              <a:t>base de données est détruite par: </a:t>
            </a:r>
            <a:endParaRPr lang="fr-FR" dirty="0" smtClean="0">
              <a:solidFill>
                <a:srgbClr val="000000"/>
              </a:solidFill>
              <a:latin typeface="__Source_Sans_3_f93b20"/>
            </a:endParaRPr>
          </a:p>
          <a:p>
            <a:pPr algn="ctr">
              <a:lnSpc>
                <a:spcPct val="200000"/>
              </a:lnSpc>
            </a:pPr>
            <a:r>
              <a:rPr lang="fr-FR" b="1" dirty="0" smtClean="0">
                <a:solidFill>
                  <a:srgbClr val="0070C0"/>
                </a:solidFill>
                <a:latin typeface="__Source_Sans_3_f93b20"/>
              </a:rPr>
              <a:t>DROP </a:t>
            </a:r>
            <a:r>
              <a:rPr lang="fr-FR" b="1" dirty="0">
                <a:solidFill>
                  <a:srgbClr val="0070C0"/>
                </a:solidFill>
                <a:latin typeface="__Source_Sans_3_f93b20"/>
              </a:rPr>
              <a:t>DATABASE [IF EXISTS] </a:t>
            </a:r>
            <a:r>
              <a:rPr lang="fr-FR" b="1" dirty="0" err="1">
                <a:solidFill>
                  <a:srgbClr val="0070C0"/>
                </a:solidFill>
                <a:latin typeface="__Source_Sans_3_f93b20"/>
              </a:rPr>
              <a:t>nom_de_la_base</a:t>
            </a:r>
            <a:r>
              <a:rPr lang="fr-FR" b="1" dirty="0">
                <a:solidFill>
                  <a:srgbClr val="0070C0"/>
                </a:solidFill>
                <a:latin typeface="__Source_Sans_3_f93b20"/>
              </a:rPr>
              <a:t>;</a:t>
            </a:r>
            <a:endParaRPr lang="fr-FR" b="1" i="0" dirty="0">
              <a:solidFill>
                <a:srgbClr val="0070C0"/>
              </a:solidFill>
              <a:effectLst/>
              <a:latin typeface="__Source_Sans_3_f93b20"/>
            </a:endParaRPr>
          </a:p>
        </p:txBody>
      </p:sp>
      <p:sp>
        <p:nvSpPr>
          <p:cNvPr id="8" name="ZoneTexte 7"/>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0" name="Rectangle 9"/>
          <p:cNvSpPr/>
          <p:nvPr/>
        </p:nvSpPr>
        <p:spPr>
          <a:xfrm>
            <a:off x="7384661" y="567435"/>
            <a:ext cx="4120743" cy="727571"/>
          </a:xfrm>
          <a:prstGeom prst="rect">
            <a:avLst/>
          </a:prstGeom>
        </p:spPr>
        <p:txBody>
          <a:bodyPr wrap="none">
            <a:spAutoFit/>
          </a:bodyPr>
          <a:lstStyle/>
          <a:p>
            <a:pPr>
              <a:lnSpc>
                <a:spcPct val="200000"/>
              </a:lnSpc>
            </a:pPr>
            <a:r>
              <a:rPr lang="fr-FR" sz="2400" b="1" dirty="0">
                <a:solidFill>
                  <a:srgbClr val="0070C0"/>
                </a:solidFill>
                <a:hlinkClick r:id="rId2"/>
              </a:rPr>
              <a:t>Création et sélection </a:t>
            </a:r>
            <a:r>
              <a:rPr lang="fr-FR" sz="2400" b="1" dirty="0">
                <a:solidFill>
                  <a:srgbClr val="0070C0"/>
                </a:solidFill>
              </a:rPr>
              <a:t>d’une BD </a:t>
            </a:r>
          </a:p>
        </p:txBody>
      </p:sp>
      <p:sp>
        <p:nvSpPr>
          <p:cNvPr id="6" name="Rectangle 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114020724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1673270187"/>
              </p:ext>
            </p:extLst>
          </p:nvPr>
        </p:nvGraphicFramePr>
        <p:xfrm>
          <a:off x="182466" y="1530135"/>
          <a:ext cx="11049984" cy="5112200"/>
        </p:xfrm>
        <a:graphic>
          <a:graphicData uri="http://schemas.openxmlformats.org/drawingml/2006/table">
            <a:tbl>
              <a:tblPr firstRow="1" firstCol="1" bandRow="1">
                <a:tableStyleId>{5C22544A-7EE6-4342-B048-85BDC9FD1C3A}</a:tableStyleId>
              </a:tblPr>
              <a:tblGrid>
                <a:gridCol w="1823755"/>
                <a:gridCol w="8366078"/>
                <a:gridCol w="860151"/>
              </a:tblGrid>
              <a:tr h="363500">
                <a:tc>
                  <a:txBody>
                    <a:bodyPr/>
                    <a:lstStyle/>
                    <a:p>
                      <a:pPr algn="just">
                        <a:lnSpc>
                          <a:spcPct val="115000"/>
                        </a:lnSpc>
                        <a:spcAft>
                          <a:spcPts val="0"/>
                        </a:spcAft>
                      </a:pPr>
                      <a:r>
                        <a:rPr lang="fr-FR" sz="1800" dirty="0">
                          <a:effectLst/>
                        </a:rPr>
                        <a:t>TINYINT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b="0" dirty="0">
                          <a:solidFill>
                            <a:schemeClr val="tx1"/>
                          </a:solidFill>
                          <a:effectLst/>
                        </a:rPr>
                        <a:t>Entier très petit</a:t>
                      </a:r>
                      <a:endParaRPr lang="fr-FR"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solidFill>
                      <a:schemeClr val="accent1">
                        <a:lumMod val="40000"/>
                        <a:lumOff val="60000"/>
                      </a:schemeClr>
                    </a:solidFill>
                  </a:tcPr>
                </a:tc>
                <a:tc>
                  <a:txBody>
                    <a:bodyPr/>
                    <a:lstStyle/>
                    <a:p>
                      <a:pPr algn="just">
                        <a:lnSpc>
                          <a:spcPct val="115000"/>
                        </a:lnSpc>
                        <a:spcAft>
                          <a:spcPts val="0"/>
                        </a:spcAft>
                      </a:pPr>
                      <a:r>
                        <a:rPr lang="fr-FR" sz="1800" b="0" dirty="0">
                          <a:solidFill>
                            <a:schemeClr val="tx1"/>
                          </a:solidFill>
                          <a:effectLst/>
                        </a:rPr>
                        <a:t>1 octet</a:t>
                      </a:r>
                      <a:endParaRPr lang="fr-FR"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solidFill>
                      <a:schemeClr val="accent1">
                        <a:lumMod val="40000"/>
                        <a:lumOff val="60000"/>
                      </a:schemeClr>
                    </a:solidFill>
                  </a:tcPr>
                </a:tc>
              </a:tr>
              <a:tr h="892302">
                <a:tc>
                  <a:txBody>
                    <a:bodyPr/>
                    <a:lstStyle/>
                    <a:p>
                      <a:pPr algn="just">
                        <a:lnSpc>
                          <a:spcPct val="115000"/>
                        </a:lnSpc>
                        <a:spcAft>
                          <a:spcPts val="0"/>
                        </a:spcAft>
                      </a:pPr>
                      <a:r>
                        <a:rPr lang="fr-FR" sz="1800">
                          <a:effectLst/>
                        </a:rPr>
                        <a:t>SMALLINT</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dirty="0">
                          <a:effectLst/>
                        </a:rPr>
                        <a:t>Entier petit compris entre -32768 et </a:t>
                      </a:r>
                      <a:r>
                        <a:rPr lang="fr-FR" sz="1800" dirty="0" smtClean="0">
                          <a:effectLst/>
                        </a:rPr>
                        <a:t>32767,si </a:t>
                      </a:r>
                      <a:r>
                        <a:rPr lang="fr-FR" sz="1800" dirty="0">
                          <a:effectLst/>
                        </a:rPr>
                        <a:t>l'option UNSIGNED est </a:t>
                      </a:r>
                      <a:r>
                        <a:rPr lang="fr-FR" sz="1800" dirty="0" smtClean="0">
                          <a:effectLst/>
                        </a:rPr>
                        <a:t>utilisée,</a:t>
                      </a:r>
                      <a:r>
                        <a:rPr lang="fr-FR" sz="1800" baseline="0" dirty="0" smtClean="0">
                          <a:effectLst/>
                        </a:rPr>
                        <a:t> </a:t>
                      </a:r>
                      <a:r>
                        <a:rPr lang="fr-FR" sz="1800" dirty="0" smtClean="0">
                          <a:effectLst/>
                        </a:rPr>
                        <a:t>ce </a:t>
                      </a:r>
                      <a:r>
                        <a:rPr lang="fr-FR" sz="1800" dirty="0">
                          <a:effectLst/>
                        </a:rPr>
                        <a:t>nombre sera compris entre 0 et 65535.</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dirty="0">
                          <a:effectLst/>
                        </a:rPr>
                        <a:t>2 octets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r h="793692">
                <a:tc>
                  <a:txBody>
                    <a:bodyPr/>
                    <a:lstStyle/>
                    <a:p>
                      <a:pPr algn="just">
                        <a:lnSpc>
                          <a:spcPct val="115000"/>
                        </a:lnSpc>
                        <a:spcAft>
                          <a:spcPts val="0"/>
                        </a:spcAft>
                      </a:pPr>
                      <a:r>
                        <a:rPr lang="fr-FR" sz="1800">
                          <a:effectLst/>
                        </a:rPr>
                        <a:t>MEDIUMINT</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dirty="0">
                          <a:effectLst/>
                        </a:rPr>
                        <a:t>Entier moyen compris entre -8388608 et 8388607,</a:t>
                      </a:r>
                    </a:p>
                    <a:p>
                      <a:pPr algn="just">
                        <a:lnSpc>
                          <a:spcPct val="115000"/>
                        </a:lnSpc>
                        <a:spcAft>
                          <a:spcPts val="0"/>
                        </a:spcAft>
                      </a:pPr>
                      <a:r>
                        <a:rPr lang="fr-FR" sz="1800" dirty="0">
                          <a:effectLst/>
                        </a:rPr>
                        <a:t>si l'option UNSIGNED est </a:t>
                      </a:r>
                      <a:r>
                        <a:rPr lang="fr-FR" sz="1800" dirty="0" smtClean="0">
                          <a:effectLst/>
                        </a:rPr>
                        <a:t>utilisée,</a:t>
                      </a:r>
                      <a:r>
                        <a:rPr lang="fr-FR" sz="1800" baseline="0" dirty="0" smtClean="0">
                          <a:effectLst/>
                        </a:rPr>
                        <a:t> </a:t>
                      </a:r>
                      <a:r>
                        <a:rPr lang="fr-FR" sz="1800" dirty="0" smtClean="0">
                          <a:effectLst/>
                        </a:rPr>
                        <a:t>ce </a:t>
                      </a:r>
                      <a:r>
                        <a:rPr lang="fr-FR" sz="1800" dirty="0">
                          <a:effectLst/>
                        </a:rPr>
                        <a:t>nombre sera compris entre 0 et 16777215</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a:effectLst/>
                        </a:rPr>
                        <a:t>3 octets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r h="1036606">
                <a:tc>
                  <a:txBody>
                    <a:bodyPr/>
                    <a:lstStyle/>
                    <a:p>
                      <a:pPr algn="just">
                        <a:lnSpc>
                          <a:spcPct val="115000"/>
                        </a:lnSpc>
                        <a:spcAft>
                          <a:spcPts val="0"/>
                        </a:spcAft>
                      </a:pPr>
                      <a:r>
                        <a:rPr lang="fr-FR" sz="1800" dirty="0">
                          <a:effectLst/>
                        </a:rPr>
                        <a:t>INT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nSpc>
                          <a:spcPct val="115000"/>
                        </a:lnSpc>
                        <a:spcAft>
                          <a:spcPts val="0"/>
                        </a:spcAft>
                      </a:pPr>
                      <a:r>
                        <a:rPr lang="fr-FR" sz="1800" dirty="0">
                          <a:effectLst/>
                        </a:rPr>
                        <a:t>Entier standard compris entre </a:t>
                      </a:r>
                      <a:r>
                        <a:rPr lang="fr-FR" sz="1800" baseline="0" dirty="0" smtClean="0">
                          <a:effectLst/>
                        </a:rPr>
                        <a:t> </a:t>
                      </a:r>
                      <a:r>
                        <a:rPr lang="fr-FR" sz="1800" dirty="0" smtClean="0">
                          <a:effectLst/>
                        </a:rPr>
                        <a:t>–</a:t>
                      </a:r>
                      <a:r>
                        <a:rPr lang="fr-FR" sz="1800" dirty="0">
                          <a:effectLst/>
                        </a:rPr>
                        <a:t>2 147 483 648 et 2 147 483 647.</a:t>
                      </a:r>
                    </a:p>
                    <a:p>
                      <a:pPr algn="just">
                        <a:lnSpc>
                          <a:spcPct val="115000"/>
                        </a:lnSpc>
                        <a:spcAft>
                          <a:spcPts val="0"/>
                        </a:spcAft>
                      </a:pPr>
                      <a:r>
                        <a:rPr lang="fr-FR" sz="1800" dirty="0">
                          <a:effectLst/>
                        </a:rPr>
                        <a:t>Si l'option UNSIGNED est utilisée, ce nombre sera compris entre 0 et 4 294 967 295</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a:effectLst/>
                        </a:rPr>
                        <a:t>4 octets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r h="307866">
                <a:tc>
                  <a:txBody>
                    <a:bodyPr/>
                    <a:lstStyle/>
                    <a:p>
                      <a:pPr algn="just">
                        <a:lnSpc>
                          <a:spcPct val="115000"/>
                        </a:lnSpc>
                        <a:spcAft>
                          <a:spcPts val="0"/>
                        </a:spcAft>
                      </a:pPr>
                      <a:r>
                        <a:rPr lang="fr-FR" sz="1800">
                          <a:effectLst/>
                        </a:rPr>
                        <a:t>BIGINT</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dirty="0">
                          <a:effectLst/>
                        </a:rPr>
                        <a:t>Entier grand</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a:effectLst/>
                        </a:rPr>
                        <a:t>8 octets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r h="307866">
                <a:tc>
                  <a:txBody>
                    <a:bodyPr/>
                    <a:lstStyle/>
                    <a:p>
                      <a:pPr algn="just">
                        <a:lnSpc>
                          <a:spcPct val="115000"/>
                        </a:lnSpc>
                        <a:spcAft>
                          <a:spcPts val="0"/>
                        </a:spcAft>
                      </a:pPr>
                      <a:r>
                        <a:rPr lang="fr-FR" sz="1800">
                          <a:effectLst/>
                        </a:rPr>
                        <a:t>FLOAT,</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a:effectLst/>
                        </a:rPr>
                        <a:t>Décimal de simple précision</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a:effectLst/>
                        </a:rPr>
                        <a:t>4 octets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r h="307866">
                <a:tc>
                  <a:txBody>
                    <a:bodyPr/>
                    <a:lstStyle/>
                    <a:p>
                      <a:pPr algn="just">
                        <a:lnSpc>
                          <a:spcPct val="115000"/>
                        </a:lnSpc>
                        <a:spcAft>
                          <a:spcPts val="0"/>
                        </a:spcAft>
                      </a:pPr>
                      <a:r>
                        <a:rPr lang="fr-FR" sz="1800">
                          <a:effectLst/>
                        </a:rPr>
                        <a:t>DOUBLE, REAL</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a:effectLst/>
                        </a:rPr>
                        <a:t>Décimal de double précision</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a:effectLst/>
                        </a:rPr>
                        <a:t>8 octets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r h="899128">
                <a:tc>
                  <a:txBody>
                    <a:bodyPr/>
                    <a:lstStyle/>
                    <a:p>
                      <a:pPr algn="just">
                        <a:lnSpc>
                          <a:spcPct val="115000"/>
                        </a:lnSpc>
                        <a:spcAft>
                          <a:spcPts val="0"/>
                        </a:spcAft>
                      </a:pPr>
                      <a:r>
                        <a:rPr lang="fr-FR" sz="1800" dirty="0" err="1" smtClean="0">
                          <a:effectLst/>
                        </a:rPr>
                        <a:t>DECIMAL,Numeric</a:t>
                      </a:r>
                      <a:r>
                        <a:rPr lang="fr-FR" sz="1800" dirty="0" smtClean="0">
                          <a:effectLst/>
                        </a:rPr>
                        <a:t> </a:t>
                      </a:r>
                      <a:r>
                        <a:rPr lang="fr-FR" sz="1800" dirty="0">
                          <a:effectLst/>
                        </a:rPr>
                        <a:t>(</a:t>
                      </a:r>
                      <a:r>
                        <a:rPr lang="fr-FR" sz="1800" dirty="0" err="1">
                          <a:effectLst/>
                        </a:rPr>
                        <a:t>entier,décimal</a:t>
                      </a:r>
                      <a:r>
                        <a:rPr lang="fr-FR" sz="1800" dirty="0">
                          <a:effectLst/>
                        </a:rPr>
                        <a: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dirty="0">
                          <a:effectLst/>
                        </a:rPr>
                        <a:t>Réel, définissez la longueur de chacune des deux parties.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1800" dirty="0">
                          <a:effectLst/>
                        </a:rPr>
                        <a:t>Variable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bl>
          </a:graphicData>
        </a:graphic>
      </p:graphicFrame>
      <p:sp>
        <p:nvSpPr>
          <p:cNvPr id="12" name="ZoneTexte 11"/>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3" name="Rectangle 12"/>
          <p:cNvSpPr/>
          <p:nvPr/>
        </p:nvSpPr>
        <p:spPr>
          <a:xfrm>
            <a:off x="6667650" y="944162"/>
            <a:ext cx="4564799" cy="461665"/>
          </a:xfrm>
          <a:prstGeom prst="rect">
            <a:avLst/>
          </a:prstGeom>
        </p:spPr>
        <p:txBody>
          <a:bodyPr wrap="square">
            <a:spAutoFit/>
          </a:bodyPr>
          <a:lstStyle/>
          <a:p>
            <a:r>
              <a:rPr lang="fr-FR" sz="2400" b="1" dirty="0">
                <a:solidFill>
                  <a:srgbClr val="0070C0"/>
                </a:solidFill>
              </a:rPr>
              <a:t>Les principaux types </a:t>
            </a:r>
            <a:r>
              <a:rPr lang="fr-FR" sz="2400" b="1" dirty="0" smtClean="0">
                <a:solidFill>
                  <a:srgbClr val="0070C0"/>
                </a:solidFill>
              </a:rPr>
              <a:t>de </a:t>
            </a:r>
            <a:r>
              <a:rPr lang="fr-FR" sz="2400" b="1" dirty="0" err="1" smtClean="0">
                <a:solidFill>
                  <a:srgbClr val="0070C0"/>
                </a:solidFill>
              </a:rPr>
              <a:t>Mysql</a:t>
            </a:r>
            <a:r>
              <a:rPr lang="fr-FR" sz="2400" b="1" dirty="0" smtClean="0">
                <a:solidFill>
                  <a:srgbClr val="0070C0"/>
                </a:solidFill>
              </a:rPr>
              <a:t> :</a:t>
            </a:r>
            <a:endParaRPr lang="fr-FR" sz="2400" b="1" dirty="0">
              <a:solidFill>
                <a:srgbClr val="0070C0"/>
              </a:solidFill>
            </a:endParaRPr>
          </a:p>
        </p:txBody>
      </p:sp>
      <p:sp>
        <p:nvSpPr>
          <p:cNvPr id="6" name="Rectangle 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32057931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3341201850"/>
              </p:ext>
            </p:extLst>
          </p:nvPr>
        </p:nvGraphicFramePr>
        <p:xfrm>
          <a:off x="171459" y="1698833"/>
          <a:ext cx="11391944" cy="4434840"/>
        </p:xfrm>
        <a:graphic>
          <a:graphicData uri="http://schemas.openxmlformats.org/drawingml/2006/table">
            <a:tbl>
              <a:tblPr firstRow="1" firstCol="1" bandRow="1">
                <a:tableStyleId>{5C22544A-7EE6-4342-B048-85BDC9FD1C3A}</a:tableStyleId>
              </a:tblPr>
              <a:tblGrid>
                <a:gridCol w="1812925"/>
                <a:gridCol w="7635240"/>
                <a:gridCol w="1943779"/>
              </a:tblGrid>
              <a:tr h="497745">
                <a:tc>
                  <a:txBody>
                    <a:bodyPr/>
                    <a:lstStyle/>
                    <a:p>
                      <a:pPr algn="just">
                        <a:lnSpc>
                          <a:spcPct val="115000"/>
                        </a:lnSpc>
                        <a:spcAft>
                          <a:spcPts val="0"/>
                        </a:spcAft>
                      </a:pPr>
                      <a:r>
                        <a:rPr lang="fr-FR" sz="2000" dirty="0">
                          <a:effectLst/>
                        </a:rPr>
                        <a:t>CHAR (n)</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2000" dirty="0">
                          <a:effectLst/>
                        </a:rPr>
                        <a:t>Chaîne de n caractère, taille fixe</a:t>
                      </a:r>
                    </a:p>
                    <a:p>
                      <a:pPr algn="just">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nSpc>
                          <a:spcPct val="115000"/>
                        </a:lnSpc>
                        <a:spcAft>
                          <a:spcPts val="0"/>
                        </a:spcAft>
                      </a:pPr>
                      <a:r>
                        <a:rPr lang="fr-FR" sz="20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r h="0">
                <a:tc>
                  <a:txBody>
                    <a:bodyPr/>
                    <a:lstStyle/>
                    <a:p>
                      <a:pPr algn="just">
                        <a:lnSpc>
                          <a:spcPct val="115000"/>
                        </a:lnSpc>
                        <a:spcAft>
                          <a:spcPts val="0"/>
                        </a:spcAft>
                      </a:pPr>
                      <a:r>
                        <a:rPr lang="fr-FR" sz="2000">
                          <a:effectLst/>
                        </a:rPr>
                        <a:t>VARCHAR(M)</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2000">
                          <a:effectLst/>
                        </a:rPr>
                        <a:t>Chaîne de caractères variable.</a:t>
                      </a:r>
                    </a:p>
                    <a:p>
                      <a:pPr algn="just">
                        <a:lnSpc>
                          <a:spcPct val="115000"/>
                        </a:lnSpc>
                        <a:spcAft>
                          <a:spcPts val="0"/>
                        </a:spcAft>
                      </a:pPr>
                      <a:r>
                        <a:rPr lang="fr-FR" sz="2000">
                          <a:effectLst/>
                        </a:rPr>
                        <a:t>M peut être compris entre 1 et 255.</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2000">
                          <a:effectLst/>
                        </a:rPr>
                        <a:t>255 caractères. Maximum</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r h="0">
                <a:tc>
                  <a:txBody>
                    <a:bodyPr/>
                    <a:lstStyle/>
                    <a:p>
                      <a:pPr algn="just">
                        <a:lnSpc>
                          <a:spcPct val="115000"/>
                        </a:lnSpc>
                        <a:spcAft>
                          <a:spcPts val="0"/>
                        </a:spcAft>
                      </a:pPr>
                      <a:r>
                        <a:rPr lang="fr-FR" sz="2000" dirty="0">
                          <a:effectLst/>
                        </a:rPr>
                        <a:t>TINYBLOB,</a:t>
                      </a:r>
                    </a:p>
                    <a:p>
                      <a:pPr algn="just">
                        <a:lnSpc>
                          <a:spcPct val="115000"/>
                        </a:lnSpc>
                        <a:spcAft>
                          <a:spcPts val="0"/>
                        </a:spcAft>
                      </a:pPr>
                      <a:r>
                        <a:rPr lang="fr-FR" sz="2000" dirty="0">
                          <a:effectLst/>
                        </a:rPr>
                        <a:t> </a:t>
                      </a:r>
                    </a:p>
                    <a:p>
                      <a:pPr algn="just">
                        <a:lnSpc>
                          <a:spcPct val="115000"/>
                        </a:lnSpc>
                        <a:spcAft>
                          <a:spcPts val="0"/>
                        </a:spcAft>
                      </a:pPr>
                      <a:r>
                        <a:rPr lang="fr-FR" sz="2000" dirty="0">
                          <a:effectLst/>
                        </a:rPr>
                        <a:t>TINYTEXT</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2000" dirty="0">
                          <a:effectLst/>
                        </a:rPr>
                        <a:t>Petite zone de texte. Objet d'une longueur maximale de 255 </a:t>
                      </a:r>
                      <a:r>
                        <a:rPr lang="fr-FR" sz="2000" dirty="0" smtClean="0">
                          <a:effectLst/>
                        </a:rPr>
                        <a:t>caractères,</a:t>
                      </a:r>
                      <a:r>
                        <a:rPr lang="fr-FR" sz="2000" baseline="0" dirty="0" smtClean="0">
                          <a:effectLst/>
                        </a:rPr>
                        <a:t> </a:t>
                      </a:r>
                      <a:r>
                        <a:rPr lang="fr-FR" sz="2000" dirty="0" smtClean="0">
                          <a:effectLst/>
                        </a:rPr>
                        <a:t>TINYTEXT </a:t>
                      </a:r>
                      <a:r>
                        <a:rPr lang="fr-FR" sz="2000" dirty="0">
                          <a:effectLst/>
                        </a:rPr>
                        <a:t>aura un contenu de type </a:t>
                      </a:r>
                      <a:r>
                        <a:rPr lang="fr-FR" sz="2000" dirty="0" smtClean="0">
                          <a:effectLst/>
                        </a:rPr>
                        <a:t>ASCII</a:t>
                      </a:r>
                      <a:r>
                        <a:rPr lang="fr-FR" sz="2000" baseline="0" dirty="0" smtClean="0">
                          <a:effectLst/>
                        </a:rPr>
                        <a:t> </a:t>
                      </a:r>
                      <a:r>
                        <a:rPr lang="fr-FR" sz="2000" dirty="0" smtClean="0">
                          <a:effectLst/>
                        </a:rPr>
                        <a:t>(casse </a:t>
                      </a:r>
                      <a:r>
                        <a:rPr lang="fr-FR" sz="2000" dirty="0">
                          <a:effectLst/>
                        </a:rPr>
                        <a:t>insensible) et TINYBLOB aura un contenu de type binaire (casse sensible).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nSpc>
                          <a:spcPct val="115000"/>
                        </a:lnSpc>
                        <a:spcAft>
                          <a:spcPts val="0"/>
                        </a:spcAft>
                      </a:pPr>
                      <a:r>
                        <a:rPr lang="fr-FR" sz="2000">
                          <a:effectLst/>
                        </a:rPr>
                        <a:t>255 caractères. Maximum</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r h="0">
                <a:tc>
                  <a:txBody>
                    <a:bodyPr/>
                    <a:lstStyle/>
                    <a:p>
                      <a:pPr algn="just">
                        <a:lnSpc>
                          <a:spcPct val="115000"/>
                        </a:lnSpc>
                        <a:spcAft>
                          <a:spcPts val="0"/>
                        </a:spcAft>
                      </a:pPr>
                      <a:r>
                        <a:rPr lang="fr-FR" sz="2000" dirty="0">
                          <a:effectLst/>
                        </a:rPr>
                        <a:t>BLOB, TEXT</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2000" dirty="0">
                          <a:effectLst/>
                        </a:rPr>
                        <a:t>Zone de texte standard Objet d'une longueur maximale de 65535 caractères.</a:t>
                      </a:r>
                    </a:p>
                    <a:p>
                      <a:pPr algn="just">
                        <a:lnSpc>
                          <a:spcPct val="115000"/>
                        </a:lnSpc>
                        <a:spcAft>
                          <a:spcPts val="0"/>
                        </a:spcAft>
                      </a:pPr>
                      <a:r>
                        <a:rPr lang="fr-FR" sz="2000" dirty="0">
                          <a:effectLst/>
                        </a:rPr>
                        <a:t>TEXT aura un contenu de type ASCII</a:t>
                      </a:r>
                    </a:p>
                    <a:p>
                      <a:pPr algn="just">
                        <a:lnSpc>
                          <a:spcPct val="115000"/>
                        </a:lnSpc>
                        <a:spcAft>
                          <a:spcPts val="0"/>
                        </a:spcAft>
                      </a:pPr>
                      <a:r>
                        <a:rPr lang="fr-FR" sz="2000" dirty="0">
                          <a:effectLst/>
                        </a:rPr>
                        <a:t>(casse insensible) et BLOB aura un contenu de type binaire (casse sensible).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2000" dirty="0">
                          <a:effectLst/>
                        </a:rPr>
                        <a:t>65 535 </a:t>
                      </a:r>
                      <a:endParaRPr lang="fr-FR" sz="2000" dirty="0" smtClean="0">
                        <a:effectLst/>
                      </a:endParaRPr>
                    </a:p>
                    <a:p>
                      <a:pPr algn="just">
                        <a:lnSpc>
                          <a:spcPct val="115000"/>
                        </a:lnSpc>
                        <a:spcAft>
                          <a:spcPts val="0"/>
                        </a:spcAft>
                      </a:pPr>
                      <a:r>
                        <a:rPr lang="fr-FR" sz="2000" dirty="0" smtClean="0">
                          <a:effectLst/>
                        </a:rPr>
                        <a:t>caractères</a:t>
                      </a:r>
                      <a:r>
                        <a:rPr lang="fr-FR" sz="2000" dirty="0">
                          <a:effectLst/>
                        </a:rPr>
                        <a:t>. Maximum</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bl>
          </a:graphicData>
        </a:graphic>
      </p:graphicFrame>
      <p:sp>
        <p:nvSpPr>
          <p:cNvPr id="9" name="Rectangle 8"/>
          <p:cNvSpPr/>
          <p:nvPr/>
        </p:nvSpPr>
        <p:spPr>
          <a:xfrm>
            <a:off x="6667650" y="944162"/>
            <a:ext cx="4564799" cy="461665"/>
          </a:xfrm>
          <a:prstGeom prst="rect">
            <a:avLst/>
          </a:prstGeom>
        </p:spPr>
        <p:txBody>
          <a:bodyPr wrap="square">
            <a:spAutoFit/>
          </a:bodyPr>
          <a:lstStyle/>
          <a:p>
            <a:r>
              <a:rPr lang="fr-FR" sz="2400" b="1" dirty="0">
                <a:solidFill>
                  <a:srgbClr val="0070C0"/>
                </a:solidFill>
              </a:rPr>
              <a:t>Les principaux types </a:t>
            </a:r>
            <a:r>
              <a:rPr lang="fr-FR" sz="2400" b="1" dirty="0" smtClean="0">
                <a:solidFill>
                  <a:srgbClr val="0070C0"/>
                </a:solidFill>
              </a:rPr>
              <a:t>de </a:t>
            </a:r>
            <a:r>
              <a:rPr lang="fr-FR" sz="2400" b="1" dirty="0" err="1" smtClean="0">
                <a:solidFill>
                  <a:srgbClr val="0070C0"/>
                </a:solidFill>
              </a:rPr>
              <a:t>Mysql</a:t>
            </a:r>
            <a:r>
              <a:rPr lang="fr-FR" sz="2400" b="1" dirty="0" smtClean="0">
                <a:solidFill>
                  <a:srgbClr val="0070C0"/>
                </a:solidFill>
              </a:rPr>
              <a:t> :</a:t>
            </a:r>
            <a:endParaRPr lang="fr-FR" sz="2400" b="1" dirty="0">
              <a:solidFill>
                <a:srgbClr val="0070C0"/>
              </a:solidFill>
            </a:endParaRPr>
          </a:p>
        </p:txBody>
      </p:sp>
      <p:sp>
        <p:nvSpPr>
          <p:cNvPr id="11" name="ZoneTexte 10"/>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6" name="Rectangle 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61816203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89665651"/>
              </p:ext>
            </p:extLst>
          </p:nvPr>
        </p:nvGraphicFramePr>
        <p:xfrm>
          <a:off x="1236143" y="3028837"/>
          <a:ext cx="8677878" cy="2695194"/>
        </p:xfrm>
        <a:graphic>
          <a:graphicData uri="http://schemas.openxmlformats.org/drawingml/2006/table">
            <a:tbl>
              <a:tblPr firstRow="1" firstCol="1" bandRow="1">
                <a:tableStyleId>{5C22544A-7EE6-4342-B048-85BDC9FD1C3A}</a:tableStyleId>
              </a:tblPr>
              <a:tblGrid>
                <a:gridCol w="1656601"/>
                <a:gridCol w="6072496"/>
                <a:gridCol w="948781"/>
              </a:tblGrid>
              <a:tr h="0">
                <a:tc>
                  <a:txBody>
                    <a:bodyPr/>
                    <a:lstStyle/>
                    <a:p>
                      <a:pPr algn="just">
                        <a:lnSpc>
                          <a:spcPct val="115000"/>
                        </a:lnSpc>
                        <a:spcAft>
                          <a:spcPts val="0"/>
                        </a:spcAft>
                      </a:pPr>
                      <a:r>
                        <a:rPr lang="fr-FR" sz="2400" dirty="0">
                          <a:effectLst/>
                        </a:rPr>
                        <a:t>DATE</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2400" dirty="0">
                          <a:effectLst/>
                        </a:rPr>
                        <a:t>Date (ex: 2000-08-24)</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2400">
                          <a:effectLst/>
                        </a:rPr>
                        <a:t>3 octets</a:t>
                      </a:r>
                      <a:endParaRPr lang="fr-FR" sz="24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r h="0">
                <a:tc>
                  <a:txBody>
                    <a:bodyPr/>
                    <a:lstStyle/>
                    <a:p>
                      <a:pPr algn="just">
                        <a:lnSpc>
                          <a:spcPct val="115000"/>
                        </a:lnSpc>
                        <a:spcAft>
                          <a:spcPts val="0"/>
                        </a:spcAft>
                      </a:pPr>
                      <a:r>
                        <a:rPr lang="fr-FR" sz="2400">
                          <a:effectLst/>
                        </a:rPr>
                        <a:t>TIME</a:t>
                      </a:r>
                      <a:endParaRPr lang="fr-FR" sz="24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2400">
                          <a:effectLst/>
                        </a:rPr>
                        <a:t>Heure (ex: 23:44:05)</a:t>
                      </a:r>
                      <a:endParaRPr lang="fr-FR" sz="24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2400">
                          <a:effectLst/>
                        </a:rPr>
                        <a:t>3 octets</a:t>
                      </a:r>
                      <a:endParaRPr lang="fr-FR" sz="24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r h="0">
                <a:tc>
                  <a:txBody>
                    <a:bodyPr/>
                    <a:lstStyle/>
                    <a:p>
                      <a:pPr algn="just">
                        <a:lnSpc>
                          <a:spcPct val="115000"/>
                        </a:lnSpc>
                        <a:spcAft>
                          <a:spcPts val="0"/>
                        </a:spcAft>
                      </a:pPr>
                      <a:r>
                        <a:rPr lang="fr-FR" sz="2400">
                          <a:effectLst/>
                        </a:rPr>
                        <a:t>DATETIME</a:t>
                      </a:r>
                      <a:endParaRPr lang="fr-FR" sz="24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2400">
                          <a:effectLst/>
                        </a:rPr>
                        <a:t>Date et heure (ex: 2000-08-24 23:44:05)</a:t>
                      </a:r>
                      <a:endParaRPr lang="fr-FR" sz="240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c>
                  <a:txBody>
                    <a:bodyPr/>
                    <a:lstStyle/>
                    <a:p>
                      <a:pPr algn="just">
                        <a:lnSpc>
                          <a:spcPct val="115000"/>
                        </a:lnSpc>
                        <a:spcAft>
                          <a:spcPts val="0"/>
                        </a:spcAft>
                      </a:pPr>
                      <a:r>
                        <a:rPr lang="fr-FR" sz="2400" dirty="0">
                          <a:effectLst/>
                        </a:rPr>
                        <a:t>8 octets</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28575" marR="28575" marT="28575" marB="28575" anchor="ctr"/>
                </a:tc>
              </a:tr>
            </a:tbl>
          </a:graphicData>
        </a:graphic>
      </p:graphicFrame>
      <p:sp>
        <p:nvSpPr>
          <p:cNvPr id="9" name="Rectangle 1"/>
          <p:cNvSpPr>
            <a:spLocks noChangeArrowheads="1"/>
          </p:cNvSpPr>
          <p:nvPr/>
        </p:nvSpPr>
        <p:spPr bwMode="auto">
          <a:xfrm>
            <a:off x="164242" y="2201003"/>
            <a:ext cx="72151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rPr>
              <a:t>Les champs de Types date et heure :</a:t>
            </a:r>
            <a:endParaRPr kumimoji="0" lang="fr-FR" altLang="fr-FR" b="1" i="0" u="none" strike="noStrike" cap="none" normalizeH="0" baseline="0" dirty="0" smtClean="0">
              <a:ln>
                <a:noFill/>
              </a:ln>
              <a:solidFill>
                <a:schemeClr val="tx1"/>
              </a:solidFill>
              <a:effectLst/>
              <a:ea typeface="Times New Roman" panose="02020603050405020304" pitchFamily="18" charset="0"/>
            </a:endParaRPr>
          </a:p>
        </p:txBody>
      </p:sp>
      <p:sp>
        <p:nvSpPr>
          <p:cNvPr id="10" name="Rectangle 9"/>
          <p:cNvSpPr/>
          <p:nvPr/>
        </p:nvSpPr>
        <p:spPr>
          <a:xfrm>
            <a:off x="6667650" y="944162"/>
            <a:ext cx="4564799" cy="461665"/>
          </a:xfrm>
          <a:prstGeom prst="rect">
            <a:avLst/>
          </a:prstGeom>
        </p:spPr>
        <p:txBody>
          <a:bodyPr wrap="square">
            <a:spAutoFit/>
          </a:bodyPr>
          <a:lstStyle/>
          <a:p>
            <a:r>
              <a:rPr lang="fr-FR" sz="2400" b="1" dirty="0">
                <a:solidFill>
                  <a:srgbClr val="0070C0"/>
                </a:solidFill>
              </a:rPr>
              <a:t>Les principaux types </a:t>
            </a:r>
            <a:r>
              <a:rPr lang="fr-FR" sz="2400" b="1" dirty="0" smtClean="0">
                <a:solidFill>
                  <a:srgbClr val="0070C0"/>
                </a:solidFill>
              </a:rPr>
              <a:t>de </a:t>
            </a:r>
            <a:r>
              <a:rPr lang="fr-FR" sz="2400" b="1" dirty="0" err="1" smtClean="0">
                <a:solidFill>
                  <a:srgbClr val="0070C0"/>
                </a:solidFill>
              </a:rPr>
              <a:t>Mysql</a:t>
            </a:r>
            <a:r>
              <a:rPr lang="fr-FR" sz="2400" b="1" dirty="0" smtClean="0">
                <a:solidFill>
                  <a:srgbClr val="0070C0"/>
                </a:solidFill>
              </a:rPr>
              <a:t> :</a:t>
            </a:r>
            <a:endParaRPr lang="fr-FR" sz="2400" b="1" dirty="0">
              <a:solidFill>
                <a:srgbClr val="0070C0"/>
              </a:solidFill>
            </a:endParaRPr>
          </a:p>
        </p:txBody>
      </p:sp>
      <p:sp>
        <p:nvSpPr>
          <p:cNvPr id="12" name="ZoneTexte 11"/>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7" name="Rectangle 6"/>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296358501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4128" y="1692469"/>
            <a:ext cx="3548402" cy="246221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2800" b="1" dirty="0">
                <a:solidFill>
                  <a:srgbClr val="0070C0"/>
                </a:solidFill>
              </a:rPr>
              <a:t>Exemple1</a:t>
            </a:r>
            <a:r>
              <a:rPr lang="fr-FR" dirty="0"/>
              <a:t> : </a:t>
            </a:r>
            <a:r>
              <a:rPr lang="fr-FR" b="1" dirty="0"/>
              <a:t> </a:t>
            </a:r>
            <a:endParaRPr lang="fr-FR" b="1" dirty="0" smtClean="0"/>
          </a:p>
          <a:p>
            <a:r>
              <a:rPr lang="fr-FR" b="1" dirty="0" smtClean="0"/>
              <a:t>CREATE </a:t>
            </a:r>
            <a:r>
              <a:rPr lang="fr-FR" b="1" dirty="0"/>
              <a:t>TABLE </a:t>
            </a:r>
            <a:r>
              <a:rPr lang="fr-FR" b="1" dirty="0" err="1" smtClean="0"/>
              <a:t>employe</a:t>
            </a:r>
            <a:r>
              <a:rPr lang="fr-FR" b="1" dirty="0" smtClean="0"/>
              <a:t>( </a:t>
            </a:r>
          </a:p>
          <a:p>
            <a:r>
              <a:rPr lang="fr-FR" b="1" dirty="0" err="1" smtClean="0"/>
              <a:t>empno</a:t>
            </a:r>
            <a:r>
              <a:rPr lang="fr-FR" b="1" dirty="0" smtClean="0"/>
              <a:t>    </a:t>
            </a:r>
            <a:r>
              <a:rPr lang="fr-FR" b="1" dirty="0" err="1"/>
              <a:t>numeric</a:t>
            </a:r>
            <a:r>
              <a:rPr lang="fr-FR" b="1" dirty="0"/>
              <a:t> not </a:t>
            </a:r>
            <a:r>
              <a:rPr lang="fr-FR" b="1" dirty="0" err="1" smtClean="0"/>
              <a:t>null</a:t>
            </a:r>
            <a:r>
              <a:rPr lang="fr-FR" b="1" dirty="0" smtClean="0"/>
              <a:t>,</a:t>
            </a:r>
          </a:p>
          <a:p>
            <a:r>
              <a:rPr lang="fr-FR" b="1" dirty="0" smtClean="0"/>
              <a:t>nom      </a:t>
            </a:r>
            <a:r>
              <a:rPr lang="fr-FR" b="1" dirty="0" err="1"/>
              <a:t>varchar</a:t>
            </a:r>
            <a:r>
              <a:rPr lang="fr-FR" b="1" dirty="0"/>
              <a:t>(20</a:t>
            </a:r>
            <a:r>
              <a:rPr lang="fr-FR" b="1" dirty="0" smtClean="0"/>
              <a:t>),</a:t>
            </a:r>
          </a:p>
          <a:p>
            <a:r>
              <a:rPr lang="fr-FR" b="1" dirty="0" smtClean="0"/>
              <a:t>Fonction   </a:t>
            </a:r>
            <a:r>
              <a:rPr lang="fr-FR" b="1" dirty="0" err="1"/>
              <a:t>varchar</a:t>
            </a:r>
            <a:r>
              <a:rPr lang="fr-FR" b="1" dirty="0"/>
              <a:t>(10</a:t>
            </a:r>
            <a:r>
              <a:rPr lang="fr-FR" b="1" dirty="0" smtClean="0"/>
              <a:t>),</a:t>
            </a:r>
          </a:p>
          <a:p>
            <a:r>
              <a:rPr lang="fr-FR" b="1" dirty="0" smtClean="0"/>
              <a:t>Sal        </a:t>
            </a:r>
            <a:r>
              <a:rPr lang="fr-FR" b="1" dirty="0" err="1"/>
              <a:t>numeric</a:t>
            </a:r>
            <a:r>
              <a:rPr lang="fr-FR" b="1" dirty="0"/>
              <a:t> (8,2</a:t>
            </a:r>
            <a:r>
              <a:rPr lang="fr-FR" b="1" dirty="0" smtClean="0"/>
              <a:t>),</a:t>
            </a:r>
          </a:p>
          <a:p>
            <a:r>
              <a:rPr lang="fr-FR" b="1" dirty="0" err="1" smtClean="0"/>
              <a:t>code_service</a:t>
            </a:r>
            <a:r>
              <a:rPr lang="fr-FR" b="1" dirty="0" smtClean="0"/>
              <a:t> char(3</a:t>
            </a:r>
            <a:r>
              <a:rPr lang="fr-FR" b="1" dirty="0"/>
              <a:t>),	</a:t>
            </a:r>
            <a:endParaRPr lang="fr-FR" b="1" dirty="0" smtClean="0"/>
          </a:p>
          <a:p>
            <a:r>
              <a:rPr lang="fr-FR" b="1" dirty="0" err="1" smtClean="0"/>
              <a:t>date_embauche</a:t>
            </a:r>
            <a:r>
              <a:rPr lang="fr-FR" b="1" dirty="0" smtClean="0"/>
              <a:t>    </a:t>
            </a:r>
            <a:r>
              <a:rPr lang="fr-FR" b="1" dirty="0"/>
              <a:t>date  ) ;</a:t>
            </a:r>
            <a:endParaRPr lang="fr-FR" dirty="0"/>
          </a:p>
        </p:txBody>
      </p:sp>
      <p:sp>
        <p:nvSpPr>
          <p:cNvPr id="5" name="Rectangle 4"/>
          <p:cNvSpPr/>
          <p:nvPr/>
        </p:nvSpPr>
        <p:spPr>
          <a:xfrm>
            <a:off x="0" y="4226790"/>
            <a:ext cx="7726680" cy="2169825"/>
          </a:xfrm>
          <a:prstGeom prst="rect">
            <a:avLst/>
          </a:prstGeom>
        </p:spPr>
        <p:txBody>
          <a:bodyPr wrap="square">
            <a:spAutoFit/>
          </a:bodyPr>
          <a:lstStyle/>
          <a:p>
            <a:pPr>
              <a:lnSpc>
                <a:spcPct val="150000"/>
              </a:lnSpc>
            </a:pPr>
            <a:r>
              <a:rPr lang="fr-FR" b="1" dirty="0">
                <a:solidFill>
                  <a:srgbClr val="0070C0"/>
                </a:solidFill>
              </a:rPr>
              <a:t>Les autres propriétés possibles ( quelques Contraintes d’intégrité fonctionnelles </a:t>
            </a:r>
          </a:p>
          <a:p>
            <a:pPr>
              <a:lnSpc>
                <a:spcPct val="150000"/>
              </a:lnSpc>
            </a:pPr>
            <a:r>
              <a:rPr lang="fr-FR" b="1" dirty="0"/>
              <a:t>NOT NULL </a:t>
            </a:r>
            <a:r>
              <a:rPr lang="fr-FR" dirty="0"/>
              <a:t>: Indique qu'on est obligé de mettre une valeur dans la colonne </a:t>
            </a:r>
          </a:p>
          <a:p>
            <a:pPr>
              <a:lnSpc>
                <a:spcPct val="150000"/>
              </a:lnSpc>
            </a:pPr>
            <a:r>
              <a:rPr lang="fr-FR" b="1" dirty="0"/>
              <a:t>UNIQUE</a:t>
            </a:r>
            <a:r>
              <a:rPr lang="fr-FR" dirty="0"/>
              <a:t> : Indique que les valeurs dans la colonne doivent être toutes différentes </a:t>
            </a:r>
            <a:r>
              <a:rPr lang="fr-FR" dirty="0" smtClean="0"/>
              <a:t>( ce </a:t>
            </a:r>
            <a:r>
              <a:rPr lang="fr-FR" dirty="0"/>
              <a:t>n'est pas une clé)</a:t>
            </a:r>
          </a:p>
          <a:p>
            <a:pPr>
              <a:lnSpc>
                <a:spcPct val="150000"/>
              </a:lnSpc>
            </a:pPr>
            <a:r>
              <a:rPr lang="fr-FR" b="1" dirty="0"/>
              <a:t>DEFAULT</a:t>
            </a:r>
            <a:r>
              <a:rPr lang="fr-FR" dirty="0"/>
              <a:t> : Permet d'indiquer une valeur par défaut à la création </a:t>
            </a:r>
            <a:r>
              <a:rPr lang="fr-FR" dirty="0" smtClean="0"/>
              <a:t>d'un </a:t>
            </a:r>
            <a:r>
              <a:rPr lang="fr-FR" dirty="0" err="1" smtClean="0"/>
              <a:t>tuple</a:t>
            </a:r>
            <a:endParaRPr lang="fr-FR" dirty="0"/>
          </a:p>
        </p:txBody>
      </p:sp>
      <p:sp>
        <p:nvSpPr>
          <p:cNvPr id="6" name="Rectangle 5"/>
          <p:cNvSpPr/>
          <p:nvPr/>
        </p:nvSpPr>
        <p:spPr>
          <a:xfrm>
            <a:off x="7726680" y="4534107"/>
            <a:ext cx="4180764" cy="18625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a:solidFill>
                  <a:srgbClr val="0070C0"/>
                </a:solidFill>
              </a:rPr>
              <a:t>Exemple 2</a:t>
            </a:r>
            <a:r>
              <a:rPr lang="fr-FR" dirty="0"/>
              <a:t>  </a:t>
            </a:r>
            <a:endParaRPr lang="fr-FR" dirty="0" smtClean="0"/>
          </a:p>
          <a:p>
            <a:r>
              <a:rPr lang="fr-FR" b="1" dirty="0" smtClean="0"/>
              <a:t>CREATE </a:t>
            </a:r>
            <a:r>
              <a:rPr lang="fr-FR" b="1" dirty="0"/>
              <a:t>TABLE compte	</a:t>
            </a:r>
            <a:endParaRPr lang="fr-FR" b="1" dirty="0" smtClean="0"/>
          </a:p>
          <a:p>
            <a:r>
              <a:rPr lang="fr-FR" b="1" dirty="0" smtClean="0"/>
              <a:t>(  </a:t>
            </a:r>
            <a:r>
              <a:rPr lang="fr-FR" b="1" dirty="0" err="1" smtClean="0"/>
              <a:t>num_cpte</a:t>
            </a:r>
            <a:r>
              <a:rPr lang="fr-FR" b="1" dirty="0" smtClean="0"/>
              <a:t> </a:t>
            </a:r>
            <a:r>
              <a:rPr lang="fr-FR" b="1" dirty="0" err="1" smtClean="0"/>
              <a:t>numeric</a:t>
            </a:r>
            <a:r>
              <a:rPr lang="fr-FR" b="1" dirty="0" smtClean="0"/>
              <a:t>(8) </a:t>
            </a:r>
            <a:r>
              <a:rPr lang="fr-FR" b="1" dirty="0"/>
              <a:t>NOT NULL,	</a:t>
            </a:r>
            <a:endParaRPr lang="fr-FR" b="1" dirty="0" smtClean="0"/>
          </a:p>
          <a:p>
            <a:r>
              <a:rPr lang="fr-FR" b="1" dirty="0" err="1" smtClean="0"/>
              <a:t>type_cpt</a:t>
            </a:r>
            <a:r>
              <a:rPr lang="fr-FR" b="1" dirty="0" smtClean="0"/>
              <a:t> </a:t>
            </a:r>
            <a:r>
              <a:rPr lang="fr-FR" b="1" dirty="0"/>
              <a:t>VARCHAR (8) DEFAULT 'Chèque</a:t>
            </a:r>
            <a:r>
              <a:rPr lang="fr-FR" b="1" dirty="0" smtClean="0"/>
              <a:t>',</a:t>
            </a:r>
          </a:p>
          <a:p>
            <a:r>
              <a:rPr lang="fr-FR" b="1" dirty="0" smtClean="0"/>
              <a:t>solde </a:t>
            </a:r>
            <a:r>
              <a:rPr lang="fr-FR" b="1" dirty="0" err="1"/>
              <a:t>numeric</a:t>
            </a:r>
            <a:r>
              <a:rPr lang="fr-FR" b="1" dirty="0"/>
              <a:t>(10, 2) DEFAULT 0  )    ;</a:t>
            </a:r>
            <a:endParaRPr lang="fr-FR" dirty="0"/>
          </a:p>
        </p:txBody>
      </p:sp>
      <p:sp>
        <p:nvSpPr>
          <p:cNvPr id="8" name="Espace réservé du contenu 2"/>
          <p:cNvSpPr>
            <a:spLocks noGrp="1"/>
          </p:cNvSpPr>
          <p:nvPr>
            <p:ph idx="1"/>
          </p:nvPr>
        </p:nvSpPr>
        <p:spPr>
          <a:xfrm>
            <a:off x="551028" y="1763154"/>
            <a:ext cx="3071802" cy="2320842"/>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r>
              <a:rPr lang="fr-FR" b="1" dirty="0" smtClean="0">
                <a:solidFill>
                  <a:srgbClr val="0070C0"/>
                </a:solidFill>
              </a:rPr>
              <a:t>Syntaxe simple :</a:t>
            </a:r>
          </a:p>
          <a:p>
            <a:pPr>
              <a:buNone/>
            </a:pPr>
            <a:endParaRPr lang="fr-FR" dirty="0" smtClean="0">
              <a:solidFill>
                <a:srgbClr val="0070C0"/>
              </a:solidFill>
            </a:endParaRPr>
          </a:p>
          <a:p>
            <a:pPr>
              <a:buNone/>
            </a:pPr>
            <a:r>
              <a:rPr lang="fr-FR" sz="2200" b="1" dirty="0"/>
              <a:t>  CREATE TABLE </a:t>
            </a:r>
            <a:r>
              <a:rPr lang="fr-FR" sz="2200" dirty="0" err="1"/>
              <a:t>nom_table</a:t>
            </a:r>
            <a:endParaRPr lang="fr-FR" sz="2200" dirty="0"/>
          </a:p>
          <a:p>
            <a:pPr>
              <a:buNone/>
            </a:pPr>
            <a:r>
              <a:rPr lang="fr-FR" sz="2200" dirty="0"/>
              <a:t>    (</a:t>
            </a:r>
          </a:p>
          <a:p>
            <a:pPr>
              <a:buNone/>
            </a:pPr>
            <a:r>
              <a:rPr lang="fr-FR" sz="2200" dirty="0"/>
              <a:t>nom_col_1 </a:t>
            </a:r>
            <a:r>
              <a:rPr lang="fr-FR" sz="2200" dirty="0" smtClean="0"/>
              <a:t>type  </a:t>
            </a:r>
            <a:r>
              <a:rPr lang="fr-FR" sz="2200" dirty="0" err="1" smtClean="0"/>
              <a:t>Proprité</a:t>
            </a:r>
            <a:r>
              <a:rPr lang="fr-FR" sz="2200" dirty="0" smtClean="0"/>
              <a:t>,</a:t>
            </a:r>
            <a:endParaRPr lang="fr-FR" sz="2200" dirty="0"/>
          </a:p>
          <a:p>
            <a:pPr>
              <a:buNone/>
            </a:pPr>
            <a:r>
              <a:rPr lang="fr-FR" sz="2200" dirty="0"/>
              <a:t>nom_col_2 </a:t>
            </a:r>
            <a:r>
              <a:rPr lang="fr-FR" sz="2200" dirty="0" smtClean="0"/>
              <a:t>type </a:t>
            </a:r>
            <a:r>
              <a:rPr lang="fr-FR" sz="2200" dirty="0" err="1"/>
              <a:t>Proprité</a:t>
            </a:r>
            <a:r>
              <a:rPr lang="fr-FR" sz="2200" dirty="0" smtClean="0"/>
              <a:t>,</a:t>
            </a:r>
            <a:endParaRPr lang="fr-FR" sz="2200" dirty="0"/>
          </a:p>
          <a:p>
            <a:pPr>
              <a:buNone/>
            </a:pPr>
            <a:r>
              <a:rPr lang="fr-FR" sz="2200" dirty="0"/>
              <a:t>    …</a:t>
            </a:r>
          </a:p>
          <a:p>
            <a:pPr>
              <a:buNone/>
            </a:pPr>
            <a:r>
              <a:rPr lang="fr-FR" sz="2200" dirty="0" err="1"/>
              <a:t>nom_col_n</a:t>
            </a:r>
            <a:r>
              <a:rPr lang="fr-FR" sz="2200" dirty="0"/>
              <a:t> </a:t>
            </a:r>
            <a:r>
              <a:rPr lang="fr-FR" sz="2200" dirty="0" smtClean="0"/>
              <a:t>type </a:t>
            </a:r>
            <a:r>
              <a:rPr lang="fr-FR" sz="2200" dirty="0" err="1"/>
              <a:t>Proprité</a:t>
            </a:r>
            <a:endParaRPr lang="fr-FR" sz="2200" dirty="0"/>
          </a:p>
          <a:p>
            <a:pPr>
              <a:buNone/>
            </a:pPr>
            <a:r>
              <a:rPr lang="fr-FR" sz="2200" dirty="0"/>
              <a:t>     );</a:t>
            </a:r>
          </a:p>
          <a:p>
            <a:endParaRPr lang="fr-FR" dirty="0"/>
          </a:p>
        </p:txBody>
      </p:sp>
      <p:sp>
        <p:nvSpPr>
          <p:cNvPr id="9" name="Rectangle 8"/>
          <p:cNvSpPr/>
          <p:nvPr/>
        </p:nvSpPr>
        <p:spPr>
          <a:xfrm>
            <a:off x="6667650" y="944162"/>
            <a:ext cx="4564799" cy="461665"/>
          </a:xfrm>
          <a:prstGeom prst="rect">
            <a:avLst/>
          </a:prstGeom>
        </p:spPr>
        <p:txBody>
          <a:bodyPr wrap="square">
            <a:spAutoFit/>
          </a:bodyPr>
          <a:lstStyle/>
          <a:p>
            <a:r>
              <a:rPr lang="fr-FR" sz="2400" b="1" dirty="0" smtClean="0">
                <a:solidFill>
                  <a:srgbClr val="0070C0"/>
                </a:solidFill>
              </a:rPr>
              <a:t>Création de  Tables :</a:t>
            </a:r>
            <a:endParaRPr lang="fr-FR" sz="2400" b="1" dirty="0">
              <a:solidFill>
                <a:srgbClr val="0070C0"/>
              </a:solidFill>
            </a:endParaRPr>
          </a:p>
        </p:txBody>
      </p:sp>
      <p:sp>
        <p:nvSpPr>
          <p:cNvPr id="11" name="ZoneTexte 10"/>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2" name="Rectangle 11"/>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15717065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212965921"/>
              </p:ext>
            </p:extLst>
          </p:nvPr>
        </p:nvGraphicFramePr>
        <p:xfrm>
          <a:off x="186519" y="1332664"/>
          <a:ext cx="11850806" cy="5273774"/>
        </p:xfrm>
        <a:graphic>
          <a:graphicData uri="http://schemas.openxmlformats.org/drawingml/2006/table">
            <a:tbl>
              <a:tblPr firstRow="1" firstCol="1" bandRow="1">
                <a:tableStyleId>{5C22544A-7EE6-4342-B048-85BDC9FD1C3A}</a:tableStyleId>
              </a:tblPr>
              <a:tblGrid>
                <a:gridCol w="2036772"/>
                <a:gridCol w="4393934"/>
                <a:gridCol w="5420100"/>
              </a:tblGrid>
              <a:tr h="426813">
                <a:tc>
                  <a:txBody>
                    <a:bodyPr/>
                    <a:lstStyle/>
                    <a:p>
                      <a:pPr>
                        <a:lnSpc>
                          <a:spcPct val="115000"/>
                        </a:lnSpc>
                        <a:spcAft>
                          <a:spcPts val="1000"/>
                        </a:spcAft>
                      </a:pPr>
                      <a:r>
                        <a:rPr lang="fr-FR" sz="20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fr-FR" sz="2000" dirty="0">
                          <a:effectLst/>
                        </a:rPr>
                        <a:t>Syntaxe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fr-FR" sz="2000" dirty="0">
                          <a:effectLst/>
                        </a:rPr>
                        <a:t>Exemples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879841">
                <a:tc>
                  <a:txBody>
                    <a:bodyPr/>
                    <a:lstStyle/>
                    <a:p>
                      <a:pPr>
                        <a:lnSpc>
                          <a:spcPct val="115000"/>
                        </a:lnSpc>
                        <a:spcAft>
                          <a:spcPts val="1000"/>
                        </a:spcAft>
                      </a:pPr>
                      <a:r>
                        <a:rPr lang="fr-FR" sz="2000" dirty="0">
                          <a:effectLst/>
                        </a:rPr>
                        <a:t> </a:t>
                      </a:r>
                    </a:p>
                    <a:p>
                      <a:pPr>
                        <a:lnSpc>
                          <a:spcPct val="115000"/>
                        </a:lnSpc>
                        <a:spcAft>
                          <a:spcPts val="1000"/>
                        </a:spcAft>
                      </a:pPr>
                      <a:r>
                        <a:rPr lang="fr-FR" sz="2000" dirty="0">
                          <a:effectLst/>
                        </a:rPr>
                        <a:t>Ajout de colonnes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fr-FR" sz="2000" dirty="0" smtClean="0">
                          <a:effectLst/>
                        </a:rPr>
                        <a:t>- ALTER </a:t>
                      </a:r>
                      <a:r>
                        <a:rPr lang="fr-FR" sz="2000" dirty="0">
                          <a:effectLst/>
                        </a:rPr>
                        <a:t>TABLE </a:t>
                      </a:r>
                      <a:r>
                        <a:rPr lang="fr-FR" sz="2000" dirty="0" err="1">
                          <a:effectLst/>
                        </a:rPr>
                        <a:t>nom_table</a:t>
                      </a:r>
                      <a:r>
                        <a:rPr lang="fr-FR" sz="2000" dirty="0">
                          <a:effectLst/>
                        </a:rPr>
                        <a:t>  </a:t>
                      </a:r>
                      <a:r>
                        <a:rPr lang="fr-FR" sz="2000" b="1" dirty="0">
                          <a:solidFill>
                            <a:srgbClr val="0070C0"/>
                          </a:solidFill>
                          <a:effectLst/>
                        </a:rPr>
                        <a:t>ADD</a:t>
                      </a:r>
                      <a:r>
                        <a:rPr lang="fr-FR" sz="2000" dirty="0">
                          <a:solidFill>
                            <a:srgbClr val="0070C0"/>
                          </a:solidFill>
                          <a:effectLst/>
                        </a:rPr>
                        <a:t> </a:t>
                      </a:r>
                      <a:r>
                        <a:rPr lang="fr-FR" sz="2000" dirty="0">
                          <a:effectLst/>
                        </a:rPr>
                        <a:t>(nom_colonne1 type_colonne1, nom_colonne2 </a:t>
                      </a:r>
                      <a:r>
                        <a:rPr lang="fr-FR" sz="2000" dirty="0" err="1">
                          <a:effectLst/>
                        </a:rPr>
                        <a:t>type_colonne</a:t>
                      </a:r>
                      <a:r>
                        <a:rPr lang="fr-FR" sz="2000" dirty="0">
                          <a:effectLst/>
                        </a:rPr>
                        <a:t>, …. </a:t>
                      </a:r>
                      <a:r>
                        <a:rPr lang="fr-FR" sz="2000" dirty="0" smtClean="0">
                          <a:effectLst/>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lang="fr-FR" sz="2000" dirty="0" smtClean="0">
                          <a:effectLst/>
                        </a:rPr>
                        <a:t>- ALTER TABLE </a:t>
                      </a:r>
                      <a:r>
                        <a:rPr lang="fr-FR" sz="2000" dirty="0" err="1" smtClean="0">
                          <a:effectLst/>
                        </a:rPr>
                        <a:t>nom_table</a:t>
                      </a:r>
                      <a:r>
                        <a:rPr lang="fr-FR" sz="2000" dirty="0" smtClean="0">
                          <a:effectLst/>
                        </a:rPr>
                        <a:t>  </a:t>
                      </a:r>
                      <a:r>
                        <a:rPr lang="fr-FR" sz="2000" b="1" dirty="0" smtClean="0">
                          <a:solidFill>
                            <a:srgbClr val="0070C0"/>
                          </a:solidFill>
                          <a:effectLst/>
                        </a:rPr>
                        <a:t>ADD</a:t>
                      </a:r>
                      <a:r>
                        <a:rPr lang="fr-FR" sz="2000" dirty="0" smtClean="0">
                          <a:solidFill>
                            <a:srgbClr val="0070C0"/>
                          </a:solidFill>
                          <a:effectLst/>
                        </a:rPr>
                        <a:t> </a:t>
                      </a:r>
                      <a:r>
                        <a:rPr lang="fr-FR" sz="2000" dirty="0" err="1" smtClean="0">
                          <a:effectLst/>
                        </a:rPr>
                        <a:t>Colenne</a:t>
                      </a:r>
                      <a:r>
                        <a:rPr lang="fr-FR" sz="2000" dirty="0" smtClean="0">
                          <a:effectLst/>
                        </a:rPr>
                        <a:t> </a:t>
                      </a:r>
                      <a:r>
                        <a:rPr lang="fr-FR" sz="2000" dirty="0" smtClean="0">
                          <a:solidFill>
                            <a:srgbClr val="000000"/>
                          </a:solidFill>
                          <a:latin typeface="__Source_Sans_3_f93b20"/>
                        </a:rPr>
                        <a:t>[</a:t>
                      </a:r>
                      <a:r>
                        <a:rPr lang="fr-FR" sz="2000" dirty="0" err="1" smtClean="0">
                          <a:solidFill>
                            <a:srgbClr val="000000"/>
                          </a:solidFill>
                          <a:latin typeface="__Source_Sans_3_f93b20"/>
                        </a:rPr>
                        <a:t>First|After</a:t>
                      </a:r>
                      <a:r>
                        <a:rPr lang="fr-FR" sz="2000" dirty="0" smtClean="0">
                          <a:solidFill>
                            <a:srgbClr val="000000"/>
                          </a:solidFill>
                          <a:latin typeface="__Source_Sans_3_f93b20"/>
                        </a:rPr>
                        <a:t> attribut] ; </a:t>
                      </a:r>
                    </a:p>
                  </a:txBody>
                  <a:tcPr marL="68580" marR="68580" marT="0" marB="0"/>
                </a:tc>
                <a:tc>
                  <a:txBody>
                    <a:bodyPr/>
                    <a:lstStyle/>
                    <a:p>
                      <a:pPr marL="342900" lvl="0" indent="-342900" rtl="0">
                        <a:lnSpc>
                          <a:spcPct val="115000"/>
                        </a:lnSpc>
                        <a:spcAft>
                          <a:spcPts val="1000"/>
                        </a:spcAft>
                        <a:buFont typeface="Wingdings" panose="05000000000000000000" pitchFamily="2" charset="2"/>
                        <a:buChar char=""/>
                      </a:pPr>
                      <a:r>
                        <a:rPr lang="fr-FR" sz="2000" dirty="0">
                          <a:effectLst/>
                        </a:rPr>
                        <a:t> ALTER TABLE service </a:t>
                      </a:r>
                      <a:r>
                        <a:rPr lang="fr-FR" sz="2000" b="1" dirty="0">
                          <a:solidFill>
                            <a:srgbClr val="FF0000"/>
                          </a:solidFill>
                          <a:effectLst/>
                        </a:rPr>
                        <a:t>ADD</a:t>
                      </a:r>
                      <a:r>
                        <a:rPr lang="fr-FR" sz="2000" dirty="0">
                          <a:solidFill>
                            <a:srgbClr val="FF0000"/>
                          </a:solidFill>
                          <a:effectLst/>
                        </a:rPr>
                        <a:t> </a:t>
                      </a:r>
                      <a:r>
                        <a:rPr lang="fr-FR" sz="2000" dirty="0">
                          <a:effectLst/>
                        </a:rPr>
                        <a:t>(budget  </a:t>
                      </a:r>
                      <a:r>
                        <a:rPr lang="fr-FR" sz="2000" dirty="0" err="1">
                          <a:effectLst/>
                        </a:rPr>
                        <a:t>decimal</a:t>
                      </a:r>
                      <a:r>
                        <a:rPr lang="fr-FR" sz="2000" dirty="0">
                          <a:effectLst/>
                        </a:rPr>
                        <a:t> (6,2), </a:t>
                      </a:r>
                      <a:r>
                        <a:rPr lang="fr-FR" sz="2000" dirty="0" err="1">
                          <a:effectLst/>
                        </a:rPr>
                        <a:t>sous_traitant</a:t>
                      </a:r>
                      <a:r>
                        <a:rPr lang="fr-FR" sz="2000" dirty="0">
                          <a:effectLst/>
                        </a:rPr>
                        <a:t> </a:t>
                      </a:r>
                      <a:r>
                        <a:rPr lang="fr-FR" sz="2000" dirty="0" err="1">
                          <a:effectLst/>
                        </a:rPr>
                        <a:t>varchar</a:t>
                      </a:r>
                      <a:r>
                        <a:rPr lang="fr-FR" sz="2000" dirty="0">
                          <a:effectLst/>
                        </a:rPr>
                        <a:t>(30) ) </a:t>
                      </a:r>
                      <a:r>
                        <a:rPr lang="fr-FR" sz="2000" dirty="0" smtClean="0">
                          <a:effectLst/>
                        </a:rPr>
                        <a:t>;</a:t>
                      </a:r>
                    </a:p>
                    <a:p>
                      <a:pPr marL="342900" marR="0" lvl="0" indent="-342900" algn="l" defTabSz="914400" rtl="0" eaLnBrk="1" fontAlgn="auto" latinLnBrk="0" hangingPunct="1">
                        <a:lnSpc>
                          <a:spcPct val="115000"/>
                        </a:lnSpc>
                        <a:spcBef>
                          <a:spcPts val="0"/>
                        </a:spcBef>
                        <a:spcAft>
                          <a:spcPts val="1000"/>
                        </a:spcAft>
                        <a:buClrTx/>
                        <a:buSzTx/>
                        <a:buFont typeface="Wingdings" panose="05000000000000000000" pitchFamily="2" charset="2"/>
                        <a:buChar char=""/>
                        <a:tabLst/>
                        <a:defRPr/>
                      </a:pPr>
                      <a:r>
                        <a:rPr lang="fr-FR" sz="2000" dirty="0" smtClean="0">
                          <a:effectLst/>
                        </a:rPr>
                        <a:t>ALTER TABLE service </a:t>
                      </a:r>
                      <a:r>
                        <a:rPr lang="fr-FR" sz="2000" b="1" dirty="0" smtClean="0">
                          <a:solidFill>
                            <a:srgbClr val="FF0000"/>
                          </a:solidFill>
                          <a:effectLst/>
                        </a:rPr>
                        <a:t>ADD</a:t>
                      </a:r>
                      <a:r>
                        <a:rPr lang="fr-FR" sz="2000" dirty="0" smtClean="0">
                          <a:solidFill>
                            <a:srgbClr val="FF0000"/>
                          </a:solidFill>
                          <a:effectLst/>
                        </a:rPr>
                        <a:t> </a:t>
                      </a:r>
                      <a:r>
                        <a:rPr lang="fr-FR" sz="2000" dirty="0" err="1" smtClean="0">
                          <a:effectLst/>
                        </a:rPr>
                        <a:t>Categorie</a:t>
                      </a:r>
                      <a:r>
                        <a:rPr lang="fr-FR" sz="2000" dirty="0" smtClean="0">
                          <a:effectLst/>
                        </a:rPr>
                        <a:t> </a:t>
                      </a:r>
                      <a:r>
                        <a:rPr lang="fr-FR" sz="2000" dirty="0" err="1" smtClean="0">
                          <a:effectLst/>
                        </a:rPr>
                        <a:t>varchar</a:t>
                      </a:r>
                      <a:r>
                        <a:rPr lang="fr-FR" sz="2000" dirty="0" smtClean="0">
                          <a:effectLst/>
                        </a:rPr>
                        <a:t>(15) </a:t>
                      </a:r>
                      <a:r>
                        <a:rPr lang="fr-FR" sz="2000" dirty="0" err="1" smtClean="0">
                          <a:effectLst/>
                        </a:rPr>
                        <a:t>after</a:t>
                      </a:r>
                      <a:r>
                        <a:rPr lang="fr-FR" sz="2000" dirty="0" smtClean="0">
                          <a:effectLst/>
                        </a:rPr>
                        <a:t> Budget  ;</a:t>
                      </a: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547839">
                <a:tc>
                  <a:txBody>
                    <a:bodyPr/>
                    <a:lstStyle/>
                    <a:p>
                      <a:pPr>
                        <a:lnSpc>
                          <a:spcPct val="115000"/>
                        </a:lnSpc>
                        <a:spcAft>
                          <a:spcPts val="1000"/>
                        </a:spcAft>
                      </a:pPr>
                      <a:r>
                        <a:rPr lang="fr-FR" sz="2000">
                          <a:effectLst/>
                        </a:rPr>
                        <a:t> </a:t>
                      </a:r>
                    </a:p>
                    <a:p>
                      <a:pPr>
                        <a:lnSpc>
                          <a:spcPct val="115000"/>
                        </a:lnSpc>
                        <a:spcAft>
                          <a:spcPts val="1000"/>
                        </a:spcAft>
                      </a:pPr>
                      <a:r>
                        <a:rPr lang="fr-FR" sz="2000">
                          <a:effectLst/>
                        </a:rPr>
                        <a:t>Suppression de colonnes</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fr-FR" sz="2000" dirty="0">
                          <a:effectLst/>
                        </a:rPr>
                        <a:t>ALTER TABLE </a:t>
                      </a:r>
                      <a:r>
                        <a:rPr lang="fr-FR" sz="2000" dirty="0" err="1">
                          <a:effectLst/>
                        </a:rPr>
                        <a:t>nom_table</a:t>
                      </a:r>
                      <a:r>
                        <a:rPr lang="fr-FR" sz="2000" dirty="0">
                          <a:effectLst/>
                        </a:rPr>
                        <a:t> </a:t>
                      </a:r>
                      <a:r>
                        <a:rPr lang="fr-FR" sz="2000" b="1" dirty="0">
                          <a:solidFill>
                            <a:srgbClr val="0070C0"/>
                          </a:solidFill>
                          <a:effectLst/>
                        </a:rPr>
                        <a:t>DROP</a:t>
                      </a:r>
                      <a:r>
                        <a:rPr lang="fr-FR" sz="2000" dirty="0">
                          <a:effectLst/>
                        </a:rPr>
                        <a:t> COLUMN  nom_colonne1, </a:t>
                      </a:r>
                      <a:r>
                        <a:rPr lang="fr-FR" sz="2000" b="1" dirty="0">
                          <a:solidFill>
                            <a:srgbClr val="0070C0"/>
                          </a:solidFill>
                          <a:effectLst/>
                        </a:rPr>
                        <a:t>DROP</a:t>
                      </a:r>
                      <a:r>
                        <a:rPr lang="fr-FR" sz="2000" dirty="0">
                          <a:solidFill>
                            <a:srgbClr val="0070C0"/>
                          </a:solidFill>
                          <a:effectLst/>
                        </a:rPr>
                        <a:t> </a:t>
                      </a:r>
                      <a:r>
                        <a:rPr lang="fr-FR" sz="2000" dirty="0">
                          <a:effectLst/>
                        </a:rPr>
                        <a:t>COLUMN nom_colonne2, </a:t>
                      </a:r>
                      <a:r>
                        <a:rPr lang="fr-FR" sz="2000" b="1" dirty="0">
                          <a:solidFill>
                            <a:srgbClr val="0070C0"/>
                          </a:solidFill>
                          <a:effectLst/>
                        </a:rPr>
                        <a:t>DROP</a:t>
                      </a:r>
                      <a:r>
                        <a:rPr lang="fr-FR" sz="2000" dirty="0">
                          <a:solidFill>
                            <a:srgbClr val="0070C0"/>
                          </a:solidFill>
                          <a:effectLst/>
                        </a:rPr>
                        <a:t> </a:t>
                      </a:r>
                      <a:r>
                        <a:rPr lang="fr-FR" sz="2000" dirty="0">
                          <a:effectLst/>
                        </a:rPr>
                        <a:t>COLUMN  </a:t>
                      </a:r>
                      <a:r>
                        <a:rPr lang="fr-FR" sz="2000" dirty="0" err="1">
                          <a:effectLst/>
                        </a:rPr>
                        <a:t>nom_colonnen</a:t>
                      </a:r>
                      <a:r>
                        <a:rPr lang="fr-FR" sz="20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rtl="0">
                        <a:lnSpc>
                          <a:spcPct val="115000"/>
                        </a:lnSpc>
                        <a:spcAft>
                          <a:spcPts val="1000"/>
                        </a:spcAft>
                        <a:buFont typeface="Wingdings" panose="05000000000000000000" pitchFamily="2" charset="2"/>
                        <a:buChar char=""/>
                      </a:pPr>
                      <a:r>
                        <a:rPr lang="fr-FR" sz="2000" dirty="0">
                          <a:effectLst/>
                        </a:rPr>
                        <a:t>ALTER TABLE service </a:t>
                      </a:r>
                      <a:r>
                        <a:rPr lang="fr-FR" sz="2000" b="1" dirty="0">
                          <a:solidFill>
                            <a:srgbClr val="FF0000"/>
                          </a:solidFill>
                          <a:effectLst/>
                        </a:rPr>
                        <a:t>DROP</a:t>
                      </a:r>
                      <a:r>
                        <a:rPr lang="fr-FR" sz="2000" dirty="0">
                          <a:solidFill>
                            <a:srgbClr val="FF0000"/>
                          </a:solidFill>
                          <a:effectLst/>
                        </a:rPr>
                        <a:t> </a:t>
                      </a:r>
                      <a:r>
                        <a:rPr lang="fr-FR" sz="2000" dirty="0">
                          <a:effectLst/>
                        </a:rPr>
                        <a:t>COLUMN  budget , </a:t>
                      </a:r>
                      <a:r>
                        <a:rPr lang="fr-FR" sz="2000" b="1" dirty="0" smtClean="0">
                          <a:solidFill>
                            <a:srgbClr val="FF0000"/>
                          </a:solidFill>
                          <a:effectLst/>
                        </a:rPr>
                        <a:t>DROP</a:t>
                      </a:r>
                      <a:r>
                        <a:rPr lang="fr-FR" sz="2000" dirty="0" smtClean="0">
                          <a:solidFill>
                            <a:srgbClr val="FF0000"/>
                          </a:solidFill>
                          <a:effectLst/>
                        </a:rPr>
                        <a:t> </a:t>
                      </a:r>
                      <a:r>
                        <a:rPr lang="fr-FR" sz="2000" dirty="0" err="1" smtClean="0">
                          <a:effectLst/>
                        </a:rPr>
                        <a:t>colomn</a:t>
                      </a:r>
                      <a:r>
                        <a:rPr lang="fr-FR" sz="2000" dirty="0" smtClean="0">
                          <a:effectLst/>
                        </a:rPr>
                        <a:t> </a:t>
                      </a:r>
                      <a:r>
                        <a:rPr lang="fr-FR" sz="2000" dirty="0" err="1">
                          <a:effectLst/>
                        </a:rPr>
                        <a:t>sous_traitant</a:t>
                      </a:r>
                      <a:r>
                        <a:rPr lang="fr-FR" sz="2000" dirty="0">
                          <a:effectLst/>
                        </a:rPr>
                        <a:t> ;</a:t>
                      </a:r>
                    </a:p>
                    <a:p>
                      <a:pPr marL="342900" lvl="0" indent="-342900">
                        <a:lnSpc>
                          <a:spcPct val="115000"/>
                        </a:lnSpc>
                        <a:spcAft>
                          <a:spcPts val="1000"/>
                        </a:spcAft>
                        <a:buFont typeface="Wingdings" panose="05000000000000000000" pitchFamily="2" charset="2"/>
                        <a:buChar char=""/>
                      </a:pPr>
                      <a:r>
                        <a:rPr lang="fr-FR" sz="2000" dirty="0">
                          <a:effectLst/>
                        </a:rPr>
                        <a:t>ALTER TABLE service </a:t>
                      </a:r>
                      <a:r>
                        <a:rPr lang="fr-FR" sz="2000" b="1" dirty="0">
                          <a:solidFill>
                            <a:srgbClr val="FF0000"/>
                          </a:solidFill>
                          <a:effectLst/>
                        </a:rPr>
                        <a:t>DROP</a:t>
                      </a:r>
                      <a:r>
                        <a:rPr lang="fr-FR" sz="2000" dirty="0">
                          <a:solidFill>
                            <a:srgbClr val="FF0000"/>
                          </a:solidFill>
                          <a:effectLst/>
                        </a:rPr>
                        <a:t> </a:t>
                      </a:r>
                      <a:r>
                        <a:rPr lang="fr-FR" sz="2000" dirty="0">
                          <a:effectLst/>
                        </a:rPr>
                        <a:t>COLUMN  budget , </a:t>
                      </a:r>
                      <a:r>
                        <a:rPr lang="fr-FR" sz="2000" b="1" dirty="0" err="1">
                          <a:solidFill>
                            <a:srgbClr val="FF0000"/>
                          </a:solidFill>
                          <a:effectLst/>
                        </a:rPr>
                        <a:t>add</a:t>
                      </a:r>
                      <a:r>
                        <a:rPr lang="fr-FR" sz="2000" dirty="0">
                          <a:solidFill>
                            <a:srgbClr val="FF0000"/>
                          </a:solidFill>
                          <a:effectLst/>
                        </a:rPr>
                        <a:t> </a:t>
                      </a:r>
                      <a:r>
                        <a:rPr lang="fr-FR" sz="2000" dirty="0">
                          <a:effectLst/>
                        </a:rPr>
                        <a:t>( </a:t>
                      </a:r>
                      <a:r>
                        <a:rPr lang="fr-FR" sz="2000" dirty="0" err="1">
                          <a:effectLst/>
                        </a:rPr>
                        <a:t>id_chef</a:t>
                      </a:r>
                      <a:r>
                        <a:rPr lang="fr-FR" sz="2000" dirty="0">
                          <a:effectLst/>
                        </a:rPr>
                        <a:t> </a:t>
                      </a:r>
                      <a:r>
                        <a:rPr lang="fr-FR" sz="2000" dirty="0" err="1">
                          <a:effectLst/>
                        </a:rPr>
                        <a:t>int</a:t>
                      </a:r>
                      <a:r>
                        <a:rPr lang="fr-FR" sz="20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419281">
                <a:tc>
                  <a:txBody>
                    <a:bodyPr/>
                    <a:lstStyle/>
                    <a:p>
                      <a:pPr>
                        <a:lnSpc>
                          <a:spcPct val="115000"/>
                        </a:lnSpc>
                        <a:spcAft>
                          <a:spcPts val="1000"/>
                        </a:spcAft>
                      </a:pPr>
                      <a:r>
                        <a:rPr lang="fr-FR" sz="2000" dirty="0">
                          <a:effectLst/>
                        </a:rPr>
                        <a:t>Modification de propriété  d’une colonne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fr-FR" sz="2000" dirty="0">
                          <a:effectLst/>
                        </a:rPr>
                        <a:t>ALTER TABLE </a:t>
                      </a:r>
                      <a:r>
                        <a:rPr lang="fr-FR" sz="2000" dirty="0" err="1">
                          <a:effectLst/>
                        </a:rPr>
                        <a:t>nom_table</a:t>
                      </a:r>
                      <a:r>
                        <a:rPr lang="fr-FR" sz="2000" dirty="0">
                          <a:effectLst/>
                        </a:rPr>
                        <a:t> </a:t>
                      </a:r>
                      <a:r>
                        <a:rPr lang="fr-FR" sz="2000" b="1" dirty="0">
                          <a:solidFill>
                            <a:srgbClr val="0070C0"/>
                          </a:solidFill>
                          <a:effectLst/>
                        </a:rPr>
                        <a:t>MODIFY</a:t>
                      </a:r>
                      <a:r>
                        <a:rPr lang="fr-FR" sz="2000" dirty="0">
                          <a:solidFill>
                            <a:srgbClr val="0070C0"/>
                          </a:solidFill>
                          <a:effectLst/>
                        </a:rPr>
                        <a:t> </a:t>
                      </a:r>
                      <a:r>
                        <a:rPr lang="fr-FR" sz="2000" dirty="0">
                          <a:effectLst/>
                        </a:rPr>
                        <a:t>nom_colonne1 nouveau_type1 ,  MODIFY nom_colonne2  nouveau_type2</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rtl="0">
                        <a:lnSpc>
                          <a:spcPct val="115000"/>
                        </a:lnSpc>
                        <a:spcAft>
                          <a:spcPts val="1000"/>
                        </a:spcAft>
                        <a:buFont typeface="Wingdings" panose="05000000000000000000" pitchFamily="2" charset="2"/>
                        <a:buChar char=""/>
                      </a:pPr>
                      <a:r>
                        <a:rPr lang="fr-FR" sz="2000" dirty="0">
                          <a:effectLst/>
                        </a:rPr>
                        <a:t>ALTER TABLE service MODIFY  budget  </a:t>
                      </a:r>
                      <a:r>
                        <a:rPr lang="fr-FR" sz="2000" dirty="0" err="1">
                          <a:effectLst/>
                        </a:rPr>
                        <a:t>decimal</a:t>
                      </a:r>
                      <a:r>
                        <a:rPr lang="fr-FR" sz="2000" dirty="0">
                          <a:effectLst/>
                        </a:rPr>
                        <a:t> (8,3)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10" name="ZoneTexte 9"/>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1" name="Rectangle 10"/>
          <p:cNvSpPr/>
          <p:nvPr/>
        </p:nvSpPr>
        <p:spPr>
          <a:xfrm>
            <a:off x="6299592" y="870999"/>
            <a:ext cx="5464780" cy="461665"/>
          </a:xfrm>
          <a:prstGeom prst="rect">
            <a:avLst/>
          </a:prstGeom>
        </p:spPr>
        <p:txBody>
          <a:bodyPr wrap="square">
            <a:spAutoFit/>
          </a:bodyPr>
          <a:lstStyle/>
          <a:p>
            <a:pPr algn="ctr"/>
            <a:r>
              <a:rPr lang="fr-FR" sz="2400" b="1" dirty="0" smtClean="0">
                <a:solidFill>
                  <a:srgbClr val="0070C0"/>
                </a:solidFill>
              </a:rPr>
              <a:t>Maintenance/ Modification  d’une Table)  </a:t>
            </a:r>
            <a:endParaRPr lang="fr-FR" sz="2400" b="1" dirty="0">
              <a:solidFill>
                <a:srgbClr val="0070C0"/>
              </a:solidFill>
            </a:endParaRPr>
          </a:p>
        </p:txBody>
      </p:sp>
      <p:sp>
        <p:nvSpPr>
          <p:cNvPr id="6" name="Rectangle 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23391758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722166136"/>
              </p:ext>
            </p:extLst>
          </p:nvPr>
        </p:nvGraphicFramePr>
        <p:xfrm>
          <a:off x="368488" y="2414744"/>
          <a:ext cx="11573303" cy="3872324"/>
        </p:xfrm>
        <a:graphic>
          <a:graphicData uri="http://schemas.openxmlformats.org/drawingml/2006/table">
            <a:tbl>
              <a:tblPr firstRow="1" firstCol="1" bandRow="1">
                <a:tableStyleId>{5C22544A-7EE6-4342-B048-85BDC9FD1C3A}</a:tableStyleId>
              </a:tblPr>
              <a:tblGrid>
                <a:gridCol w="2052206"/>
                <a:gridCol w="3733390"/>
                <a:gridCol w="5787707"/>
              </a:tblGrid>
              <a:tr h="519524">
                <a:tc>
                  <a:txBody>
                    <a:bodyPr/>
                    <a:lstStyle/>
                    <a:p>
                      <a:pPr>
                        <a:lnSpc>
                          <a:spcPct val="115000"/>
                        </a:lnSpc>
                        <a:spcAft>
                          <a:spcPts val="1000"/>
                        </a:spcAft>
                      </a:pPr>
                      <a:r>
                        <a:rPr lang="fr-FR" sz="20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15000"/>
                        </a:lnSpc>
                        <a:spcAft>
                          <a:spcPts val="1000"/>
                        </a:spcAft>
                      </a:pPr>
                      <a:r>
                        <a:rPr lang="fr-FR" sz="2000" dirty="0">
                          <a:effectLst/>
                        </a:rPr>
                        <a:t>Syntaxe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15000"/>
                        </a:lnSpc>
                        <a:spcAft>
                          <a:spcPts val="1000"/>
                        </a:spcAft>
                      </a:pPr>
                      <a:r>
                        <a:rPr lang="fr-FR" sz="2000" dirty="0">
                          <a:effectLst/>
                        </a:rPr>
                        <a:t>Exemples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tr>
              <a:tr h="899160">
                <a:tc>
                  <a:txBody>
                    <a:bodyPr/>
                    <a:lstStyle/>
                    <a:p>
                      <a:pPr>
                        <a:lnSpc>
                          <a:spcPct val="115000"/>
                        </a:lnSpc>
                        <a:spcAft>
                          <a:spcPts val="1000"/>
                        </a:spcAft>
                      </a:pPr>
                      <a:r>
                        <a:rPr lang="fr-FR" sz="2000" dirty="0">
                          <a:solidFill>
                            <a:schemeClr val="tx1"/>
                          </a:solidFill>
                          <a:effectLst/>
                        </a:rPr>
                        <a:t>Changement du nom de colonne </a:t>
                      </a:r>
                      <a:endParaRPr lang="fr-FR"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tc>
                  <a:txBody>
                    <a:bodyPr/>
                    <a:lstStyle/>
                    <a:p>
                      <a:pPr>
                        <a:lnSpc>
                          <a:spcPct val="115000"/>
                        </a:lnSpc>
                        <a:spcAft>
                          <a:spcPts val="1000"/>
                        </a:spcAft>
                      </a:pPr>
                      <a:r>
                        <a:rPr lang="en-US" sz="2000" dirty="0">
                          <a:effectLst/>
                        </a:rPr>
                        <a:t>ALTER TABLE </a:t>
                      </a:r>
                      <a:r>
                        <a:rPr lang="en-US" sz="2000" dirty="0" err="1">
                          <a:effectLst/>
                        </a:rPr>
                        <a:t>nom_table</a:t>
                      </a:r>
                      <a:r>
                        <a:rPr lang="en-US" sz="2000" dirty="0">
                          <a:effectLst/>
                        </a:rPr>
                        <a:t> change  </a:t>
                      </a:r>
                      <a:r>
                        <a:rPr lang="en-US" sz="2000" dirty="0" err="1">
                          <a:effectLst/>
                        </a:rPr>
                        <a:t>old_nom</a:t>
                      </a:r>
                      <a:r>
                        <a:rPr lang="en-US" sz="2000" dirty="0">
                          <a:effectLst/>
                        </a:rPr>
                        <a:t> </a:t>
                      </a:r>
                      <a:r>
                        <a:rPr lang="en-US" sz="2000" dirty="0" err="1">
                          <a:effectLst/>
                        </a:rPr>
                        <a:t>new_nom</a:t>
                      </a:r>
                      <a:r>
                        <a:rPr lang="en-US" sz="2000" dirty="0">
                          <a:effectLst/>
                        </a:rPr>
                        <a:t> </a:t>
                      </a:r>
                      <a:r>
                        <a:rPr lang="en-US" sz="2000" dirty="0" err="1">
                          <a:effectLst/>
                        </a:rPr>
                        <a:t>new_type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tc>
                  <a:txBody>
                    <a:bodyPr/>
                    <a:lstStyle/>
                    <a:p>
                      <a:pPr marL="342900" lvl="0" indent="-342900" rtl="0">
                        <a:lnSpc>
                          <a:spcPct val="115000"/>
                        </a:lnSpc>
                        <a:spcAft>
                          <a:spcPts val="1000"/>
                        </a:spcAft>
                        <a:buFont typeface="Wingdings" panose="05000000000000000000" pitchFamily="2" charset="2"/>
                        <a:buChar char=""/>
                      </a:pPr>
                      <a:r>
                        <a:rPr lang="fr-FR" sz="2000" dirty="0">
                          <a:effectLst/>
                        </a:rPr>
                        <a:t>ALTER TABLE </a:t>
                      </a:r>
                      <a:r>
                        <a:rPr lang="fr-FR" sz="2000" dirty="0" err="1">
                          <a:effectLst/>
                        </a:rPr>
                        <a:t>employe</a:t>
                      </a:r>
                      <a:r>
                        <a:rPr lang="fr-FR" sz="2000" dirty="0">
                          <a:effectLst/>
                        </a:rPr>
                        <a:t> change  Fonction    job </a:t>
                      </a:r>
                      <a:r>
                        <a:rPr lang="fr-FR" sz="2000" dirty="0" err="1">
                          <a:effectLst/>
                        </a:rPr>
                        <a:t>varchar</a:t>
                      </a:r>
                      <a:r>
                        <a:rPr lang="fr-FR" sz="2000" dirty="0">
                          <a:effectLst/>
                        </a:rPr>
                        <a:t>(12)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tr>
              <a:tr h="971493">
                <a:tc>
                  <a:txBody>
                    <a:bodyPr/>
                    <a:lstStyle/>
                    <a:p>
                      <a:pPr>
                        <a:lnSpc>
                          <a:spcPct val="115000"/>
                        </a:lnSpc>
                        <a:spcAft>
                          <a:spcPts val="1000"/>
                        </a:spcAft>
                      </a:pPr>
                      <a:r>
                        <a:rPr lang="fr-FR" sz="2000" b="1" kern="1200" dirty="0" smtClean="0">
                          <a:solidFill>
                            <a:schemeClr val="lt1"/>
                          </a:solidFill>
                          <a:effectLst/>
                          <a:latin typeface="+mn-lt"/>
                          <a:ea typeface="+mn-ea"/>
                          <a:cs typeface="+mn-cs"/>
                        </a:rPr>
                        <a:t>Changer la valeur par défaut d’un attribut: </a:t>
                      </a:r>
                      <a:endParaRPr lang="fr-FR" sz="2000" b="1" kern="1200" dirty="0">
                        <a:solidFill>
                          <a:schemeClr val="lt1"/>
                        </a:solidFill>
                        <a:effectLst/>
                        <a:latin typeface="+mn-lt"/>
                        <a:ea typeface="+mn-ea"/>
                        <a:cs typeface="+mn-cs"/>
                      </a:endParaRPr>
                    </a:p>
                  </a:txBody>
                  <a:tcPr marL="68580" marR="68580" marT="0" marB="0">
                    <a:solidFill>
                      <a:schemeClr val="tx2">
                        <a:lumMod val="40000"/>
                        <a:lumOff val="60000"/>
                      </a:schemeClr>
                    </a:solidFill>
                  </a:tcPr>
                </a:tc>
                <a:tc>
                  <a:txBody>
                    <a:bodyPr/>
                    <a:lstStyle/>
                    <a:p>
                      <a:pPr>
                        <a:lnSpc>
                          <a:spcPct val="115000"/>
                        </a:lnSpc>
                        <a:spcAft>
                          <a:spcPts val="1000"/>
                        </a:spcAft>
                      </a:pPr>
                      <a:r>
                        <a:rPr lang="fr-FR" sz="2000" b="1" dirty="0" smtClean="0">
                          <a:solidFill>
                            <a:schemeClr val="bg1"/>
                          </a:solidFill>
                        </a:rPr>
                        <a:t>ALTER TABLE </a:t>
                      </a:r>
                      <a:r>
                        <a:rPr lang="fr-FR" sz="2000" b="1" dirty="0" err="1" smtClean="0">
                          <a:solidFill>
                            <a:schemeClr val="bg1"/>
                          </a:solidFill>
                        </a:rPr>
                        <a:t>Nom_table</a:t>
                      </a:r>
                      <a:r>
                        <a:rPr lang="fr-FR" sz="2000" b="1" dirty="0" smtClean="0">
                          <a:solidFill>
                            <a:schemeClr val="bg1"/>
                          </a:solidFill>
                        </a:rPr>
                        <a:t> alter </a:t>
                      </a:r>
                      <a:r>
                        <a:rPr lang="fr-FR" sz="2000" b="1" dirty="0" err="1" smtClean="0">
                          <a:solidFill>
                            <a:schemeClr val="bg1"/>
                          </a:solidFill>
                        </a:rPr>
                        <a:t>Nom_colone</a:t>
                      </a:r>
                      <a:r>
                        <a:rPr lang="fr-FR" sz="2000" b="1" dirty="0" smtClean="0">
                          <a:solidFill>
                            <a:schemeClr val="bg1"/>
                          </a:solidFill>
                        </a:rPr>
                        <a:t> SET DEFAULT 'valeur</a:t>
                      </a:r>
                      <a:endParaRPr lang="fr-FR"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tc>
                  <a:txBody>
                    <a:bodyPr/>
                    <a:lstStyle/>
                    <a:p>
                      <a:pPr marL="342900" marR="0" lvl="0" indent="-342900" algn="l" defTabSz="914400" rtl="0" eaLnBrk="1" fontAlgn="auto" latinLnBrk="0" hangingPunct="1">
                        <a:lnSpc>
                          <a:spcPct val="115000"/>
                        </a:lnSpc>
                        <a:spcBef>
                          <a:spcPts val="0"/>
                        </a:spcBef>
                        <a:spcAft>
                          <a:spcPts val="1000"/>
                        </a:spcAft>
                        <a:buClrTx/>
                        <a:buSzTx/>
                        <a:buFont typeface="Wingdings" panose="05000000000000000000" pitchFamily="2" charset="2"/>
                        <a:buChar char=""/>
                        <a:tabLst/>
                        <a:defRPr/>
                      </a:pPr>
                      <a:r>
                        <a:rPr lang="fr-FR" sz="2000" b="1" dirty="0" smtClean="0">
                          <a:solidFill>
                            <a:schemeClr val="bg1"/>
                          </a:solidFill>
                        </a:rPr>
                        <a:t>ALTER TABLE </a:t>
                      </a:r>
                      <a:r>
                        <a:rPr lang="fr-FR" sz="2000" b="1" dirty="0" err="1" smtClean="0">
                          <a:solidFill>
                            <a:schemeClr val="bg1"/>
                          </a:solidFill>
                          <a:effectLst/>
                        </a:rPr>
                        <a:t>employe</a:t>
                      </a:r>
                      <a:r>
                        <a:rPr lang="fr-FR" sz="2000" b="1" dirty="0" smtClean="0">
                          <a:solidFill>
                            <a:schemeClr val="bg1"/>
                          </a:solidFill>
                          <a:effectLst/>
                        </a:rPr>
                        <a:t> </a:t>
                      </a:r>
                      <a:r>
                        <a:rPr lang="fr-FR" sz="2000" b="1" dirty="0" smtClean="0">
                          <a:solidFill>
                            <a:schemeClr val="bg1"/>
                          </a:solidFill>
                        </a:rPr>
                        <a:t>alter </a:t>
                      </a:r>
                      <a:r>
                        <a:rPr lang="fr-FR" sz="2000" b="1" dirty="0" err="1" smtClean="0">
                          <a:solidFill>
                            <a:schemeClr val="bg1"/>
                          </a:solidFill>
                        </a:rPr>
                        <a:t>last_name</a:t>
                      </a:r>
                      <a:r>
                        <a:rPr lang="fr-FR" sz="2000" b="1" dirty="0" smtClean="0">
                          <a:solidFill>
                            <a:schemeClr val="bg1"/>
                          </a:solidFill>
                        </a:rPr>
                        <a:t> SET DEFAULT  ‘pas encore mentionné'</a:t>
                      </a:r>
                    </a:p>
                  </a:txBody>
                  <a:tcPr marL="68580" marR="68580" marT="0" marB="0">
                    <a:solidFill>
                      <a:schemeClr val="tx2">
                        <a:lumMod val="40000"/>
                        <a:lumOff val="60000"/>
                      </a:schemeClr>
                    </a:solidFill>
                  </a:tcPr>
                </a:tc>
              </a:tr>
              <a:tr h="397234">
                <a:tc>
                  <a:txBody>
                    <a:bodyPr/>
                    <a:lstStyle/>
                    <a:p>
                      <a:pPr>
                        <a:lnSpc>
                          <a:spcPct val="115000"/>
                        </a:lnSpc>
                        <a:spcAft>
                          <a:spcPts val="1000"/>
                        </a:spcAft>
                      </a:pPr>
                      <a:r>
                        <a:rPr lang="fr-FR" sz="2000" b="1" dirty="0">
                          <a:solidFill>
                            <a:schemeClr val="tx1">
                              <a:lumMod val="75000"/>
                              <a:lumOff val="25000"/>
                            </a:schemeClr>
                          </a:solidFill>
                          <a:effectLst/>
                        </a:rPr>
                        <a:t>Supprimer une table</a:t>
                      </a:r>
                      <a:endParaRPr lang="fr-FR" sz="2000" b="1"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tc>
                  <a:txBody>
                    <a:bodyPr/>
                    <a:lstStyle/>
                    <a:p>
                      <a:pPr>
                        <a:lnSpc>
                          <a:spcPct val="115000"/>
                        </a:lnSpc>
                        <a:spcAft>
                          <a:spcPts val="1000"/>
                        </a:spcAft>
                      </a:pPr>
                      <a:r>
                        <a:rPr lang="fr-FR" sz="2000" b="1" dirty="0">
                          <a:effectLst/>
                        </a:rPr>
                        <a:t>DROP TABLE </a:t>
                      </a:r>
                      <a:r>
                        <a:rPr lang="fr-FR" sz="2000" b="1" dirty="0" err="1">
                          <a:effectLst/>
                        </a:rPr>
                        <a:t>nom_table</a:t>
                      </a:r>
                      <a:r>
                        <a:rPr lang="fr-FR" sz="2000" b="1" dirty="0">
                          <a:effectLst/>
                        </a:rPr>
                        <a:t>;</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tc>
                  <a:txBody>
                    <a:bodyPr/>
                    <a:lstStyle/>
                    <a:p>
                      <a:pPr marL="342900" lvl="0" indent="-342900" rtl="0">
                        <a:lnSpc>
                          <a:spcPct val="115000"/>
                        </a:lnSpc>
                        <a:spcAft>
                          <a:spcPts val="1000"/>
                        </a:spcAft>
                        <a:buFont typeface="Wingdings" panose="05000000000000000000" pitchFamily="2" charset="2"/>
                        <a:buChar char=""/>
                      </a:pPr>
                      <a:r>
                        <a:rPr lang="fr-FR" sz="2000" b="1" dirty="0">
                          <a:effectLst/>
                        </a:rPr>
                        <a:t>Drop table  </a:t>
                      </a:r>
                      <a:r>
                        <a:rPr lang="fr-FR" sz="2000" b="1" dirty="0" err="1">
                          <a:effectLst/>
                        </a:rPr>
                        <a:t>employe</a:t>
                      </a:r>
                      <a:r>
                        <a:rPr lang="fr-FR" sz="2000" b="1" dirty="0">
                          <a:effectLst/>
                        </a:rPr>
                        <a:t>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tr>
              <a:tr h="595136">
                <a:tc>
                  <a:txBody>
                    <a:bodyPr/>
                    <a:lstStyle/>
                    <a:p>
                      <a:pPr>
                        <a:lnSpc>
                          <a:spcPct val="115000"/>
                        </a:lnSpc>
                        <a:spcAft>
                          <a:spcPts val="1000"/>
                        </a:spcAft>
                      </a:pPr>
                      <a:r>
                        <a:rPr lang="fr-FR" sz="2000" b="1" dirty="0">
                          <a:solidFill>
                            <a:schemeClr val="bg1"/>
                          </a:solidFill>
                          <a:effectLst/>
                        </a:rPr>
                        <a:t>Renommer une table:</a:t>
                      </a:r>
                      <a:endParaRPr lang="fr-FR"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tc>
                  <a:txBody>
                    <a:bodyPr/>
                    <a:lstStyle/>
                    <a:p>
                      <a:pPr marL="228600">
                        <a:lnSpc>
                          <a:spcPct val="115000"/>
                        </a:lnSpc>
                        <a:spcAft>
                          <a:spcPts val="1000"/>
                        </a:spcAft>
                      </a:pPr>
                      <a:r>
                        <a:rPr lang="fr-FR" sz="2000" b="1" dirty="0">
                          <a:solidFill>
                            <a:schemeClr val="bg1"/>
                          </a:solidFill>
                          <a:effectLst/>
                        </a:rPr>
                        <a:t>RENAME TABLE </a:t>
                      </a:r>
                      <a:r>
                        <a:rPr lang="fr-FR" sz="2000" b="1" dirty="0" err="1">
                          <a:solidFill>
                            <a:schemeClr val="bg1"/>
                          </a:solidFill>
                          <a:effectLst/>
                        </a:rPr>
                        <a:t>nom_table</a:t>
                      </a:r>
                      <a:r>
                        <a:rPr lang="fr-FR" sz="2000" b="1" dirty="0">
                          <a:solidFill>
                            <a:schemeClr val="bg1"/>
                          </a:solidFill>
                          <a:effectLst/>
                        </a:rPr>
                        <a:t> TO </a:t>
                      </a:r>
                      <a:r>
                        <a:rPr lang="fr-FR" sz="2000" b="1" dirty="0" err="1">
                          <a:solidFill>
                            <a:schemeClr val="bg1"/>
                          </a:solidFill>
                          <a:effectLst/>
                        </a:rPr>
                        <a:t>nouveau_nom_table</a:t>
                      </a:r>
                      <a:r>
                        <a:rPr lang="fr-FR" sz="2000" b="1" dirty="0">
                          <a:solidFill>
                            <a:schemeClr val="bg1"/>
                          </a:solidFill>
                          <a:effectLst/>
                        </a:rPr>
                        <a:t>;</a:t>
                      </a:r>
                      <a:endParaRPr lang="fr-FR"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tc>
                  <a:txBody>
                    <a:bodyPr/>
                    <a:lstStyle/>
                    <a:p>
                      <a:pPr marL="342900" lvl="0" indent="-342900" rtl="0">
                        <a:lnSpc>
                          <a:spcPct val="115000"/>
                        </a:lnSpc>
                        <a:spcAft>
                          <a:spcPts val="1000"/>
                        </a:spcAft>
                        <a:buFont typeface="Wingdings" panose="05000000000000000000" pitchFamily="2" charset="2"/>
                        <a:buChar char=""/>
                      </a:pPr>
                      <a:r>
                        <a:rPr lang="en-US" sz="2000" b="1" dirty="0">
                          <a:solidFill>
                            <a:schemeClr val="bg1"/>
                          </a:solidFill>
                          <a:effectLst/>
                        </a:rPr>
                        <a:t>RENAME TABLE </a:t>
                      </a:r>
                      <a:r>
                        <a:rPr lang="en-US" sz="2000" b="1" dirty="0" err="1">
                          <a:solidFill>
                            <a:schemeClr val="bg1"/>
                          </a:solidFill>
                          <a:effectLst/>
                        </a:rPr>
                        <a:t>employe</a:t>
                      </a:r>
                      <a:r>
                        <a:rPr lang="en-US" sz="2000" b="1" dirty="0">
                          <a:solidFill>
                            <a:schemeClr val="bg1"/>
                          </a:solidFill>
                          <a:effectLst/>
                        </a:rPr>
                        <a:t> to </a:t>
                      </a:r>
                      <a:r>
                        <a:rPr lang="en-US" sz="2000" b="1" dirty="0" err="1">
                          <a:solidFill>
                            <a:schemeClr val="bg1"/>
                          </a:solidFill>
                          <a:effectLst/>
                        </a:rPr>
                        <a:t>salarie</a:t>
                      </a:r>
                      <a:r>
                        <a:rPr lang="en-US" sz="2000" b="1" dirty="0">
                          <a:solidFill>
                            <a:schemeClr val="bg1"/>
                          </a:solidFill>
                          <a:effectLst/>
                        </a:rPr>
                        <a:t> ;</a:t>
                      </a:r>
                      <a:endParaRPr lang="fr-FR"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tr>
            </a:tbl>
          </a:graphicData>
        </a:graphic>
      </p:graphicFrame>
      <p:sp>
        <p:nvSpPr>
          <p:cNvPr id="9" name="ZoneTexte 8"/>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1" name="Rectangle 10"/>
          <p:cNvSpPr/>
          <p:nvPr/>
        </p:nvSpPr>
        <p:spPr>
          <a:xfrm>
            <a:off x="6299592" y="870999"/>
            <a:ext cx="5464780" cy="830997"/>
          </a:xfrm>
          <a:prstGeom prst="rect">
            <a:avLst/>
          </a:prstGeom>
        </p:spPr>
        <p:txBody>
          <a:bodyPr wrap="square">
            <a:spAutoFit/>
          </a:bodyPr>
          <a:lstStyle/>
          <a:p>
            <a:pPr algn="ctr"/>
            <a:r>
              <a:rPr lang="fr-FR" sz="2400" b="1" dirty="0" smtClean="0">
                <a:solidFill>
                  <a:srgbClr val="0070C0"/>
                </a:solidFill>
              </a:rPr>
              <a:t>Maintenance/ Modification  d’une Table)</a:t>
            </a:r>
          </a:p>
          <a:p>
            <a:pPr algn="ctr"/>
            <a:r>
              <a:rPr lang="fr-FR" sz="2400" b="1" dirty="0">
                <a:solidFill>
                  <a:srgbClr val="0070C0"/>
                </a:solidFill>
              </a:rPr>
              <a:t>(Suite)  </a:t>
            </a:r>
            <a:r>
              <a:rPr lang="fr-FR" sz="2400" b="1" dirty="0" smtClean="0">
                <a:solidFill>
                  <a:srgbClr val="0070C0"/>
                </a:solidFill>
              </a:rPr>
              <a:t>  </a:t>
            </a:r>
            <a:endParaRPr lang="fr-FR" sz="2400" b="1" dirty="0">
              <a:solidFill>
                <a:srgbClr val="0070C0"/>
              </a:solidFill>
            </a:endParaRPr>
          </a:p>
        </p:txBody>
      </p:sp>
      <p:sp>
        <p:nvSpPr>
          <p:cNvPr id="6" name="Rectangle 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2009298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44640" y="2732190"/>
            <a:ext cx="11697463" cy="2653429"/>
          </a:xfrm>
          <a:prstGeom prst="rect">
            <a:avLst/>
          </a:prstGeom>
        </p:spPr>
        <p:txBody>
          <a:bodyPr vert="horz" wrap="square" lIns="0" tIns="9789" rIns="0" bIns="0" rtlCol="0">
            <a:spAutoFit/>
          </a:bodyPr>
          <a:lstStyle/>
          <a:p>
            <a:pPr marL="468140" marR="4607" indent="-457200">
              <a:lnSpc>
                <a:spcPct val="150000"/>
              </a:lnSpc>
              <a:spcBef>
                <a:spcPts val="77"/>
              </a:spcBef>
              <a:buFont typeface="Wingdings" panose="05000000000000000000" pitchFamily="2" charset="2"/>
              <a:buChar char="v"/>
              <a:tabLst>
                <a:tab pos="354128" algn="l"/>
                <a:tab pos="354704" algn="l"/>
              </a:tabLst>
            </a:pPr>
            <a:r>
              <a:rPr sz="2766" dirty="0">
                <a:solidFill>
                  <a:srgbClr val="BF0000"/>
                </a:solidFill>
                <a:latin typeface="Calibri"/>
                <a:cs typeface="Calibri"/>
              </a:rPr>
              <a:t>Déterminer</a:t>
            </a:r>
            <a:r>
              <a:rPr sz="2766" spc="59" dirty="0">
                <a:solidFill>
                  <a:srgbClr val="BF0000"/>
                </a:solidFill>
                <a:latin typeface="Calibri"/>
                <a:cs typeface="Calibri"/>
              </a:rPr>
              <a:t> </a:t>
            </a:r>
            <a:r>
              <a:rPr sz="2766" dirty="0">
                <a:solidFill>
                  <a:srgbClr val="BF0000"/>
                </a:solidFill>
                <a:latin typeface="Calibri"/>
                <a:cs typeface="Calibri"/>
              </a:rPr>
              <a:t>si</a:t>
            </a:r>
            <a:r>
              <a:rPr sz="2766" spc="59" dirty="0">
                <a:solidFill>
                  <a:srgbClr val="BF0000"/>
                </a:solidFill>
                <a:latin typeface="Calibri"/>
                <a:cs typeface="Calibri"/>
              </a:rPr>
              <a:t> </a:t>
            </a:r>
            <a:r>
              <a:rPr sz="2766" dirty="0">
                <a:solidFill>
                  <a:srgbClr val="BF0000"/>
                </a:solidFill>
                <a:latin typeface="Calibri"/>
                <a:cs typeface="Calibri"/>
              </a:rPr>
              <a:t>le</a:t>
            </a:r>
            <a:r>
              <a:rPr sz="2766" spc="36" dirty="0">
                <a:solidFill>
                  <a:srgbClr val="BF0000"/>
                </a:solidFill>
                <a:latin typeface="Calibri"/>
                <a:cs typeface="Calibri"/>
              </a:rPr>
              <a:t> </a:t>
            </a:r>
            <a:r>
              <a:rPr sz="2766" dirty="0">
                <a:solidFill>
                  <a:srgbClr val="BF0000"/>
                </a:solidFill>
                <a:latin typeface="Calibri"/>
                <a:cs typeface="Calibri"/>
              </a:rPr>
              <a:t>développement</a:t>
            </a:r>
            <a:r>
              <a:rPr sz="2766" spc="41" dirty="0">
                <a:solidFill>
                  <a:srgbClr val="BF0000"/>
                </a:solidFill>
                <a:latin typeface="Calibri"/>
                <a:cs typeface="Calibri"/>
              </a:rPr>
              <a:t> </a:t>
            </a:r>
            <a:r>
              <a:rPr sz="2766" dirty="0">
                <a:solidFill>
                  <a:srgbClr val="BF0000"/>
                </a:solidFill>
                <a:latin typeface="Calibri"/>
                <a:cs typeface="Calibri"/>
              </a:rPr>
              <a:t>proposé</a:t>
            </a:r>
            <a:r>
              <a:rPr sz="2766" spc="32" dirty="0">
                <a:solidFill>
                  <a:srgbClr val="BF0000"/>
                </a:solidFill>
                <a:latin typeface="Calibri"/>
                <a:cs typeface="Calibri"/>
              </a:rPr>
              <a:t> </a:t>
            </a:r>
            <a:r>
              <a:rPr sz="2766" dirty="0">
                <a:solidFill>
                  <a:srgbClr val="BF0000"/>
                </a:solidFill>
                <a:latin typeface="Calibri"/>
                <a:cs typeface="Calibri"/>
              </a:rPr>
              <a:t>vaut</a:t>
            </a:r>
            <a:r>
              <a:rPr sz="2766" spc="73" dirty="0">
                <a:solidFill>
                  <a:srgbClr val="BF0000"/>
                </a:solidFill>
                <a:latin typeface="Calibri"/>
                <a:cs typeface="Calibri"/>
              </a:rPr>
              <a:t> </a:t>
            </a:r>
            <a:r>
              <a:rPr sz="2766" spc="-23" dirty="0">
                <a:solidFill>
                  <a:srgbClr val="BF0000"/>
                </a:solidFill>
                <a:latin typeface="Calibri"/>
                <a:cs typeface="Calibri"/>
              </a:rPr>
              <a:t>la </a:t>
            </a:r>
            <a:r>
              <a:rPr sz="2766" dirty="0">
                <a:solidFill>
                  <a:srgbClr val="BF0000"/>
                </a:solidFill>
                <a:latin typeface="Calibri"/>
                <a:cs typeface="Calibri"/>
              </a:rPr>
              <a:t>peine </a:t>
            </a:r>
            <a:r>
              <a:rPr sz="2766" spc="-9" dirty="0">
                <a:solidFill>
                  <a:srgbClr val="BF0000"/>
                </a:solidFill>
                <a:latin typeface="Calibri"/>
                <a:cs typeface="Calibri"/>
              </a:rPr>
              <a:t>d’être</a:t>
            </a:r>
            <a:r>
              <a:rPr sz="2766" spc="-23" dirty="0">
                <a:solidFill>
                  <a:srgbClr val="BF0000"/>
                </a:solidFill>
                <a:latin typeface="Calibri"/>
                <a:cs typeface="Calibri"/>
              </a:rPr>
              <a:t> </a:t>
            </a:r>
            <a:r>
              <a:rPr sz="2766" dirty="0">
                <a:solidFill>
                  <a:srgbClr val="BF0000"/>
                </a:solidFill>
                <a:latin typeface="Calibri"/>
                <a:cs typeface="Calibri"/>
              </a:rPr>
              <a:t>mis</a:t>
            </a:r>
            <a:r>
              <a:rPr sz="2766" spc="18" dirty="0">
                <a:solidFill>
                  <a:srgbClr val="BF0000"/>
                </a:solidFill>
                <a:latin typeface="Calibri"/>
                <a:cs typeface="Calibri"/>
              </a:rPr>
              <a:t> </a:t>
            </a:r>
            <a:r>
              <a:rPr sz="2766" dirty="0" err="1">
                <a:solidFill>
                  <a:srgbClr val="BF0000"/>
                </a:solidFill>
                <a:latin typeface="Calibri"/>
                <a:cs typeface="Calibri"/>
              </a:rPr>
              <a:t>en</a:t>
            </a:r>
            <a:r>
              <a:rPr sz="2766" spc="-23" dirty="0">
                <a:solidFill>
                  <a:srgbClr val="BF0000"/>
                </a:solidFill>
                <a:latin typeface="Calibri"/>
                <a:cs typeface="Calibri"/>
              </a:rPr>
              <a:t> </a:t>
            </a:r>
            <a:r>
              <a:rPr sz="2766" dirty="0" err="1" smtClean="0">
                <a:solidFill>
                  <a:srgbClr val="BF0000"/>
                </a:solidFill>
                <a:latin typeface="Calibri"/>
                <a:cs typeface="Calibri"/>
              </a:rPr>
              <a:t>œuvre</a:t>
            </a:r>
            <a:r>
              <a:rPr sz="2766" dirty="0" smtClean="0">
                <a:solidFill>
                  <a:srgbClr val="BF0000"/>
                </a:solidFill>
                <a:latin typeface="Calibri"/>
                <a:cs typeface="Calibri"/>
              </a:rPr>
              <a:t>,</a:t>
            </a:r>
            <a:r>
              <a:rPr lang="fr-FR" sz="2766" dirty="0" smtClean="0">
                <a:solidFill>
                  <a:srgbClr val="BF0000"/>
                </a:solidFill>
                <a:latin typeface="Calibri"/>
                <a:cs typeface="Calibri"/>
              </a:rPr>
              <a:t> c</a:t>
            </a:r>
            <a:r>
              <a:rPr sz="2766" dirty="0" err="1" smtClean="0">
                <a:solidFill>
                  <a:srgbClr val="BF0000"/>
                </a:solidFill>
                <a:latin typeface="Calibri"/>
                <a:cs typeface="Calibri"/>
              </a:rPr>
              <a:t>ompte</a:t>
            </a:r>
            <a:r>
              <a:rPr sz="2766" spc="5" dirty="0" smtClean="0">
                <a:solidFill>
                  <a:srgbClr val="BF0000"/>
                </a:solidFill>
                <a:latin typeface="Calibri"/>
                <a:cs typeface="Calibri"/>
              </a:rPr>
              <a:t> </a:t>
            </a:r>
            <a:r>
              <a:rPr sz="2766" dirty="0" err="1" smtClean="0">
                <a:solidFill>
                  <a:srgbClr val="BF0000"/>
                </a:solidFill>
                <a:latin typeface="Calibri"/>
                <a:cs typeface="Calibri"/>
              </a:rPr>
              <a:t>tenu</a:t>
            </a:r>
            <a:r>
              <a:rPr sz="2766" spc="5" dirty="0" smtClean="0">
                <a:solidFill>
                  <a:srgbClr val="BF0000"/>
                </a:solidFill>
                <a:latin typeface="Calibri"/>
                <a:cs typeface="Calibri"/>
              </a:rPr>
              <a:t> </a:t>
            </a:r>
            <a:r>
              <a:rPr sz="2766" spc="-9" dirty="0" smtClean="0">
                <a:solidFill>
                  <a:srgbClr val="BF0000"/>
                </a:solidFill>
                <a:latin typeface="Calibri"/>
                <a:cs typeface="Calibri"/>
              </a:rPr>
              <a:t>d</a:t>
            </a:r>
            <a:r>
              <a:rPr lang="fr-FR" sz="2766" spc="-9" dirty="0" smtClean="0">
                <a:solidFill>
                  <a:srgbClr val="BF0000"/>
                </a:solidFill>
                <a:latin typeface="Calibri"/>
                <a:cs typeface="Calibri"/>
              </a:rPr>
              <a:t>es </a:t>
            </a:r>
            <a:r>
              <a:rPr sz="2766" spc="-9" dirty="0" err="1" smtClean="0">
                <a:solidFill>
                  <a:srgbClr val="BF0000"/>
                </a:solidFill>
                <a:latin typeface="Calibri"/>
                <a:cs typeface="Calibri"/>
              </a:rPr>
              <a:t>attentes</a:t>
            </a:r>
            <a:r>
              <a:rPr sz="2766" spc="18" dirty="0" smtClean="0">
                <a:solidFill>
                  <a:srgbClr val="BF0000"/>
                </a:solidFill>
                <a:latin typeface="Calibri"/>
                <a:cs typeface="Calibri"/>
              </a:rPr>
              <a:t> </a:t>
            </a:r>
            <a:r>
              <a:rPr sz="2766" spc="-23" dirty="0">
                <a:solidFill>
                  <a:srgbClr val="BF0000"/>
                </a:solidFill>
                <a:latin typeface="Calibri"/>
                <a:cs typeface="Calibri"/>
              </a:rPr>
              <a:t>et </a:t>
            </a:r>
            <a:r>
              <a:rPr sz="2766" dirty="0">
                <a:solidFill>
                  <a:srgbClr val="BF0000"/>
                </a:solidFill>
                <a:latin typeface="Calibri"/>
                <a:cs typeface="Calibri"/>
              </a:rPr>
              <a:t>de</a:t>
            </a:r>
            <a:r>
              <a:rPr sz="2766" spc="23" dirty="0">
                <a:solidFill>
                  <a:srgbClr val="BF0000"/>
                </a:solidFill>
                <a:latin typeface="Calibri"/>
                <a:cs typeface="Calibri"/>
              </a:rPr>
              <a:t> </a:t>
            </a:r>
            <a:r>
              <a:rPr sz="2766" dirty="0">
                <a:solidFill>
                  <a:srgbClr val="BF0000"/>
                </a:solidFill>
                <a:latin typeface="Calibri"/>
                <a:cs typeface="Calibri"/>
              </a:rPr>
              <a:t>la</a:t>
            </a:r>
            <a:r>
              <a:rPr sz="2766" spc="27" dirty="0">
                <a:solidFill>
                  <a:srgbClr val="BF0000"/>
                </a:solidFill>
                <a:latin typeface="Calibri"/>
                <a:cs typeface="Calibri"/>
              </a:rPr>
              <a:t> </a:t>
            </a:r>
            <a:r>
              <a:rPr sz="2766" dirty="0">
                <a:solidFill>
                  <a:srgbClr val="BF0000"/>
                </a:solidFill>
                <a:latin typeface="Calibri"/>
                <a:cs typeface="Calibri"/>
              </a:rPr>
              <a:t>difficulté</a:t>
            </a:r>
            <a:r>
              <a:rPr sz="2766" spc="36" dirty="0">
                <a:solidFill>
                  <a:srgbClr val="BF0000"/>
                </a:solidFill>
                <a:latin typeface="Calibri"/>
                <a:cs typeface="Calibri"/>
              </a:rPr>
              <a:t> </a:t>
            </a:r>
            <a:r>
              <a:rPr sz="2766" dirty="0">
                <a:solidFill>
                  <a:srgbClr val="BF0000"/>
                </a:solidFill>
                <a:latin typeface="Calibri"/>
                <a:cs typeface="Calibri"/>
              </a:rPr>
              <a:t>de</a:t>
            </a:r>
            <a:r>
              <a:rPr sz="2766" spc="32" dirty="0">
                <a:solidFill>
                  <a:srgbClr val="BF0000"/>
                </a:solidFill>
                <a:latin typeface="Calibri"/>
                <a:cs typeface="Calibri"/>
              </a:rPr>
              <a:t> </a:t>
            </a:r>
            <a:r>
              <a:rPr sz="2766" spc="-9" dirty="0">
                <a:solidFill>
                  <a:srgbClr val="BF0000"/>
                </a:solidFill>
                <a:latin typeface="Calibri"/>
                <a:cs typeface="Calibri"/>
              </a:rPr>
              <a:t>développement</a:t>
            </a:r>
            <a:endParaRPr sz="2766" dirty="0">
              <a:latin typeface="Calibri"/>
              <a:cs typeface="Calibri"/>
            </a:endParaRPr>
          </a:p>
          <a:p>
            <a:pPr marL="1524000" marR="200384" indent="268288">
              <a:lnSpc>
                <a:spcPct val="150000"/>
              </a:lnSpc>
              <a:spcBef>
                <a:spcPts val="676"/>
              </a:spcBef>
              <a:buFont typeface="Wingdings" panose="05000000000000000000" pitchFamily="2" charset="2"/>
              <a:buChar char="Ø"/>
            </a:pPr>
            <a:r>
              <a:rPr lang="fr-FR" sz="2766" b="1" dirty="0" smtClean="0">
                <a:solidFill>
                  <a:srgbClr val="C00000"/>
                </a:solidFill>
                <a:latin typeface="Calibri"/>
                <a:cs typeface="Calibri"/>
              </a:rPr>
              <a:t>	 </a:t>
            </a:r>
            <a:r>
              <a:rPr sz="2766" b="1" dirty="0" smtClean="0">
                <a:solidFill>
                  <a:schemeClr val="accent6">
                    <a:lumMod val="50000"/>
                  </a:schemeClr>
                </a:solidFill>
                <a:latin typeface="Calibri"/>
                <a:cs typeface="Calibri"/>
              </a:rPr>
              <a:t>Etude</a:t>
            </a:r>
            <a:r>
              <a:rPr sz="2766" b="1" spc="45" dirty="0" smtClean="0">
                <a:solidFill>
                  <a:schemeClr val="accent6">
                    <a:lumMod val="50000"/>
                  </a:schemeClr>
                </a:solidFill>
                <a:latin typeface="Calibri"/>
                <a:cs typeface="Calibri"/>
              </a:rPr>
              <a:t> </a:t>
            </a:r>
            <a:r>
              <a:rPr sz="2766" b="1" dirty="0">
                <a:solidFill>
                  <a:schemeClr val="accent6">
                    <a:lumMod val="50000"/>
                  </a:schemeClr>
                </a:solidFill>
                <a:latin typeface="Calibri"/>
                <a:cs typeface="Calibri"/>
              </a:rPr>
              <a:t>de</a:t>
            </a:r>
            <a:r>
              <a:rPr sz="2766" b="1" spc="18" dirty="0">
                <a:solidFill>
                  <a:schemeClr val="accent6">
                    <a:lumMod val="50000"/>
                  </a:schemeClr>
                </a:solidFill>
                <a:latin typeface="Calibri"/>
                <a:cs typeface="Calibri"/>
              </a:rPr>
              <a:t> </a:t>
            </a:r>
            <a:r>
              <a:rPr sz="2766" b="1" dirty="0">
                <a:solidFill>
                  <a:schemeClr val="accent6">
                    <a:lumMod val="50000"/>
                  </a:schemeClr>
                </a:solidFill>
                <a:latin typeface="Calibri"/>
                <a:cs typeface="Calibri"/>
              </a:rPr>
              <a:t>marché</a:t>
            </a:r>
            <a:r>
              <a:rPr sz="2766" b="1" spc="45" dirty="0">
                <a:solidFill>
                  <a:schemeClr val="accent6">
                    <a:lumMod val="50000"/>
                  </a:schemeClr>
                </a:solidFill>
                <a:latin typeface="Calibri"/>
                <a:cs typeface="Calibri"/>
              </a:rPr>
              <a:t> </a:t>
            </a:r>
            <a:r>
              <a:rPr sz="2766" dirty="0">
                <a:latin typeface="Calibri"/>
                <a:cs typeface="Calibri"/>
              </a:rPr>
              <a:t>:</a:t>
            </a:r>
            <a:r>
              <a:rPr sz="2766" spc="45" dirty="0">
                <a:latin typeface="Calibri"/>
                <a:cs typeface="Calibri"/>
              </a:rPr>
              <a:t> </a:t>
            </a:r>
            <a:r>
              <a:rPr sz="2766" dirty="0">
                <a:latin typeface="Calibri"/>
                <a:cs typeface="Calibri"/>
              </a:rPr>
              <a:t>Déterminer</a:t>
            </a:r>
            <a:r>
              <a:rPr sz="2766" spc="14" dirty="0">
                <a:latin typeface="Calibri"/>
                <a:cs typeface="Calibri"/>
              </a:rPr>
              <a:t> </a:t>
            </a:r>
            <a:r>
              <a:rPr sz="2766" dirty="0">
                <a:latin typeface="Calibri"/>
                <a:cs typeface="Calibri"/>
              </a:rPr>
              <a:t>s’il</a:t>
            </a:r>
            <a:r>
              <a:rPr sz="2766" spc="41" dirty="0">
                <a:latin typeface="Calibri"/>
                <a:cs typeface="Calibri"/>
              </a:rPr>
              <a:t> </a:t>
            </a:r>
            <a:r>
              <a:rPr sz="2766" dirty="0">
                <a:latin typeface="Calibri"/>
                <a:cs typeface="Calibri"/>
              </a:rPr>
              <a:t>existe</a:t>
            </a:r>
            <a:r>
              <a:rPr sz="2766" spc="41" dirty="0">
                <a:latin typeface="Calibri"/>
                <a:cs typeface="Calibri"/>
              </a:rPr>
              <a:t> </a:t>
            </a:r>
            <a:r>
              <a:rPr sz="2766" dirty="0">
                <a:latin typeface="Calibri"/>
                <a:cs typeface="Calibri"/>
              </a:rPr>
              <a:t>un</a:t>
            </a:r>
            <a:r>
              <a:rPr sz="2766" spc="50" dirty="0">
                <a:latin typeface="Calibri"/>
                <a:cs typeface="Calibri"/>
              </a:rPr>
              <a:t> </a:t>
            </a:r>
            <a:r>
              <a:rPr sz="2766" spc="-9" dirty="0">
                <a:latin typeface="Calibri"/>
                <a:cs typeface="Calibri"/>
              </a:rPr>
              <a:t>marché </a:t>
            </a:r>
            <a:r>
              <a:rPr sz="2766" dirty="0">
                <a:latin typeface="Calibri"/>
                <a:cs typeface="Calibri"/>
              </a:rPr>
              <a:t>potentiel</a:t>
            </a:r>
            <a:r>
              <a:rPr sz="2766" spc="18" dirty="0">
                <a:latin typeface="Calibri"/>
                <a:cs typeface="Calibri"/>
              </a:rPr>
              <a:t> </a:t>
            </a:r>
            <a:r>
              <a:rPr sz="2766" dirty="0">
                <a:latin typeface="Calibri"/>
                <a:cs typeface="Calibri"/>
              </a:rPr>
              <a:t>pour</a:t>
            </a:r>
            <a:r>
              <a:rPr sz="2766" spc="59" dirty="0">
                <a:latin typeface="Calibri"/>
                <a:cs typeface="Calibri"/>
              </a:rPr>
              <a:t> </a:t>
            </a:r>
            <a:r>
              <a:rPr sz="2766" dirty="0">
                <a:latin typeface="Calibri"/>
                <a:cs typeface="Calibri"/>
              </a:rPr>
              <a:t>le</a:t>
            </a:r>
            <a:r>
              <a:rPr sz="2766" spc="36" dirty="0">
                <a:latin typeface="Calibri"/>
                <a:cs typeface="Calibri"/>
              </a:rPr>
              <a:t> </a:t>
            </a:r>
            <a:r>
              <a:rPr sz="2766" spc="-9" dirty="0">
                <a:latin typeface="Calibri"/>
                <a:cs typeface="Calibri"/>
              </a:rPr>
              <a:t>produit.</a:t>
            </a:r>
            <a:endParaRPr sz="2766"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40"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a:t>
            </a:r>
            <a:r>
              <a:rPr lang="fr-FR" sz="3000" b="1" spc="145" dirty="0" smtClean="0">
                <a:solidFill>
                  <a:schemeClr val="accent5"/>
                </a:solidFill>
                <a:cs typeface="Calibri"/>
              </a:rPr>
              <a:t>logiciel</a:t>
            </a:r>
          </a:p>
          <a:p>
            <a:pPr marL="3455" lvl="0">
              <a:spcBef>
                <a:spcPts val="481"/>
              </a:spcBef>
            </a:pPr>
            <a:r>
              <a:rPr lang="fr-FR" sz="3000" b="1" spc="145" dirty="0" smtClean="0">
                <a:solidFill>
                  <a:srgbClr val="C00000"/>
                </a:solidFill>
                <a:cs typeface="Calibri"/>
              </a:rPr>
              <a:t>Etude de faisabilité</a:t>
            </a:r>
            <a:endParaRPr lang="fr-FR" sz="3000" b="1" spc="145" dirty="0">
              <a:solidFill>
                <a:srgbClr val="C00000"/>
              </a:solidFill>
              <a:cs typeface="Calibri"/>
            </a:endParaRPr>
          </a:p>
        </p:txBody>
      </p:sp>
    </p:spTree>
    <p:extLst>
      <p:ext uri="{BB962C8B-B14F-4D97-AF65-F5344CB8AC3E}">
        <p14:creationId xmlns:p14="http://schemas.microsoft.com/office/powerpoint/2010/main" val="77546633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23" y="1805310"/>
            <a:ext cx="12085320" cy="4108817"/>
          </a:xfrm>
          <a:prstGeom prst="rect">
            <a:avLst/>
          </a:prstGeom>
        </p:spPr>
        <p:txBody>
          <a:bodyPr wrap="square">
            <a:spAutoFit/>
          </a:bodyPr>
          <a:lstStyle/>
          <a:p>
            <a:r>
              <a:rPr lang="fr-FR" dirty="0" smtClean="0"/>
              <a:t>Une </a:t>
            </a:r>
            <a:r>
              <a:rPr lang="fr-FR" dirty="0"/>
              <a:t>contrainte d'intégrité est une règle qui permet d'assurer la validité (cohérence) des données stockées  dans une base. </a:t>
            </a:r>
          </a:p>
          <a:p>
            <a:endParaRPr lang="fr-FR" dirty="0"/>
          </a:p>
          <a:p>
            <a:r>
              <a:rPr lang="fr-FR" dirty="0"/>
              <a:t>Le SGBD contrôle les contraintes d'intégrité à chaque modification dans les tables (saisies, modification  ou suppression).</a:t>
            </a:r>
          </a:p>
          <a:p>
            <a:r>
              <a:rPr lang="fr-FR" dirty="0"/>
              <a:t>Les différentes contraintes que l'on peut définir sont :</a:t>
            </a:r>
          </a:p>
          <a:p>
            <a:pPr>
              <a:lnSpc>
                <a:spcPct val="150000"/>
              </a:lnSpc>
              <a:buFont typeface="Wingdings" pitchFamily="2" charset="2"/>
              <a:buChar char="ü"/>
            </a:pPr>
            <a:r>
              <a:rPr lang="fr-FR" dirty="0"/>
              <a:t> </a:t>
            </a:r>
            <a:r>
              <a:rPr lang="fr-FR" b="1" dirty="0"/>
              <a:t>non nullité </a:t>
            </a:r>
            <a:r>
              <a:rPr lang="fr-FR" dirty="0"/>
              <a:t>(obligation) : </a:t>
            </a:r>
            <a:r>
              <a:rPr lang="fr-FR" b="1" dirty="0"/>
              <a:t>NOT NULL : </a:t>
            </a:r>
            <a:r>
              <a:rPr lang="fr-FR" dirty="0"/>
              <a:t>La colonne ne peut pas contenir de valeurs NULL. </a:t>
            </a:r>
            <a:endParaRPr lang="fr-FR" dirty="0" smtClean="0"/>
          </a:p>
          <a:p>
            <a:pPr>
              <a:lnSpc>
                <a:spcPct val="150000"/>
              </a:lnSpc>
              <a:buFont typeface="Wingdings" pitchFamily="2" charset="2"/>
              <a:buChar char="ü"/>
            </a:pPr>
            <a:r>
              <a:rPr lang="fr-FR" b="1" dirty="0">
                <a:latin typeface="Tahoma" panose="020B0604030504040204" pitchFamily="34" charset="0"/>
                <a:ea typeface="Calibri" panose="020F0502020204030204" pitchFamily="34" charset="0"/>
                <a:cs typeface="Arial" panose="020B0604020202020204" pitchFamily="34" charset="0"/>
              </a:rPr>
              <a:t>Incrémentation </a:t>
            </a:r>
            <a:r>
              <a:rPr lang="fr-FR" b="1" dirty="0" smtClean="0">
                <a:latin typeface="Tahoma" panose="020B0604030504040204" pitchFamily="34" charset="0"/>
                <a:ea typeface="Calibri" panose="020F0502020204030204" pitchFamily="34" charset="0"/>
                <a:cs typeface="Arial" panose="020B0604020202020204" pitchFamily="34" charset="0"/>
              </a:rPr>
              <a:t>auto</a:t>
            </a:r>
            <a:r>
              <a:rPr lang="fr-FR" b="1" dirty="0">
                <a:latin typeface="Tahoma" panose="020B0604030504040204" pitchFamily="34" charset="0"/>
                <a:ea typeface="Calibri" panose="020F0502020204030204" pitchFamily="34" charset="0"/>
                <a:cs typeface="Arial" panose="020B0604020202020204" pitchFamily="34" charset="0"/>
              </a:rPr>
              <a:t> : </a:t>
            </a:r>
            <a:r>
              <a:rPr lang="fr-FR" b="1" dirty="0" smtClean="0">
                <a:latin typeface="Tahoma" panose="020B0604030504040204" pitchFamily="34" charset="0"/>
                <a:ea typeface="Calibri" panose="020F0502020204030204" pitchFamily="34" charset="0"/>
                <a:cs typeface="Arial" panose="020B0604020202020204" pitchFamily="34" charset="0"/>
              </a:rPr>
              <a:t>AUTO_INCREMENT</a:t>
            </a:r>
            <a:r>
              <a:rPr lang="fr-FR" dirty="0">
                <a:latin typeface="Tahoma" panose="020B0604030504040204" pitchFamily="34" charset="0"/>
                <a:ea typeface="Calibri" panose="020F0502020204030204" pitchFamily="34" charset="0"/>
                <a:cs typeface="Arial" panose="020B0604020202020204" pitchFamily="34" charset="0"/>
              </a:rPr>
              <a:t> : Le champ ayant cette contrainte est incrément  automatiquement </a:t>
            </a:r>
            <a:endParaRPr lang="fr-FR" dirty="0"/>
          </a:p>
          <a:p>
            <a:pPr>
              <a:lnSpc>
                <a:spcPct val="150000"/>
              </a:lnSpc>
              <a:buFont typeface="Wingdings" pitchFamily="2" charset="2"/>
              <a:buChar char="ü"/>
            </a:pPr>
            <a:r>
              <a:rPr lang="fr-FR" dirty="0"/>
              <a:t> </a:t>
            </a:r>
            <a:r>
              <a:rPr lang="fr-FR" b="1" dirty="0"/>
              <a:t>unicité : UNIQUE </a:t>
            </a:r>
            <a:r>
              <a:rPr lang="fr-FR" dirty="0"/>
              <a:t>Toutes les </a:t>
            </a:r>
            <a:r>
              <a:rPr lang="fr-FR" dirty="0" smtClean="0"/>
              <a:t>valeurs </a:t>
            </a:r>
            <a:r>
              <a:rPr lang="fr-FR" dirty="0"/>
              <a:t>de la (des) colonnes doivent être différentes ou NULL</a:t>
            </a:r>
          </a:p>
          <a:p>
            <a:pPr>
              <a:lnSpc>
                <a:spcPct val="150000"/>
              </a:lnSpc>
              <a:buFont typeface="Wingdings" pitchFamily="2" charset="2"/>
              <a:buChar char="ü"/>
            </a:pPr>
            <a:r>
              <a:rPr lang="fr-FR" dirty="0"/>
              <a:t> </a:t>
            </a:r>
            <a:r>
              <a:rPr lang="fr-FR" b="1" dirty="0"/>
              <a:t>clé primaire :</a:t>
            </a:r>
            <a:r>
              <a:rPr lang="fr-FR" dirty="0"/>
              <a:t> </a:t>
            </a:r>
            <a:r>
              <a:rPr lang="fr-FR" b="1" dirty="0"/>
              <a:t>PRIMARY KEY </a:t>
            </a:r>
            <a:r>
              <a:rPr lang="fr-FR" dirty="0"/>
              <a:t>: </a:t>
            </a:r>
            <a:r>
              <a:rPr lang="fr-FR" b="1" dirty="0" err="1"/>
              <a:t>primary</a:t>
            </a:r>
            <a:r>
              <a:rPr lang="fr-FR" b="1" dirty="0"/>
              <a:t> </a:t>
            </a:r>
            <a:r>
              <a:rPr lang="fr-FR" b="1" dirty="0" err="1"/>
              <a:t>key</a:t>
            </a:r>
            <a:r>
              <a:rPr lang="fr-FR" b="1" dirty="0"/>
              <a:t> = unique + not </a:t>
            </a:r>
            <a:r>
              <a:rPr lang="fr-FR" b="1" dirty="0" err="1"/>
              <a:t>null</a:t>
            </a:r>
            <a:endParaRPr lang="fr-FR" b="1" dirty="0"/>
          </a:p>
          <a:p>
            <a:pPr>
              <a:lnSpc>
                <a:spcPct val="150000"/>
              </a:lnSpc>
              <a:buFont typeface="Wingdings" pitchFamily="2" charset="2"/>
              <a:buChar char="ü"/>
            </a:pPr>
            <a:r>
              <a:rPr lang="fr-FR" b="1" dirty="0"/>
              <a:t>valeur par défaut </a:t>
            </a:r>
            <a:r>
              <a:rPr lang="fr-FR" dirty="0"/>
              <a:t>: </a:t>
            </a:r>
            <a:r>
              <a:rPr lang="fr-FR" b="1" dirty="0"/>
              <a:t>DEFAULT</a:t>
            </a:r>
            <a:r>
              <a:rPr lang="fr-FR" dirty="0"/>
              <a:t> Permet de spécifier une valeur par défaut à la colonne </a:t>
            </a:r>
            <a:endParaRPr lang="fr-FR" dirty="0" smtClean="0"/>
          </a:p>
          <a:p>
            <a:pPr>
              <a:lnSpc>
                <a:spcPct val="150000"/>
              </a:lnSpc>
              <a:buFont typeface="Wingdings" pitchFamily="2" charset="2"/>
              <a:buChar char="ü"/>
            </a:pPr>
            <a:r>
              <a:rPr lang="fr-FR" b="1" dirty="0" smtClean="0"/>
              <a:t>intégrité </a:t>
            </a:r>
            <a:r>
              <a:rPr lang="fr-FR" b="1" dirty="0"/>
              <a:t>de domaine </a:t>
            </a:r>
            <a:r>
              <a:rPr lang="fr-FR" dirty="0"/>
              <a:t>: </a:t>
            </a:r>
            <a:r>
              <a:rPr lang="fr-FR" b="1" dirty="0"/>
              <a:t>CHECK</a:t>
            </a:r>
            <a:r>
              <a:rPr lang="fr-FR" dirty="0"/>
              <a:t> Permet de spécifier les valeurs acceptables pour une colonne. </a:t>
            </a:r>
          </a:p>
          <a:p>
            <a:pPr>
              <a:lnSpc>
                <a:spcPct val="150000"/>
              </a:lnSpc>
              <a:buFont typeface="Wingdings" pitchFamily="2" charset="2"/>
              <a:buChar char="ü"/>
            </a:pPr>
            <a:r>
              <a:rPr lang="fr-FR" b="1" dirty="0"/>
              <a:t>intégrité référentielle (clé étrangère) </a:t>
            </a:r>
            <a:r>
              <a:rPr lang="fr-FR" dirty="0"/>
              <a:t>: </a:t>
            </a:r>
            <a:r>
              <a:rPr lang="fr-FR" b="1" dirty="0"/>
              <a:t>FOREIGN KEY </a:t>
            </a:r>
            <a:r>
              <a:rPr lang="fr-FR" dirty="0"/>
              <a:t>Cette colonne fait référence à une colonne clé d'une autre table.</a:t>
            </a:r>
          </a:p>
        </p:txBody>
      </p:sp>
      <p:sp>
        <p:nvSpPr>
          <p:cNvPr id="6" name="Rectangle 5"/>
          <p:cNvSpPr/>
          <p:nvPr/>
        </p:nvSpPr>
        <p:spPr>
          <a:xfrm>
            <a:off x="182880" y="6168408"/>
            <a:ext cx="10668000" cy="400110"/>
          </a:xfrm>
          <a:prstGeom prst="rect">
            <a:avLst/>
          </a:prstGeom>
        </p:spPr>
        <p:txBody>
          <a:bodyPr wrap="square">
            <a:spAutoFit/>
          </a:bodyPr>
          <a:lstStyle/>
          <a:p>
            <a:r>
              <a:rPr lang="fr-FR" sz="2000" b="1" dirty="0"/>
              <a:t>Attention, </a:t>
            </a:r>
            <a:r>
              <a:rPr lang="fr-FR" sz="2000" dirty="0"/>
              <a:t>on ne met pas de virgule entre la définition de la colonne et celle de la contrainte. </a:t>
            </a:r>
          </a:p>
        </p:txBody>
      </p:sp>
      <p:sp>
        <p:nvSpPr>
          <p:cNvPr id="8" name="Rectangle 7"/>
          <p:cNvSpPr/>
          <p:nvPr/>
        </p:nvSpPr>
        <p:spPr>
          <a:xfrm>
            <a:off x="6299592" y="8709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a:t>
            </a:r>
            <a:r>
              <a:rPr lang="fr-FR" sz="2400" b="1" dirty="0">
                <a:solidFill>
                  <a:schemeClr val="tx2">
                    <a:lumMod val="60000"/>
                    <a:lumOff val="40000"/>
                  </a:schemeClr>
                </a:solidFill>
              </a:rPr>
              <a:t>Les contraintes </a:t>
            </a:r>
            <a:r>
              <a:rPr lang="fr-FR" sz="2400" b="1" dirty="0" smtClean="0">
                <a:solidFill>
                  <a:schemeClr val="tx2">
                    <a:lumMod val="60000"/>
                    <a:lumOff val="40000"/>
                  </a:schemeClr>
                </a:solidFill>
              </a:rPr>
              <a:t>d'intégrité </a:t>
            </a:r>
            <a:r>
              <a:rPr lang="fr-FR" sz="2400" b="1" u="sng" dirty="0">
                <a:solidFill>
                  <a:schemeClr val="tx2">
                    <a:lumMod val="75000"/>
                  </a:schemeClr>
                </a:solidFill>
              </a:rPr>
              <a:t>Fonctionnelle</a:t>
            </a:r>
            <a:r>
              <a:rPr lang="fr-FR" sz="2400" b="1" dirty="0" smtClean="0">
                <a:solidFill>
                  <a:schemeClr val="tx2">
                    <a:lumMod val="60000"/>
                    <a:lumOff val="40000"/>
                  </a:schemeClr>
                </a:solidFill>
              </a:rPr>
              <a:t> </a:t>
            </a:r>
            <a:endParaRPr lang="fr-FR" sz="2400" b="1" dirty="0">
              <a:solidFill>
                <a:schemeClr val="tx2">
                  <a:lumMod val="60000"/>
                  <a:lumOff val="40000"/>
                </a:schemeClr>
              </a:solidFill>
            </a:endParaRPr>
          </a:p>
        </p:txBody>
      </p:sp>
      <p:sp>
        <p:nvSpPr>
          <p:cNvPr id="10" name="ZoneTexte 9"/>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7" name="Rectangle 6"/>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140863606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860" y="1831163"/>
            <a:ext cx="11512511" cy="5026639"/>
          </a:xfrm>
        </p:spPr>
        <p:txBody>
          <a:bodyPr>
            <a:noAutofit/>
          </a:bodyPr>
          <a:lstStyle/>
          <a:p>
            <a:r>
              <a:rPr lang="fr-FR" sz="1800" dirty="0" smtClean="0"/>
              <a:t>Cette contrainte permet de rendre obligatoire la saisie d'une colonne.</a:t>
            </a:r>
          </a:p>
          <a:p>
            <a:pPr>
              <a:buNone/>
            </a:pPr>
            <a:r>
              <a:rPr lang="fr-FR" sz="1800" b="1" dirty="0">
                <a:sym typeface="Wingdings" pitchFamily="2" charset="2"/>
              </a:rPr>
              <a:t> </a:t>
            </a:r>
            <a:r>
              <a:rPr lang="fr-FR" sz="1800" b="1" dirty="0"/>
              <a:t>Exemple :</a:t>
            </a:r>
          </a:p>
          <a:p>
            <a:pPr>
              <a:buNone/>
            </a:pPr>
            <a:r>
              <a:rPr lang="fr-FR" sz="1800" b="1" dirty="0"/>
              <a:t>                                             CREATE TABLE PERSONNE</a:t>
            </a:r>
          </a:p>
          <a:p>
            <a:pPr>
              <a:buNone/>
            </a:pPr>
            <a:r>
              <a:rPr lang="fr-FR" sz="1800" b="1" dirty="0"/>
              <a:t>				(</a:t>
            </a:r>
          </a:p>
          <a:p>
            <a:pPr>
              <a:buNone/>
            </a:pPr>
            <a:r>
              <a:rPr lang="fr-FR" sz="1800" b="1" dirty="0"/>
              <a:t>					</a:t>
            </a:r>
            <a:r>
              <a:rPr lang="fr-FR" sz="1800" b="1" dirty="0" err="1"/>
              <a:t>NomPers</a:t>
            </a:r>
            <a:r>
              <a:rPr lang="fr-FR" sz="1800" b="1" dirty="0"/>
              <a:t> </a:t>
            </a:r>
            <a:r>
              <a:rPr lang="fr-FR" sz="1800" b="1" dirty="0" err="1" smtClean="0"/>
              <a:t>Varchar</a:t>
            </a:r>
            <a:r>
              <a:rPr lang="fr-FR" sz="1800" b="1" dirty="0" smtClean="0"/>
              <a:t>(30</a:t>
            </a:r>
            <a:r>
              <a:rPr lang="fr-FR" sz="1800" b="1" dirty="0"/>
              <a:t>) NOT NULL,</a:t>
            </a:r>
          </a:p>
          <a:p>
            <a:pPr>
              <a:buNone/>
            </a:pPr>
            <a:r>
              <a:rPr lang="fr-FR" sz="1800" b="1" dirty="0"/>
              <a:t> 					</a:t>
            </a:r>
            <a:r>
              <a:rPr lang="fr-FR" sz="1800" b="1" dirty="0" err="1"/>
              <a:t>PrénomPers</a:t>
            </a:r>
            <a:r>
              <a:rPr lang="fr-FR" sz="1800" b="1" dirty="0"/>
              <a:t> </a:t>
            </a:r>
            <a:r>
              <a:rPr lang="fr-FR" sz="1800" b="1" dirty="0" err="1" smtClean="0"/>
              <a:t>Varchar</a:t>
            </a:r>
            <a:r>
              <a:rPr lang="fr-FR" sz="1800" b="1" dirty="0" smtClean="0"/>
              <a:t>(30</a:t>
            </a:r>
            <a:r>
              <a:rPr lang="fr-FR" sz="1800" b="1" dirty="0"/>
              <a:t>)</a:t>
            </a:r>
          </a:p>
          <a:p>
            <a:pPr>
              <a:buNone/>
            </a:pPr>
            <a:r>
              <a:rPr lang="fr-FR" sz="1800" b="1" dirty="0"/>
              <a:t>				</a:t>
            </a:r>
            <a:r>
              <a:rPr lang="fr-FR" sz="1800" b="1" dirty="0" smtClean="0"/>
              <a:t>);</a:t>
            </a:r>
            <a:endParaRPr lang="fr-FR" sz="1800" dirty="0"/>
          </a:p>
          <a:p>
            <a:pPr>
              <a:buNone/>
            </a:pPr>
            <a:r>
              <a:rPr lang="fr-FR" sz="1800" dirty="0"/>
              <a:t>D’après cette contrainte on aura : </a:t>
            </a:r>
          </a:p>
          <a:p>
            <a:r>
              <a:rPr lang="fr-FR" sz="1800" dirty="0"/>
              <a:t>INSERT INTO PERSONNE VALUES ('Dupont', 'Jean');            </a:t>
            </a:r>
            <a:r>
              <a:rPr lang="fr-FR" sz="1800" b="1" dirty="0">
                <a:solidFill>
                  <a:srgbClr val="00B050"/>
                </a:solidFill>
              </a:rPr>
              <a:t>autorisé</a:t>
            </a:r>
          </a:p>
          <a:p>
            <a:r>
              <a:rPr lang="fr-FR" sz="1800" dirty="0"/>
              <a:t>INSERT INTO PERSONNE VALUES ('Martin', NULL);              </a:t>
            </a:r>
            <a:r>
              <a:rPr lang="fr-FR" sz="1800" b="1" dirty="0">
                <a:solidFill>
                  <a:srgbClr val="00B050"/>
                </a:solidFill>
              </a:rPr>
              <a:t>autorisé</a:t>
            </a:r>
          </a:p>
          <a:p>
            <a:r>
              <a:rPr lang="fr-FR" sz="1800" dirty="0"/>
              <a:t>INSERT INTO PERSONNE VALUES (NULL, 'toto');                    </a:t>
            </a:r>
            <a:r>
              <a:rPr lang="fr-FR" sz="1800" b="1" dirty="0">
                <a:solidFill>
                  <a:srgbClr val="C00000"/>
                </a:solidFill>
              </a:rPr>
              <a:t>refusé</a:t>
            </a:r>
          </a:p>
          <a:p>
            <a:r>
              <a:rPr lang="fr-FR" sz="1800" dirty="0"/>
              <a:t>INSERT INTO PERSONNE(</a:t>
            </a:r>
            <a:r>
              <a:rPr lang="fr-FR" sz="1800" dirty="0" err="1"/>
              <a:t>PrénomPers</a:t>
            </a:r>
            <a:r>
              <a:rPr lang="fr-FR" sz="1800" dirty="0"/>
              <a:t>) VALUES ('titi');          </a:t>
            </a:r>
            <a:r>
              <a:rPr lang="fr-FR" sz="1800" b="1" dirty="0">
                <a:solidFill>
                  <a:srgbClr val="C00000"/>
                </a:solidFill>
              </a:rPr>
              <a:t>refusé</a:t>
            </a:r>
          </a:p>
          <a:p>
            <a:pPr>
              <a:buNone/>
            </a:pPr>
            <a:r>
              <a:rPr lang="fr-FR" sz="1800" b="1" dirty="0"/>
              <a:t>Question</a:t>
            </a:r>
            <a:r>
              <a:rPr lang="fr-FR" sz="1800" b="1" dirty="0">
                <a:solidFill>
                  <a:srgbClr val="C00000"/>
                </a:solidFill>
              </a:rPr>
              <a:t> :</a:t>
            </a:r>
          </a:p>
          <a:p>
            <a:r>
              <a:rPr lang="fr-FR" sz="1800" dirty="0"/>
              <a:t>INSERT INTO PERSONNE(</a:t>
            </a:r>
            <a:r>
              <a:rPr lang="fr-FR" sz="1800" b="1" dirty="0" err="1"/>
              <a:t>NomPers</a:t>
            </a:r>
            <a:r>
              <a:rPr lang="fr-FR" sz="1800" dirty="0"/>
              <a:t>) VALUES (‘</a:t>
            </a:r>
            <a:r>
              <a:rPr lang="fr-FR" sz="1800" b="1" dirty="0" err="1"/>
              <a:t>Harish</a:t>
            </a:r>
            <a:r>
              <a:rPr lang="fr-FR" sz="1800" dirty="0"/>
              <a:t>');          </a:t>
            </a:r>
            <a:r>
              <a:rPr lang="fr-FR" sz="1800" b="1" dirty="0">
                <a:solidFill>
                  <a:srgbClr val="C00000"/>
                </a:solidFill>
              </a:rPr>
              <a:t>refusé/ </a:t>
            </a:r>
            <a:r>
              <a:rPr lang="fr-FR" sz="1800" b="1" dirty="0">
                <a:solidFill>
                  <a:srgbClr val="00B050"/>
                </a:solidFill>
              </a:rPr>
              <a:t>autorisé ?</a:t>
            </a:r>
            <a:endParaRPr lang="fr-FR" sz="1800" b="1" dirty="0">
              <a:solidFill>
                <a:srgbClr val="C00000"/>
              </a:solidFill>
            </a:endParaRPr>
          </a:p>
        </p:txBody>
      </p:sp>
      <p:sp>
        <p:nvSpPr>
          <p:cNvPr id="5" name="Rectangle 4"/>
          <p:cNvSpPr/>
          <p:nvPr/>
        </p:nvSpPr>
        <p:spPr>
          <a:xfrm>
            <a:off x="368488" y="1332664"/>
            <a:ext cx="5074723" cy="461665"/>
          </a:xfrm>
          <a:prstGeom prst="rect">
            <a:avLst/>
          </a:prstGeom>
        </p:spPr>
        <p:txBody>
          <a:bodyPr wrap="none">
            <a:spAutoFit/>
          </a:bodyPr>
          <a:lstStyle/>
          <a:p>
            <a:r>
              <a:rPr lang="fr-FR" b="1" u="sng" dirty="0">
                <a:solidFill>
                  <a:schemeClr val="tx2">
                    <a:lumMod val="75000"/>
                  </a:schemeClr>
                </a:solidFill>
              </a:rPr>
              <a:t> </a:t>
            </a:r>
            <a:r>
              <a:rPr lang="fr-FR" sz="2400" b="1" u="sng" dirty="0">
                <a:solidFill>
                  <a:schemeClr val="tx2">
                    <a:lumMod val="75000"/>
                  </a:schemeClr>
                </a:solidFill>
              </a:rPr>
              <a:t>1- Contrainte d'obligation : NOT NULL </a:t>
            </a:r>
            <a:endParaRPr lang="fr-FR" sz="2400" u="sng" dirty="0">
              <a:solidFill>
                <a:schemeClr val="tx2">
                  <a:lumMod val="75000"/>
                </a:schemeClr>
              </a:solidFill>
            </a:endParaRPr>
          </a:p>
        </p:txBody>
      </p:sp>
      <p:sp>
        <p:nvSpPr>
          <p:cNvPr id="6" name="Rectangle 5"/>
          <p:cNvSpPr/>
          <p:nvPr/>
        </p:nvSpPr>
        <p:spPr>
          <a:xfrm>
            <a:off x="1612072" y="6396137"/>
            <a:ext cx="7858180" cy="461665"/>
          </a:xfrm>
          <a:prstGeom prst="rect">
            <a:avLst/>
          </a:prstGeom>
        </p:spPr>
        <p:txBody>
          <a:bodyPr wrap="square">
            <a:spAutoFit/>
          </a:bodyPr>
          <a:lstStyle/>
          <a:p>
            <a:r>
              <a:rPr lang="fr-FR" sz="2400" b="1" dirty="0"/>
              <a:t>car il faut </a:t>
            </a:r>
            <a:r>
              <a:rPr lang="fr-FR" sz="2400" b="1" dirty="0" smtClean="0"/>
              <a:t>que </a:t>
            </a:r>
            <a:r>
              <a:rPr lang="fr-FR" sz="2400" b="1" dirty="0"/>
              <a:t>le nom ait une valeur.</a:t>
            </a:r>
          </a:p>
        </p:txBody>
      </p:sp>
      <p:sp>
        <p:nvSpPr>
          <p:cNvPr id="7" name="Rectangle 6"/>
          <p:cNvSpPr/>
          <p:nvPr/>
        </p:nvSpPr>
        <p:spPr>
          <a:xfrm>
            <a:off x="6299592" y="8709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a:t>
            </a:r>
            <a:r>
              <a:rPr lang="fr-FR" sz="2400" b="1" dirty="0">
                <a:solidFill>
                  <a:schemeClr val="tx2">
                    <a:lumMod val="60000"/>
                    <a:lumOff val="40000"/>
                  </a:schemeClr>
                </a:solidFill>
              </a:rPr>
              <a:t>Les contraintes </a:t>
            </a:r>
            <a:r>
              <a:rPr lang="fr-FR" sz="2400" b="1" dirty="0" smtClean="0">
                <a:solidFill>
                  <a:schemeClr val="tx2">
                    <a:lumMod val="60000"/>
                    <a:lumOff val="40000"/>
                  </a:schemeClr>
                </a:solidFill>
              </a:rPr>
              <a:t>d'intégrité </a:t>
            </a:r>
            <a:r>
              <a:rPr lang="fr-FR" sz="2400" b="1" u="sng" dirty="0">
                <a:solidFill>
                  <a:schemeClr val="tx2">
                    <a:lumMod val="75000"/>
                  </a:schemeClr>
                </a:solidFill>
              </a:rPr>
              <a:t>Fonctionnelle</a:t>
            </a:r>
            <a:r>
              <a:rPr lang="fr-FR" sz="2400" b="1" dirty="0" smtClean="0">
                <a:solidFill>
                  <a:schemeClr val="tx2">
                    <a:lumMod val="60000"/>
                    <a:lumOff val="40000"/>
                  </a:schemeClr>
                </a:solidFill>
              </a:rPr>
              <a:t> </a:t>
            </a:r>
            <a:endParaRPr lang="fr-FR" sz="2400" b="1" dirty="0">
              <a:solidFill>
                <a:schemeClr val="tx2">
                  <a:lumMod val="60000"/>
                  <a:lumOff val="40000"/>
                </a:schemeClr>
              </a:solidFill>
            </a:endParaRPr>
          </a:p>
        </p:txBody>
      </p:sp>
      <p:sp>
        <p:nvSpPr>
          <p:cNvPr id="9" name="ZoneTexte 8"/>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0" name="Rectangle 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24577210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5983" y="2901358"/>
            <a:ext cx="4913194" cy="2927702"/>
          </a:xfrm>
        </p:spPr>
        <p:txBody>
          <a:bodyPr>
            <a:noAutofit/>
          </a:bodyPr>
          <a:lstStyle/>
          <a:p>
            <a:pPr>
              <a:buNone/>
            </a:pPr>
            <a:r>
              <a:rPr lang="fr-FR" sz="2400" u="sng" dirty="0" smtClean="0">
                <a:solidFill>
                  <a:srgbClr val="0070C0"/>
                </a:solidFill>
              </a:rPr>
              <a:t>Sur </a:t>
            </a:r>
            <a:r>
              <a:rPr lang="fr-FR" sz="2400" u="sng" dirty="0">
                <a:solidFill>
                  <a:srgbClr val="0070C0"/>
                </a:solidFill>
              </a:rPr>
              <a:t>plusieurs colonnes </a:t>
            </a:r>
            <a:r>
              <a:rPr lang="fr-FR" sz="2400" u="sng" dirty="0" smtClean="0">
                <a:solidFill>
                  <a:srgbClr val="0070C0"/>
                </a:solidFill>
              </a:rPr>
              <a:t>:</a:t>
            </a:r>
          </a:p>
          <a:p>
            <a:pPr marL="531813" lvl="7" indent="-439738">
              <a:buNone/>
            </a:pPr>
            <a:r>
              <a:rPr lang="fr-FR" sz="2400" dirty="0"/>
              <a:t>CREATE TABLE PERSONN </a:t>
            </a:r>
            <a:r>
              <a:rPr lang="fr-FR" sz="2400" dirty="0" smtClean="0"/>
              <a:t>(</a:t>
            </a:r>
          </a:p>
          <a:p>
            <a:pPr marL="531813" lvl="7" indent="-439738">
              <a:buNone/>
            </a:pPr>
            <a:r>
              <a:rPr lang="fr-FR" sz="2400" dirty="0" err="1" smtClean="0"/>
              <a:t>idPers</a:t>
            </a:r>
            <a:r>
              <a:rPr lang="fr-FR" sz="2400" dirty="0" smtClean="0"/>
              <a:t> </a:t>
            </a:r>
            <a:r>
              <a:rPr lang="fr-FR" sz="2400" dirty="0" err="1"/>
              <a:t>numeric</a:t>
            </a:r>
            <a:r>
              <a:rPr lang="fr-FR" sz="2400" dirty="0"/>
              <a:t> PRIMARY KEY,  </a:t>
            </a:r>
            <a:endParaRPr lang="fr-FR" sz="2400" dirty="0" smtClean="0"/>
          </a:p>
          <a:p>
            <a:pPr marL="531813" lvl="7" indent="-439738">
              <a:buNone/>
            </a:pPr>
            <a:r>
              <a:rPr lang="fr-FR" sz="2400" dirty="0" err="1" smtClean="0"/>
              <a:t>NomPers</a:t>
            </a:r>
            <a:r>
              <a:rPr lang="fr-FR" sz="2400" dirty="0" smtClean="0"/>
              <a:t> </a:t>
            </a:r>
            <a:r>
              <a:rPr lang="fr-FR" sz="2400" dirty="0" err="1"/>
              <a:t>Varchar</a:t>
            </a:r>
            <a:r>
              <a:rPr lang="fr-FR" sz="2400" dirty="0"/>
              <a:t>(30) NOT </a:t>
            </a:r>
            <a:r>
              <a:rPr lang="fr-FR" sz="2400" dirty="0" smtClean="0"/>
              <a:t>NULL,</a:t>
            </a:r>
          </a:p>
          <a:p>
            <a:pPr marL="531813" lvl="7" indent="-439738">
              <a:buNone/>
            </a:pPr>
            <a:r>
              <a:rPr lang="fr-FR" sz="2400" dirty="0" err="1" smtClean="0"/>
              <a:t>PrenomPers</a:t>
            </a:r>
            <a:r>
              <a:rPr lang="fr-FR" sz="2400" dirty="0" smtClean="0"/>
              <a:t> </a:t>
            </a:r>
            <a:r>
              <a:rPr lang="fr-FR" sz="2400" dirty="0" err="1" smtClean="0"/>
              <a:t>Varchar</a:t>
            </a:r>
            <a:r>
              <a:rPr lang="fr-FR" sz="2400" dirty="0" smtClean="0"/>
              <a:t>(30,</a:t>
            </a:r>
          </a:p>
          <a:p>
            <a:pPr marL="531813" lvl="7" indent="-439738">
              <a:buNone/>
            </a:pPr>
            <a:r>
              <a:rPr lang="fr-FR" sz="2400" dirty="0" smtClean="0"/>
              <a:t>UNIQUE </a:t>
            </a:r>
            <a:r>
              <a:rPr lang="fr-FR" sz="2400" dirty="0"/>
              <a:t>(</a:t>
            </a:r>
            <a:r>
              <a:rPr lang="fr-FR" sz="2400" dirty="0" err="1"/>
              <a:t>NomPers</a:t>
            </a:r>
            <a:r>
              <a:rPr lang="fr-FR" sz="2400" dirty="0"/>
              <a:t>, </a:t>
            </a:r>
            <a:r>
              <a:rPr lang="fr-FR" sz="2400" dirty="0" err="1"/>
              <a:t>PrenomPers</a:t>
            </a:r>
            <a:r>
              <a:rPr lang="fr-FR" sz="2400" dirty="0" smtClean="0"/>
              <a:t>)</a:t>
            </a:r>
          </a:p>
          <a:p>
            <a:pPr marL="531813" lvl="7" indent="-439738">
              <a:buNone/>
            </a:pPr>
            <a:r>
              <a:rPr lang="fr-FR" sz="2400" dirty="0" smtClean="0"/>
              <a:t>);</a:t>
            </a:r>
            <a:endParaRPr lang="fr-FR" sz="2400" dirty="0"/>
          </a:p>
        </p:txBody>
      </p:sp>
      <p:sp>
        <p:nvSpPr>
          <p:cNvPr id="4" name="Rectangle 3"/>
          <p:cNvSpPr/>
          <p:nvPr/>
        </p:nvSpPr>
        <p:spPr>
          <a:xfrm>
            <a:off x="167640" y="6239200"/>
            <a:ext cx="12292491" cy="400110"/>
          </a:xfrm>
          <a:prstGeom prst="rect">
            <a:avLst/>
          </a:prstGeom>
        </p:spPr>
        <p:txBody>
          <a:bodyPr wrap="square">
            <a:spAutoFit/>
          </a:bodyPr>
          <a:lstStyle/>
          <a:p>
            <a:pPr>
              <a:buNone/>
            </a:pPr>
            <a:r>
              <a:rPr lang="fr-FR" sz="2000" dirty="0"/>
              <a:t>Une telle contrainte indique qu'on ne pourra pas avoir deux personnes ayant le </a:t>
            </a:r>
            <a:r>
              <a:rPr lang="fr-FR" sz="2000" b="1" dirty="0"/>
              <a:t>même nom et le même  prénom</a:t>
            </a:r>
            <a:r>
              <a:rPr lang="fr-FR" sz="2000" dirty="0"/>
              <a:t>.</a:t>
            </a:r>
          </a:p>
        </p:txBody>
      </p:sp>
      <p:sp>
        <p:nvSpPr>
          <p:cNvPr id="5" name="Rectangle 4"/>
          <p:cNvSpPr/>
          <p:nvPr/>
        </p:nvSpPr>
        <p:spPr>
          <a:xfrm>
            <a:off x="331392" y="1587370"/>
            <a:ext cx="4646196" cy="461665"/>
          </a:xfrm>
          <a:prstGeom prst="rect">
            <a:avLst/>
          </a:prstGeom>
        </p:spPr>
        <p:txBody>
          <a:bodyPr wrap="square">
            <a:spAutoFit/>
          </a:bodyPr>
          <a:lstStyle/>
          <a:p>
            <a:r>
              <a:rPr lang="fr-FR" sz="2400" b="1" u="sng" dirty="0">
                <a:solidFill>
                  <a:schemeClr val="tx2">
                    <a:lumMod val="75000"/>
                  </a:schemeClr>
                </a:solidFill>
              </a:rPr>
              <a:t>2 Contrainte d'unicité : </a:t>
            </a:r>
            <a:r>
              <a:rPr lang="fr-FR" sz="2400" b="1" u="sng" dirty="0" smtClean="0">
                <a:solidFill>
                  <a:schemeClr val="tx2">
                    <a:lumMod val="75000"/>
                  </a:schemeClr>
                </a:solidFill>
              </a:rPr>
              <a:t>UNIQUE:</a:t>
            </a:r>
            <a:endParaRPr lang="fr-FR" sz="2000" dirty="0"/>
          </a:p>
        </p:txBody>
      </p:sp>
      <p:sp>
        <p:nvSpPr>
          <p:cNvPr id="6" name="Rectangle 5"/>
          <p:cNvSpPr/>
          <p:nvPr/>
        </p:nvSpPr>
        <p:spPr>
          <a:xfrm>
            <a:off x="785797" y="3346871"/>
            <a:ext cx="4236720" cy="1938992"/>
          </a:xfrm>
          <a:prstGeom prst="rect">
            <a:avLst/>
          </a:prstGeom>
        </p:spPr>
        <p:txBody>
          <a:bodyPr wrap="square">
            <a:spAutoFit/>
          </a:bodyPr>
          <a:lstStyle/>
          <a:p>
            <a:pPr>
              <a:buNone/>
            </a:pPr>
            <a:r>
              <a:rPr lang="fr-FR" sz="2400" u="sng" dirty="0">
                <a:solidFill>
                  <a:srgbClr val="0070C0"/>
                </a:solidFill>
              </a:rPr>
              <a:t>Sur une seule colonne </a:t>
            </a:r>
            <a:endParaRPr lang="fr-FR" sz="2400" u="sng" dirty="0" smtClean="0">
              <a:solidFill>
                <a:srgbClr val="0070C0"/>
              </a:solidFill>
            </a:endParaRPr>
          </a:p>
          <a:p>
            <a:pPr>
              <a:buNone/>
            </a:pPr>
            <a:r>
              <a:rPr lang="fr-FR" sz="2400" dirty="0" smtClean="0"/>
              <a:t>CREATE </a:t>
            </a:r>
            <a:r>
              <a:rPr lang="fr-FR" sz="2400" dirty="0"/>
              <a:t>TABLE PERSONNE</a:t>
            </a:r>
          </a:p>
          <a:p>
            <a:pPr marL="0" lvl="7" indent="182563">
              <a:buNone/>
            </a:pPr>
            <a:r>
              <a:rPr lang="fr-FR" sz="2400" dirty="0"/>
              <a:t>(…</a:t>
            </a:r>
          </a:p>
          <a:p>
            <a:pPr marL="0" lvl="7" indent="182563">
              <a:buNone/>
            </a:pPr>
            <a:r>
              <a:rPr lang="fr-FR" sz="2400" dirty="0"/>
              <a:t>Téléphone CHAR(10) UNIQUE</a:t>
            </a:r>
          </a:p>
          <a:p>
            <a:pPr marL="0" lvl="7" indent="182563">
              <a:buNone/>
            </a:pPr>
            <a:r>
              <a:rPr lang="fr-FR" sz="2400" dirty="0"/>
              <a:t>);</a:t>
            </a:r>
          </a:p>
        </p:txBody>
      </p:sp>
      <p:sp>
        <p:nvSpPr>
          <p:cNvPr id="9" name="Rectangle 8"/>
          <p:cNvSpPr/>
          <p:nvPr/>
        </p:nvSpPr>
        <p:spPr>
          <a:xfrm>
            <a:off x="6299592" y="8709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a:t>
            </a:r>
            <a:r>
              <a:rPr lang="fr-FR" sz="2400" b="1" dirty="0">
                <a:solidFill>
                  <a:schemeClr val="tx2">
                    <a:lumMod val="60000"/>
                    <a:lumOff val="40000"/>
                  </a:schemeClr>
                </a:solidFill>
              </a:rPr>
              <a:t>Les contraintes </a:t>
            </a:r>
            <a:r>
              <a:rPr lang="fr-FR" sz="2400" b="1" dirty="0" smtClean="0">
                <a:solidFill>
                  <a:schemeClr val="tx2">
                    <a:lumMod val="60000"/>
                    <a:lumOff val="40000"/>
                  </a:schemeClr>
                </a:solidFill>
              </a:rPr>
              <a:t>d'intégrité </a:t>
            </a:r>
            <a:r>
              <a:rPr lang="fr-FR" sz="2400" b="1" u="sng" dirty="0">
                <a:solidFill>
                  <a:schemeClr val="tx2">
                    <a:lumMod val="75000"/>
                  </a:schemeClr>
                </a:solidFill>
              </a:rPr>
              <a:t>Fonctionnelle</a:t>
            </a:r>
            <a:r>
              <a:rPr lang="fr-FR" sz="2400" b="1" dirty="0" smtClean="0">
                <a:solidFill>
                  <a:schemeClr val="tx2">
                    <a:lumMod val="60000"/>
                    <a:lumOff val="40000"/>
                  </a:schemeClr>
                </a:solidFill>
              </a:rPr>
              <a:t> </a:t>
            </a:r>
            <a:endParaRPr lang="fr-FR" sz="2400" b="1" dirty="0">
              <a:solidFill>
                <a:schemeClr val="tx2">
                  <a:lumMod val="60000"/>
                  <a:lumOff val="40000"/>
                </a:schemeClr>
              </a:solidFill>
            </a:endParaRPr>
          </a:p>
        </p:txBody>
      </p:sp>
      <p:sp>
        <p:nvSpPr>
          <p:cNvPr id="11" name="ZoneTexte 10"/>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2" name="Rectangle 11"/>
          <p:cNvSpPr/>
          <p:nvPr/>
        </p:nvSpPr>
        <p:spPr>
          <a:xfrm>
            <a:off x="63803" y="2146687"/>
            <a:ext cx="12024360" cy="707886"/>
          </a:xfrm>
          <a:prstGeom prst="rect">
            <a:avLst/>
          </a:prstGeom>
        </p:spPr>
        <p:txBody>
          <a:bodyPr wrap="square">
            <a:spAutoFit/>
          </a:bodyPr>
          <a:lstStyle/>
          <a:p>
            <a:r>
              <a:rPr lang="fr-FR" sz="2000" dirty="0" smtClean="0"/>
              <a:t>Cette </a:t>
            </a:r>
            <a:r>
              <a:rPr lang="fr-FR" sz="2000" dirty="0"/>
              <a:t>contrainte permet de contrôler que chaque ligne a une valeur unique pour la colonne ou l'ensemble  de colonne unique (pas de doublons)</a:t>
            </a:r>
          </a:p>
        </p:txBody>
      </p:sp>
      <p:sp>
        <p:nvSpPr>
          <p:cNvPr id="13" name="Rectangle 12"/>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18516292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114679" y="2453198"/>
            <a:ext cx="4049078" cy="15340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None/>
            </a:pPr>
            <a:r>
              <a:rPr lang="fr-FR" sz="2000" dirty="0"/>
              <a:t> </a:t>
            </a:r>
            <a:r>
              <a:rPr lang="fr-FR" dirty="0"/>
              <a:t>CREATE TABLE PERSONNE</a:t>
            </a:r>
          </a:p>
          <a:p>
            <a:pPr marL="0" lvl="5">
              <a:buNone/>
            </a:pPr>
            <a:r>
              <a:rPr lang="fr-FR" dirty="0"/>
              <a:t>         (  </a:t>
            </a:r>
            <a:r>
              <a:rPr lang="fr-FR" dirty="0" err="1"/>
              <a:t>idPers</a:t>
            </a:r>
            <a:r>
              <a:rPr lang="fr-FR" dirty="0"/>
              <a:t> </a:t>
            </a:r>
            <a:r>
              <a:rPr lang="fr-FR" dirty="0" err="1"/>
              <a:t>number</a:t>
            </a:r>
            <a:r>
              <a:rPr lang="fr-FR" dirty="0"/>
              <a:t>(20)  </a:t>
            </a:r>
            <a:r>
              <a:rPr lang="fr-FR" b="1" dirty="0"/>
              <a:t>PRIMARY KEY,</a:t>
            </a:r>
          </a:p>
          <a:p>
            <a:pPr marL="0" lvl="5">
              <a:buNone/>
            </a:pPr>
            <a:r>
              <a:rPr lang="fr-FR" dirty="0"/>
              <a:t>           noms </a:t>
            </a:r>
            <a:r>
              <a:rPr lang="fr-FR" dirty="0" err="1"/>
              <a:t>varchar</a:t>
            </a:r>
            <a:r>
              <a:rPr lang="fr-FR" dirty="0"/>
              <a:t>(10)</a:t>
            </a:r>
          </a:p>
          <a:p>
            <a:pPr marL="0" lvl="5">
              <a:buNone/>
            </a:pPr>
            <a:r>
              <a:rPr lang="fr-FR" dirty="0"/>
              <a:t>             … );</a:t>
            </a:r>
          </a:p>
        </p:txBody>
      </p:sp>
      <p:sp>
        <p:nvSpPr>
          <p:cNvPr id="19" name="Rectangle 18"/>
          <p:cNvSpPr/>
          <p:nvPr/>
        </p:nvSpPr>
        <p:spPr>
          <a:xfrm>
            <a:off x="198132" y="5251661"/>
            <a:ext cx="4071966"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buNone/>
            </a:pPr>
            <a:r>
              <a:rPr lang="fr-FR" dirty="0"/>
              <a:t> </a:t>
            </a:r>
            <a:r>
              <a:rPr lang="fr-FR" b="1" dirty="0"/>
              <a:t>CREATE TABLE PERSONN</a:t>
            </a:r>
          </a:p>
          <a:p>
            <a:pPr>
              <a:buNone/>
            </a:pPr>
            <a:r>
              <a:rPr lang="fr-FR" dirty="0"/>
              <a:t>(</a:t>
            </a:r>
            <a:r>
              <a:rPr lang="fr-FR" dirty="0" err="1"/>
              <a:t>NomPers</a:t>
            </a:r>
            <a:r>
              <a:rPr lang="fr-FR" dirty="0"/>
              <a:t> </a:t>
            </a:r>
            <a:r>
              <a:rPr lang="fr-FR" dirty="0" err="1" smtClean="0"/>
              <a:t>Varchar</a:t>
            </a:r>
            <a:r>
              <a:rPr lang="fr-FR" dirty="0" smtClean="0"/>
              <a:t>(30</a:t>
            </a:r>
            <a:r>
              <a:rPr lang="fr-FR" dirty="0"/>
              <a:t>) </a:t>
            </a:r>
            <a:r>
              <a:rPr lang="fr-FR" b="1" dirty="0"/>
              <a:t>PRIMARY KEY,</a:t>
            </a:r>
          </a:p>
          <a:p>
            <a:pPr>
              <a:buNone/>
            </a:pPr>
            <a:r>
              <a:rPr lang="fr-FR" dirty="0" err="1" smtClean="0"/>
              <a:t>PrenomPers</a:t>
            </a:r>
            <a:r>
              <a:rPr lang="fr-FR" dirty="0" smtClean="0"/>
              <a:t> </a:t>
            </a:r>
            <a:r>
              <a:rPr lang="fr-FR" dirty="0" err="1" smtClean="0"/>
              <a:t>Varchar</a:t>
            </a:r>
            <a:r>
              <a:rPr lang="fr-FR" dirty="0" smtClean="0"/>
              <a:t>(30</a:t>
            </a:r>
            <a:r>
              <a:rPr lang="fr-FR" dirty="0"/>
              <a:t>) </a:t>
            </a:r>
            <a:r>
              <a:rPr lang="fr-FR" b="1" dirty="0"/>
              <a:t>PRIMARY KEY</a:t>
            </a:r>
            <a:r>
              <a:rPr lang="fr-FR" dirty="0"/>
              <a:t>,                  </a:t>
            </a:r>
          </a:p>
          <a:p>
            <a:pPr>
              <a:buNone/>
            </a:pPr>
            <a:r>
              <a:rPr lang="fr-FR" dirty="0"/>
              <a:t>…);</a:t>
            </a:r>
          </a:p>
        </p:txBody>
      </p:sp>
      <p:sp>
        <p:nvSpPr>
          <p:cNvPr id="3" name="Espace réservé du contenu 2"/>
          <p:cNvSpPr>
            <a:spLocks noGrp="1"/>
          </p:cNvSpPr>
          <p:nvPr>
            <p:ph idx="1"/>
          </p:nvPr>
        </p:nvSpPr>
        <p:spPr>
          <a:xfrm>
            <a:off x="5522367" y="4741851"/>
            <a:ext cx="4156333" cy="2012347"/>
          </a:xfrm>
          <a:ln>
            <a:solidFill>
              <a:srgbClr val="00B050"/>
            </a:solidFill>
          </a:ln>
        </p:spPr>
        <p:style>
          <a:lnRef idx="2">
            <a:schemeClr val="accent3"/>
          </a:lnRef>
          <a:fillRef idx="1">
            <a:schemeClr val="lt1"/>
          </a:fillRef>
          <a:effectRef idx="0">
            <a:schemeClr val="accent3"/>
          </a:effectRef>
          <a:fontRef idx="minor">
            <a:schemeClr val="dk1"/>
          </a:fontRef>
        </p:style>
        <p:txBody>
          <a:bodyPr>
            <a:noAutofit/>
          </a:bodyPr>
          <a:lstStyle/>
          <a:p>
            <a:pPr>
              <a:buNone/>
            </a:pPr>
            <a:r>
              <a:rPr lang="fr-FR" sz="1800" b="1" dirty="0"/>
              <a:t>     CREATE TABLE </a:t>
            </a:r>
            <a:r>
              <a:rPr lang="fr-FR" sz="1800" b="1" dirty="0" smtClean="0"/>
              <a:t>PERSONNE</a:t>
            </a:r>
          </a:p>
          <a:p>
            <a:pPr>
              <a:buNone/>
            </a:pPr>
            <a:r>
              <a:rPr lang="fr-FR" sz="1800" b="1" dirty="0" smtClean="0"/>
              <a:t>(</a:t>
            </a:r>
          </a:p>
          <a:p>
            <a:pPr>
              <a:buNone/>
            </a:pPr>
            <a:r>
              <a:rPr lang="fr-FR" sz="1800" b="1" dirty="0" err="1" smtClean="0"/>
              <a:t>NomPers</a:t>
            </a:r>
            <a:r>
              <a:rPr lang="fr-FR" sz="1800" b="1" dirty="0" smtClean="0"/>
              <a:t> </a:t>
            </a:r>
            <a:r>
              <a:rPr lang="fr-FR" sz="1800" b="1" dirty="0" err="1"/>
              <a:t>Varchar</a:t>
            </a:r>
            <a:r>
              <a:rPr lang="fr-FR" sz="1800" b="1" dirty="0"/>
              <a:t>(30</a:t>
            </a:r>
            <a:r>
              <a:rPr lang="fr-FR" sz="1800" b="1" dirty="0" smtClean="0"/>
              <a:t>),</a:t>
            </a:r>
          </a:p>
          <a:p>
            <a:pPr>
              <a:buNone/>
            </a:pPr>
            <a:r>
              <a:rPr lang="fr-FR" sz="1800" b="1" dirty="0" smtClean="0"/>
              <a:t> </a:t>
            </a:r>
            <a:r>
              <a:rPr lang="fr-FR" sz="1800" b="1" dirty="0" err="1"/>
              <a:t>PrenomPers</a:t>
            </a:r>
            <a:r>
              <a:rPr lang="fr-FR" sz="1800" b="1" dirty="0"/>
              <a:t> </a:t>
            </a:r>
            <a:r>
              <a:rPr lang="fr-FR" sz="1800" b="1" dirty="0" err="1"/>
              <a:t>Varchar</a:t>
            </a:r>
            <a:r>
              <a:rPr lang="fr-FR" sz="1800" b="1" dirty="0"/>
              <a:t>(30</a:t>
            </a:r>
            <a:r>
              <a:rPr lang="fr-FR" sz="1800" b="1" dirty="0" smtClean="0"/>
              <a:t>),</a:t>
            </a:r>
          </a:p>
          <a:p>
            <a:pPr>
              <a:buNone/>
            </a:pPr>
            <a:r>
              <a:rPr lang="fr-FR" sz="1800" b="1" dirty="0" smtClean="0">
                <a:solidFill>
                  <a:srgbClr val="002060"/>
                </a:solidFill>
              </a:rPr>
              <a:t>PRIMARY </a:t>
            </a:r>
            <a:r>
              <a:rPr lang="fr-FR" sz="1800" b="1" dirty="0">
                <a:solidFill>
                  <a:srgbClr val="002060"/>
                </a:solidFill>
              </a:rPr>
              <a:t>KEY </a:t>
            </a:r>
            <a:r>
              <a:rPr lang="fr-FR" sz="1800" b="1" dirty="0"/>
              <a:t>(</a:t>
            </a:r>
            <a:r>
              <a:rPr lang="fr-FR" sz="1800" b="1" dirty="0" err="1"/>
              <a:t>NomPers,PrenomPers</a:t>
            </a:r>
            <a:r>
              <a:rPr lang="fr-FR" sz="1800" b="1" dirty="0" smtClean="0"/>
              <a:t>)</a:t>
            </a:r>
          </a:p>
          <a:p>
            <a:pPr>
              <a:buNone/>
            </a:pPr>
            <a:r>
              <a:rPr lang="fr-FR" sz="1800" b="1" dirty="0" smtClean="0"/>
              <a:t>);</a:t>
            </a:r>
            <a:endParaRPr lang="fr-FR" sz="1800" b="1" dirty="0"/>
          </a:p>
        </p:txBody>
      </p:sp>
      <p:sp>
        <p:nvSpPr>
          <p:cNvPr id="5" name="Rectangle 4"/>
          <p:cNvSpPr/>
          <p:nvPr/>
        </p:nvSpPr>
        <p:spPr>
          <a:xfrm>
            <a:off x="62478" y="1415221"/>
            <a:ext cx="3973260" cy="461665"/>
          </a:xfrm>
          <a:prstGeom prst="rect">
            <a:avLst/>
          </a:prstGeom>
        </p:spPr>
        <p:txBody>
          <a:bodyPr wrap="square">
            <a:spAutoFit/>
          </a:bodyPr>
          <a:lstStyle/>
          <a:p>
            <a:r>
              <a:rPr lang="fr-FR" sz="2400" b="1" u="sng" dirty="0">
                <a:solidFill>
                  <a:schemeClr val="tx2">
                    <a:lumMod val="75000"/>
                  </a:schemeClr>
                </a:solidFill>
              </a:rPr>
              <a:t>3-Contrainte de clé </a:t>
            </a:r>
            <a:r>
              <a:rPr lang="fr-FR" sz="2400" b="1" u="sng" dirty="0" smtClean="0">
                <a:solidFill>
                  <a:schemeClr val="tx2">
                    <a:lumMod val="75000"/>
                  </a:schemeClr>
                </a:solidFill>
              </a:rPr>
              <a:t>primaire:</a:t>
            </a:r>
            <a:endParaRPr lang="fr-FR" sz="2000" dirty="0"/>
          </a:p>
        </p:txBody>
      </p:sp>
      <p:cxnSp>
        <p:nvCxnSpPr>
          <p:cNvPr id="7" name="Connecteur droit 6"/>
          <p:cNvCxnSpPr/>
          <p:nvPr/>
        </p:nvCxnSpPr>
        <p:spPr>
          <a:xfrm rot="10800000" flipV="1">
            <a:off x="962023" y="5072694"/>
            <a:ext cx="2286016" cy="157163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Connecteur droit 7"/>
          <p:cNvCxnSpPr/>
          <p:nvPr/>
        </p:nvCxnSpPr>
        <p:spPr>
          <a:xfrm rot="10800000">
            <a:off x="748569" y="5111124"/>
            <a:ext cx="2428892" cy="164307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59473" y="3566362"/>
            <a:ext cx="9068790" cy="1292662"/>
          </a:xfrm>
          <a:prstGeom prst="rect">
            <a:avLst/>
          </a:prstGeom>
        </p:spPr>
        <p:txBody>
          <a:bodyPr wrap="square">
            <a:spAutoFit/>
          </a:bodyPr>
          <a:lstStyle/>
          <a:p>
            <a:pPr>
              <a:buNone/>
            </a:pPr>
            <a:endParaRPr lang="fr-FR" dirty="0"/>
          </a:p>
          <a:p>
            <a:pPr>
              <a:buNone/>
            </a:pPr>
            <a:r>
              <a:rPr lang="fr-FR" sz="2000" b="1" dirty="0">
                <a:solidFill>
                  <a:srgbClr val="0070C0"/>
                </a:solidFill>
              </a:rPr>
              <a:t>2em cas : </a:t>
            </a:r>
          </a:p>
          <a:p>
            <a:pPr>
              <a:buNone/>
            </a:pPr>
            <a:r>
              <a:rPr lang="fr-FR" sz="2000" dirty="0"/>
              <a:t>Si la table a une clé compose de plusieurs colonnes, alors il est impossible d'indiquer </a:t>
            </a:r>
            <a:r>
              <a:rPr lang="fr-FR" sz="2000" dirty="0">
                <a:sym typeface="Wingdings" pitchFamily="2" charset="2"/>
              </a:rPr>
              <a:t> </a:t>
            </a:r>
            <a:r>
              <a:rPr lang="fr-FR" sz="2000" b="1" dirty="0"/>
              <a:t>PRIMARY KEY </a:t>
            </a:r>
            <a:r>
              <a:rPr lang="fr-FR" sz="2000" dirty="0"/>
              <a:t>au niveau des colonnes. </a:t>
            </a:r>
          </a:p>
        </p:txBody>
      </p:sp>
      <p:sp>
        <p:nvSpPr>
          <p:cNvPr id="2" name="Rectangle 1"/>
          <p:cNvSpPr/>
          <p:nvPr/>
        </p:nvSpPr>
        <p:spPr>
          <a:xfrm>
            <a:off x="59473" y="2869682"/>
            <a:ext cx="6909492" cy="646331"/>
          </a:xfrm>
          <a:prstGeom prst="rect">
            <a:avLst/>
          </a:prstGeom>
        </p:spPr>
        <p:txBody>
          <a:bodyPr wrap="square">
            <a:spAutoFit/>
          </a:bodyPr>
          <a:lstStyle/>
          <a:p>
            <a:pPr>
              <a:buNone/>
            </a:pPr>
            <a:r>
              <a:rPr lang="fr-FR" b="1" dirty="0">
                <a:solidFill>
                  <a:srgbClr val="0070C0"/>
                </a:solidFill>
              </a:rPr>
              <a:t>1</a:t>
            </a:r>
            <a:r>
              <a:rPr lang="fr-FR" b="1" baseline="30000" dirty="0">
                <a:solidFill>
                  <a:srgbClr val="0070C0"/>
                </a:solidFill>
              </a:rPr>
              <a:t>er</a:t>
            </a:r>
            <a:r>
              <a:rPr lang="fr-FR" b="1" dirty="0">
                <a:solidFill>
                  <a:srgbClr val="0070C0"/>
                </a:solidFill>
              </a:rPr>
              <a:t>  cas : </a:t>
            </a:r>
            <a:r>
              <a:rPr lang="fr-FR" dirty="0"/>
              <a:t>Si la table possède une clé composée d'une seule colonne, alors il est possible de l'indiquer juste après la  colonne clé.</a:t>
            </a:r>
          </a:p>
        </p:txBody>
      </p:sp>
      <p:sp>
        <p:nvSpPr>
          <p:cNvPr id="12" name="Rectangle 11"/>
          <p:cNvSpPr/>
          <p:nvPr/>
        </p:nvSpPr>
        <p:spPr>
          <a:xfrm>
            <a:off x="6299592" y="8709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a:t>
            </a:r>
            <a:r>
              <a:rPr lang="fr-FR" sz="2400" b="1" dirty="0">
                <a:solidFill>
                  <a:schemeClr val="tx2">
                    <a:lumMod val="60000"/>
                    <a:lumOff val="40000"/>
                  </a:schemeClr>
                </a:solidFill>
              </a:rPr>
              <a:t>Les contraintes </a:t>
            </a:r>
            <a:r>
              <a:rPr lang="fr-FR" sz="2400" b="1" dirty="0" smtClean="0">
                <a:solidFill>
                  <a:schemeClr val="tx2">
                    <a:lumMod val="60000"/>
                    <a:lumOff val="40000"/>
                  </a:schemeClr>
                </a:solidFill>
              </a:rPr>
              <a:t>d'intégrité </a:t>
            </a:r>
            <a:r>
              <a:rPr lang="fr-FR" sz="2400" b="1" u="sng" dirty="0">
                <a:solidFill>
                  <a:schemeClr val="tx2">
                    <a:lumMod val="75000"/>
                  </a:schemeClr>
                </a:solidFill>
              </a:rPr>
              <a:t>Fonctionnelle</a:t>
            </a:r>
            <a:r>
              <a:rPr lang="fr-FR" sz="2400" b="1" dirty="0" smtClean="0">
                <a:solidFill>
                  <a:schemeClr val="tx2">
                    <a:lumMod val="60000"/>
                    <a:lumOff val="40000"/>
                  </a:schemeClr>
                </a:solidFill>
              </a:rPr>
              <a:t> </a:t>
            </a:r>
            <a:endParaRPr lang="fr-FR" sz="2400" b="1" dirty="0">
              <a:solidFill>
                <a:schemeClr val="tx2">
                  <a:lumMod val="60000"/>
                  <a:lumOff val="40000"/>
                </a:schemeClr>
              </a:solidFill>
            </a:endParaRPr>
          </a:p>
        </p:txBody>
      </p:sp>
      <p:sp>
        <p:nvSpPr>
          <p:cNvPr id="14" name="ZoneTexte 13"/>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5" name="Rectangle 14"/>
          <p:cNvSpPr/>
          <p:nvPr/>
        </p:nvSpPr>
        <p:spPr>
          <a:xfrm>
            <a:off x="70428" y="1909696"/>
            <a:ext cx="12061224" cy="707886"/>
          </a:xfrm>
          <a:prstGeom prst="rect">
            <a:avLst/>
          </a:prstGeom>
        </p:spPr>
        <p:txBody>
          <a:bodyPr wrap="square">
            <a:spAutoFit/>
          </a:bodyPr>
          <a:lstStyle/>
          <a:p>
            <a:r>
              <a:rPr lang="fr-FR" sz="2000" dirty="0" smtClean="0"/>
              <a:t>La </a:t>
            </a:r>
            <a:r>
              <a:rPr lang="fr-FR" sz="2000" dirty="0"/>
              <a:t>contrainte de clé primaire permet d'indiquer que la ou les colonnes sont uniques et ne peuvent pas avoir   de valeur nulle. </a:t>
            </a:r>
          </a:p>
        </p:txBody>
      </p:sp>
      <p:sp>
        <p:nvSpPr>
          <p:cNvPr id="16" name="Rectangle 1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272457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wipe(down)">
                                      <p:cBhvr>
                                        <p:cTn id="7" dur="500"/>
                                        <p:tgtEl>
                                          <p:spTgt spid="1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wipe(down)">
                                      <p:cBhvr>
                                        <p:cTn id="10" dur="500"/>
                                        <p:tgtEl>
                                          <p:spTgt spid="1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wipe(down)">
                                      <p:cBhvr>
                                        <p:cTn id="13" dur="500"/>
                                        <p:tgtEl>
                                          <p:spTgt spid="19">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Effect transition="in" filter="wipe(down)">
                                      <p:cBhvr>
                                        <p:cTn id="16" dur="500"/>
                                        <p:tgtEl>
                                          <p:spTgt spid="19">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Effect transition="in" filter="wipe(down)">
                                      <p:cBhvr>
                                        <p:cTn id="19" dur="500"/>
                                        <p:tgtEl>
                                          <p:spTgt spid="1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Effect transition="in" filter="wipe(down)">
                                      <p:cBhvr>
                                        <p:cTn id="32" dur="500"/>
                                        <p:tgtEl>
                                          <p:spTgt spid="3">
                                            <p:bg/>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down)">
                                      <p:cBhvr>
                                        <p:cTn id="35" dur="500"/>
                                        <p:tgtEl>
                                          <p:spTgt spid="3">
                                            <p:txEl>
                                              <p:pRg st="0" end="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down)">
                                      <p:cBhvr>
                                        <p:cTn id="38" dur="500"/>
                                        <p:tgtEl>
                                          <p:spTgt spid="3">
                                            <p:txEl>
                                              <p:pRg st="1" end="1"/>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00"/>
                                        <p:tgtEl>
                                          <p:spTgt spid="3">
                                            <p:txEl>
                                              <p:pRg st="2" end="2"/>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00"/>
                                        <p:tgtEl>
                                          <p:spTgt spid="3">
                                            <p:txEl>
                                              <p:pRg st="3" end="3"/>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ipe(down)">
                                      <p:cBhvr>
                                        <p:cTn id="47" dur="500"/>
                                        <p:tgtEl>
                                          <p:spTgt spid="3">
                                            <p:txEl>
                                              <p:pRg st="4" end="4"/>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wipe(down)">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P spid="3" grpId="0" build="allAtOnce"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53680" y="2361470"/>
            <a:ext cx="6342153" cy="1454568"/>
          </a:xfrm>
        </p:spPr>
        <p:txBody>
          <a:bodyPr>
            <a:noAutofit/>
          </a:bodyPr>
          <a:lstStyle/>
          <a:p>
            <a:pPr>
              <a:lnSpc>
                <a:spcPct val="150000"/>
              </a:lnSpc>
              <a:buNone/>
            </a:pPr>
            <a:r>
              <a:rPr lang="fr-FR" sz="1800" dirty="0"/>
              <a:t>Ainsi, si on insère la personne toto de la manière </a:t>
            </a:r>
            <a:r>
              <a:rPr lang="fr-FR" sz="1800" dirty="0" smtClean="0"/>
              <a:t>suivante:</a:t>
            </a:r>
          </a:p>
          <a:p>
            <a:pPr>
              <a:lnSpc>
                <a:spcPct val="150000"/>
              </a:lnSpc>
              <a:buNone/>
            </a:pPr>
            <a:r>
              <a:rPr lang="fr-FR" sz="1800" b="1" dirty="0" smtClean="0">
                <a:solidFill>
                  <a:srgbClr val="002060"/>
                </a:solidFill>
              </a:rPr>
              <a:t>INSERT INTO PERSONNE (</a:t>
            </a:r>
            <a:r>
              <a:rPr lang="fr-FR" sz="1800" b="1" dirty="0" err="1" smtClean="0">
                <a:solidFill>
                  <a:srgbClr val="002060"/>
                </a:solidFill>
              </a:rPr>
              <a:t>idPers</a:t>
            </a:r>
            <a:r>
              <a:rPr lang="fr-FR" sz="1800" b="1" dirty="0" smtClean="0">
                <a:solidFill>
                  <a:srgbClr val="002060"/>
                </a:solidFill>
              </a:rPr>
              <a:t>, </a:t>
            </a:r>
            <a:r>
              <a:rPr lang="fr-FR" sz="1800" b="1" dirty="0" err="1" smtClean="0">
                <a:solidFill>
                  <a:srgbClr val="002060"/>
                </a:solidFill>
              </a:rPr>
              <a:t>NomPers</a:t>
            </a:r>
            <a:r>
              <a:rPr lang="fr-FR" sz="1800" b="1" dirty="0" smtClean="0">
                <a:solidFill>
                  <a:srgbClr val="002060"/>
                </a:solidFill>
              </a:rPr>
              <a:t>) VALUES (100, 'toto');</a:t>
            </a:r>
          </a:p>
          <a:p>
            <a:pPr>
              <a:lnSpc>
                <a:spcPct val="150000"/>
              </a:lnSpc>
              <a:buNone/>
            </a:pPr>
            <a:r>
              <a:rPr lang="fr-FR" sz="1800" dirty="0"/>
              <a:t>Alors les valeurs de ses champs seront </a:t>
            </a:r>
            <a:r>
              <a:rPr lang="fr-FR" sz="1800" dirty="0" smtClean="0"/>
              <a:t>:</a:t>
            </a:r>
            <a:endParaRPr lang="fr-FR" sz="1800" dirty="0"/>
          </a:p>
        </p:txBody>
      </p:sp>
      <p:sp>
        <p:nvSpPr>
          <p:cNvPr id="5" name="Rectangle 4"/>
          <p:cNvSpPr/>
          <p:nvPr/>
        </p:nvSpPr>
        <p:spPr>
          <a:xfrm>
            <a:off x="201144" y="1470234"/>
            <a:ext cx="8358214" cy="461665"/>
          </a:xfrm>
          <a:prstGeom prst="rect">
            <a:avLst/>
          </a:prstGeom>
        </p:spPr>
        <p:txBody>
          <a:bodyPr wrap="square">
            <a:spAutoFit/>
          </a:bodyPr>
          <a:lstStyle/>
          <a:p>
            <a:r>
              <a:rPr lang="fr-FR" sz="2400" b="1" u="sng" dirty="0">
                <a:solidFill>
                  <a:schemeClr val="tx2">
                    <a:lumMod val="75000"/>
                  </a:schemeClr>
                </a:solidFill>
              </a:rPr>
              <a:t>4-Contrainte Valeur par défaut : DEFAULT</a:t>
            </a:r>
          </a:p>
        </p:txBody>
      </p:sp>
      <p:sp>
        <p:nvSpPr>
          <p:cNvPr id="8" name="Rectangle 7"/>
          <p:cNvSpPr/>
          <p:nvPr/>
        </p:nvSpPr>
        <p:spPr>
          <a:xfrm>
            <a:off x="201144" y="2110437"/>
            <a:ext cx="5176074" cy="261045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95250" lvl="5" indent="-95250">
              <a:lnSpc>
                <a:spcPct val="150000"/>
              </a:lnSpc>
              <a:buNone/>
              <a:tabLst>
                <a:tab pos="177800" algn="l"/>
              </a:tabLst>
            </a:pPr>
            <a:r>
              <a:rPr lang="fr-FR" dirty="0"/>
              <a:t>CREATE TABLE </a:t>
            </a:r>
            <a:r>
              <a:rPr lang="fr-FR" dirty="0" smtClean="0"/>
              <a:t>PERSONNE (</a:t>
            </a:r>
          </a:p>
          <a:p>
            <a:pPr marL="95250" lvl="5" indent="-95250">
              <a:lnSpc>
                <a:spcPct val="150000"/>
              </a:lnSpc>
              <a:buNone/>
              <a:tabLst>
                <a:tab pos="177800" algn="l"/>
              </a:tabLst>
            </a:pPr>
            <a:r>
              <a:rPr lang="fr-FR" dirty="0" err="1" smtClean="0"/>
              <a:t>idPers</a:t>
            </a:r>
            <a:r>
              <a:rPr lang="fr-FR" dirty="0" smtClean="0"/>
              <a:t> </a:t>
            </a:r>
            <a:r>
              <a:rPr lang="fr-FR" dirty="0" err="1"/>
              <a:t>numeric</a:t>
            </a:r>
            <a:r>
              <a:rPr lang="fr-FR" dirty="0"/>
              <a:t> PRIMARY KEY, </a:t>
            </a:r>
            <a:endParaRPr lang="fr-FR" dirty="0" smtClean="0"/>
          </a:p>
          <a:p>
            <a:pPr marL="95250" lvl="5" indent="-95250">
              <a:lnSpc>
                <a:spcPct val="150000"/>
              </a:lnSpc>
              <a:buNone/>
              <a:tabLst>
                <a:tab pos="177800" algn="l"/>
              </a:tabLst>
            </a:pPr>
            <a:r>
              <a:rPr lang="fr-FR" dirty="0" err="1" smtClean="0"/>
              <a:t>NomPers</a:t>
            </a:r>
            <a:r>
              <a:rPr lang="fr-FR" dirty="0" smtClean="0"/>
              <a:t> </a:t>
            </a:r>
            <a:r>
              <a:rPr lang="fr-FR" dirty="0" err="1"/>
              <a:t>Varchar</a:t>
            </a:r>
            <a:r>
              <a:rPr lang="fr-FR" dirty="0"/>
              <a:t>(30) NOT NULL</a:t>
            </a:r>
            <a:r>
              <a:rPr lang="fr-FR" dirty="0" smtClean="0"/>
              <a:t>,</a:t>
            </a:r>
          </a:p>
          <a:p>
            <a:pPr marL="95250" lvl="5" indent="-95250">
              <a:lnSpc>
                <a:spcPct val="150000"/>
              </a:lnSpc>
              <a:buNone/>
              <a:tabLst>
                <a:tab pos="177800" algn="l"/>
              </a:tabLst>
            </a:pPr>
            <a:r>
              <a:rPr lang="fr-FR" dirty="0" smtClean="0"/>
              <a:t> </a:t>
            </a:r>
            <a:r>
              <a:rPr lang="fr-FR" dirty="0" err="1"/>
              <a:t>PrenomPers</a:t>
            </a:r>
            <a:r>
              <a:rPr lang="fr-FR" dirty="0"/>
              <a:t> </a:t>
            </a:r>
            <a:r>
              <a:rPr lang="fr-FR" dirty="0" err="1"/>
              <a:t>Varchar</a:t>
            </a:r>
            <a:r>
              <a:rPr lang="fr-FR" dirty="0"/>
              <a:t>(30) </a:t>
            </a:r>
            <a:r>
              <a:rPr lang="fr-FR" b="1" dirty="0">
                <a:solidFill>
                  <a:srgbClr val="0070C0"/>
                </a:solidFill>
              </a:rPr>
              <a:t>DEFAULT</a:t>
            </a:r>
            <a:r>
              <a:rPr lang="fr-FR" dirty="0">
                <a:solidFill>
                  <a:srgbClr val="0070C0"/>
                </a:solidFill>
              </a:rPr>
              <a:t> </a:t>
            </a:r>
            <a:r>
              <a:rPr lang="fr-FR" dirty="0"/>
              <a:t>'prénom inconnu</a:t>
            </a:r>
            <a:r>
              <a:rPr lang="fr-FR" dirty="0" smtClean="0"/>
              <a:t>',</a:t>
            </a:r>
          </a:p>
          <a:p>
            <a:pPr marL="95250" lvl="5" indent="-95250">
              <a:lnSpc>
                <a:spcPct val="150000"/>
              </a:lnSpc>
              <a:buNone/>
              <a:tabLst>
                <a:tab pos="177800" algn="l"/>
              </a:tabLst>
            </a:pPr>
            <a:r>
              <a:rPr lang="fr-FR" dirty="0" smtClean="0"/>
              <a:t> </a:t>
            </a:r>
            <a:r>
              <a:rPr lang="fr-FR" dirty="0" err="1"/>
              <a:t>DateNaiss</a:t>
            </a:r>
            <a:r>
              <a:rPr lang="fr-FR" dirty="0"/>
              <a:t> TIMESTAMP   </a:t>
            </a:r>
            <a:r>
              <a:rPr lang="fr-FR" b="1" dirty="0">
                <a:solidFill>
                  <a:srgbClr val="0070C0"/>
                </a:solidFill>
              </a:rPr>
              <a:t>DEFAULT</a:t>
            </a:r>
            <a:r>
              <a:rPr lang="fr-FR" dirty="0">
                <a:solidFill>
                  <a:srgbClr val="0070C0"/>
                </a:solidFill>
              </a:rPr>
              <a:t> </a:t>
            </a:r>
            <a:r>
              <a:rPr lang="fr-FR" dirty="0" err="1"/>
              <a:t>Now</a:t>
            </a:r>
            <a:r>
              <a:rPr lang="fr-FR" dirty="0"/>
              <a:t>() </a:t>
            </a:r>
            <a:endParaRPr lang="fr-FR" dirty="0" smtClean="0"/>
          </a:p>
          <a:p>
            <a:pPr marL="95250" lvl="5" indent="-95250">
              <a:lnSpc>
                <a:spcPct val="150000"/>
              </a:lnSpc>
              <a:buNone/>
              <a:tabLst>
                <a:tab pos="177800" algn="l"/>
              </a:tabLst>
            </a:pPr>
            <a:r>
              <a:rPr lang="fr-FR" dirty="0" smtClean="0"/>
              <a:t>)</a:t>
            </a:r>
            <a:endParaRPr lang="fr-FR" dirty="0"/>
          </a:p>
        </p:txBody>
      </p:sp>
      <p:sp>
        <p:nvSpPr>
          <p:cNvPr id="6" name="Rectangle 5"/>
          <p:cNvSpPr/>
          <p:nvPr/>
        </p:nvSpPr>
        <p:spPr>
          <a:xfrm>
            <a:off x="6412906" y="4665864"/>
            <a:ext cx="4707434" cy="369332"/>
          </a:xfrm>
          <a:prstGeom prst="rect">
            <a:avLst/>
          </a:prstGeom>
          <a:ln>
            <a:solidFill>
              <a:schemeClr val="accent6">
                <a:lumMod val="75000"/>
              </a:schemeClr>
            </a:solidFill>
          </a:ln>
        </p:spPr>
        <p:txBody>
          <a:bodyPr wrap="square">
            <a:spAutoFit/>
          </a:bodyPr>
          <a:lstStyle/>
          <a:p>
            <a:pPr marL="0" lvl="2">
              <a:buNone/>
            </a:pPr>
            <a:r>
              <a:rPr lang="fr-FR" dirty="0"/>
              <a:t>100, 'toto', </a:t>
            </a:r>
            <a:r>
              <a:rPr lang="fr-FR" b="1" dirty="0"/>
              <a:t>'prénom inconnu</a:t>
            </a:r>
            <a:r>
              <a:rPr lang="fr-FR" dirty="0"/>
              <a:t>', </a:t>
            </a:r>
            <a:r>
              <a:rPr lang="fr-FR" dirty="0" smtClean="0"/>
              <a:t>‘</a:t>
            </a:r>
            <a:r>
              <a:rPr lang="fr-FR" b="1" dirty="0" smtClean="0"/>
              <a:t>19/02/2024</a:t>
            </a:r>
            <a:r>
              <a:rPr lang="fr-FR" dirty="0" smtClean="0"/>
              <a:t>'</a:t>
            </a:r>
            <a:endParaRPr lang="fr-FR" dirty="0"/>
          </a:p>
        </p:txBody>
      </p:sp>
      <p:sp>
        <p:nvSpPr>
          <p:cNvPr id="2" name="Rectangle 1"/>
          <p:cNvSpPr/>
          <p:nvPr/>
        </p:nvSpPr>
        <p:spPr>
          <a:xfrm>
            <a:off x="4080681" y="6057883"/>
            <a:ext cx="8388584" cy="646331"/>
          </a:xfrm>
          <a:prstGeom prst="rect">
            <a:avLst/>
          </a:prstGeom>
          <a:ln>
            <a:solidFill>
              <a:schemeClr val="accent6">
                <a:lumMod val="75000"/>
              </a:schemeClr>
            </a:solidFill>
          </a:ln>
        </p:spPr>
        <p:txBody>
          <a:bodyPr wrap="square">
            <a:spAutoFit/>
          </a:bodyPr>
          <a:lstStyle/>
          <a:p>
            <a:r>
              <a:rPr lang="fr-FR" b="1" dirty="0" smtClean="0"/>
              <a:t>Exemple</a:t>
            </a:r>
            <a:r>
              <a:rPr lang="fr-FR" dirty="0" smtClean="0"/>
              <a:t> : </a:t>
            </a:r>
          </a:p>
          <a:p>
            <a:r>
              <a:rPr lang="fr-FR" b="1" dirty="0" smtClean="0">
                <a:solidFill>
                  <a:srgbClr val="0070C0"/>
                </a:solidFill>
              </a:rPr>
              <a:t>ALTER </a:t>
            </a:r>
            <a:r>
              <a:rPr lang="fr-FR" b="1" dirty="0">
                <a:solidFill>
                  <a:srgbClr val="0070C0"/>
                </a:solidFill>
              </a:rPr>
              <a:t>TABLE </a:t>
            </a:r>
            <a:r>
              <a:rPr lang="fr-FR" dirty="0"/>
              <a:t>PERSONN alter </a:t>
            </a:r>
            <a:r>
              <a:rPr lang="fr-FR" dirty="0" err="1"/>
              <a:t>PrenomPers</a:t>
            </a:r>
            <a:r>
              <a:rPr lang="fr-FR" dirty="0"/>
              <a:t> </a:t>
            </a:r>
            <a:r>
              <a:rPr lang="fr-FR" b="1" dirty="0">
                <a:solidFill>
                  <a:srgbClr val="0070C0"/>
                </a:solidFill>
              </a:rPr>
              <a:t>SET</a:t>
            </a:r>
            <a:r>
              <a:rPr lang="fr-FR" dirty="0">
                <a:solidFill>
                  <a:srgbClr val="0070C0"/>
                </a:solidFill>
              </a:rPr>
              <a:t> </a:t>
            </a:r>
            <a:r>
              <a:rPr lang="fr-FR" b="1" dirty="0">
                <a:solidFill>
                  <a:srgbClr val="0070C0"/>
                </a:solidFill>
              </a:rPr>
              <a:t>DEFAULT</a:t>
            </a:r>
            <a:r>
              <a:rPr lang="fr-FR" dirty="0">
                <a:solidFill>
                  <a:srgbClr val="0070C0"/>
                </a:solidFill>
              </a:rPr>
              <a:t> </a:t>
            </a:r>
            <a:r>
              <a:rPr lang="fr-FR" dirty="0" smtClean="0">
                <a:solidFill>
                  <a:srgbClr val="0070C0"/>
                </a:solidFill>
              </a:rPr>
              <a:t> </a:t>
            </a:r>
            <a:r>
              <a:rPr lang="fr-FR" dirty="0" smtClean="0"/>
              <a:t>‘pas encore mentionné'</a:t>
            </a:r>
            <a:endParaRPr lang="fr-FR" dirty="0"/>
          </a:p>
        </p:txBody>
      </p:sp>
      <p:sp>
        <p:nvSpPr>
          <p:cNvPr id="9" name="Rectangle 8"/>
          <p:cNvSpPr/>
          <p:nvPr/>
        </p:nvSpPr>
        <p:spPr>
          <a:xfrm>
            <a:off x="92483" y="5527889"/>
            <a:ext cx="6274731" cy="369332"/>
          </a:xfrm>
          <a:prstGeom prst="rect">
            <a:avLst/>
          </a:prstGeom>
          <a:ln>
            <a:solidFill>
              <a:schemeClr val="accent6">
                <a:lumMod val="75000"/>
              </a:schemeClr>
            </a:solidFill>
          </a:ln>
        </p:spPr>
        <p:txBody>
          <a:bodyPr wrap="none">
            <a:spAutoFit/>
          </a:bodyPr>
          <a:lstStyle/>
          <a:p>
            <a:r>
              <a:rPr lang="fr-FR" b="1" dirty="0">
                <a:solidFill>
                  <a:srgbClr val="0070C0"/>
                </a:solidFill>
              </a:rPr>
              <a:t>ALTER TABLE </a:t>
            </a:r>
            <a:r>
              <a:rPr lang="fr-FR" dirty="0" err="1" smtClean="0"/>
              <a:t>Nom_table</a:t>
            </a:r>
            <a:r>
              <a:rPr lang="fr-FR" dirty="0" smtClean="0"/>
              <a:t> </a:t>
            </a:r>
            <a:r>
              <a:rPr lang="fr-FR" b="1" dirty="0" smtClean="0">
                <a:solidFill>
                  <a:srgbClr val="0070C0"/>
                </a:solidFill>
              </a:rPr>
              <a:t>alter</a:t>
            </a:r>
            <a:r>
              <a:rPr lang="fr-FR" dirty="0" smtClean="0">
                <a:solidFill>
                  <a:srgbClr val="0070C0"/>
                </a:solidFill>
              </a:rPr>
              <a:t> </a:t>
            </a:r>
            <a:r>
              <a:rPr lang="fr-FR" dirty="0" err="1" smtClean="0"/>
              <a:t>Nom_colone</a:t>
            </a:r>
            <a:r>
              <a:rPr lang="fr-FR" dirty="0" smtClean="0"/>
              <a:t> </a:t>
            </a:r>
            <a:r>
              <a:rPr lang="fr-FR" b="1" dirty="0" smtClean="0"/>
              <a:t>SET </a:t>
            </a:r>
            <a:r>
              <a:rPr lang="fr-FR" b="1" dirty="0">
                <a:solidFill>
                  <a:srgbClr val="0070C0"/>
                </a:solidFill>
              </a:rPr>
              <a:t>DEFAULT</a:t>
            </a:r>
            <a:r>
              <a:rPr lang="fr-FR" b="1" dirty="0"/>
              <a:t> </a:t>
            </a:r>
            <a:r>
              <a:rPr lang="fr-FR" dirty="0" smtClean="0"/>
              <a:t>'valeur</a:t>
            </a:r>
            <a:r>
              <a:rPr lang="fr-FR" dirty="0"/>
              <a:t>'</a:t>
            </a:r>
          </a:p>
        </p:txBody>
      </p:sp>
      <p:sp>
        <p:nvSpPr>
          <p:cNvPr id="7" name="Rectangle 6"/>
          <p:cNvSpPr/>
          <p:nvPr/>
        </p:nvSpPr>
        <p:spPr>
          <a:xfrm>
            <a:off x="201144" y="4890645"/>
            <a:ext cx="4274696" cy="392159"/>
          </a:xfrm>
          <a:prstGeom prst="rect">
            <a:avLst/>
          </a:prstGeom>
        </p:spPr>
        <p:txBody>
          <a:bodyPr wrap="none">
            <a:spAutoFit/>
          </a:bodyPr>
          <a:lstStyle/>
          <a:p>
            <a:pPr>
              <a:lnSpc>
                <a:spcPct val="115000"/>
              </a:lnSpc>
              <a:spcAft>
                <a:spcPts val="1000"/>
              </a:spcAft>
            </a:pPr>
            <a:r>
              <a:rPr lang="fr-FR" b="1" dirty="0">
                <a:solidFill>
                  <a:srgbClr val="0070C0"/>
                </a:solidFill>
              </a:rPr>
              <a:t>Changer la valeur par défaut d’un attribut: </a:t>
            </a:r>
          </a:p>
        </p:txBody>
      </p:sp>
      <p:sp>
        <p:nvSpPr>
          <p:cNvPr id="13" name="Rectangle 12"/>
          <p:cNvSpPr/>
          <p:nvPr/>
        </p:nvSpPr>
        <p:spPr>
          <a:xfrm>
            <a:off x="6299592" y="8709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a:t>
            </a:r>
            <a:r>
              <a:rPr lang="fr-FR" sz="2400" b="1" dirty="0">
                <a:solidFill>
                  <a:schemeClr val="tx2">
                    <a:lumMod val="60000"/>
                    <a:lumOff val="40000"/>
                  </a:schemeClr>
                </a:solidFill>
              </a:rPr>
              <a:t>Les contraintes </a:t>
            </a:r>
            <a:r>
              <a:rPr lang="fr-FR" sz="2400" b="1" dirty="0" smtClean="0">
                <a:solidFill>
                  <a:schemeClr val="tx2">
                    <a:lumMod val="60000"/>
                    <a:lumOff val="40000"/>
                  </a:schemeClr>
                </a:solidFill>
              </a:rPr>
              <a:t>d'intégrité </a:t>
            </a:r>
            <a:r>
              <a:rPr lang="fr-FR" sz="2400" b="1" u="sng" dirty="0">
                <a:solidFill>
                  <a:schemeClr val="tx2">
                    <a:lumMod val="75000"/>
                  </a:schemeClr>
                </a:solidFill>
              </a:rPr>
              <a:t>Fonctionnelle</a:t>
            </a:r>
            <a:r>
              <a:rPr lang="fr-FR" sz="2400" b="1" dirty="0" smtClean="0">
                <a:solidFill>
                  <a:schemeClr val="tx2">
                    <a:lumMod val="60000"/>
                    <a:lumOff val="40000"/>
                  </a:schemeClr>
                </a:solidFill>
              </a:rPr>
              <a:t> </a:t>
            </a:r>
            <a:endParaRPr lang="fr-FR" sz="2400" b="1" dirty="0">
              <a:solidFill>
                <a:schemeClr val="tx2">
                  <a:lumMod val="60000"/>
                  <a:lumOff val="40000"/>
                </a:schemeClr>
              </a:solidFill>
            </a:endParaRPr>
          </a:p>
        </p:txBody>
      </p:sp>
      <p:sp>
        <p:nvSpPr>
          <p:cNvPr id="15" name="ZoneTexte 14"/>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6" name="Virage 15"/>
          <p:cNvSpPr/>
          <p:nvPr/>
        </p:nvSpPr>
        <p:spPr>
          <a:xfrm rot="5400000">
            <a:off x="9453713" y="4009516"/>
            <a:ext cx="800599" cy="33129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Rectangle 16"/>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338773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 grpId="0" animBg="1"/>
      <p:bldP spid="9"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5684" y="2754083"/>
            <a:ext cx="10539998" cy="568830"/>
          </a:xfrm>
        </p:spPr>
        <p:txBody>
          <a:bodyPr>
            <a:normAutofit/>
          </a:bodyPr>
          <a:lstStyle/>
          <a:p>
            <a:pPr>
              <a:buNone/>
            </a:pPr>
            <a:r>
              <a:rPr lang="fr-FR" sz="2800" b="1" dirty="0">
                <a:sym typeface="Wingdings" pitchFamily="2" charset="2"/>
              </a:rPr>
              <a:t> </a:t>
            </a:r>
            <a:r>
              <a:rPr lang="fr-FR" sz="2800" b="1" dirty="0"/>
              <a:t>Syntaxe : </a:t>
            </a:r>
            <a:r>
              <a:rPr lang="fr-FR" sz="2000" dirty="0"/>
              <a:t>après le mot clé </a:t>
            </a:r>
            <a:r>
              <a:rPr lang="fr-FR" sz="2000" b="1" dirty="0"/>
              <a:t>CHECK</a:t>
            </a:r>
            <a:r>
              <a:rPr lang="fr-FR" sz="2000" dirty="0"/>
              <a:t>, on indique entre parenthèses le critère à vérifier.</a:t>
            </a:r>
          </a:p>
        </p:txBody>
      </p:sp>
      <p:sp>
        <p:nvSpPr>
          <p:cNvPr id="4" name="Titre 3"/>
          <p:cNvSpPr>
            <a:spLocks noGrp="1"/>
          </p:cNvSpPr>
          <p:nvPr>
            <p:ph type="title"/>
          </p:nvPr>
        </p:nvSpPr>
        <p:spPr>
          <a:xfrm>
            <a:off x="208169" y="1847437"/>
            <a:ext cx="11983831" cy="923330"/>
          </a:xfrm>
          <a:prstGeom prst="rect">
            <a:avLst/>
          </a:prstGeom>
        </p:spPr>
        <p:txBody>
          <a:bodyPr wrap="square">
            <a:spAutoFit/>
          </a:bodyPr>
          <a:lstStyle/>
          <a:p>
            <a:pPr algn="l">
              <a:lnSpc>
                <a:spcPct val="150000"/>
              </a:lnSpc>
            </a:pPr>
            <a:r>
              <a:rPr lang="fr-FR" sz="1800" dirty="0" smtClean="0"/>
              <a:t>La </a:t>
            </a:r>
            <a:r>
              <a:rPr lang="fr-FR" sz="1800" dirty="0"/>
              <a:t>définition des types de données pour chaque colonne définit déjà un domaine pour les valeurs. On peut  encore restreindre les domaines grâce à la clause </a:t>
            </a:r>
            <a:r>
              <a:rPr lang="fr-FR" sz="1800" b="1" dirty="0"/>
              <a:t>CHECK</a:t>
            </a:r>
            <a:r>
              <a:rPr lang="fr-FR" sz="1800" dirty="0" smtClean="0"/>
              <a:t>.</a:t>
            </a:r>
            <a:endParaRPr lang="fr-FR" sz="1800" dirty="0"/>
          </a:p>
        </p:txBody>
      </p:sp>
      <p:sp>
        <p:nvSpPr>
          <p:cNvPr id="6" name="Rectangle 5"/>
          <p:cNvSpPr/>
          <p:nvPr/>
        </p:nvSpPr>
        <p:spPr>
          <a:xfrm>
            <a:off x="208169" y="3394344"/>
            <a:ext cx="6587208" cy="29933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50000"/>
              </a:lnSpc>
              <a:buFont typeface="Wingdings" panose="05000000000000000000" pitchFamily="2" charset="2"/>
              <a:buChar char="à"/>
            </a:pPr>
            <a:r>
              <a:rPr lang="fr-FR" b="1" dirty="0" smtClean="0"/>
              <a:t>Exemple</a:t>
            </a:r>
            <a:r>
              <a:rPr lang="fr-FR" b="1" dirty="0"/>
              <a:t>: </a:t>
            </a:r>
            <a:r>
              <a:rPr lang="fr-FR" b="1" dirty="0" smtClean="0"/>
              <a:t>:</a:t>
            </a:r>
            <a:r>
              <a:rPr lang="fr-FR" b="1" dirty="0" smtClean="0">
                <a:solidFill>
                  <a:schemeClr val="tx2"/>
                </a:solidFill>
              </a:rPr>
              <a:t>CREATE </a:t>
            </a:r>
            <a:r>
              <a:rPr lang="fr-FR" b="1" dirty="0">
                <a:solidFill>
                  <a:schemeClr val="tx2"/>
                </a:solidFill>
              </a:rPr>
              <a:t>TABLE </a:t>
            </a:r>
            <a:r>
              <a:rPr lang="fr-FR" dirty="0"/>
              <a:t>personne ( </a:t>
            </a:r>
            <a:r>
              <a:rPr lang="fr-FR" dirty="0" err="1"/>
              <a:t>idpers</a:t>
            </a:r>
            <a:r>
              <a:rPr lang="fr-FR" dirty="0"/>
              <a:t>  </a:t>
            </a:r>
            <a:r>
              <a:rPr lang="fr-FR" dirty="0" err="1"/>
              <a:t>int</a:t>
            </a:r>
            <a:r>
              <a:rPr lang="fr-FR" dirty="0"/>
              <a:t> </a:t>
            </a:r>
            <a:r>
              <a:rPr lang="fr-FR" b="1" dirty="0"/>
              <a:t>PRIMARY KEY</a:t>
            </a:r>
            <a:r>
              <a:rPr lang="fr-FR" dirty="0" smtClean="0"/>
              <a:t>,</a:t>
            </a:r>
          </a:p>
          <a:p>
            <a:pPr>
              <a:lnSpc>
                <a:spcPct val="150000"/>
              </a:lnSpc>
            </a:pPr>
            <a:r>
              <a:rPr lang="fr-FR" dirty="0" err="1" smtClean="0"/>
              <a:t>NomPers</a:t>
            </a:r>
            <a:r>
              <a:rPr lang="fr-FR" dirty="0" smtClean="0"/>
              <a:t> </a:t>
            </a:r>
            <a:r>
              <a:rPr lang="fr-FR" dirty="0" err="1"/>
              <a:t>Varchar</a:t>
            </a:r>
            <a:r>
              <a:rPr lang="fr-FR" dirty="0"/>
              <a:t>(30) </a:t>
            </a:r>
            <a:r>
              <a:rPr lang="fr-FR" b="1" dirty="0">
                <a:solidFill>
                  <a:schemeClr val="tx2"/>
                </a:solidFill>
              </a:rPr>
              <a:t>NOT NULL</a:t>
            </a:r>
            <a:r>
              <a:rPr lang="fr-FR" dirty="0" smtClean="0"/>
              <a:t>,</a:t>
            </a:r>
          </a:p>
          <a:p>
            <a:pPr>
              <a:lnSpc>
                <a:spcPct val="150000"/>
              </a:lnSpc>
            </a:pPr>
            <a:r>
              <a:rPr lang="fr-FR" dirty="0" err="1" smtClean="0"/>
              <a:t>PrenomPers</a:t>
            </a:r>
            <a:r>
              <a:rPr lang="fr-FR" dirty="0" smtClean="0"/>
              <a:t> </a:t>
            </a:r>
            <a:r>
              <a:rPr lang="fr-FR" dirty="0" err="1"/>
              <a:t>Varchar</a:t>
            </a:r>
            <a:r>
              <a:rPr lang="fr-FR" dirty="0"/>
              <a:t>(30) </a:t>
            </a:r>
            <a:r>
              <a:rPr lang="fr-FR" b="1" dirty="0">
                <a:solidFill>
                  <a:schemeClr val="tx2"/>
                </a:solidFill>
              </a:rPr>
              <a:t>DEFAULT</a:t>
            </a:r>
            <a:r>
              <a:rPr lang="fr-FR" dirty="0"/>
              <a:t> 'prénom inconnu</a:t>
            </a:r>
            <a:r>
              <a:rPr lang="fr-FR" dirty="0" smtClean="0"/>
              <a:t>',</a:t>
            </a:r>
          </a:p>
          <a:p>
            <a:pPr>
              <a:lnSpc>
                <a:spcPct val="150000"/>
              </a:lnSpc>
            </a:pPr>
            <a:r>
              <a:rPr lang="fr-FR" dirty="0" err="1" smtClean="0"/>
              <a:t>age</a:t>
            </a:r>
            <a:r>
              <a:rPr lang="fr-FR" dirty="0" smtClean="0"/>
              <a:t> </a:t>
            </a:r>
            <a:r>
              <a:rPr lang="fr-FR" dirty="0" err="1"/>
              <a:t>Numeric</a:t>
            </a:r>
            <a:r>
              <a:rPr lang="fr-FR" dirty="0"/>
              <a:t> </a:t>
            </a:r>
            <a:r>
              <a:rPr lang="fr-FR" b="1" dirty="0">
                <a:solidFill>
                  <a:schemeClr val="tx2"/>
                </a:solidFill>
              </a:rPr>
              <a:t>CHECK</a:t>
            </a:r>
            <a:r>
              <a:rPr lang="fr-FR" dirty="0">
                <a:solidFill>
                  <a:schemeClr val="tx2"/>
                </a:solidFill>
              </a:rPr>
              <a:t> </a:t>
            </a:r>
            <a:r>
              <a:rPr lang="fr-FR" dirty="0"/>
              <a:t>(</a:t>
            </a:r>
            <a:r>
              <a:rPr lang="fr-FR" dirty="0" err="1"/>
              <a:t>age</a:t>
            </a:r>
            <a:r>
              <a:rPr lang="fr-FR" dirty="0"/>
              <a:t> &gt;= 0 AND </a:t>
            </a:r>
            <a:r>
              <a:rPr lang="fr-FR" dirty="0" err="1"/>
              <a:t>age</a:t>
            </a:r>
            <a:r>
              <a:rPr lang="fr-FR" dirty="0"/>
              <a:t> &lt; 18</a:t>
            </a:r>
            <a:r>
              <a:rPr lang="fr-FR" dirty="0" smtClean="0"/>
              <a:t>),</a:t>
            </a:r>
          </a:p>
          <a:p>
            <a:pPr>
              <a:lnSpc>
                <a:spcPct val="150000"/>
              </a:lnSpc>
            </a:pPr>
            <a:r>
              <a:rPr lang="fr-FR" dirty="0" err="1" smtClean="0"/>
              <a:t>etat_civil</a:t>
            </a:r>
            <a:r>
              <a:rPr lang="fr-FR" dirty="0" smtClean="0"/>
              <a:t> </a:t>
            </a:r>
            <a:r>
              <a:rPr lang="fr-FR" dirty="0" err="1"/>
              <a:t>Varchar</a:t>
            </a:r>
            <a:r>
              <a:rPr lang="fr-FR" dirty="0"/>
              <a:t>(30) </a:t>
            </a:r>
            <a:r>
              <a:rPr lang="fr-FR" b="1" dirty="0">
                <a:solidFill>
                  <a:schemeClr val="tx2"/>
                </a:solidFill>
              </a:rPr>
              <a:t>CHECK </a:t>
            </a:r>
            <a:r>
              <a:rPr lang="fr-FR" dirty="0" smtClean="0"/>
              <a:t>( </a:t>
            </a:r>
            <a:r>
              <a:rPr lang="fr-FR" dirty="0" err="1" smtClean="0"/>
              <a:t>etat_civil</a:t>
            </a:r>
            <a:r>
              <a:rPr lang="fr-FR" dirty="0" smtClean="0"/>
              <a:t> </a:t>
            </a:r>
            <a:r>
              <a:rPr lang="fr-FR" b="1" dirty="0">
                <a:solidFill>
                  <a:srgbClr val="002060"/>
                </a:solidFill>
              </a:rPr>
              <a:t>IN</a:t>
            </a:r>
            <a:r>
              <a:rPr lang="fr-FR" dirty="0">
                <a:solidFill>
                  <a:srgbClr val="002060"/>
                </a:solidFill>
              </a:rPr>
              <a:t> </a:t>
            </a:r>
            <a:r>
              <a:rPr lang="fr-FR" dirty="0" smtClean="0"/>
              <a:t>( 'marié(e</a:t>
            </a:r>
            <a:r>
              <a:rPr lang="fr-FR" dirty="0"/>
              <a:t>)', 'célibataire', 'veuf(</a:t>
            </a:r>
            <a:r>
              <a:rPr lang="fr-FR" dirty="0" err="1"/>
              <a:t>ve</a:t>
            </a:r>
            <a:r>
              <a:rPr lang="fr-FR" dirty="0"/>
              <a:t>)', 'divorcé(e</a:t>
            </a:r>
            <a:r>
              <a:rPr lang="fr-FR" dirty="0" smtClean="0"/>
              <a:t>)‘ ) )</a:t>
            </a:r>
          </a:p>
          <a:p>
            <a:pPr>
              <a:lnSpc>
                <a:spcPct val="150000"/>
              </a:lnSpc>
            </a:pPr>
            <a:r>
              <a:rPr lang="fr-FR" dirty="0" smtClean="0"/>
              <a:t>);</a:t>
            </a:r>
            <a:endParaRPr lang="fr-FR" dirty="0"/>
          </a:p>
        </p:txBody>
      </p:sp>
      <p:sp>
        <p:nvSpPr>
          <p:cNvPr id="2" name="Rectangle 1"/>
          <p:cNvSpPr/>
          <p:nvPr/>
        </p:nvSpPr>
        <p:spPr>
          <a:xfrm>
            <a:off x="7004066" y="3386835"/>
            <a:ext cx="4841616" cy="3000821"/>
          </a:xfrm>
          <a:prstGeom prst="rect">
            <a:avLst/>
          </a:prstGeom>
          <a:ln w="28575">
            <a:solidFill>
              <a:srgbClr val="FFC000"/>
            </a:solidFill>
          </a:ln>
        </p:spPr>
        <p:txBody>
          <a:bodyPr wrap="square">
            <a:spAutoFit/>
          </a:bodyPr>
          <a:lstStyle/>
          <a:p>
            <a:pPr>
              <a:lnSpc>
                <a:spcPct val="150000"/>
              </a:lnSpc>
            </a:pPr>
            <a:r>
              <a:rPr lang="en-US" dirty="0">
                <a:solidFill>
                  <a:srgbClr val="0077AA"/>
                </a:solidFill>
                <a:latin typeface="Liberation Mono"/>
              </a:rPr>
              <a:t>CREATE</a:t>
            </a:r>
            <a:r>
              <a:rPr lang="en-US" dirty="0">
                <a:solidFill>
                  <a:srgbClr val="000000"/>
                </a:solidFill>
                <a:latin typeface="Liberation Mono"/>
              </a:rPr>
              <a:t> </a:t>
            </a:r>
            <a:r>
              <a:rPr lang="en-US" dirty="0">
                <a:solidFill>
                  <a:srgbClr val="0077AA"/>
                </a:solidFill>
                <a:latin typeface="Liberation Mono"/>
              </a:rPr>
              <a:t>TABLE</a:t>
            </a:r>
            <a:r>
              <a:rPr lang="en-US" dirty="0">
                <a:solidFill>
                  <a:srgbClr val="000000"/>
                </a:solidFill>
                <a:latin typeface="Liberation Mono"/>
              </a:rPr>
              <a:t> t1 </a:t>
            </a:r>
            <a:endParaRPr lang="en-US" dirty="0" smtClean="0">
              <a:solidFill>
                <a:srgbClr val="000000"/>
              </a:solidFill>
              <a:latin typeface="Liberation Mono"/>
            </a:endParaRPr>
          </a:p>
          <a:p>
            <a:pPr>
              <a:lnSpc>
                <a:spcPct val="150000"/>
              </a:lnSpc>
            </a:pPr>
            <a:r>
              <a:rPr lang="en-US" dirty="0" smtClean="0">
                <a:solidFill>
                  <a:srgbClr val="999999"/>
                </a:solidFill>
                <a:latin typeface="Liberation Mono"/>
              </a:rPr>
              <a:t>(</a:t>
            </a:r>
            <a:r>
              <a:rPr lang="en-US" dirty="0" smtClean="0">
                <a:solidFill>
                  <a:srgbClr val="000000"/>
                </a:solidFill>
                <a:latin typeface="Liberation Mono"/>
              </a:rPr>
              <a:t> </a:t>
            </a:r>
            <a:r>
              <a:rPr lang="en-US" dirty="0">
                <a:solidFill>
                  <a:srgbClr val="0077AA"/>
                </a:solidFill>
                <a:latin typeface="Liberation Mono"/>
              </a:rPr>
              <a:t>CHECK</a:t>
            </a:r>
            <a:r>
              <a:rPr lang="en-US" dirty="0">
                <a:solidFill>
                  <a:srgbClr val="000000"/>
                </a:solidFill>
                <a:latin typeface="Liberation Mono"/>
              </a:rPr>
              <a:t> </a:t>
            </a:r>
            <a:r>
              <a:rPr lang="en-US" dirty="0">
                <a:solidFill>
                  <a:srgbClr val="999999"/>
                </a:solidFill>
                <a:latin typeface="Liberation Mono"/>
              </a:rPr>
              <a:t>(</a:t>
            </a:r>
            <a:r>
              <a:rPr lang="en-US" dirty="0">
                <a:solidFill>
                  <a:srgbClr val="000000"/>
                </a:solidFill>
                <a:latin typeface="Liberation Mono"/>
              </a:rPr>
              <a:t>c1 </a:t>
            </a:r>
            <a:r>
              <a:rPr lang="en-US" dirty="0">
                <a:solidFill>
                  <a:srgbClr val="A67F59"/>
                </a:solidFill>
                <a:latin typeface="Liberation Mono"/>
              </a:rPr>
              <a:t>&lt;&gt;</a:t>
            </a:r>
            <a:r>
              <a:rPr lang="en-US" dirty="0">
                <a:solidFill>
                  <a:srgbClr val="000000"/>
                </a:solidFill>
                <a:latin typeface="Liberation Mono"/>
              </a:rPr>
              <a:t> c2</a:t>
            </a:r>
            <a:r>
              <a:rPr lang="en-US" dirty="0">
                <a:solidFill>
                  <a:srgbClr val="999999"/>
                </a:solidFill>
                <a:latin typeface="Liberation Mono"/>
              </a:rPr>
              <a:t>),</a:t>
            </a:r>
            <a:r>
              <a:rPr lang="en-US" dirty="0">
                <a:solidFill>
                  <a:srgbClr val="000000"/>
                </a:solidFill>
                <a:latin typeface="Liberation Mono"/>
              </a:rPr>
              <a:t> </a:t>
            </a:r>
            <a:endParaRPr lang="en-US" dirty="0" smtClean="0">
              <a:solidFill>
                <a:srgbClr val="000000"/>
              </a:solidFill>
              <a:latin typeface="Liberation Mono"/>
            </a:endParaRPr>
          </a:p>
          <a:p>
            <a:pPr>
              <a:lnSpc>
                <a:spcPct val="150000"/>
              </a:lnSpc>
            </a:pPr>
            <a:r>
              <a:rPr lang="en-US" dirty="0" smtClean="0">
                <a:solidFill>
                  <a:srgbClr val="000000"/>
                </a:solidFill>
                <a:latin typeface="Liberation Mono"/>
              </a:rPr>
              <a:t>c1 </a:t>
            </a:r>
            <a:r>
              <a:rPr lang="en-US" dirty="0">
                <a:solidFill>
                  <a:srgbClr val="834689"/>
                </a:solidFill>
                <a:latin typeface="Liberation Mono"/>
              </a:rPr>
              <a:t>INT</a:t>
            </a:r>
            <a:r>
              <a:rPr lang="en-US" dirty="0">
                <a:solidFill>
                  <a:srgbClr val="000000"/>
                </a:solidFill>
                <a:latin typeface="Liberation Mono"/>
              </a:rPr>
              <a:t> </a:t>
            </a:r>
            <a:r>
              <a:rPr lang="en-US" dirty="0">
                <a:solidFill>
                  <a:srgbClr val="0077AA"/>
                </a:solidFill>
                <a:latin typeface="Liberation Mono"/>
              </a:rPr>
              <a:t>CHECK</a:t>
            </a:r>
            <a:r>
              <a:rPr lang="en-US" dirty="0">
                <a:solidFill>
                  <a:srgbClr val="000000"/>
                </a:solidFill>
                <a:latin typeface="Liberation Mono"/>
              </a:rPr>
              <a:t> </a:t>
            </a:r>
            <a:r>
              <a:rPr lang="en-US" dirty="0">
                <a:solidFill>
                  <a:srgbClr val="999999"/>
                </a:solidFill>
                <a:latin typeface="Liberation Mono"/>
              </a:rPr>
              <a:t>(</a:t>
            </a:r>
            <a:r>
              <a:rPr lang="en-US" dirty="0">
                <a:solidFill>
                  <a:srgbClr val="000000"/>
                </a:solidFill>
                <a:latin typeface="Liberation Mono"/>
              </a:rPr>
              <a:t>c1 </a:t>
            </a:r>
            <a:r>
              <a:rPr lang="en-US" dirty="0">
                <a:solidFill>
                  <a:srgbClr val="A67F59"/>
                </a:solidFill>
                <a:latin typeface="Liberation Mono"/>
              </a:rPr>
              <a:t>&gt;</a:t>
            </a:r>
            <a:r>
              <a:rPr lang="en-US" dirty="0">
                <a:solidFill>
                  <a:srgbClr val="000000"/>
                </a:solidFill>
                <a:latin typeface="Liberation Mono"/>
              </a:rPr>
              <a:t> </a:t>
            </a:r>
            <a:r>
              <a:rPr lang="en-US" dirty="0">
                <a:solidFill>
                  <a:srgbClr val="990055"/>
                </a:solidFill>
                <a:latin typeface="Liberation Mono"/>
              </a:rPr>
              <a:t>10</a:t>
            </a:r>
            <a:r>
              <a:rPr lang="en-US" dirty="0">
                <a:solidFill>
                  <a:srgbClr val="999999"/>
                </a:solidFill>
                <a:latin typeface="Liberation Mono"/>
              </a:rPr>
              <a:t>),</a:t>
            </a:r>
            <a:r>
              <a:rPr lang="en-US" dirty="0">
                <a:solidFill>
                  <a:srgbClr val="000000"/>
                </a:solidFill>
                <a:latin typeface="Liberation Mono"/>
              </a:rPr>
              <a:t> </a:t>
            </a:r>
            <a:endParaRPr lang="en-US" dirty="0" smtClean="0">
              <a:solidFill>
                <a:srgbClr val="000000"/>
              </a:solidFill>
              <a:latin typeface="Liberation Mono"/>
            </a:endParaRPr>
          </a:p>
          <a:p>
            <a:pPr>
              <a:lnSpc>
                <a:spcPct val="150000"/>
              </a:lnSpc>
            </a:pPr>
            <a:r>
              <a:rPr lang="en-US" dirty="0" smtClean="0">
                <a:solidFill>
                  <a:srgbClr val="000000"/>
                </a:solidFill>
                <a:latin typeface="Liberation Mono"/>
              </a:rPr>
              <a:t>c2 </a:t>
            </a:r>
            <a:r>
              <a:rPr lang="en-US" dirty="0">
                <a:solidFill>
                  <a:srgbClr val="834689"/>
                </a:solidFill>
                <a:latin typeface="Liberation Mono"/>
              </a:rPr>
              <a:t>INT</a:t>
            </a:r>
            <a:r>
              <a:rPr lang="en-US" dirty="0">
                <a:solidFill>
                  <a:srgbClr val="000000"/>
                </a:solidFill>
                <a:latin typeface="Liberation Mono"/>
              </a:rPr>
              <a:t> </a:t>
            </a:r>
            <a:r>
              <a:rPr lang="en-US" dirty="0" smtClean="0">
                <a:solidFill>
                  <a:srgbClr val="0077AA"/>
                </a:solidFill>
                <a:latin typeface="Liberation Mono"/>
              </a:rPr>
              <a:t>CHECK</a:t>
            </a:r>
            <a:r>
              <a:rPr lang="en-US" dirty="0" smtClean="0">
                <a:solidFill>
                  <a:srgbClr val="000000"/>
                </a:solidFill>
                <a:latin typeface="Liberation Mono"/>
              </a:rPr>
              <a:t> </a:t>
            </a:r>
            <a:r>
              <a:rPr lang="en-US" dirty="0">
                <a:solidFill>
                  <a:srgbClr val="999999"/>
                </a:solidFill>
                <a:latin typeface="Liberation Mono"/>
              </a:rPr>
              <a:t>(</a:t>
            </a:r>
            <a:r>
              <a:rPr lang="en-US" dirty="0">
                <a:solidFill>
                  <a:srgbClr val="000000"/>
                </a:solidFill>
                <a:latin typeface="Liberation Mono"/>
              </a:rPr>
              <a:t>c2 </a:t>
            </a:r>
            <a:r>
              <a:rPr lang="en-US" dirty="0">
                <a:solidFill>
                  <a:srgbClr val="A67F59"/>
                </a:solidFill>
                <a:latin typeface="Liberation Mono"/>
              </a:rPr>
              <a:t>&gt;</a:t>
            </a:r>
            <a:r>
              <a:rPr lang="en-US" dirty="0">
                <a:solidFill>
                  <a:srgbClr val="000000"/>
                </a:solidFill>
                <a:latin typeface="Liberation Mono"/>
              </a:rPr>
              <a:t> </a:t>
            </a:r>
            <a:r>
              <a:rPr lang="en-US" dirty="0">
                <a:solidFill>
                  <a:srgbClr val="990055"/>
                </a:solidFill>
                <a:latin typeface="Liberation Mono"/>
              </a:rPr>
              <a:t>0</a:t>
            </a:r>
            <a:r>
              <a:rPr lang="en-US" dirty="0">
                <a:solidFill>
                  <a:srgbClr val="999999"/>
                </a:solidFill>
                <a:latin typeface="Liberation Mono"/>
              </a:rPr>
              <a:t>),</a:t>
            </a:r>
            <a:r>
              <a:rPr lang="en-US" dirty="0">
                <a:solidFill>
                  <a:srgbClr val="000000"/>
                </a:solidFill>
                <a:latin typeface="Liberation Mono"/>
              </a:rPr>
              <a:t> </a:t>
            </a:r>
            <a:endParaRPr lang="en-US" dirty="0" smtClean="0">
              <a:solidFill>
                <a:srgbClr val="000000"/>
              </a:solidFill>
              <a:latin typeface="Liberation Mono"/>
            </a:endParaRPr>
          </a:p>
          <a:p>
            <a:pPr>
              <a:lnSpc>
                <a:spcPct val="150000"/>
              </a:lnSpc>
            </a:pPr>
            <a:r>
              <a:rPr lang="en-US" dirty="0" smtClean="0">
                <a:solidFill>
                  <a:srgbClr val="000000"/>
                </a:solidFill>
                <a:latin typeface="Liberation Mono"/>
              </a:rPr>
              <a:t>c3 </a:t>
            </a:r>
            <a:r>
              <a:rPr lang="en-US" dirty="0">
                <a:solidFill>
                  <a:srgbClr val="834689"/>
                </a:solidFill>
                <a:latin typeface="Liberation Mono"/>
              </a:rPr>
              <a:t>INT</a:t>
            </a:r>
            <a:r>
              <a:rPr lang="en-US" dirty="0">
                <a:solidFill>
                  <a:srgbClr val="000000"/>
                </a:solidFill>
                <a:latin typeface="Liberation Mono"/>
              </a:rPr>
              <a:t> </a:t>
            </a:r>
            <a:r>
              <a:rPr lang="en-US" dirty="0">
                <a:solidFill>
                  <a:srgbClr val="0077AA"/>
                </a:solidFill>
                <a:latin typeface="Liberation Mono"/>
              </a:rPr>
              <a:t>CHECK</a:t>
            </a:r>
            <a:r>
              <a:rPr lang="en-US" dirty="0">
                <a:solidFill>
                  <a:srgbClr val="000000"/>
                </a:solidFill>
                <a:latin typeface="Liberation Mono"/>
              </a:rPr>
              <a:t> </a:t>
            </a:r>
            <a:r>
              <a:rPr lang="en-US" dirty="0">
                <a:solidFill>
                  <a:srgbClr val="999999"/>
                </a:solidFill>
                <a:latin typeface="Liberation Mono"/>
              </a:rPr>
              <a:t>(</a:t>
            </a:r>
            <a:r>
              <a:rPr lang="en-US" dirty="0">
                <a:solidFill>
                  <a:srgbClr val="000000"/>
                </a:solidFill>
                <a:latin typeface="Liberation Mono"/>
              </a:rPr>
              <a:t>c3 </a:t>
            </a:r>
            <a:r>
              <a:rPr lang="en-US" dirty="0">
                <a:solidFill>
                  <a:srgbClr val="A67F59"/>
                </a:solidFill>
                <a:latin typeface="Liberation Mono"/>
              </a:rPr>
              <a:t>&lt;</a:t>
            </a:r>
            <a:r>
              <a:rPr lang="en-US" dirty="0">
                <a:solidFill>
                  <a:srgbClr val="000000"/>
                </a:solidFill>
                <a:latin typeface="Liberation Mono"/>
              </a:rPr>
              <a:t> </a:t>
            </a:r>
            <a:r>
              <a:rPr lang="en-US" dirty="0">
                <a:solidFill>
                  <a:srgbClr val="990055"/>
                </a:solidFill>
                <a:latin typeface="Liberation Mono"/>
              </a:rPr>
              <a:t>100</a:t>
            </a:r>
            <a:r>
              <a:rPr lang="en-US" dirty="0">
                <a:solidFill>
                  <a:srgbClr val="999999"/>
                </a:solidFill>
                <a:latin typeface="Liberation Mono"/>
              </a:rPr>
              <a:t>),</a:t>
            </a:r>
            <a:r>
              <a:rPr lang="en-US" dirty="0">
                <a:solidFill>
                  <a:srgbClr val="000000"/>
                </a:solidFill>
                <a:latin typeface="Liberation Mono"/>
              </a:rPr>
              <a:t> </a:t>
            </a:r>
            <a:endParaRPr lang="en-US" dirty="0" smtClean="0">
              <a:solidFill>
                <a:srgbClr val="000000"/>
              </a:solidFill>
              <a:latin typeface="Liberation Mono"/>
            </a:endParaRPr>
          </a:p>
          <a:p>
            <a:pPr>
              <a:lnSpc>
                <a:spcPct val="150000"/>
              </a:lnSpc>
            </a:pPr>
            <a:r>
              <a:rPr lang="en-US" dirty="0" smtClean="0">
                <a:solidFill>
                  <a:srgbClr val="0077AA"/>
                </a:solidFill>
                <a:latin typeface="Liberation Mono"/>
              </a:rPr>
              <a:t>CONSTRAINT</a:t>
            </a:r>
            <a:r>
              <a:rPr lang="en-US" dirty="0" smtClean="0">
                <a:solidFill>
                  <a:srgbClr val="000000"/>
                </a:solidFill>
                <a:latin typeface="Liberation Mono"/>
              </a:rPr>
              <a:t> </a:t>
            </a:r>
            <a:r>
              <a:rPr lang="en-US" dirty="0">
                <a:solidFill>
                  <a:srgbClr val="000000"/>
                </a:solidFill>
                <a:latin typeface="Liberation Mono"/>
              </a:rPr>
              <a:t>c1_nonzero </a:t>
            </a:r>
            <a:r>
              <a:rPr lang="en-US" dirty="0">
                <a:solidFill>
                  <a:srgbClr val="0077AA"/>
                </a:solidFill>
                <a:latin typeface="Liberation Mono"/>
              </a:rPr>
              <a:t>CHECK</a:t>
            </a:r>
            <a:r>
              <a:rPr lang="en-US" dirty="0">
                <a:solidFill>
                  <a:srgbClr val="000000"/>
                </a:solidFill>
                <a:latin typeface="Liberation Mono"/>
              </a:rPr>
              <a:t> </a:t>
            </a:r>
            <a:r>
              <a:rPr lang="en-US" dirty="0">
                <a:solidFill>
                  <a:srgbClr val="999999"/>
                </a:solidFill>
                <a:latin typeface="Liberation Mono"/>
              </a:rPr>
              <a:t>(</a:t>
            </a:r>
            <a:r>
              <a:rPr lang="en-US" dirty="0">
                <a:solidFill>
                  <a:srgbClr val="000000"/>
                </a:solidFill>
                <a:latin typeface="Liberation Mono"/>
              </a:rPr>
              <a:t>c1 </a:t>
            </a:r>
            <a:r>
              <a:rPr lang="en-US" dirty="0">
                <a:solidFill>
                  <a:srgbClr val="A67F59"/>
                </a:solidFill>
                <a:latin typeface="Liberation Mono"/>
              </a:rPr>
              <a:t>&lt;&gt;</a:t>
            </a:r>
            <a:r>
              <a:rPr lang="en-US" dirty="0">
                <a:solidFill>
                  <a:srgbClr val="000000"/>
                </a:solidFill>
                <a:latin typeface="Liberation Mono"/>
              </a:rPr>
              <a:t> </a:t>
            </a:r>
            <a:r>
              <a:rPr lang="en-US" dirty="0">
                <a:solidFill>
                  <a:srgbClr val="990055"/>
                </a:solidFill>
                <a:latin typeface="Liberation Mono"/>
              </a:rPr>
              <a:t>0</a:t>
            </a:r>
            <a:r>
              <a:rPr lang="en-US" dirty="0">
                <a:solidFill>
                  <a:srgbClr val="999999"/>
                </a:solidFill>
                <a:latin typeface="Liberation Mono"/>
              </a:rPr>
              <a:t>),</a:t>
            </a:r>
            <a:r>
              <a:rPr lang="en-US" dirty="0">
                <a:solidFill>
                  <a:srgbClr val="000000"/>
                </a:solidFill>
                <a:latin typeface="Liberation Mono"/>
              </a:rPr>
              <a:t> </a:t>
            </a:r>
            <a:endParaRPr lang="en-US" dirty="0" smtClean="0">
              <a:solidFill>
                <a:srgbClr val="000000"/>
              </a:solidFill>
              <a:latin typeface="Liberation Mono"/>
            </a:endParaRPr>
          </a:p>
          <a:p>
            <a:pPr>
              <a:lnSpc>
                <a:spcPct val="150000"/>
              </a:lnSpc>
            </a:pPr>
            <a:r>
              <a:rPr lang="en-US" dirty="0" smtClean="0">
                <a:solidFill>
                  <a:srgbClr val="0077AA"/>
                </a:solidFill>
                <a:latin typeface="Liberation Mono"/>
              </a:rPr>
              <a:t>CHECK</a:t>
            </a:r>
            <a:r>
              <a:rPr lang="en-US" dirty="0" smtClean="0">
                <a:solidFill>
                  <a:srgbClr val="000000"/>
                </a:solidFill>
                <a:latin typeface="Liberation Mono"/>
              </a:rPr>
              <a:t> </a:t>
            </a:r>
            <a:r>
              <a:rPr lang="en-US" dirty="0">
                <a:solidFill>
                  <a:srgbClr val="999999"/>
                </a:solidFill>
                <a:latin typeface="Liberation Mono"/>
              </a:rPr>
              <a:t>(</a:t>
            </a:r>
            <a:r>
              <a:rPr lang="en-US" dirty="0">
                <a:solidFill>
                  <a:srgbClr val="000000"/>
                </a:solidFill>
                <a:latin typeface="Liberation Mono"/>
              </a:rPr>
              <a:t>c1 </a:t>
            </a:r>
            <a:r>
              <a:rPr lang="en-US" dirty="0">
                <a:solidFill>
                  <a:srgbClr val="A67F59"/>
                </a:solidFill>
                <a:latin typeface="Liberation Mono"/>
              </a:rPr>
              <a:t>&gt;</a:t>
            </a:r>
            <a:r>
              <a:rPr lang="en-US" dirty="0">
                <a:solidFill>
                  <a:srgbClr val="000000"/>
                </a:solidFill>
                <a:latin typeface="Liberation Mono"/>
              </a:rPr>
              <a:t> c3</a:t>
            </a:r>
            <a:r>
              <a:rPr lang="en-US" dirty="0">
                <a:solidFill>
                  <a:srgbClr val="999999"/>
                </a:solidFill>
                <a:latin typeface="Liberation Mono"/>
              </a:rPr>
              <a:t>)</a:t>
            </a:r>
            <a:r>
              <a:rPr lang="en-US" dirty="0">
                <a:solidFill>
                  <a:srgbClr val="000000"/>
                </a:solidFill>
                <a:latin typeface="Liberation Mono"/>
              </a:rPr>
              <a:t> </a:t>
            </a:r>
            <a:r>
              <a:rPr lang="en-US" dirty="0">
                <a:solidFill>
                  <a:srgbClr val="999999"/>
                </a:solidFill>
                <a:latin typeface="Liberation Mono"/>
              </a:rPr>
              <a:t>);</a:t>
            </a:r>
            <a:endParaRPr lang="fr-FR" dirty="0"/>
          </a:p>
        </p:txBody>
      </p:sp>
      <p:sp>
        <p:nvSpPr>
          <p:cNvPr id="7" name="Rectangle 6"/>
          <p:cNvSpPr/>
          <p:nvPr/>
        </p:nvSpPr>
        <p:spPr>
          <a:xfrm>
            <a:off x="6299592" y="8709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a:t>
            </a:r>
            <a:r>
              <a:rPr lang="fr-FR" sz="2400" b="1" dirty="0">
                <a:solidFill>
                  <a:schemeClr val="tx2">
                    <a:lumMod val="60000"/>
                    <a:lumOff val="40000"/>
                  </a:schemeClr>
                </a:solidFill>
              </a:rPr>
              <a:t>Les contraintes </a:t>
            </a:r>
            <a:r>
              <a:rPr lang="fr-FR" sz="2400" b="1" dirty="0" smtClean="0">
                <a:solidFill>
                  <a:schemeClr val="tx2">
                    <a:lumMod val="60000"/>
                    <a:lumOff val="40000"/>
                  </a:schemeClr>
                </a:solidFill>
              </a:rPr>
              <a:t>d'intégrité </a:t>
            </a:r>
            <a:r>
              <a:rPr lang="fr-FR" sz="2400" b="1" u="sng" dirty="0">
                <a:solidFill>
                  <a:schemeClr val="tx2">
                    <a:lumMod val="75000"/>
                  </a:schemeClr>
                </a:solidFill>
              </a:rPr>
              <a:t>Fonctionnelle</a:t>
            </a:r>
            <a:r>
              <a:rPr lang="fr-FR" sz="2400" b="1" dirty="0" smtClean="0">
                <a:solidFill>
                  <a:schemeClr val="tx2">
                    <a:lumMod val="60000"/>
                    <a:lumOff val="40000"/>
                  </a:schemeClr>
                </a:solidFill>
              </a:rPr>
              <a:t> </a:t>
            </a:r>
            <a:endParaRPr lang="fr-FR" sz="2400" b="1" dirty="0">
              <a:solidFill>
                <a:schemeClr val="tx2">
                  <a:lumMod val="60000"/>
                  <a:lumOff val="40000"/>
                </a:schemeClr>
              </a:solidFill>
            </a:endParaRPr>
          </a:p>
        </p:txBody>
      </p:sp>
      <p:sp>
        <p:nvSpPr>
          <p:cNvPr id="9" name="ZoneTexte 8"/>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0" name="Titre 3"/>
          <p:cNvSpPr txBox="1">
            <a:spLocks/>
          </p:cNvSpPr>
          <p:nvPr/>
        </p:nvSpPr>
        <p:spPr>
          <a:xfrm>
            <a:off x="208169" y="1223860"/>
            <a:ext cx="4509984" cy="646331"/>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fr-FR" sz="2400" b="1" u="sng" dirty="0" smtClean="0">
                <a:solidFill>
                  <a:schemeClr val="tx2">
                    <a:lumMod val="75000"/>
                  </a:schemeClr>
                </a:solidFill>
              </a:rPr>
              <a:t>5-Contrainte de domaine : CHECK</a:t>
            </a:r>
            <a:endParaRPr lang="fr-FR" sz="1800" dirty="0"/>
          </a:p>
        </p:txBody>
      </p:sp>
      <p:sp>
        <p:nvSpPr>
          <p:cNvPr id="11" name="Rectangle 1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76749895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4435" y="5729519"/>
            <a:ext cx="11863095" cy="650848"/>
          </a:xfrm>
        </p:spPr>
        <p:txBody>
          <a:bodyPr>
            <a:noAutofit/>
          </a:bodyPr>
          <a:lstStyle/>
          <a:p>
            <a:pPr>
              <a:lnSpc>
                <a:spcPct val="150000"/>
              </a:lnSpc>
              <a:buNone/>
            </a:pPr>
            <a:r>
              <a:rPr lang="fr-FR" sz="2000" b="1" dirty="0" smtClean="0">
                <a:solidFill>
                  <a:srgbClr val="002060"/>
                </a:solidFill>
              </a:rPr>
              <a:t>Remarque: </a:t>
            </a:r>
            <a:r>
              <a:rPr lang="fr-FR" sz="2000" dirty="0" smtClean="0"/>
              <a:t>Il est possible de donner un nom à chaque contrainte (sinon le système en donne un par défaut).</a:t>
            </a:r>
          </a:p>
          <a:p>
            <a:pPr>
              <a:lnSpc>
                <a:spcPct val="150000"/>
              </a:lnSpc>
              <a:buNone/>
            </a:pPr>
            <a:r>
              <a:rPr lang="fr-FR" sz="2000" dirty="0" smtClean="0"/>
              <a:t>Il suffit de faire précéder la contrainte par le mot-clé </a:t>
            </a:r>
            <a:r>
              <a:rPr lang="fr-FR" sz="1800" b="1" dirty="0" smtClean="0">
                <a:solidFill>
                  <a:schemeClr val="tx2"/>
                </a:solidFill>
              </a:rPr>
              <a:t>CONSTRAINT</a:t>
            </a:r>
            <a:r>
              <a:rPr lang="fr-FR" sz="2000" dirty="0" smtClean="0">
                <a:solidFill>
                  <a:schemeClr val="tx2"/>
                </a:solidFill>
              </a:rPr>
              <a:t> </a:t>
            </a:r>
            <a:r>
              <a:rPr lang="fr-FR" sz="2000" dirty="0" smtClean="0"/>
              <a:t>suivi de son nom. </a:t>
            </a:r>
          </a:p>
          <a:p>
            <a:pPr>
              <a:lnSpc>
                <a:spcPct val="150000"/>
              </a:lnSpc>
              <a:buNone/>
            </a:pPr>
            <a:endParaRPr lang="fr-FR" sz="2000" dirty="0" smtClean="0"/>
          </a:p>
        </p:txBody>
      </p:sp>
      <p:sp>
        <p:nvSpPr>
          <p:cNvPr id="4" name="Rectangle 3"/>
          <p:cNvSpPr/>
          <p:nvPr/>
        </p:nvSpPr>
        <p:spPr>
          <a:xfrm>
            <a:off x="33896" y="1490296"/>
            <a:ext cx="4019490" cy="523220"/>
          </a:xfrm>
          <a:prstGeom prst="rect">
            <a:avLst/>
          </a:prstGeom>
        </p:spPr>
        <p:txBody>
          <a:bodyPr wrap="square">
            <a:spAutoFit/>
          </a:bodyPr>
          <a:lstStyle/>
          <a:p>
            <a:r>
              <a:rPr lang="fr-FR" sz="2800" b="1" u="sng" dirty="0">
                <a:solidFill>
                  <a:schemeClr val="tx2">
                    <a:lumMod val="75000"/>
                  </a:schemeClr>
                </a:solidFill>
              </a:rPr>
              <a:t>6 Exemple récapitulatif</a:t>
            </a:r>
            <a:endParaRPr lang="fr-FR" sz="2800" dirty="0"/>
          </a:p>
        </p:txBody>
      </p:sp>
      <p:sp>
        <p:nvSpPr>
          <p:cNvPr id="5" name="Rectangle 4"/>
          <p:cNvSpPr/>
          <p:nvPr/>
        </p:nvSpPr>
        <p:spPr>
          <a:xfrm>
            <a:off x="5500048" y="1490296"/>
            <a:ext cx="6053017" cy="424731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buNone/>
            </a:pPr>
            <a:r>
              <a:rPr lang="fr-FR" sz="2000" b="1" dirty="0"/>
              <a:t>CREATE TABLE Personne1  </a:t>
            </a:r>
            <a:endParaRPr lang="fr-FR" sz="2000" b="1" dirty="0" smtClean="0"/>
          </a:p>
          <a:p>
            <a:pPr>
              <a:lnSpc>
                <a:spcPct val="150000"/>
              </a:lnSpc>
              <a:buNone/>
            </a:pPr>
            <a:r>
              <a:rPr lang="fr-FR" sz="2000" b="1" dirty="0" smtClean="0"/>
              <a:t> ( NSS </a:t>
            </a:r>
            <a:r>
              <a:rPr lang="fr-FR" sz="2000" b="1" dirty="0">
                <a:solidFill>
                  <a:schemeClr val="tx2"/>
                </a:solidFill>
              </a:rPr>
              <a:t>char PRIMARY KEY</a:t>
            </a:r>
            <a:r>
              <a:rPr lang="fr-FR" sz="2000" b="1" dirty="0" smtClean="0"/>
              <a:t>,</a:t>
            </a:r>
          </a:p>
          <a:p>
            <a:pPr>
              <a:lnSpc>
                <a:spcPct val="150000"/>
              </a:lnSpc>
              <a:buNone/>
            </a:pPr>
            <a:r>
              <a:rPr lang="fr-FR" sz="2000" b="1" dirty="0" err="1" smtClean="0"/>
              <a:t>Nom_Complet</a:t>
            </a:r>
            <a:r>
              <a:rPr lang="fr-FR" sz="2000" b="1" dirty="0" smtClean="0"/>
              <a:t> </a:t>
            </a:r>
            <a:r>
              <a:rPr lang="fr-FR" sz="2000" b="1" dirty="0" smtClean="0">
                <a:solidFill>
                  <a:schemeClr val="tx2"/>
                </a:solidFill>
              </a:rPr>
              <a:t>VARCHAR(40) </a:t>
            </a:r>
            <a:r>
              <a:rPr lang="fr-FR" sz="2000" b="1" dirty="0">
                <a:solidFill>
                  <a:schemeClr val="tx2"/>
                </a:solidFill>
              </a:rPr>
              <a:t>NOT NULL</a:t>
            </a:r>
            <a:r>
              <a:rPr lang="fr-FR" sz="2000" b="1" dirty="0" smtClean="0">
                <a:solidFill>
                  <a:schemeClr val="tx2"/>
                </a:solidFill>
              </a:rPr>
              <a:t>,</a:t>
            </a:r>
          </a:p>
          <a:p>
            <a:pPr>
              <a:lnSpc>
                <a:spcPct val="150000"/>
              </a:lnSpc>
              <a:buNone/>
            </a:pPr>
            <a:r>
              <a:rPr lang="fr-FR" sz="2000" b="1" dirty="0" smtClean="0"/>
              <a:t>Age </a:t>
            </a:r>
            <a:r>
              <a:rPr lang="fr-FR" sz="2000" b="1" dirty="0" err="1">
                <a:solidFill>
                  <a:schemeClr val="tx2"/>
                </a:solidFill>
              </a:rPr>
              <a:t>integer</a:t>
            </a:r>
            <a:r>
              <a:rPr lang="fr-FR" sz="2000" b="1" dirty="0">
                <a:solidFill>
                  <a:schemeClr val="tx2"/>
                </a:solidFill>
              </a:rPr>
              <a:t> CHECK</a:t>
            </a:r>
            <a:r>
              <a:rPr lang="fr-FR" sz="2000" b="1" dirty="0"/>
              <a:t> (Age BETWEEN 18 AND 65</a:t>
            </a:r>
            <a:r>
              <a:rPr lang="fr-FR" sz="2000" b="1" dirty="0" smtClean="0"/>
              <a:t>),</a:t>
            </a:r>
          </a:p>
          <a:p>
            <a:pPr>
              <a:lnSpc>
                <a:spcPct val="150000"/>
              </a:lnSpc>
              <a:buNone/>
            </a:pPr>
            <a:r>
              <a:rPr lang="fr-FR" sz="2000" b="1" dirty="0" smtClean="0"/>
              <a:t>Mariage </a:t>
            </a:r>
            <a:r>
              <a:rPr lang="fr-FR" sz="2000" b="1" dirty="0">
                <a:solidFill>
                  <a:schemeClr val="tx2"/>
                </a:solidFill>
              </a:rPr>
              <a:t>CHAR(13) REFERENCES </a:t>
            </a:r>
            <a:r>
              <a:rPr lang="fr-FR" sz="2000" b="1" dirty="0"/>
              <a:t>Personne1(NSS</a:t>
            </a:r>
            <a:r>
              <a:rPr lang="fr-FR" sz="2000" b="1" dirty="0" smtClean="0"/>
              <a:t>),</a:t>
            </a:r>
          </a:p>
          <a:p>
            <a:pPr>
              <a:lnSpc>
                <a:spcPct val="150000"/>
              </a:lnSpc>
              <a:buNone/>
            </a:pPr>
            <a:r>
              <a:rPr lang="fr-FR" sz="2000" b="1" dirty="0" smtClean="0"/>
              <a:t>Adresse </a:t>
            </a:r>
            <a:r>
              <a:rPr lang="fr-FR" sz="2000" b="1" dirty="0">
                <a:solidFill>
                  <a:schemeClr val="tx2"/>
                </a:solidFill>
              </a:rPr>
              <a:t>VARCHAR(60) DEFAULT </a:t>
            </a:r>
            <a:r>
              <a:rPr lang="fr-FR" sz="2000" b="1" dirty="0"/>
              <a:t>'n'' est pas D</a:t>
            </a:r>
            <a:r>
              <a:rPr lang="fr-FR" sz="2000" b="1" dirty="0" smtClean="0"/>
              <a:t>isponible', </a:t>
            </a:r>
          </a:p>
          <a:p>
            <a:pPr>
              <a:lnSpc>
                <a:spcPct val="150000"/>
              </a:lnSpc>
              <a:buNone/>
            </a:pPr>
            <a:r>
              <a:rPr lang="fr-FR" sz="2000" b="1" dirty="0" smtClean="0"/>
              <a:t>Email </a:t>
            </a:r>
            <a:r>
              <a:rPr lang="fr-FR" sz="2000" b="1" dirty="0"/>
              <a:t>char(30) </a:t>
            </a:r>
            <a:r>
              <a:rPr lang="fr-FR" sz="2000" b="1" dirty="0">
                <a:solidFill>
                  <a:schemeClr val="tx2"/>
                </a:solidFill>
              </a:rPr>
              <a:t>not </a:t>
            </a:r>
            <a:r>
              <a:rPr lang="fr-FR" sz="2000" b="1" dirty="0" err="1">
                <a:solidFill>
                  <a:schemeClr val="tx2"/>
                </a:solidFill>
              </a:rPr>
              <a:t>null</a:t>
            </a:r>
            <a:r>
              <a:rPr lang="fr-FR" sz="2000" b="1" dirty="0">
                <a:solidFill>
                  <a:schemeClr val="tx2"/>
                </a:solidFill>
              </a:rPr>
              <a:t> UNIQUE </a:t>
            </a:r>
            <a:r>
              <a:rPr lang="fr-FR" sz="2000" b="1" dirty="0" smtClean="0"/>
              <a:t>,</a:t>
            </a:r>
          </a:p>
          <a:p>
            <a:pPr>
              <a:lnSpc>
                <a:spcPct val="150000"/>
              </a:lnSpc>
              <a:buNone/>
            </a:pPr>
            <a:r>
              <a:rPr lang="fr-FR" sz="2000" b="1" dirty="0" smtClean="0"/>
              <a:t> </a:t>
            </a:r>
            <a:r>
              <a:rPr lang="en-US" sz="2000" b="1" dirty="0">
                <a:solidFill>
                  <a:srgbClr val="0077AA"/>
                </a:solidFill>
                <a:latin typeface="Liberation Mono"/>
              </a:rPr>
              <a:t>CONSTRAINT</a:t>
            </a:r>
            <a:r>
              <a:rPr lang="en-US" sz="2000" dirty="0">
                <a:solidFill>
                  <a:srgbClr val="000000"/>
                </a:solidFill>
                <a:latin typeface="Liberation Mono"/>
              </a:rPr>
              <a:t> </a:t>
            </a:r>
            <a:r>
              <a:rPr lang="en-US" sz="2000" dirty="0" err="1" smtClean="0">
                <a:solidFill>
                  <a:srgbClr val="000000"/>
                </a:solidFill>
                <a:latin typeface="Liberation Mono"/>
              </a:rPr>
              <a:t>Unicite_nom</a:t>
            </a:r>
            <a:r>
              <a:rPr lang="en-US" sz="2000" dirty="0" smtClean="0">
                <a:solidFill>
                  <a:srgbClr val="000000"/>
                </a:solidFill>
                <a:latin typeface="Liberation Mono"/>
              </a:rPr>
              <a:t> </a:t>
            </a:r>
            <a:r>
              <a:rPr lang="fr-FR" sz="2000" b="1" dirty="0" smtClean="0">
                <a:solidFill>
                  <a:schemeClr val="tx2"/>
                </a:solidFill>
              </a:rPr>
              <a:t>UNIQUE</a:t>
            </a:r>
            <a:r>
              <a:rPr lang="fr-FR" sz="2000" b="1" dirty="0" smtClean="0"/>
              <a:t> </a:t>
            </a:r>
            <a:r>
              <a:rPr lang="fr-FR" sz="2000" b="1" dirty="0"/>
              <a:t>(</a:t>
            </a:r>
            <a:r>
              <a:rPr lang="fr-FR" sz="2000" b="1" dirty="0" err="1"/>
              <a:t>Nom,Prenom</a:t>
            </a:r>
            <a:r>
              <a:rPr lang="fr-FR" sz="2000" b="1" dirty="0" smtClean="0"/>
              <a:t>)</a:t>
            </a:r>
          </a:p>
          <a:p>
            <a:pPr>
              <a:lnSpc>
                <a:spcPct val="150000"/>
              </a:lnSpc>
              <a:buNone/>
            </a:pPr>
            <a:r>
              <a:rPr lang="fr-FR" sz="2000" b="1" dirty="0" smtClean="0"/>
              <a:t>);</a:t>
            </a:r>
            <a:endParaRPr lang="fr-FR" sz="2000" dirty="0"/>
          </a:p>
        </p:txBody>
      </p:sp>
      <p:sp>
        <p:nvSpPr>
          <p:cNvPr id="6" name="Rectangle 5"/>
          <p:cNvSpPr/>
          <p:nvPr/>
        </p:nvSpPr>
        <p:spPr>
          <a:xfrm>
            <a:off x="6299592" y="8709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a:t>
            </a:r>
            <a:r>
              <a:rPr lang="fr-FR" sz="2400" b="1" dirty="0">
                <a:solidFill>
                  <a:schemeClr val="tx2">
                    <a:lumMod val="60000"/>
                    <a:lumOff val="40000"/>
                  </a:schemeClr>
                </a:solidFill>
              </a:rPr>
              <a:t>Les contraintes d'intégrité </a:t>
            </a:r>
            <a:r>
              <a:rPr lang="fr-FR" sz="2400" b="1" u="sng" dirty="0" smtClean="0">
                <a:solidFill>
                  <a:schemeClr val="tx2">
                    <a:lumMod val="75000"/>
                  </a:schemeClr>
                </a:solidFill>
              </a:rPr>
              <a:t>Fonctionnelle</a:t>
            </a:r>
            <a:endParaRPr lang="fr-FR" sz="2400" b="1" dirty="0">
              <a:solidFill>
                <a:schemeClr val="tx2">
                  <a:lumMod val="60000"/>
                  <a:lumOff val="40000"/>
                </a:schemeClr>
              </a:solidFill>
            </a:endParaRPr>
          </a:p>
        </p:txBody>
      </p:sp>
      <p:sp>
        <p:nvSpPr>
          <p:cNvPr id="8" name="ZoneTexte 7"/>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9" name="Rectangle 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401618389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99592" y="8709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a:t>
            </a:r>
            <a:r>
              <a:rPr lang="fr-FR" sz="2400" b="1" dirty="0">
                <a:solidFill>
                  <a:schemeClr val="tx2">
                    <a:lumMod val="60000"/>
                    <a:lumOff val="40000"/>
                  </a:schemeClr>
                </a:solidFill>
              </a:rPr>
              <a:t>Les contraintes </a:t>
            </a:r>
            <a:r>
              <a:rPr lang="fr-FR" sz="2400" b="1" dirty="0" smtClean="0">
                <a:solidFill>
                  <a:schemeClr val="tx2">
                    <a:lumMod val="60000"/>
                    <a:lumOff val="40000"/>
                  </a:schemeClr>
                </a:solidFill>
              </a:rPr>
              <a:t>d'intégrité </a:t>
            </a:r>
            <a:r>
              <a:rPr lang="fr-FR" sz="2400" b="1" u="sng" dirty="0">
                <a:solidFill>
                  <a:srgbClr val="C00000"/>
                </a:solidFill>
              </a:rPr>
              <a:t>REFERENCES</a:t>
            </a:r>
            <a:r>
              <a:rPr lang="fr-FR" sz="2400" b="1" dirty="0" smtClean="0">
                <a:solidFill>
                  <a:srgbClr val="C00000"/>
                </a:solidFill>
              </a:rPr>
              <a:t> </a:t>
            </a:r>
            <a:endParaRPr lang="fr-FR" sz="2400" b="1" dirty="0">
              <a:solidFill>
                <a:srgbClr val="C00000"/>
              </a:solidFill>
            </a:endParaRPr>
          </a:p>
        </p:txBody>
      </p:sp>
      <p:sp>
        <p:nvSpPr>
          <p:cNvPr id="9" name="ZoneTexte 8"/>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0" name="ZoneTexte 9"/>
          <p:cNvSpPr txBox="1"/>
          <p:nvPr/>
        </p:nvSpPr>
        <p:spPr>
          <a:xfrm>
            <a:off x="12855" y="1457974"/>
            <a:ext cx="6603218" cy="461665"/>
          </a:xfrm>
          <a:prstGeom prst="rect">
            <a:avLst/>
          </a:prstGeom>
          <a:noFill/>
        </p:spPr>
        <p:txBody>
          <a:bodyPr wrap="none" rtlCol="0">
            <a:spAutoFit/>
          </a:bodyPr>
          <a:lstStyle/>
          <a:p>
            <a:r>
              <a:rPr lang="fr-FR" sz="2400" b="1" dirty="0" smtClean="0">
                <a:solidFill>
                  <a:srgbClr val="002060"/>
                </a:solidFill>
              </a:rPr>
              <a:t>MY SQL Le moteur Doit être Positionné en </a:t>
            </a:r>
            <a:r>
              <a:rPr lang="fr-FR" sz="2400" b="1" dirty="0" err="1" smtClean="0">
                <a:solidFill>
                  <a:srgbClr val="002060"/>
                </a:solidFill>
              </a:rPr>
              <a:t>Innodb</a:t>
            </a:r>
            <a:r>
              <a:rPr lang="fr-FR" sz="2400" b="1" dirty="0" smtClean="0">
                <a:solidFill>
                  <a:srgbClr val="002060"/>
                </a:solidFill>
              </a:rPr>
              <a:t> </a:t>
            </a:r>
            <a:endParaRPr lang="fr-FR" sz="2400" b="1" dirty="0">
              <a:solidFill>
                <a:srgbClr val="002060"/>
              </a:solidFill>
            </a:endParaRPr>
          </a:p>
        </p:txBody>
      </p:sp>
      <p:sp>
        <p:nvSpPr>
          <p:cNvPr id="11" name="Rectangle 10"/>
          <p:cNvSpPr/>
          <p:nvPr/>
        </p:nvSpPr>
        <p:spPr>
          <a:xfrm>
            <a:off x="6616073" y="1365204"/>
            <a:ext cx="5575927" cy="1661993"/>
          </a:xfrm>
          <a:prstGeom prst="rect">
            <a:avLst/>
          </a:prstGeom>
        </p:spPr>
        <p:txBody>
          <a:bodyPr wrap="square">
            <a:spAutoFit/>
          </a:bodyPr>
          <a:lstStyle/>
          <a:p>
            <a:r>
              <a:rPr lang="fr-FR" dirty="0" smtClean="0"/>
              <a:t>=====</a:t>
            </a:r>
            <a:r>
              <a:rPr lang="fr-FR" b="1" dirty="0" smtClean="0"/>
              <a:t>Activer  Le </a:t>
            </a:r>
            <a:r>
              <a:rPr lang="fr-FR" b="1" dirty="0" err="1" smtClean="0"/>
              <a:t>Réferencement</a:t>
            </a:r>
            <a:r>
              <a:rPr lang="fr-FR" b="1" dirty="0" smtClean="0"/>
              <a:t> </a:t>
            </a:r>
            <a:r>
              <a:rPr lang="fr-FR" altLang="fr-FR" dirty="0" err="1">
                <a:solidFill>
                  <a:srgbClr val="0C0D0E"/>
                </a:solidFill>
                <a:latin typeface="inherit"/>
              </a:rPr>
              <a:t>InnoDB</a:t>
            </a:r>
            <a:r>
              <a:rPr lang="fr-FR" altLang="fr-FR" dirty="0">
                <a:solidFill>
                  <a:srgbClr val="0C0D0E"/>
                </a:solidFill>
                <a:latin typeface="inherit"/>
              </a:rPr>
              <a:t> </a:t>
            </a:r>
            <a:r>
              <a:rPr lang="fr-FR" b="1" dirty="0" smtClean="0"/>
              <a:t>via </a:t>
            </a:r>
            <a:r>
              <a:rPr lang="fr-FR" b="1" dirty="0" err="1"/>
              <a:t>wamp</a:t>
            </a:r>
            <a:r>
              <a:rPr lang="fr-FR" dirty="0" smtClean="0"/>
              <a:t>====</a:t>
            </a:r>
            <a:endParaRPr lang="fr-FR" dirty="0"/>
          </a:p>
          <a:p>
            <a:r>
              <a:rPr lang="fr-FR" b="1" dirty="0" smtClean="0"/>
              <a:t>Aller </a:t>
            </a:r>
            <a:r>
              <a:rPr lang="fr-FR" b="1" dirty="0"/>
              <a:t>dans My.ini et en lever le # de la ligne suivante:</a:t>
            </a:r>
          </a:p>
          <a:p>
            <a:pPr lvl="0" eaLnBrk="0" fontAlgn="base" hangingPunct="0">
              <a:spcBef>
                <a:spcPct val="0"/>
              </a:spcBef>
              <a:spcAft>
                <a:spcPct val="0"/>
              </a:spcAft>
            </a:pPr>
            <a:r>
              <a:rPr lang="fr-FR" altLang="fr-FR" dirty="0" smtClean="0">
                <a:solidFill>
                  <a:srgbClr val="0C0D0E"/>
                </a:solidFill>
                <a:latin typeface="var(--ff-mono)"/>
              </a:rPr>
              <a:t>[</a:t>
            </a:r>
            <a:r>
              <a:rPr lang="fr-FR" altLang="fr-FR" dirty="0" err="1">
                <a:solidFill>
                  <a:srgbClr val="0C0D0E"/>
                </a:solidFill>
                <a:latin typeface="var(--ff-mono)"/>
              </a:rPr>
              <a:t>mysqld</a:t>
            </a:r>
            <a:r>
              <a:rPr lang="fr-FR" altLang="fr-FR" dirty="0">
                <a:solidFill>
                  <a:srgbClr val="0C0D0E"/>
                </a:solidFill>
                <a:latin typeface="var(--ff-mono)"/>
              </a:rPr>
              <a:t>]</a:t>
            </a:r>
            <a:r>
              <a:rPr lang="fr-FR" altLang="fr-FR" sz="2400" dirty="0">
                <a:solidFill>
                  <a:srgbClr val="0C0D0E"/>
                </a:solidFill>
                <a:latin typeface="-apple-system"/>
              </a:rPr>
              <a:t>section:</a:t>
            </a:r>
            <a:endParaRPr lang="fr-FR" altLang="fr-FR" sz="1600" dirty="0">
              <a:solidFill>
                <a:srgbClr val="0C0D0E"/>
              </a:solidFill>
              <a:latin typeface="inherit"/>
            </a:endParaRPr>
          </a:p>
          <a:p>
            <a:pPr lvl="0" eaLnBrk="0" fontAlgn="base" hangingPunct="0">
              <a:spcBef>
                <a:spcPct val="0"/>
              </a:spcBef>
              <a:spcAft>
                <a:spcPct val="0"/>
              </a:spcAft>
            </a:pPr>
            <a:r>
              <a:rPr lang="fr-FR" altLang="fr-FR" sz="1600" dirty="0" err="1" smtClean="0">
                <a:solidFill>
                  <a:srgbClr val="0C0D0E"/>
                </a:solidFill>
                <a:latin typeface="inherit"/>
              </a:rPr>
              <a:t>default_</a:t>
            </a:r>
            <a:r>
              <a:rPr lang="fr-FR" altLang="fr-FR" dirty="0" err="1" smtClean="0">
                <a:solidFill>
                  <a:srgbClr val="0C0D0E"/>
                </a:solidFill>
                <a:latin typeface="inherit"/>
              </a:rPr>
              <a:t>storage</a:t>
            </a:r>
            <a:r>
              <a:rPr lang="fr-FR" altLang="fr-FR" sz="1600" dirty="0" err="1">
                <a:solidFill>
                  <a:srgbClr val="0C0D0E"/>
                </a:solidFill>
                <a:latin typeface="inherit"/>
              </a:rPr>
              <a:t>_</a:t>
            </a:r>
            <a:r>
              <a:rPr lang="fr-FR" altLang="fr-FR" dirty="0" err="1" smtClean="0">
                <a:solidFill>
                  <a:srgbClr val="0C0D0E"/>
                </a:solidFill>
                <a:latin typeface="inherit"/>
              </a:rPr>
              <a:t>engine</a:t>
            </a:r>
            <a:r>
              <a:rPr lang="fr-FR" altLang="fr-FR" sz="1600" dirty="0" smtClean="0">
                <a:solidFill>
                  <a:srgbClr val="0C0D0E"/>
                </a:solidFill>
                <a:latin typeface="inherit"/>
              </a:rPr>
              <a:t>=</a:t>
            </a:r>
            <a:r>
              <a:rPr lang="fr-FR" altLang="fr-FR" dirty="0" err="1" smtClean="0">
                <a:solidFill>
                  <a:srgbClr val="0C0D0E"/>
                </a:solidFill>
                <a:latin typeface="inherit"/>
              </a:rPr>
              <a:t>InnoDB</a:t>
            </a:r>
            <a:r>
              <a:rPr lang="fr-FR" altLang="fr-FR" sz="2400" dirty="0" smtClean="0"/>
              <a:t> </a:t>
            </a:r>
            <a:endParaRPr lang="fr-FR" b="1" dirty="0"/>
          </a:p>
          <a:p>
            <a:r>
              <a:rPr lang="fr-FR" dirty="0" smtClean="0"/>
              <a:t>====================================</a:t>
            </a:r>
            <a:endParaRPr lang="fr-FR" dirty="0"/>
          </a:p>
        </p:txBody>
      </p:sp>
      <p:sp>
        <p:nvSpPr>
          <p:cNvPr id="12" name="Rectangle 11"/>
          <p:cNvSpPr/>
          <p:nvPr/>
        </p:nvSpPr>
        <p:spPr>
          <a:xfrm>
            <a:off x="184244" y="2108142"/>
            <a:ext cx="6431829" cy="923330"/>
          </a:xfrm>
          <a:prstGeom prst="rect">
            <a:avLst/>
          </a:prstGeom>
        </p:spPr>
        <p:txBody>
          <a:bodyPr wrap="square">
            <a:spAutoFit/>
          </a:bodyPr>
          <a:lstStyle/>
          <a:p>
            <a:r>
              <a:rPr lang="fr-FR" dirty="0" smtClean="0"/>
              <a:t>=====</a:t>
            </a:r>
            <a:r>
              <a:rPr lang="fr-FR" b="1" dirty="0"/>
              <a:t>Activer  </a:t>
            </a:r>
            <a:r>
              <a:rPr lang="fr-FR" b="1" dirty="0" smtClean="0"/>
              <a:t>Le Référencement </a:t>
            </a:r>
            <a:r>
              <a:rPr lang="fr-FR" altLang="fr-FR" b="1" dirty="0" err="1">
                <a:solidFill>
                  <a:srgbClr val="0C0D0E"/>
                </a:solidFill>
                <a:latin typeface="inherit"/>
              </a:rPr>
              <a:t>InnoDB</a:t>
            </a:r>
            <a:r>
              <a:rPr lang="fr-FR" b="1" dirty="0" smtClean="0"/>
              <a:t> via invite </a:t>
            </a:r>
            <a:r>
              <a:rPr lang="fr-FR" b="1" dirty="0" err="1" smtClean="0"/>
              <a:t>Mysql</a:t>
            </a:r>
            <a:r>
              <a:rPr lang="fr-FR" b="1" dirty="0" smtClean="0"/>
              <a:t> </a:t>
            </a:r>
            <a:r>
              <a:rPr lang="fr-FR" dirty="0" smtClean="0"/>
              <a:t>=====</a:t>
            </a:r>
            <a:endParaRPr lang="fr-FR" dirty="0"/>
          </a:p>
          <a:p>
            <a:r>
              <a:rPr lang="fr-FR" dirty="0" err="1" smtClean="0"/>
              <a:t>Comande</a:t>
            </a:r>
            <a:r>
              <a:rPr lang="fr-FR" dirty="0" smtClean="0"/>
              <a:t> </a:t>
            </a:r>
            <a:r>
              <a:rPr lang="fr-FR" dirty="0" err="1" smtClean="0"/>
              <a:t>Mysql</a:t>
            </a:r>
            <a:r>
              <a:rPr lang="fr-FR" dirty="0" smtClean="0"/>
              <a:t>&gt; set </a:t>
            </a:r>
            <a:r>
              <a:rPr lang="fr-FR" dirty="0" err="1" smtClean="0"/>
              <a:t>default_storage_engine</a:t>
            </a:r>
            <a:r>
              <a:rPr lang="fr-FR" dirty="0" smtClean="0"/>
              <a:t>=</a:t>
            </a:r>
            <a:r>
              <a:rPr lang="fr-FR" altLang="fr-FR" dirty="0" err="1" smtClean="0">
                <a:solidFill>
                  <a:srgbClr val="0C0D0E"/>
                </a:solidFill>
                <a:latin typeface="inherit"/>
              </a:rPr>
              <a:t>InnoDB</a:t>
            </a:r>
            <a:r>
              <a:rPr lang="fr-FR" altLang="fr-FR" dirty="0" smtClean="0">
                <a:solidFill>
                  <a:srgbClr val="0C0D0E"/>
                </a:solidFill>
                <a:latin typeface="inherit"/>
              </a:rPr>
              <a:t>;</a:t>
            </a:r>
            <a:endParaRPr lang="fr-FR" dirty="0"/>
          </a:p>
          <a:p>
            <a:r>
              <a:rPr lang="fr-FR" dirty="0" smtClean="0"/>
              <a:t>=========================================</a:t>
            </a:r>
            <a:endParaRPr lang="fr-FR" dirty="0"/>
          </a:p>
        </p:txBody>
      </p:sp>
      <p:pic>
        <p:nvPicPr>
          <p:cNvPr id="15" name="Image 14"/>
          <p:cNvPicPr>
            <a:picLocks noChangeAspect="1"/>
          </p:cNvPicPr>
          <p:nvPr/>
        </p:nvPicPr>
        <p:blipFill>
          <a:blip r:embed="rId3"/>
          <a:stretch>
            <a:fillRect/>
          </a:stretch>
        </p:blipFill>
        <p:spPr>
          <a:xfrm>
            <a:off x="184244" y="2926627"/>
            <a:ext cx="11895461" cy="3830802"/>
          </a:xfrm>
          <a:prstGeom prst="rect">
            <a:avLst/>
          </a:prstGeom>
        </p:spPr>
      </p:pic>
      <p:sp>
        <p:nvSpPr>
          <p:cNvPr id="13" name="Rectangle 12"/>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4" name="Rectangle 3"/>
          <p:cNvSpPr>
            <a:spLocks noChangeArrowheads="1"/>
          </p:cNvSpPr>
          <p:nvPr/>
        </p:nvSpPr>
        <p:spPr bwMode="auto">
          <a:xfrm>
            <a:off x="335296" y="2926627"/>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838217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 y="1631913"/>
            <a:ext cx="12009120" cy="2723823"/>
          </a:xfrm>
          <a:prstGeom prst="rect">
            <a:avLst/>
          </a:prstGeom>
        </p:spPr>
        <p:txBody>
          <a:bodyPr wrap="square">
            <a:spAutoFit/>
          </a:bodyPr>
          <a:lstStyle/>
          <a:p>
            <a:r>
              <a:rPr lang="fr-FR" b="1" u="sng" dirty="0" smtClean="0">
                <a:solidFill>
                  <a:schemeClr val="tx2">
                    <a:lumMod val="75000"/>
                  </a:schemeClr>
                </a:solidFill>
              </a:rPr>
              <a:t>Contrainte Intégrité </a:t>
            </a:r>
            <a:r>
              <a:rPr lang="fr-FR" b="1" u="sng" dirty="0">
                <a:solidFill>
                  <a:schemeClr val="tx2">
                    <a:lumMod val="75000"/>
                  </a:schemeClr>
                </a:solidFill>
              </a:rPr>
              <a:t>référentielle </a:t>
            </a:r>
            <a:r>
              <a:rPr lang="fr-FR" b="1" u="sng" dirty="0" smtClean="0">
                <a:solidFill>
                  <a:schemeClr val="tx2">
                    <a:lumMod val="75000"/>
                  </a:schemeClr>
                </a:solidFill>
              </a:rPr>
              <a:t>: Définition </a:t>
            </a:r>
            <a:endParaRPr lang="fr-FR" b="1" u="sng" dirty="0">
              <a:solidFill>
                <a:schemeClr val="tx2">
                  <a:lumMod val="75000"/>
                </a:schemeClr>
              </a:solidFill>
            </a:endParaRPr>
          </a:p>
          <a:p>
            <a:pPr>
              <a:lnSpc>
                <a:spcPct val="150000"/>
              </a:lnSpc>
            </a:pPr>
            <a:r>
              <a:rPr lang="fr-FR" dirty="0" smtClean="0"/>
              <a:t>L'intégrité </a:t>
            </a:r>
            <a:r>
              <a:rPr lang="fr-FR" dirty="0"/>
              <a:t>référentielle permet de vérifier la cohérence des liens entre tables, lors de l'ajout, de la  suppression et de la modification de lignes. Elle est utilisée lorsqu'on a une clé étrangère. Elle permet  d'assurer que toute valeur de clé étrangère correspond bien à une valeur de clé primaire de la table liée. Voyons tout d'abord la syntaxe avec un exemple:</a:t>
            </a:r>
          </a:p>
          <a:p>
            <a:endParaRPr lang="fr-FR" dirty="0"/>
          </a:p>
          <a:p>
            <a:r>
              <a:rPr lang="fr-FR" b="1" dirty="0"/>
              <a:t>Soit le modèle relationnel suivant </a:t>
            </a:r>
            <a:r>
              <a:rPr lang="fr-FR" b="1" dirty="0" smtClean="0"/>
              <a:t>:   CLIENT</a:t>
            </a:r>
            <a:r>
              <a:rPr lang="fr-FR" dirty="0" smtClean="0"/>
              <a:t> </a:t>
            </a:r>
            <a:r>
              <a:rPr lang="fr-FR" u="dbl" dirty="0"/>
              <a:t>(</a:t>
            </a:r>
            <a:r>
              <a:rPr lang="fr-FR" b="1" u="dbl" dirty="0" err="1"/>
              <a:t>id_client</a:t>
            </a:r>
            <a:r>
              <a:rPr lang="fr-FR" dirty="0"/>
              <a:t>, </a:t>
            </a:r>
            <a:r>
              <a:rPr lang="fr-FR" dirty="0" err="1"/>
              <a:t>Nom_client</a:t>
            </a:r>
            <a:r>
              <a:rPr lang="fr-FR" dirty="0"/>
              <a:t>, </a:t>
            </a:r>
            <a:r>
              <a:rPr lang="fr-FR" dirty="0" smtClean="0"/>
              <a:t>…)  et   </a:t>
            </a:r>
            <a:r>
              <a:rPr lang="fr-FR" b="1" dirty="0" smtClean="0"/>
              <a:t>FACTURE</a:t>
            </a:r>
            <a:r>
              <a:rPr lang="fr-FR" dirty="0" smtClean="0"/>
              <a:t> </a:t>
            </a:r>
            <a:r>
              <a:rPr lang="fr-FR" dirty="0"/>
              <a:t>(</a:t>
            </a:r>
            <a:r>
              <a:rPr lang="fr-FR" b="1" u="dbl" dirty="0" err="1"/>
              <a:t>code_fac</a:t>
            </a:r>
            <a:r>
              <a:rPr lang="fr-FR" dirty="0" err="1"/>
              <a:t>t</a:t>
            </a:r>
            <a:r>
              <a:rPr lang="fr-FR" dirty="0"/>
              <a:t>, </a:t>
            </a:r>
            <a:r>
              <a:rPr lang="fr-FR" b="1" dirty="0"/>
              <a:t>#</a:t>
            </a:r>
            <a:r>
              <a:rPr lang="fr-FR" b="1" dirty="0" err="1"/>
              <a:t>id_client</a:t>
            </a:r>
            <a:r>
              <a:rPr lang="fr-FR" dirty="0"/>
              <a:t>, …)</a:t>
            </a:r>
          </a:p>
          <a:p>
            <a:endParaRPr lang="fr-FR" dirty="0"/>
          </a:p>
          <a:p>
            <a:r>
              <a:rPr lang="fr-FR" b="1" dirty="0"/>
              <a:t>Voilà comment on le traduit en SQL :</a:t>
            </a:r>
          </a:p>
        </p:txBody>
      </p:sp>
      <p:sp>
        <p:nvSpPr>
          <p:cNvPr id="6" name="Rectangle 5"/>
          <p:cNvSpPr/>
          <p:nvPr/>
        </p:nvSpPr>
        <p:spPr>
          <a:xfrm>
            <a:off x="5134926" y="4802176"/>
            <a:ext cx="4786314"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a:t>CREATE TABLE </a:t>
            </a:r>
            <a:r>
              <a:rPr lang="fr-FR" b="1" dirty="0"/>
              <a:t>FACTURE</a:t>
            </a:r>
          </a:p>
          <a:p>
            <a:r>
              <a:rPr lang="fr-FR" dirty="0"/>
              <a:t>(</a:t>
            </a:r>
          </a:p>
          <a:p>
            <a:r>
              <a:rPr lang="fr-FR" dirty="0" err="1"/>
              <a:t>code_fact</a:t>
            </a:r>
            <a:r>
              <a:rPr lang="fr-FR" dirty="0"/>
              <a:t> </a:t>
            </a:r>
            <a:r>
              <a:rPr lang="fr-FR" dirty="0" err="1"/>
              <a:t>Number</a:t>
            </a:r>
            <a:r>
              <a:rPr lang="fr-FR" dirty="0"/>
              <a:t> </a:t>
            </a:r>
            <a:r>
              <a:rPr lang="fr-FR" b="1" dirty="0"/>
              <a:t>PRIMARY KEY</a:t>
            </a:r>
            <a:r>
              <a:rPr lang="fr-FR" dirty="0"/>
              <a:t>,</a:t>
            </a:r>
          </a:p>
          <a:p>
            <a:r>
              <a:rPr lang="fr-FR" b="1" dirty="0" err="1"/>
              <a:t>id_client</a:t>
            </a:r>
            <a:r>
              <a:rPr lang="fr-FR" dirty="0"/>
              <a:t> </a:t>
            </a:r>
            <a:r>
              <a:rPr lang="fr-FR" dirty="0" err="1"/>
              <a:t>Number</a:t>
            </a:r>
            <a:r>
              <a:rPr lang="fr-FR" dirty="0"/>
              <a:t> </a:t>
            </a:r>
            <a:r>
              <a:rPr lang="fr-FR" b="1" dirty="0"/>
              <a:t>REFERENCES</a:t>
            </a:r>
            <a:r>
              <a:rPr lang="fr-FR" dirty="0"/>
              <a:t> CLIENT(</a:t>
            </a:r>
            <a:r>
              <a:rPr lang="fr-FR" b="1" dirty="0" err="1"/>
              <a:t>id_client</a:t>
            </a:r>
            <a:r>
              <a:rPr lang="fr-FR" dirty="0"/>
              <a:t>)</a:t>
            </a:r>
          </a:p>
          <a:p>
            <a:r>
              <a:rPr lang="fr-FR" dirty="0"/>
              <a:t>…</a:t>
            </a:r>
          </a:p>
          <a:p>
            <a:r>
              <a:rPr lang="fr-FR" dirty="0"/>
              <a:t>);</a:t>
            </a:r>
          </a:p>
        </p:txBody>
      </p:sp>
      <p:sp>
        <p:nvSpPr>
          <p:cNvPr id="7" name="Rectangle 6"/>
          <p:cNvSpPr/>
          <p:nvPr/>
        </p:nvSpPr>
        <p:spPr>
          <a:xfrm>
            <a:off x="304800" y="4799488"/>
            <a:ext cx="3643338"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a:t>CREATE TABLE </a:t>
            </a:r>
            <a:r>
              <a:rPr lang="fr-FR" b="1" dirty="0"/>
              <a:t>CLIENT</a:t>
            </a:r>
          </a:p>
          <a:p>
            <a:r>
              <a:rPr lang="fr-FR" dirty="0"/>
              <a:t>(</a:t>
            </a:r>
          </a:p>
          <a:p>
            <a:r>
              <a:rPr lang="fr-FR" b="1" dirty="0" err="1"/>
              <a:t>id_client</a:t>
            </a:r>
            <a:r>
              <a:rPr lang="fr-FR" dirty="0"/>
              <a:t> </a:t>
            </a:r>
            <a:r>
              <a:rPr lang="fr-FR" dirty="0" err="1"/>
              <a:t>Number</a:t>
            </a:r>
            <a:r>
              <a:rPr lang="fr-FR" dirty="0"/>
              <a:t> </a:t>
            </a:r>
            <a:r>
              <a:rPr lang="fr-FR" b="1" dirty="0"/>
              <a:t>PRIMARY KEY</a:t>
            </a:r>
            <a:r>
              <a:rPr lang="fr-FR" dirty="0"/>
              <a:t>,</a:t>
            </a:r>
          </a:p>
          <a:p>
            <a:r>
              <a:rPr lang="fr-FR" dirty="0"/>
              <a:t> </a:t>
            </a:r>
            <a:r>
              <a:rPr lang="fr-FR" dirty="0" err="1"/>
              <a:t>Nom_client</a:t>
            </a:r>
            <a:r>
              <a:rPr lang="fr-FR" dirty="0"/>
              <a:t> </a:t>
            </a:r>
            <a:r>
              <a:rPr lang="fr-FR" dirty="0" err="1" smtClean="0"/>
              <a:t>Varchar</a:t>
            </a:r>
            <a:r>
              <a:rPr lang="fr-FR" dirty="0" smtClean="0"/>
              <a:t>(30</a:t>
            </a:r>
            <a:r>
              <a:rPr lang="fr-FR" dirty="0"/>
              <a:t>) NOT NULL,</a:t>
            </a:r>
          </a:p>
          <a:p>
            <a:r>
              <a:rPr lang="fr-FR" dirty="0"/>
              <a:t> …</a:t>
            </a:r>
          </a:p>
          <a:p>
            <a:r>
              <a:rPr lang="fr-FR" dirty="0"/>
              <a:t> );</a:t>
            </a:r>
          </a:p>
        </p:txBody>
      </p:sp>
      <p:sp>
        <p:nvSpPr>
          <p:cNvPr id="8" name="Rectangle 7"/>
          <p:cNvSpPr/>
          <p:nvPr/>
        </p:nvSpPr>
        <p:spPr>
          <a:xfrm>
            <a:off x="6299592" y="8709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a:t>
            </a:r>
            <a:r>
              <a:rPr lang="fr-FR" sz="2400" b="1" dirty="0">
                <a:solidFill>
                  <a:schemeClr val="tx2">
                    <a:lumMod val="60000"/>
                    <a:lumOff val="40000"/>
                  </a:schemeClr>
                </a:solidFill>
              </a:rPr>
              <a:t>Les contraintes </a:t>
            </a:r>
            <a:r>
              <a:rPr lang="fr-FR" sz="2400" b="1" dirty="0" smtClean="0">
                <a:solidFill>
                  <a:schemeClr val="tx2">
                    <a:lumMod val="60000"/>
                    <a:lumOff val="40000"/>
                  </a:schemeClr>
                </a:solidFill>
              </a:rPr>
              <a:t>d'intégrité </a:t>
            </a:r>
            <a:r>
              <a:rPr lang="fr-FR" sz="2400" b="1" u="sng" dirty="0">
                <a:solidFill>
                  <a:srgbClr val="C00000"/>
                </a:solidFill>
              </a:rPr>
              <a:t>REFERENCES</a:t>
            </a:r>
            <a:r>
              <a:rPr lang="fr-FR" sz="2400" b="1" dirty="0" smtClean="0">
                <a:solidFill>
                  <a:srgbClr val="C00000"/>
                </a:solidFill>
              </a:rPr>
              <a:t> </a:t>
            </a:r>
            <a:endParaRPr lang="fr-FR" sz="2400" b="1" dirty="0">
              <a:solidFill>
                <a:srgbClr val="C00000"/>
              </a:solidFill>
            </a:endParaRPr>
          </a:p>
        </p:txBody>
      </p:sp>
      <p:sp>
        <p:nvSpPr>
          <p:cNvPr id="10" name="ZoneTexte 9"/>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1" name="Rectangle 1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29378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down)">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down)">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down)">
                                      <p:cBhvr>
                                        <p:cTn id="37" dur="500"/>
                                        <p:tgtEl>
                                          <p:spTgt spid="7">
                                            <p:txEl>
                                              <p:pRg st="5" end="5"/>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bg/>
                                          </p:spTgt>
                                        </p:tgtEl>
                                        <p:attrNameLst>
                                          <p:attrName>style.visibility</p:attrName>
                                        </p:attrNameLst>
                                      </p:cBhvr>
                                      <p:to>
                                        <p:strVal val="visible"/>
                                      </p:to>
                                    </p:set>
                                    <p:animEffect transition="in" filter="wipe(down)">
                                      <p:cBhvr>
                                        <p:cTn id="40" dur="500"/>
                                        <p:tgtEl>
                                          <p:spTgt spid="6">
                                            <p:bg/>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wipe(down)">
                                      <p:cBhvr>
                                        <p:cTn id="45" dur="500"/>
                                        <p:tgtEl>
                                          <p:spTgt spid="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wipe(down)">
                                      <p:cBhvr>
                                        <p:cTn id="50" dur="500"/>
                                        <p:tgtEl>
                                          <p:spTgt spid="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wipe(down)">
                                      <p:cBhvr>
                                        <p:cTn id="55" dur="500"/>
                                        <p:tgtEl>
                                          <p:spTgt spid="6">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Effect transition="in" filter="wipe(down)">
                                      <p:cBhvr>
                                        <p:cTn id="60" dur="500"/>
                                        <p:tgtEl>
                                          <p:spTgt spid="6">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Effect transition="in" filter="wipe(down)">
                                      <p:cBhvr>
                                        <p:cTn id="65" dur="500"/>
                                        <p:tgtEl>
                                          <p:spTgt spid="6">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6">
                                            <p:txEl>
                                              <p:pRg st="5" end="5"/>
                                            </p:txEl>
                                          </p:spTgt>
                                        </p:tgtEl>
                                        <p:attrNameLst>
                                          <p:attrName>style.visibility</p:attrName>
                                        </p:attrNameLst>
                                      </p:cBhvr>
                                      <p:to>
                                        <p:strVal val="visible"/>
                                      </p:to>
                                    </p:set>
                                    <p:animEffect transition="in" filter="wipe(down)">
                                      <p:cBhvr>
                                        <p:cTn id="7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7280" y="1430120"/>
            <a:ext cx="5614905" cy="516886"/>
          </a:xfrm>
        </p:spPr>
        <p:txBody>
          <a:bodyPr>
            <a:normAutofit/>
          </a:bodyPr>
          <a:lstStyle/>
          <a:p>
            <a:pPr algn="l"/>
            <a:r>
              <a:rPr lang="fr-FR" sz="2400" b="1" u="sng" dirty="0" smtClean="0">
                <a:solidFill>
                  <a:schemeClr val="tx2">
                    <a:lumMod val="75000"/>
                  </a:schemeClr>
                </a:solidFill>
              </a:rPr>
              <a:t> </a:t>
            </a:r>
            <a:r>
              <a:rPr lang="fr-FR" sz="2400" b="1" u="sng" dirty="0">
                <a:solidFill>
                  <a:schemeClr val="tx2">
                    <a:lumMod val="75000"/>
                  </a:schemeClr>
                </a:solidFill>
              </a:rPr>
              <a:t>Intégrité référentielle : Conséquences </a:t>
            </a:r>
            <a:endParaRPr lang="fr-FR" sz="2400" dirty="0"/>
          </a:p>
        </p:txBody>
      </p:sp>
      <p:sp>
        <p:nvSpPr>
          <p:cNvPr id="3" name="Espace réservé du contenu 2"/>
          <p:cNvSpPr>
            <a:spLocks noGrp="1"/>
          </p:cNvSpPr>
          <p:nvPr>
            <p:ph idx="1"/>
          </p:nvPr>
        </p:nvSpPr>
        <p:spPr>
          <a:xfrm>
            <a:off x="114186" y="2184791"/>
            <a:ext cx="12077814" cy="4175066"/>
          </a:xfrm>
        </p:spPr>
        <p:txBody>
          <a:bodyPr>
            <a:noAutofit/>
          </a:bodyPr>
          <a:lstStyle/>
          <a:p>
            <a:pPr>
              <a:lnSpc>
                <a:spcPct val="150000"/>
              </a:lnSpc>
              <a:buNone/>
            </a:pPr>
            <a:r>
              <a:rPr lang="fr-FR" sz="2000" dirty="0" smtClean="0"/>
              <a:t>L'application de l'intégrité référentielle implique plusieurs choses :</a:t>
            </a:r>
          </a:p>
          <a:p>
            <a:pPr>
              <a:lnSpc>
                <a:spcPct val="150000"/>
              </a:lnSpc>
              <a:buFont typeface="Wingdings" pitchFamily="2" charset="2"/>
              <a:buChar char="ü"/>
            </a:pPr>
            <a:r>
              <a:rPr lang="fr-FR" sz="2000" dirty="0" smtClean="0"/>
              <a:t> </a:t>
            </a:r>
            <a:r>
              <a:rPr lang="fr-FR" sz="2000" dirty="0"/>
              <a:t>On ne peut pas ajouter une facture avec un </a:t>
            </a:r>
            <a:r>
              <a:rPr lang="fr-FR" sz="2000" b="1" dirty="0" err="1"/>
              <a:t>id_clien</a:t>
            </a:r>
            <a:r>
              <a:rPr lang="fr-FR" sz="2000" dirty="0" err="1"/>
              <a:t>t</a:t>
            </a:r>
            <a:r>
              <a:rPr lang="fr-FR" sz="2000" dirty="0"/>
              <a:t> qui n'existe pas dans la table client (sinon un  message d'erreur apparaît). Il faut d'abord créer le client avant de créer sa facture</a:t>
            </a:r>
            <a:r>
              <a:rPr lang="fr-FR" sz="2000" dirty="0" smtClean="0"/>
              <a:t>.</a:t>
            </a:r>
            <a:endParaRPr lang="fr-FR" sz="2000" dirty="0"/>
          </a:p>
          <a:p>
            <a:pPr>
              <a:lnSpc>
                <a:spcPct val="150000"/>
              </a:lnSpc>
              <a:buFont typeface="Wingdings" pitchFamily="2" charset="2"/>
              <a:buChar char="ü"/>
            </a:pPr>
            <a:r>
              <a:rPr lang="fr-FR" sz="2000" dirty="0"/>
              <a:t>On ne peut pas supprimer un client s'il existe des factures qui lui correspondent. Il faut d'abord  supprimer toutes les factures qui le concernent avant de pouvoir le </a:t>
            </a:r>
            <a:r>
              <a:rPr lang="fr-FR" sz="2000" dirty="0" smtClean="0"/>
              <a:t>supprimer</a:t>
            </a:r>
            <a:endParaRPr lang="fr-FR" sz="2000" dirty="0"/>
          </a:p>
          <a:p>
            <a:pPr>
              <a:lnSpc>
                <a:spcPct val="150000"/>
              </a:lnSpc>
              <a:buFont typeface="Wingdings" pitchFamily="2" charset="2"/>
              <a:buChar char="ü"/>
            </a:pPr>
            <a:r>
              <a:rPr lang="fr-FR" sz="2000" dirty="0"/>
              <a:t>On ne peut pas modifier l</a:t>
            </a:r>
            <a:r>
              <a:rPr lang="fr-FR" sz="2000" b="1" dirty="0"/>
              <a:t>'</a:t>
            </a:r>
            <a:r>
              <a:rPr lang="fr-FR" sz="2000" b="1" dirty="0" err="1"/>
              <a:t>id_clien</a:t>
            </a:r>
            <a:r>
              <a:rPr lang="fr-FR" sz="2000" dirty="0" err="1"/>
              <a:t>t</a:t>
            </a:r>
            <a:r>
              <a:rPr lang="fr-FR" sz="2000" dirty="0"/>
              <a:t> dans la table client s'il existe des factures qui le concernent. </a:t>
            </a:r>
          </a:p>
          <a:p>
            <a:pPr>
              <a:lnSpc>
                <a:spcPct val="150000"/>
              </a:lnSpc>
              <a:buFont typeface="Wingdings" pitchFamily="2" charset="2"/>
              <a:buChar char="ü"/>
            </a:pPr>
            <a:r>
              <a:rPr lang="fr-FR" sz="2000" dirty="0"/>
              <a:t>On peut modifier l'</a:t>
            </a:r>
            <a:r>
              <a:rPr lang="fr-FR" sz="2000" b="1" dirty="0" err="1"/>
              <a:t>id_client</a:t>
            </a:r>
            <a:r>
              <a:rPr lang="fr-FR" sz="2000" dirty="0"/>
              <a:t> de facture seulement si on choisit un </a:t>
            </a:r>
            <a:r>
              <a:rPr lang="fr-FR" sz="2000" b="1" dirty="0" err="1"/>
              <a:t>id_client</a:t>
            </a:r>
            <a:r>
              <a:rPr lang="fr-FR" sz="2000" dirty="0"/>
              <a:t> qui existe dans la table  client</a:t>
            </a:r>
            <a:r>
              <a:rPr lang="fr-FR" sz="2000" dirty="0" smtClean="0"/>
              <a:t>.</a:t>
            </a:r>
            <a:endParaRPr lang="fr-FR" sz="2000" dirty="0"/>
          </a:p>
          <a:p>
            <a:pPr>
              <a:lnSpc>
                <a:spcPct val="150000"/>
              </a:lnSpc>
              <a:buNone/>
            </a:pPr>
            <a:r>
              <a:rPr lang="fr-FR" sz="2000" dirty="0"/>
              <a:t>Cela revient à vérifier que toutes les factures correspondent toujours à un client qui existe</a:t>
            </a:r>
          </a:p>
        </p:txBody>
      </p:sp>
      <p:sp>
        <p:nvSpPr>
          <p:cNvPr id="4" name="Rectangle 3"/>
          <p:cNvSpPr/>
          <p:nvPr/>
        </p:nvSpPr>
        <p:spPr>
          <a:xfrm>
            <a:off x="6299592" y="8709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a:t>
            </a:r>
            <a:r>
              <a:rPr lang="fr-FR" sz="2400" b="1" dirty="0">
                <a:solidFill>
                  <a:schemeClr val="tx2">
                    <a:lumMod val="60000"/>
                    <a:lumOff val="40000"/>
                  </a:schemeClr>
                </a:solidFill>
              </a:rPr>
              <a:t>Les contraintes </a:t>
            </a:r>
            <a:r>
              <a:rPr lang="fr-FR" sz="2400" b="1" dirty="0" smtClean="0">
                <a:solidFill>
                  <a:schemeClr val="tx2">
                    <a:lumMod val="60000"/>
                    <a:lumOff val="40000"/>
                  </a:schemeClr>
                </a:solidFill>
              </a:rPr>
              <a:t>d'intégrité </a:t>
            </a:r>
            <a:r>
              <a:rPr lang="fr-FR" sz="2400" b="1" u="sng" dirty="0">
                <a:solidFill>
                  <a:srgbClr val="C00000"/>
                </a:solidFill>
              </a:rPr>
              <a:t>REFERENCES</a:t>
            </a:r>
            <a:r>
              <a:rPr lang="fr-FR" sz="2400" b="1" dirty="0" smtClean="0">
                <a:solidFill>
                  <a:srgbClr val="C00000"/>
                </a:solidFill>
              </a:rPr>
              <a:t> </a:t>
            </a:r>
            <a:endParaRPr lang="fr-FR" sz="2400" b="1" dirty="0">
              <a:solidFill>
                <a:srgbClr val="C00000"/>
              </a:solidFill>
            </a:endParaRPr>
          </a:p>
        </p:txBody>
      </p:sp>
      <p:sp>
        <p:nvSpPr>
          <p:cNvPr id="6" name="ZoneTexte 5"/>
          <p:cNvSpPr txBox="1"/>
          <p:nvPr/>
        </p:nvSpPr>
        <p:spPr>
          <a:xfrm>
            <a:off x="368488" y="8709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7" name="Rectangle 6"/>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3502941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519483"/>
            <a:ext cx="11358282" cy="3173058"/>
          </a:xfrm>
          <a:prstGeom prst="rect">
            <a:avLst/>
          </a:prstGeom>
        </p:spPr>
        <p:txBody>
          <a:bodyPr vert="horz" wrap="square" lIns="0" tIns="9789" rIns="0" bIns="0" rtlCol="0">
            <a:spAutoFit/>
          </a:bodyPr>
          <a:lstStyle/>
          <a:p>
            <a:pPr marL="468140" marR="5182" indent="-457200">
              <a:lnSpc>
                <a:spcPct val="101299"/>
              </a:lnSpc>
              <a:spcBef>
                <a:spcPts val="77"/>
              </a:spcBef>
              <a:buFont typeface="Wingdings" panose="05000000000000000000" pitchFamily="2" charset="2"/>
              <a:buChar char="v"/>
              <a:tabLst>
                <a:tab pos="354128" algn="l"/>
                <a:tab pos="354704" algn="l"/>
                <a:tab pos="2147801" algn="l"/>
                <a:tab pos="2676978" algn="l"/>
                <a:tab pos="4960672" algn="l"/>
                <a:tab pos="5645895" algn="l"/>
                <a:tab pos="6348968" algn="l"/>
                <a:tab pos="7801758" algn="l"/>
              </a:tabLst>
            </a:pPr>
            <a:r>
              <a:rPr sz="2766" spc="-9" dirty="0">
                <a:solidFill>
                  <a:srgbClr val="BF0000"/>
                </a:solidFill>
                <a:latin typeface="Calibri"/>
                <a:cs typeface="Calibri"/>
              </a:rPr>
              <a:t>Déterminer</a:t>
            </a:r>
            <a:r>
              <a:rPr sz="2766" dirty="0">
                <a:solidFill>
                  <a:srgbClr val="BF0000"/>
                </a:solidFill>
                <a:latin typeface="Calibri"/>
                <a:cs typeface="Calibri"/>
              </a:rPr>
              <a:t>	</a:t>
            </a:r>
            <a:r>
              <a:rPr sz="2766" spc="-23" dirty="0">
                <a:solidFill>
                  <a:srgbClr val="BF0000"/>
                </a:solidFill>
                <a:latin typeface="Calibri"/>
                <a:cs typeface="Calibri"/>
              </a:rPr>
              <a:t>les</a:t>
            </a:r>
            <a:r>
              <a:rPr sz="2766" dirty="0">
                <a:solidFill>
                  <a:srgbClr val="BF0000"/>
                </a:solidFill>
                <a:latin typeface="Calibri"/>
                <a:cs typeface="Calibri"/>
              </a:rPr>
              <a:t>	</a:t>
            </a:r>
            <a:r>
              <a:rPr sz="2766" spc="-9" dirty="0">
                <a:solidFill>
                  <a:srgbClr val="BF0000"/>
                </a:solidFill>
                <a:latin typeface="Calibri"/>
                <a:cs typeface="Calibri"/>
              </a:rPr>
              <a:t>fonctionnalités</a:t>
            </a:r>
            <a:r>
              <a:rPr sz="2766" dirty="0">
                <a:solidFill>
                  <a:srgbClr val="BF0000"/>
                </a:solidFill>
                <a:latin typeface="Calibri"/>
                <a:cs typeface="Calibri"/>
              </a:rPr>
              <a:t>	</a:t>
            </a:r>
            <a:r>
              <a:rPr sz="2766" spc="-23" dirty="0">
                <a:solidFill>
                  <a:srgbClr val="BF0000"/>
                </a:solidFill>
                <a:latin typeface="Calibri"/>
                <a:cs typeface="Calibri"/>
              </a:rPr>
              <a:t>que</a:t>
            </a:r>
            <a:r>
              <a:rPr sz="2766" dirty="0">
                <a:solidFill>
                  <a:srgbClr val="BF0000"/>
                </a:solidFill>
                <a:latin typeface="Calibri"/>
                <a:cs typeface="Calibri"/>
              </a:rPr>
              <a:t>	</a:t>
            </a:r>
            <a:r>
              <a:rPr sz="2766" spc="-18" dirty="0">
                <a:solidFill>
                  <a:srgbClr val="BF0000"/>
                </a:solidFill>
                <a:latin typeface="Calibri"/>
                <a:cs typeface="Calibri"/>
              </a:rPr>
              <a:t>doit</a:t>
            </a:r>
            <a:r>
              <a:rPr sz="2766" dirty="0">
                <a:solidFill>
                  <a:srgbClr val="BF0000"/>
                </a:solidFill>
                <a:latin typeface="Calibri"/>
                <a:cs typeface="Calibri"/>
              </a:rPr>
              <a:t>	</a:t>
            </a:r>
            <a:r>
              <a:rPr sz="2766" spc="-9" dirty="0">
                <a:solidFill>
                  <a:srgbClr val="BF0000"/>
                </a:solidFill>
                <a:latin typeface="Calibri"/>
                <a:cs typeface="Calibri"/>
              </a:rPr>
              <a:t>posséder</a:t>
            </a:r>
            <a:r>
              <a:rPr sz="2766" dirty="0">
                <a:solidFill>
                  <a:srgbClr val="BF0000"/>
                </a:solidFill>
                <a:latin typeface="Calibri"/>
                <a:cs typeface="Calibri"/>
              </a:rPr>
              <a:t>	</a:t>
            </a:r>
            <a:r>
              <a:rPr sz="2766" spc="-23" dirty="0">
                <a:solidFill>
                  <a:srgbClr val="BF0000"/>
                </a:solidFill>
                <a:latin typeface="Calibri"/>
                <a:cs typeface="Calibri"/>
              </a:rPr>
              <a:t>le </a:t>
            </a:r>
            <a:r>
              <a:rPr sz="2766" spc="-9" dirty="0">
                <a:solidFill>
                  <a:srgbClr val="BF0000"/>
                </a:solidFill>
                <a:latin typeface="Calibri"/>
                <a:cs typeface="Calibri"/>
              </a:rPr>
              <a:t>logiciel</a:t>
            </a:r>
            <a:endParaRPr sz="2766" dirty="0">
              <a:latin typeface="Calibri"/>
              <a:cs typeface="Calibri"/>
            </a:endParaRPr>
          </a:p>
          <a:p>
            <a:pPr marL="1435100" marR="4607" lvl="1" indent="-179388">
              <a:lnSpc>
                <a:spcPct val="150000"/>
              </a:lnSpc>
              <a:spcBef>
                <a:spcPts val="676"/>
              </a:spcBef>
              <a:buFont typeface="Wingdings" panose="05000000000000000000" pitchFamily="2" charset="2"/>
              <a:buChar char="Ø"/>
              <a:tabLst>
                <a:tab pos="755472" algn="l"/>
              </a:tabLst>
            </a:pPr>
            <a:r>
              <a:rPr lang="fr-FR" sz="2766" dirty="0" smtClean="0">
                <a:latin typeface="Calibri"/>
                <a:cs typeface="Calibri"/>
              </a:rPr>
              <a:t> </a:t>
            </a:r>
            <a:r>
              <a:rPr sz="2766" b="1" dirty="0" err="1" smtClean="0">
                <a:solidFill>
                  <a:schemeClr val="accent6">
                    <a:lumMod val="50000"/>
                  </a:schemeClr>
                </a:solidFill>
                <a:latin typeface="Calibri"/>
                <a:cs typeface="Calibri"/>
              </a:rPr>
              <a:t>Collecte</a:t>
            </a:r>
            <a:r>
              <a:rPr sz="2766" b="1" spc="118" dirty="0" smtClean="0">
                <a:solidFill>
                  <a:schemeClr val="accent6">
                    <a:lumMod val="50000"/>
                  </a:schemeClr>
                </a:solidFill>
                <a:latin typeface="Calibri"/>
                <a:cs typeface="Calibri"/>
              </a:rPr>
              <a:t> </a:t>
            </a:r>
            <a:r>
              <a:rPr sz="2766" b="1" dirty="0">
                <a:solidFill>
                  <a:schemeClr val="accent6">
                    <a:lumMod val="50000"/>
                  </a:schemeClr>
                </a:solidFill>
                <a:latin typeface="Calibri"/>
                <a:cs typeface="Calibri"/>
              </a:rPr>
              <a:t>des</a:t>
            </a:r>
            <a:r>
              <a:rPr sz="2766" b="1" spc="150" dirty="0">
                <a:solidFill>
                  <a:schemeClr val="accent6">
                    <a:lumMod val="50000"/>
                  </a:schemeClr>
                </a:solidFill>
                <a:latin typeface="Calibri"/>
                <a:cs typeface="Calibri"/>
              </a:rPr>
              <a:t> </a:t>
            </a:r>
            <a:r>
              <a:rPr sz="2766" b="1" dirty="0">
                <a:solidFill>
                  <a:schemeClr val="accent6">
                    <a:lumMod val="50000"/>
                  </a:schemeClr>
                </a:solidFill>
                <a:latin typeface="Calibri"/>
                <a:cs typeface="Calibri"/>
              </a:rPr>
              <a:t>exigences</a:t>
            </a:r>
            <a:r>
              <a:rPr sz="2766" b="1" spc="118" dirty="0">
                <a:solidFill>
                  <a:schemeClr val="accent6">
                    <a:lumMod val="50000"/>
                  </a:schemeClr>
                </a:solidFill>
                <a:latin typeface="Calibri"/>
                <a:cs typeface="Calibri"/>
              </a:rPr>
              <a:t> </a:t>
            </a:r>
            <a:r>
              <a:rPr sz="2766" dirty="0">
                <a:latin typeface="Calibri"/>
                <a:cs typeface="Calibri"/>
              </a:rPr>
              <a:t>:</a:t>
            </a:r>
            <a:r>
              <a:rPr sz="2766" spc="131" dirty="0">
                <a:latin typeface="Calibri"/>
                <a:cs typeface="Calibri"/>
              </a:rPr>
              <a:t> </a:t>
            </a:r>
            <a:r>
              <a:rPr sz="2766" dirty="0">
                <a:latin typeface="Calibri"/>
                <a:cs typeface="Calibri"/>
              </a:rPr>
              <a:t>obtenir</a:t>
            </a:r>
            <a:r>
              <a:rPr sz="2766" spc="127" dirty="0">
                <a:latin typeface="Calibri"/>
                <a:cs typeface="Calibri"/>
              </a:rPr>
              <a:t> </a:t>
            </a:r>
            <a:r>
              <a:rPr sz="2766" dirty="0">
                <a:latin typeface="Calibri"/>
                <a:cs typeface="Calibri"/>
              </a:rPr>
              <a:t>de</a:t>
            </a:r>
            <a:r>
              <a:rPr sz="2766" spc="131" dirty="0">
                <a:latin typeface="Calibri"/>
                <a:cs typeface="Calibri"/>
              </a:rPr>
              <a:t> </a:t>
            </a:r>
            <a:r>
              <a:rPr sz="2766" dirty="0">
                <a:latin typeface="Calibri"/>
                <a:cs typeface="Calibri"/>
              </a:rPr>
              <a:t>l’utilisateur</a:t>
            </a:r>
            <a:r>
              <a:rPr sz="2766" spc="127" dirty="0">
                <a:latin typeface="Calibri"/>
                <a:cs typeface="Calibri"/>
              </a:rPr>
              <a:t> </a:t>
            </a:r>
            <a:r>
              <a:rPr sz="2766" spc="-23" dirty="0">
                <a:latin typeface="Calibri"/>
                <a:cs typeface="Calibri"/>
              </a:rPr>
              <a:t>ses </a:t>
            </a:r>
            <a:r>
              <a:rPr sz="2766" dirty="0">
                <a:latin typeface="Calibri"/>
                <a:cs typeface="Calibri"/>
              </a:rPr>
              <a:t>exigences</a:t>
            </a:r>
            <a:r>
              <a:rPr sz="2766" spc="45" dirty="0">
                <a:latin typeface="Calibri"/>
                <a:cs typeface="Calibri"/>
              </a:rPr>
              <a:t> </a:t>
            </a:r>
            <a:r>
              <a:rPr sz="2766" dirty="0">
                <a:latin typeface="Calibri"/>
                <a:cs typeface="Calibri"/>
              </a:rPr>
              <a:t>pour</a:t>
            </a:r>
            <a:r>
              <a:rPr sz="2766" spc="50" dirty="0">
                <a:latin typeface="Calibri"/>
                <a:cs typeface="Calibri"/>
              </a:rPr>
              <a:t> </a:t>
            </a:r>
            <a:r>
              <a:rPr sz="2766" dirty="0">
                <a:latin typeface="Calibri"/>
                <a:cs typeface="Calibri"/>
              </a:rPr>
              <a:t>le</a:t>
            </a:r>
            <a:r>
              <a:rPr sz="2766" spc="27" dirty="0">
                <a:latin typeface="Calibri"/>
                <a:cs typeface="Calibri"/>
              </a:rPr>
              <a:t> </a:t>
            </a:r>
            <a:r>
              <a:rPr sz="2766" spc="-9" dirty="0">
                <a:latin typeface="Calibri"/>
                <a:cs typeface="Calibri"/>
              </a:rPr>
              <a:t>logiciel.</a:t>
            </a:r>
            <a:endParaRPr sz="2766" dirty="0">
              <a:latin typeface="Calibri"/>
              <a:cs typeface="Calibri"/>
            </a:endParaRPr>
          </a:p>
          <a:p>
            <a:pPr marL="1435100" marR="4607" lvl="1" indent="-179388">
              <a:lnSpc>
                <a:spcPct val="150000"/>
              </a:lnSpc>
              <a:spcBef>
                <a:spcPts val="662"/>
              </a:spcBef>
              <a:buFont typeface="Wingdings" panose="05000000000000000000" pitchFamily="2" charset="2"/>
              <a:buChar char="Ø"/>
              <a:tabLst>
                <a:tab pos="755472" algn="l"/>
              </a:tabLst>
            </a:pPr>
            <a:r>
              <a:rPr lang="fr-FR" sz="2766" dirty="0" smtClean="0">
                <a:latin typeface="Calibri"/>
                <a:cs typeface="Calibri"/>
              </a:rPr>
              <a:t> </a:t>
            </a:r>
            <a:r>
              <a:rPr sz="2766" b="1" dirty="0" err="1" smtClean="0">
                <a:solidFill>
                  <a:schemeClr val="accent6">
                    <a:lumMod val="50000"/>
                  </a:schemeClr>
                </a:solidFill>
                <a:latin typeface="Calibri"/>
                <a:cs typeface="Calibri"/>
              </a:rPr>
              <a:t>Analyse</a:t>
            </a:r>
            <a:r>
              <a:rPr sz="2766" b="1" spc="177" dirty="0" smtClean="0">
                <a:solidFill>
                  <a:schemeClr val="accent6">
                    <a:lumMod val="50000"/>
                  </a:schemeClr>
                </a:solidFill>
                <a:latin typeface="Calibri"/>
                <a:cs typeface="Calibri"/>
              </a:rPr>
              <a:t> </a:t>
            </a:r>
            <a:r>
              <a:rPr sz="2766" b="1" dirty="0">
                <a:solidFill>
                  <a:schemeClr val="accent6">
                    <a:lumMod val="50000"/>
                  </a:schemeClr>
                </a:solidFill>
                <a:latin typeface="Calibri"/>
                <a:cs typeface="Calibri"/>
              </a:rPr>
              <a:t>du</a:t>
            </a:r>
            <a:r>
              <a:rPr sz="2766" b="1" spc="181" dirty="0">
                <a:solidFill>
                  <a:schemeClr val="accent6">
                    <a:lumMod val="50000"/>
                  </a:schemeClr>
                </a:solidFill>
                <a:latin typeface="Calibri"/>
                <a:cs typeface="Calibri"/>
              </a:rPr>
              <a:t> </a:t>
            </a:r>
            <a:r>
              <a:rPr sz="2766" b="1" dirty="0">
                <a:solidFill>
                  <a:schemeClr val="accent6">
                    <a:lumMod val="50000"/>
                  </a:schemeClr>
                </a:solidFill>
                <a:latin typeface="Calibri"/>
                <a:cs typeface="Calibri"/>
              </a:rPr>
              <a:t>domaine</a:t>
            </a:r>
            <a:r>
              <a:rPr sz="2766" b="1" spc="172" dirty="0">
                <a:solidFill>
                  <a:schemeClr val="accent6">
                    <a:lumMod val="50000"/>
                  </a:schemeClr>
                </a:solidFill>
                <a:latin typeface="Calibri"/>
                <a:cs typeface="Calibri"/>
              </a:rPr>
              <a:t> </a:t>
            </a:r>
            <a:r>
              <a:rPr sz="2766" dirty="0">
                <a:latin typeface="Calibri"/>
                <a:cs typeface="Calibri"/>
              </a:rPr>
              <a:t>:</a:t>
            </a:r>
            <a:r>
              <a:rPr sz="2766" spc="204" dirty="0">
                <a:latin typeface="Calibri"/>
                <a:cs typeface="Calibri"/>
              </a:rPr>
              <a:t> </a:t>
            </a:r>
            <a:r>
              <a:rPr sz="2766" dirty="0">
                <a:latin typeface="Calibri"/>
                <a:cs typeface="Calibri"/>
              </a:rPr>
              <a:t>déterminer</a:t>
            </a:r>
            <a:r>
              <a:rPr sz="2766" spc="204" dirty="0">
                <a:latin typeface="Calibri"/>
                <a:cs typeface="Calibri"/>
              </a:rPr>
              <a:t> </a:t>
            </a:r>
            <a:r>
              <a:rPr sz="2766" dirty="0">
                <a:latin typeface="Calibri"/>
                <a:cs typeface="Calibri"/>
              </a:rPr>
              <a:t>les</a:t>
            </a:r>
            <a:r>
              <a:rPr sz="2766" spc="190" dirty="0">
                <a:latin typeface="Calibri"/>
                <a:cs typeface="Calibri"/>
              </a:rPr>
              <a:t> </a:t>
            </a:r>
            <a:r>
              <a:rPr sz="2766" dirty="0">
                <a:latin typeface="Calibri"/>
                <a:cs typeface="Calibri"/>
              </a:rPr>
              <a:t>tâches</a:t>
            </a:r>
            <a:r>
              <a:rPr sz="2766" spc="195" dirty="0">
                <a:latin typeface="Calibri"/>
                <a:cs typeface="Calibri"/>
              </a:rPr>
              <a:t> </a:t>
            </a:r>
            <a:r>
              <a:rPr sz="2766" dirty="0">
                <a:latin typeface="Calibri"/>
                <a:cs typeface="Calibri"/>
              </a:rPr>
              <a:t>et</a:t>
            </a:r>
            <a:r>
              <a:rPr sz="2766" spc="181" dirty="0">
                <a:latin typeface="Calibri"/>
                <a:cs typeface="Calibri"/>
              </a:rPr>
              <a:t> </a:t>
            </a:r>
            <a:r>
              <a:rPr sz="2766" spc="-23" dirty="0">
                <a:latin typeface="Calibri"/>
                <a:cs typeface="Calibri"/>
              </a:rPr>
              <a:t>les </a:t>
            </a:r>
            <a:r>
              <a:rPr sz="2766" dirty="0">
                <a:latin typeface="Calibri"/>
                <a:cs typeface="Calibri"/>
              </a:rPr>
              <a:t>structures</a:t>
            </a:r>
            <a:r>
              <a:rPr sz="2766" spc="41" dirty="0">
                <a:latin typeface="Calibri"/>
                <a:cs typeface="Calibri"/>
              </a:rPr>
              <a:t> </a:t>
            </a:r>
            <a:r>
              <a:rPr sz="2766" dirty="0">
                <a:latin typeface="Calibri"/>
                <a:cs typeface="Calibri"/>
              </a:rPr>
              <a:t>qui</a:t>
            </a:r>
            <a:r>
              <a:rPr sz="2766" spc="41" dirty="0">
                <a:latin typeface="Calibri"/>
                <a:cs typeface="Calibri"/>
              </a:rPr>
              <a:t> </a:t>
            </a:r>
            <a:r>
              <a:rPr sz="2766" dirty="0">
                <a:latin typeface="Calibri"/>
                <a:cs typeface="Calibri"/>
              </a:rPr>
              <a:t>se</a:t>
            </a:r>
            <a:r>
              <a:rPr sz="2766" spc="18" dirty="0">
                <a:latin typeface="Calibri"/>
                <a:cs typeface="Calibri"/>
              </a:rPr>
              <a:t> </a:t>
            </a:r>
            <a:r>
              <a:rPr sz="2766" dirty="0">
                <a:latin typeface="Calibri"/>
                <a:cs typeface="Calibri"/>
              </a:rPr>
              <a:t>répètent</a:t>
            </a:r>
            <a:r>
              <a:rPr sz="2766" spc="27" dirty="0">
                <a:latin typeface="Calibri"/>
                <a:cs typeface="Calibri"/>
              </a:rPr>
              <a:t> </a:t>
            </a:r>
            <a:r>
              <a:rPr sz="2766" dirty="0">
                <a:latin typeface="Calibri"/>
                <a:cs typeface="Calibri"/>
              </a:rPr>
              <a:t>dans</a:t>
            </a:r>
            <a:r>
              <a:rPr sz="2766" spc="68" dirty="0">
                <a:latin typeface="Calibri"/>
                <a:cs typeface="Calibri"/>
              </a:rPr>
              <a:t> </a:t>
            </a:r>
            <a:r>
              <a:rPr sz="2766" dirty="0">
                <a:latin typeface="Calibri"/>
                <a:cs typeface="Calibri"/>
              </a:rPr>
              <a:t>le</a:t>
            </a:r>
            <a:r>
              <a:rPr sz="2766" spc="45" dirty="0">
                <a:latin typeface="Calibri"/>
                <a:cs typeface="Calibri"/>
              </a:rPr>
              <a:t> </a:t>
            </a:r>
            <a:r>
              <a:rPr sz="2766" spc="-9" dirty="0">
                <a:latin typeface="Calibri"/>
                <a:cs typeface="Calibri"/>
              </a:rPr>
              <a:t>problème.</a:t>
            </a:r>
            <a:endParaRPr sz="2766"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40"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a:t>
            </a:r>
            <a:r>
              <a:rPr lang="fr-FR" sz="3000" b="1" spc="145" dirty="0" smtClean="0">
                <a:solidFill>
                  <a:schemeClr val="accent5"/>
                </a:solidFill>
                <a:cs typeface="Calibri"/>
              </a:rPr>
              <a:t>logiciel :</a:t>
            </a:r>
          </a:p>
          <a:p>
            <a:pPr marL="3455" lvl="0">
              <a:spcBef>
                <a:spcPts val="481"/>
              </a:spcBef>
            </a:pPr>
            <a:r>
              <a:rPr lang="fr-FR" sz="3000" b="1" spc="145" dirty="0" smtClean="0">
                <a:solidFill>
                  <a:srgbClr val="C00000"/>
                </a:solidFill>
                <a:cs typeface="Calibri"/>
              </a:rPr>
              <a:t>Spécification</a:t>
            </a:r>
            <a:endParaRPr lang="fr-FR" sz="3000" b="1" spc="145" dirty="0">
              <a:solidFill>
                <a:srgbClr val="C00000"/>
              </a:solidFill>
              <a:cs typeface="Calibri"/>
            </a:endParaRPr>
          </a:p>
        </p:txBody>
      </p:sp>
    </p:spTree>
    <p:extLst>
      <p:ext uri="{BB962C8B-B14F-4D97-AF65-F5344CB8AC3E}">
        <p14:creationId xmlns:p14="http://schemas.microsoft.com/office/powerpoint/2010/main" val="395333002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14213" y="2169461"/>
            <a:ext cx="3475558" cy="525630"/>
          </a:xfrm>
        </p:spPr>
        <p:txBody>
          <a:bodyPr>
            <a:normAutofit/>
          </a:bodyPr>
          <a:lstStyle/>
          <a:p>
            <a:pPr>
              <a:buNone/>
            </a:pPr>
            <a:r>
              <a:rPr lang="fr-FR" sz="2400" b="1" dirty="0" smtClean="0">
                <a:solidFill>
                  <a:schemeClr val="tx2">
                    <a:lumMod val="75000"/>
                  </a:schemeClr>
                </a:solidFill>
              </a:rPr>
              <a:t>ON </a:t>
            </a:r>
            <a:r>
              <a:rPr lang="fr-FR" sz="2400" b="1" dirty="0">
                <a:solidFill>
                  <a:schemeClr val="tx2">
                    <a:lumMod val="75000"/>
                  </a:schemeClr>
                </a:solidFill>
              </a:rPr>
              <a:t>DELETE CASCADES. </a:t>
            </a:r>
          </a:p>
        </p:txBody>
      </p:sp>
      <p:sp>
        <p:nvSpPr>
          <p:cNvPr id="4" name="Rectangle 3"/>
          <p:cNvSpPr/>
          <p:nvPr/>
        </p:nvSpPr>
        <p:spPr>
          <a:xfrm>
            <a:off x="321261" y="4963123"/>
            <a:ext cx="12149167" cy="1938992"/>
          </a:xfrm>
          <a:prstGeom prst="rect">
            <a:avLst/>
          </a:prstGeom>
        </p:spPr>
        <p:txBody>
          <a:bodyPr wrap="square">
            <a:spAutoFit/>
          </a:bodyPr>
          <a:lstStyle/>
          <a:p>
            <a:pPr>
              <a:buNone/>
            </a:pPr>
            <a:r>
              <a:rPr lang="fr-FR" sz="2000" dirty="0"/>
              <a:t>Si on ajoute cette option à la contrainte d'intégrité référentielle, alors si  on supprime une ligne de client,  toutes les factures de ce client seront supprimées.</a:t>
            </a:r>
          </a:p>
          <a:p>
            <a:pPr>
              <a:buNone/>
            </a:pPr>
            <a:endParaRPr lang="fr-FR" sz="2000" dirty="0"/>
          </a:p>
          <a:p>
            <a:pPr>
              <a:buNone/>
            </a:pPr>
            <a:r>
              <a:rPr lang="fr-FR" sz="2000" b="1" dirty="0"/>
              <a:t>Attention</a:t>
            </a:r>
            <a:r>
              <a:rPr lang="fr-FR" sz="2000" dirty="0"/>
              <a:t> : </a:t>
            </a:r>
          </a:p>
          <a:p>
            <a:pPr>
              <a:buNone/>
            </a:pPr>
            <a:r>
              <a:rPr lang="fr-FR" sz="2000" dirty="0"/>
              <a:t>cette contrainte s'applique à la table facture ('enfant') mais elle est vérifiée lorsqu'on modifie la  table client ('parent')</a:t>
            </a:r>
          </a:p>
        </p:txBody>
      </p:sp>
      <p:sp>
        <p:nvSpPr>
          <p:cNvPr id="5" name="Rectangle 4"/>
          <p:cNvSpPr/>
          <p:nvPr/>
        </p:nvSpPr>
        <p:spPr>
          <a:xfrm>
            <a:off x="1549566" y="2737433"/>
            <a:ext cx="7358114"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endParaRPr lang="fr-FR" dirty="0"/>
          </a:p>
          <a:p>
            <a:pPr>
              <a:buNone/>
            </a:pPr>
            <a:r>
              <a:rPr lang="fr-FR" dirty="0"/>
              <a:t>CREATE TABLE FACTURE</a:t>
            </a:r>
          </a:p>
          <a:p>
            <a:pPr>
              <a:buNone/>
            </a:pPr>
            <a:r>
              <a:rPr lang="fr-FR" dirty="0"/>
              <a:t>(</a:t>
            </a:r>
          </a:p>
          <a:p>
            <a:pPr>
              <a:buNone/>
            </a:pPr>
            <a:r>
              <a:rPr lang="fr-FR" dirty="0" err="1"/>
              <a:t>code_fact</a:t>
            </a:r>
            <a:r>
              <a:rPr lang="fr-FR" dirty="0"/>
              <a:t> </a:t>
            </a:r>
            <a:r>
              <a:rPr lang="fr-FR" dirty="0" err="1"/>
              <a:t>Number</a:t>
            </a:r>
            <a:r>
              <a:rPr lang="fr-FR" dirty="0"/>
              <a:t> </a:t>
            </a:r>
            <a:r>
              <a:rPr lang="fr-FR" b="1" dirty="0"/>
              <a:t>PRIMARY KEY</a:t>
            </a:r>
            <a:r>
              <a:rPr lang="fr-FR" dirty="0"/>
              <a:t>,</a:t>
            </a:r>
          </a:p>
          <a:p>
            <a:pPr>
              <a:buNone/>
            </a:pPr>
            <a:r>
              <a:rPr lang="fr-FR" dirty="0"/>
              <a:t> </a:t>
            </a:r>
            <a:r>
              <a:rPr lang="fr-FR" dirty="0" err="1"/>
              <a:t>id_client</a:t>
            </a:r>
            <a:r>
              <a:rPr lang="fr-FR" dirty="0"/>
              <a:t> </a:t>
            </a:r>
            <a:r>
              <a:rPr lang="fr-FR" dirty="0" err="1"/>
              <a:t>Number</a:t>
            </a:r>
            <a:r>
              <a:rPr lang="fr-FR" dirty="0"/>
              <a:t> </a:t>
            </a:r>
            <a:r>
              <a:rPr lang="fr-FR" b="1" dirty="0"/>
              <a:t>REFERENCES</a:t>
            </a:r>
            <a:r>
              <a:rPr lang="fr-FR" dirty="0"/>
              <a:t> CLIENT(</a:t>
            </a:r>
            <a:r>
              <a:rPr lang="fr-FR" dirty="0" err="1"/>
              <a:t>id_client</a:t>
            </a:r>
            <a:r>
              <a:rPr lang="fr-FR" dirty="0"/>
              <a:t>) </a:t>
            </a:r>
            <a:r>
              <a:rPr lang="fr-FR" b="1" dirty="0">
                <a:solidFill>
                  <a:schemeClr val="accent3">
                    <a:lumMod val="50000"/>
                  </a:schemeClr>
                </a:solidFill>
              </a:rPr>
              <a:t>ON DELETE CASCADE</a:t>
            </a:r>
          </a:p>
          <a:p>
            <a:pPr>
              <a:buNone/>
            </a:pPr>
            <a:r>
              <a:rPr lang="fr-FR" dirty="0"/>
              <a:t>…</a:t>
            </a:r>
          </a:p>
          <a:p>
            <a:pPr>
              <a:buNone/>
            </a:pPr>
            <a:r>
              <a:rPr lang="fr-FR" dirty="0"/>
              <a:t>);</a:t>
            </a:r>
          </a:p>
        </p:txBody>
      </p:sp>
      <p:sp>
        <p:nvSpPr>
          <p:cNvPr id="7" name="Titre 1"/>
          <p:cNvSpPr txBox="1">
            <a:spLocks/>
          </p:cNvSpPr>
          <p:nvPr/>
        </p:nvSpPr>
        <p:spPr>
          <a:xfrm>
            <a:off x="419680" y="1582520"/>
            <a:ext cx="5614905" cy="5168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u="sng" dirty="0" smtClean="0">
                <a:solidFill>
                  <a:schemeClr val="tx2">
                    <a:lumMod val="75000"/>
                  </a:schemeClr>
                </a:solidFill>
              </a:rPr>
              <a:t>Intégrité référentielle : Option </a:t>
            </a:r>
            <a:endParaRPr lang="fr-FR" sz="2400" dirty="0"/>
          </a:p>
        </p:txBody>
      </p:sp>
      <p:sp>
        <p:nvSpPr>
          <p:cNvPr id="8" name="Rectangle 7"/>
          <p:cNvSpPr/>
          <p:nvPr/>
        </p:nvSpPr>
        <p:spPr>
          <a:xfrm>
            <a:off x="6451992" y="10233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a:t>
            </a:r>
            <a:r>
              <a:rPr lang="fr-FR" sz="2400" b="1" dirty="0">
                <a:solidFill>
                  <a:schemeClr val="tx2">
                    <a:lumMod val="60000"/>
                    <a:lumOff val="40000"/>
                  </a:schemeClr>
                </a:solidFill>
              </a:rPr>
              <a:t>Les contraintes </a:t>
            </a:r>
            <a:r>
              <a:rPr lang="fr-FR" sz="2400" b="1" dirty="0" smtClean="0">
                <a:solidFill>
                  <a:schemeClr val="tx2">
                    <a:lumMod val="60000"/>
                    <a:lumOff val="40000"/>
                  </a:schemeClr>
                </a:solidFill>
              </a:rPr>
              <a:t>d'intégrité </a:t>
            </a:r>
            <a:r>
              <a:rPr lang="fr-FR" sz="2400" b="1" u="sng" dirty="0">
                <a:solidFill>
                  <a:srgbClr val="C00000"/>
                </a:solidFill>
              </a:rPr>
              <a:t>REFERENCES</a:t>
            </a:r>
            <a:r>
              <a:rPr lang="fr-FR" sz="2400" b="1" dirty="0" smtClean="0">
                <a:solidFill>
                  <a:srgbClr val="C00000"/>
                </a:solidFill>
              </a:rPr>
              <a:t> </a:t>
            </a:r>
            <a:endParaRPr lang="fr-FR" sz="2400" b="1" dirty="0">
              <a:solidFill>
                <a:srgbClr val="C00000"/>
              </a:solidFill>
            </a:endParaRPr>
          </a:p>
        </p:txBody>
      </p:sp>
      <p:sp>
        <p:nvSpPr>
          <p:cNvPr id="9" name="ZoneTexte 8"/>
          <p:cNvSpPr txBox="1"/>
          <p:nvPr/>
        </p:nvSpPr>
        <p:spPr>
          <a:xfrm>
            <a:off x="520888" y="10233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0" name="Rectangle 9"/>
          <p:cNvSpPr/>
          <p:nvPr/>
        </p:nvSpPr>
        <p:spPr>
          <a:xfrm>
            <a:off x="1071917" y="2687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403899167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38282" y="5010138"/>
            <a:ext cx="785818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None/>
            </a:pPr>
            <a:r>
              <a:rPr lang="fr-FR" dirty="0"/>
              <a:t>CREATE TABLE RESERVATION  ( </a:t>
            </a:r>
            <a:r>
              <a:rPr lang="fr-FR" dirty="0" err="1"/>
              <a:t>id_resa</a:t>
            </a:r>
            <a:r>
              <a:rPr lang="fr-FR" dirty="0"/>
              <a:t> </a:t>
            </a:r>
            <a:r>
              <a:rPr lang="fr-FR" b="1" dirty="0" err="1" smtClean="0">
                <a:solidFill>
                  <a:srgbClr val="002060"/>
                </a:solidFill>
              </a:rPr>
              <a:t>numeric</a:t>
            </a:r>
            <a:r>
              <a:rPr lang="fr-FR" dirty="0" smtClean="0">
                <a:solidFill>
                  <a:srgbClr val="002060"/>
                </a:solidFill>
              </a:rPr>
              <a:t> </a:t>
            </a:r>
            <a:r>
              <a:rPr lang="fr-FR" b="1" dirty="0" smtClean="0"/>
              <a:t>PRIMARYKEY</a:t>
            </a:r>
            <a:r>
              <a:rPr lang="fr-FR" dirty="0"/>
              <a:t>,</a:t>
            </a:r>
          </a:p>
          <a:p>
            <a:pPr>
              <a:buNone/>
            </a:pPr>
            <a:r>
              <a:rPr lang="fr-FR" dirty="0" smtClean="0"/>
              <a:t> </a:t>
            </a:r>
            <a:r>
              <a:rPr lang="fr-FR" dirty="0" err="1"/>
              <a:t>id_hotel</a:t>
            </a:r>
            <a:r>
              <a:rPr lang="fr-FR" dirty="0"/>
              <a:t> </a:t>
            </a:r>
            <a:r>
              <a:rPr lang="fr-FR" dirty="0" err="1"/>
              <a:t>Number</a:t>
            </a:r>
            <a:r>
              <a:rPr lang="fr-FR" dirty="0"/>
              <a:t>,</a:t>
            </a:r>
          </a:p>
          <a:p>
            <a:pPr>
              <a:buNone/>
            </a:pPr>
            <a:r>
              <a:rPr lang="fr-FR" dirty="0" err="1" smtClean="0"/>
              <a:t>num_ch</a:t>
            </a:r>
            <a:r>
              <a:rPr lang="fr-FR" dirty="0" smtClean="0"/>
              <a:t> </a:t>
            </a:r>
            <a:r>
              <a:rPr lang="fr-FR" dirty="0" err="1"/>
              <a:t>Number</a:t>
            </a:r>
            <a:r>
              <a:rPr lang="fr-FR" dirty="0"/>
              <a:t>,</a:t>
            </a:r>
          </a:p>
          <a:p>
            <a:pPr>
              <a:buNone/>
            </a:pPr>
            <a:r>
              <a:rPr lang="fr-FR" dirty="0"/>
              <a:t> </a:t>
            </a:r>
            <a:r>
              <a:rPr lang="fr-FR" dirty="0" smtClean="0"/>
              <a:t>date </a:t>
            </a:r>
            <a:r>
              <a:rPr lang="fr-FR" dirty="0" err="1"/>
              <a:t>Date</a:t>
            </a:r>
            <a:r>
              <a:rPr lang="fr-FR" dirty="0"/>
              <a:t> NOT NULL,</a:t>
            </a:r>
          </a:p>
          <a:p>
            <a:pPr>
              <a:buNone/>
            </a:pPr>
            <a:r>
              <a:rPr lang="fr-FR" b="1" dirty="0" smtClean="0"/>
              <a:t>FOREIGN </a:t>
            </a:r>
            <a:r>
              <a:rPr lang="fr-FR" b="1" dirty="0"/>
              <a:t>KEY </a:t>
            </a:r>
            <a:r>
              <a:rPr lang="fr-FR" dirty="0"/>
              <a:t>(</a:t>
            </a:r>
            <a:r>
              <a:rPr lang="fr-FR" dirty="0" err="1"/>
              <a:t>id_hotel</a:t>
            </a:r>
            <a:r>
              <a:rPr lang="fr-FR" dirty="0"/>
              <a:t>, </a:t>
            </a:r>
            <a:r>
              <a:rPr lang="fr-FR" dirty="0" err="1"/>
              <a:t>num_ch</a:t>
            </a:r>
            <a:r>
              <a:rPr lang="fr-FR" dirty="0"/>
              <a:t>) </a:t>
            </a:r>
            <a:r>
              <a:rPr lang="fr-FR" b="1" dirty="0"/>
              <a:t>REFERENCES</a:t>
            </a:r>
            <a:r>
              <a:rPr lang="fr-FR" dirty="0"/>
              <a:t> </a:t>
            </a:r>
            <a:r>
              <a:rPr lang="fr-FR" dirty="0" smtClean="0"/>
              <a:t> CHAMBRE </a:t>
            </a:r>
            <a:r>
              <a:rPr lang="fr-FR" dirty="0"/>
              <a:t>(</a:t>
            </a:r>
            <a:r>
              <a:rPr lang="fr-FR" dirty="0" err="1"/>
              <a:t>id_hotel</a:t>
            </a:r>
            <a:r>
              <a:rPr lang="fr-FR" dirty="0"/>
              <a:t>, </a:t>
            </a:r>
            <a:r>
              <a:rPr lang="fr-FR" dirty="0" err="1"/>
              <a:t>num_ch</a:t>
            </a:r>
            <a:r>
              <a:rPr lang="fr-FR" dirty="0"/>
              <a:t>) </a:t>
            </a:r>
            <a:endParaRPr lang="fr-FR" dirty="0" smtClean="0"/>
          </a:p>
          <a:p>
            <a:pPr>
              <a:buNone/>
            </a:pPr>
            <a:r>
              <a:rPr lang="fr-FR" dirty="0" smtClean="0"/>
              <a:t> </a:t>
            </a:r>
            <a:r>
              <a:rPr lang="fr-FR" dirty="0"/>
              <a:t>);</a:t>
            </a:r>
          </a:p>
        </p:txBody>
      </p:sp>
      <p:sp>
        <p:nvSpPr>
          <p:cNvPr id="7" name="Rectangle 6"/>
          <p:cNvSpPr/>
          <p:nvPr/>
        </p:nvSpPr>
        <p:spPr>
          <a:xfrm>
            <a:off x="101466" y="1946546"/>
            <a:ext cx="11609228" cy="369332"/>
          </a:xfrm>
          <a:prstGeom prst="rect">
            <a:avLst/>
          </a:prstGeom>
        </p:spPr>
        <p:txBody>
          <a:bodyPr wrap="square">
            <a:spAutoFit/>
          </a:bodyPr>
          <a:lstStyle/>
          <a:p>
            <a:pPr>
              <a:buNone/>
            </a:pPr>
            <a:r>
              <a:rPr lang="fr-FR" dirty="0"/>
              <a:t>Il arrive qu'une clé primaire, composée de plusieurs colonnes, soit elle-même clé étrangère d'une autre  table. </a:t>
            </a:r>
          </a:p>
        </p:txBody>
      </p:sp>
      <p:sp>
        <p:nvSpPr>
          <p:cNvPr id="8" name="Rectangle 7"/>
          <p:cNvSpPr/>
          <p:nvPr/>
        </p:nvSpPr>
        <p:spPr>
          <a:xfrm>
            <a:off x="44494" y="3649343"/>
            <a:ext cx="11245756" cy="1338828"/>
          </a:xfrm>
          <a:prstGeom prst="rect">
            <a:avLst/>
          </a:prstGeom>
        </p:spPr>
        <p:txBody>
          <a:bodyPr wrap="square">
            <a:spAutoFit/>
          </a:bodyPr>
          <a:lstStyle/>
          <a:p>
            <a:pPr>
              <a:lnSpc>
                <a:spcPct val="150000"/>
              </a:lnSpc>
              <a:buNone/>
            </a:pPr>
            <a:r>
              <a:rPr lang="fr-FR" dirty="0"/>
              <a:t>On indique alors cette clé étrangère composée après la définition des colonnes, grâce au mot clé  </a:t>
            </a:r>
            <a:r>
              <a:rPr lang="fr-FR" b="1" dirty="0"/>
              <a:t>FOREIGN KEY </a:t>
            </a:r>
            <a:r>
              <a:rPr lang="fr-FR" dirty="0"/>
              <a:t>suivi des colonnes clés étrangères, puis de </a:t>
            </a:r>
            <a:r>
              <a:rPr lang="fr-FR" b="1" dirty="0"/>
              <a:t>REFERENCES</a:t>
            </a:r>
            <a:r>
              <a:rPr lang="fr-FR" dirty="0"/>
              <a:t>, le nom de la table référencée  ainsi que le nom des colonnes référencées entre </a:t>
            </a:r>
            <a:r>
              <a:rPr lang="fr-FR" b="1" dirty="0"/>
              <a:t>parenthèses</a:t>
            </a:r>
            <a:r>
              <a:rPr lang="fr-FR" dirty="0"/>
              <a:t>.</a:t>
            </a:r>
          </a:p>
        </p:txBody>
      </p:sp>
      <p:sp>
        <p:nvSpPr>
          <p:cNvPr id="9" name="Rectangle 8"/>
          <p:cNvSpPr/>
          <p:nvPr/>
        </p:nvSpPr>
        <p:spPr>
          <a:xfrm>
            <a:off x="228467" y="2354646"/>
            <a:ext cx="6786610" cy="1200329"/>
          </a:xfrm>
          <a:prstGeom prst="rect">
            <a:avLst/>
          </a:prstGeom>
        </p:spPr>
        <p:txBody>
          <a:bodyPr wrap="square">
            <a:spAutoFit/>
          </a:bodyPr>
          <a:lstStyle/>
          <a:p>
            <a:pPr>
              <a:buFont typeface="Wingdings" pitchFamily="2" charset="2"/>
              <a:buChar char="à"/>
            </a:pPr>
            <a:r>
              <a:rPr lang="fr-FR" b="1" dirty="0"/>
              <a:t>Exemple : </a:t>
            </a:r>
            <a:r>
              <a:rPr lang="fr-FR" dirty="0"/>
              <a:t>soit le schéma relationnel suivant </a:t>
            </a:r>
          </a:p>
          <a:p>
            <a:endParaRPr lang="fr-FR" dirty="0"/>
          </a:p>
          <a:p>
            <a:pPr>
              <a:buNone/>
            </a:pPr>
            <a:r>
              <a:rPr lang="fr-FR" dirty="0"/>
              <a:t>	CHAMBRE(</a:t>
            </a:r>
            <a:r>
              <a:rPr lang="fr-FR" b="1" u="sng" dirty="0" err="1"/>
              <a:t>id_hotel</a:t>
            </a:r>
            <a:r>
              <a:rPr lang="fr-FR" b="1" u="sng" dirty="0"/>
              <a:t>, </a:t>
            </a:r>
            <a:r>
              <a:rPr lang="fr-FR" b="1" u="sng" dirty="0" err="1"/>
              <a:t>num_ch</a:t>
            </a:r>
            <a:r>
              <a:rPr lang="fr-FR" dirty="0"/>
              <a:t>, tarif)</a:t>
            </a:r>
          </a:p>
          <a:p>
            <a:pPr>
              <a:buNone/>
            </a:pPr>
            <a:r>
              <a:rPr lang="fr-FR" dirty="0"/>
              <a:t>	RESERVATION(</a:t>
            </a:r>
            <a:r>
              <a:rPr lang="fr-FR" b="1" u="sng" dirty="0" err="1"/>
              <a:t>id_resa</a:t>
            </a:r>
            <a:r>
              <a:rPr lang="fr-FR" b="1" dirty="0"/>
              <a:t>, #</a:t>
            </a:r>
            <a:r>
              <a:rPr lang="fr-FR" b="1" dirty="0" err="1"/>
              <a:t>id_hotel</a:t>
            </a:r>
            <a:r>
              <a:rPr lang="fr-FR" b="1" dirty="0"/>
              <a:t>, #</a:t>
            </a:r>
            <a:r>
              <a:rPr lang="fr-FR" b="1" dirty="0" err="1"/>
              <a:t>num_ch</a:t>
            </a:r>
            <a:r>
              <a:rPr lang="fr-FR" dirty="0"/>
              <a:t>, date)</a:t>
            </a:r>
          </a:p>
        </p:txBody>
      </p:sp>
      <p:sp>
        <p:nvSpPr>
          <p:cNvPr id="2" name="Rectangle 1"/>
          <p:cNvSpPr/>
          <p:nvPr/>
        </p:nvSpPr>
        <p:spPr>
          <a:xfrm>
            <a:off x="6690516" y="2256541"/>
            <a:ext cx="4671172" cy="1477328"/>
          </a:xfrm>
          <a:prstGeom prst="rect">
            <a:avLst/>
          </a:prstGeom>
          <a:ln>
            <a:solidFill>
              <a:srgbClr val="FFC000"/>
            </a:solidFill>
          </a:ln>
        </p:spPr>
        <p:txBody>
          <a:bodyPr wrap="square">
            <a:spAutoFit/>
          </a:bodyPr>
          <a:lstStyle/>
          <a:p>
            <a:r>
              <a:rPr lang="fr-FR" dirty="0"/>
              <a:t>CREATE TABLE CHAMBRE  ( </a:t>
            </a:r>
            <a:r>
              <a:rPr lang="fr-FR" dirty="0" err="1"/>
              <a:t>num_ch</a:t>
            </a:r>
            <a:r>
              <a:rPr lang="fr-FR" dirty="0"/>
              <a:t> </a:t>
            </a:r>
            <a:r>
              <a:rPr lang="fr-FR" dirty="0" err="1"/>
              <a:t>Numeric</a:t>
            </a:r>
            <a:r>
              <a:rPr lang="fr-FR" dirty="0"/>
              <a:t> </a:t>
            </a:r>
            <a:r>
              <a:rPr lang="fr-FR" dirty="0" smtClean="0"/>
              <a:t>, </a:t>
            </a:r>
            <a:r>
              <a:rPr lang="fr-FR" dirty="0" err="1"/>
              <a:t>id_hotel</a:t>
            </a:r>
            <a:r>
              <a:rPr lang="fr-FR" dirty="0"/>
              <a:t> </a:t>
            </a:r>
            <a:r>
              <a:rPr lang="fr-FR" dirty="0" err="1"/>
              <a:t>Numeric</a:t>
            </a:r>
            <a:r>
              <a:rPr lang="fr-FR" dirty="0"/>
              <a:t>, </a:t>
            </a:r>
            <a:endParaRPr lang="fr-FR" dirty="0" smtClean="0"/>
          </a:p>
          <a:p>
            <a:r>
              <a:rPr lang="fr-FR" dirty="0" smtClean="0"/>
              <a:t>Tarif </a:t>
            </a:r>
            <a:r>
              <a:rPr lang="fr-FR" dirty="0" err="1" smtClean="0"/>
              <a:t>Numerice</a:t>
            </a:r>
            <a:r>
              <a:rPr lang="fr-FR" dirty="0" smtClean="0"/>
              <a:t> NOT </a:t>
            </a:r>
            <a:r>
              <a:rPr lang="fr-FR" dirty="0"/>
              <a:t>NULL,  </a:t>
            </a:r>
            <a:endParaRPr lang="fr-FR" dirty="0" smtClean="0"/>
          </a:p>
          <a:p>
            <a:r>
              <a:rPr lang="fr-FR" dirty="0" smtClean="0"/>
              <a:t>PRIMARY </a:t>
            </a:r>
            <a:r>
              <a:rPr lang="fr-FR" dirty="0"/>
              <a:t>KEY ( </a:t>
            </a:r>
            <a:r>
              <a:rPr lang="fr-FR" dirty="0" err="1"/>
              <a:t>num_ch,id_hotel</a:t>
            </a:r>
            <a:r>
              <a:rPr lang="fr-FR" dirty="0"/>
              <a:t>)          </a:t>
            </a:r>
            <a:endParaRPr lang="fr-FR" dirty="0" smtClean="0"/>
          </a:p>
          <a:p>
            <a:r>
              <a:rPr lang="fr-FR" dirty="0" smtClean="0"/>
              <a:t>  </a:t>
            </a:r>
            <a:r>
              <a:rPr lang="fr-FR" dirty="0"/>
              <a:t>);</a:t>
            </a:r>
          </a:p>
        </p:txBody>
      </p:sp>
      <p:sp>
        <p:nvSpPr>
          <p:cNvPr id="11" name="Titre 1"/>
          <p:cNvSpPr txBox="1">
            <a:spLocks/>
          </p:cNvSpPr>
          <p:nvPr/>
        </p:nvSpPr>
        <p:spPr>
          <a:xfrm>
            <a:off x="388888" y="1439128"/>
            <a:ext cx="5614905" cy="516886"/>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u="sng" dirty="0" smtClean="0">
                <a:solidFill>
                  <a:schemeClr val="tx2">
                    <a:lumMod val="75000"/>
                  </a:schemeClr>
                </a:solidFill>
              </a:rPr>
              <a:t>Intégrité référentielle : Reference Multiples</a:t>
            </a:r>
            <a:endParaRPr lang="fr-FR" sz="2400" dirty="0"/>
          </a:p>
        </p:txBody>
      </p:sp>
      <p:sp>
        <p:nvSpPr>
          <p:cNvPr id="12" name="Rectangle 11"/>
          <p:cNvSpPr/>
          <p:nvPr/>
        </p:nvSpPr>
        <p:spPr>
          <a:xfrm>
            <a:off x="6451992" y="10233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a:t>
            </a:r>
            <a:r>
              <a:rPr lang="fr-FR" sz="2400" b="1" dirty="0">
                <a:solidFill>
                  <a:schemeClr val="tx2">
                    <a:lumMod val="60000"/>
                    <a:lumOff val="40000"/>
                  </a:schemeClr>
                </a:solidFill>
              </a:rPr>
              <a:t>Les contraintes </a:t>
            </a:r>
            <a:r>
              <a:rPr lang="fr-FR" sz="2400" b="1" dirty="0" smtClean="0">
                <a:solidFill>
                  <a:schemeClr val="tx2">
                    <a:lumMod val="60000"/>
                    <a:lumOff val="40000"/>
                  </a:schemeClr>
                </a:solidFill>
              </a:rPr>
              <a:t>d'intégrité </a:t>
            </a:r>
            <a:r>
              <a:rPr lang="fr-FR" sz="2400" b="1" u="sng" dirty="0">
                <a:solidFill>
                  <a:srgbClr val="C00000"/>
                </a:solidFill>
              </a:rPr>
              <a:t>REFERENCES</a:t>
            </a:r>
            <a:r>
              <a:rPr lang="fr-FR" sz="2400" b="1" dirty="0" smtClean="0">
                <a:solidFill>
                  <a:srgbClr val="C00000"/>
                </a:solidFill>
              </a:rPr>
              <a:t> </a:t>
            </a:r>
            <a:endParaRPr lang="fr-FR" sz="2400" b="1" dirty="0">
              <a:solidFill>
                <a:srgbClr val="C00000"/>
              </a:solidFill>
            </a:endParaRPr>
          </a:p>
        </p:txBody>
      </p:sp>
      <p:sp>
        <p:nvSpPr>
          <p:cNvPr id="13" name="ZoneTexte 12"/>
          <p:cNvSpPr txBox="1"/>
          <p:nvPr/>
        </p:nvSpPr>
        <p:spPr>
          <a:xfrm>
            <a:off x="520888" y="10233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14" name="Rectangle 13"/>
          <p:cNvSpPr/>
          <p:nvPr/>
        </p:nvSpPr>
        <p:spPr>
          <a:xfrm>
            <a:off x="1071917" y="2687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116515481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9658" y="2479010"/>
            <a:ext cx="8229600" cy="2757493"/>
          </a:xfrm>
        </p:spPr>
        <p:style>
          <a:lnRef idx="2">
            <a:schemeClr val="accent2"/>
          </a:lnRef>
          <a:fillRef idx="1">
            <a:schemeClr val="lt1"/>
          </a:fillRef>
          <a:effectRef idx="0">
            <a:schemeClr val="accent2"/>
          </a:effectRef>
          <a:fontRef idx="minor">
            <a:schemeClr val="dk1"/>
          </a:fontRef>
        </p:style>
        <p:txBody>
          <a:bodyPr>
            <a:noAutofit/>
          </a:bodyPr>
          <a:lstStyle/>
          <a:p>
            <a:pPr>
              <a:buNone/>
            </a:pPr>
            <a:r>
              <a:rPr lang="fr-FR" sz="2000" dirty="0"/>
              <a:t>CREATE TABLE LIGNE_COMMANDE</a:t>
            </a:r>
          </a:p>
          <a:p>
            <a:pPr>
              <a:buNone/>
            </a:pPr>
            <a:r>
              <a:rPr lang="fr-FR" sz="2000" dirty="0"/>
              <a:t>(</a:t>
            </a:r>
          </a:p>
          <a:p>
            <a:pPr>
              <a:buNone/>
            </a:pPr>
            <a:r>
              <a:rPr lang="fr-FR" sz="2000" dirty="0" err="1"/>
              <a:t>id_commande</a:t>
            </a:r>
            <a:r>
              <a:rPr lang="fr-FR" sz="2000" dirty="0"/>
              <a:t>    </a:t>
            </a:r>
            <a:r>
              <a:rPr lang="fr-FR" sz="2000" dirty="0" err="1" smtClean="0"/>
              <a:t>Numeric</a:t>
            </a:r>
            <a:r>
              <a:rPr lang="fr-FR" sz="2000" dirty="0" smtClean="0"/>
              <a:t>  </a:t>
            </a:r>
            <a:r>
              <a:rPr lang="fr-FR" sz="2000" dirty="0"/>
              <a:t>REFERENCES COMMANDE(</a:t>
            </a:r>
            <a:r>
              <a:rPr lang="fr-FR" sz="2000" dirty="0" err="1"/>
              <a:t>id_commande</a:t>
            </a:r>
            <a:r>
              <a:rPr lang="fr-FR" sz="2000" dirty="0"/>
              <a:t>), </a:t>
            </a:r>
          </a:p>
          <a:p>
            <a:pPr>
              <a:buNone/>
            </a:pPr>
            <a:r>
              <a:rPr lang="fr-FR" sz="2000" dirty="0"/>
              <a:t> </a:t>
            </a:r>
            <a:r>
              <a:rPr lang="fr-FR" sz="2000" dirty="0" err="1"/>
              <a:t>ref_produit</a:t>
            </a:r>
            <a:r>
              <a:rPr lang="fr-FR" sz="2000" dirty="0"/>
              <a:t>         </a:t>
            </a:r>
            <a:r>
              <a:rPr lang="fr-FR" sz="2000" dirty="0" err="1" smtClean="0"/>
              <a:t>Varchar</a:t>
            </a:r>
            <a:r>
              <a:rPr lang="fr-FR" sz="2000" dirty="0" smtClean="0"/>
              <a:t>(10</a:t>
            </a:r>
            <a:r>
              <a:rPr lang="fr-FR" sz="2000" dirty="0"/>
              <a:t>) REFERENCES PRODUIT(</a:t>
            </a:r>
            <a:r>
              <a:rPr lang="fr-FR" sz="2000" dirty="0" err="1"/>
              <a:t>ref_prod</a:t>
            </a:r>
            <a:r>
              <a:rPr lang="fr-FR" sz="2000" dirty="0"/>
              <a:t>),</a:t>
            </a:r>
          </a:p>
          <a:p>
            <a:pPr>
              <a:buNone/>
            </a:pPr>
            <a:r>
              <a:rPr lang="fr-FR" sz="2000" dirty="0"/>
              <a:t> quantité </a:t>
            </a:r>
            <a:r>
              <a:rPr lang="fr-FR" sz="2000" dirty="0" smtClean="0"/>
              <a:t>             </a:t>
            </a:r>
            <a:r>
              <a:rPr lang="fr-FR" sz="2000" dirty="0" err="1" smtClean="0"/>
              <a:t>Numeric</a:t>
            </a:r>
            <a:r>
              <a:rPr lang="fr-FR" sz="2000" dirty="0" smtClean="0"/>
              <a:t> </a:t>
            </a:r>
            <a:r>
              <a:rPr lang="fr-FR" sz="2000" dirty="0"/>
              <a:t>DEFAULT 1,</a:t>
            </a:r>
          </a:p>
          <a:p>
            <a:pPr>
              <a:buNone/>
            </a:pPr>
            <a:r>
              <a:rPr lang="fr-FR" sz="2000" dirty="0"/>
              <a:t> </a:t>
            </a:r>
            <a:r>
              <a:rPr lang="fr-FR" sz="2000" b="1" dirty="0"/>
              <a:t>PRIMARY KEY </a:t>
            </a:r>
            <a:r>
              <a:rPr lang="fr-FR" sz="2000" dirty="0"/>
              <a:t>(</a:t>
            </a:r>
            <a:r>
              <a:rPr lang="fr-FR" sz="2000" dirty="0" err="1"/>
              <a:t>id_commande</a:t>
            </a:r>
            <a:r>
              <a:rPr lang="fr-FR" sz="2000" dirty="0"/>
              <a:t>, </a:t>
            </a:r>
            <a:r>
              <a:rPr lang="fr-FR" sz="2000" dirty="0" err="1"/>
              <a:t>ref_produit</a:t>
            </a:r>
            <a:r>
              <a:rPr lang="fr-FR" sz="2000" dirty="0"/>
              <a:t>)</a:t>
            </a:r>
          </a:p>
          <a:p>
            <a:pPr>
              <a:buNone/>
            </a:pPr>
            <a:r>
              <a:rPr lang="fr-FR" sz="2000" dirty="0"/>
              <a:t>);</a:t>
            </a:r>
          </a:p>
        </p:txBody>
      </p:sp>
      <p:sp>
        <p:nvSpPr>
          <p:cNvPr id="4" name="Titre 1"/>
          <p:cNvSpPr>
            <a:spLocks noGrp="1"/>
          </p:cNvSpPr>
          <p:nvPr>
            <p:ph type="title"/>
          </p:nvPr>
        </p:nvSpPr>
        <p:spPr>
          <a:xfrm>
            <a:off x="0" y="1485064"/>
            <a:ext cx="10439565" cy="794702"/>
          </a:xfrm>
        </p:spPr>
        <p:txBody>
          <a:bodyPr>
            <a:normAutofit/>
          </a:bodyPr>
          <a:lstStyle/>
          <a:p>
            <a:pPr algn="l"/>
            <a:r>
              <a:rPr lang="fr-FR" sz="2000" b="1" u="sng" dirty="0" smtClean="0">
                <a:solidFill>
                  <a:schemeClr val="tx2">
                    <a:lumMod val="75000"/>
                  </a:schemeClr>
                </a:solidFill>
              </a:rPr>
              <a:t>Intégrité </a:t>
            </a:r>
            <a:r>
              <a:rPr lang="fr-FR" sz="2000" b="1" u="sng" dirty="0">
                <a:solidFill>
                  <a:schemeClr val="tx2">
                    <a:lumMod val="75000"/>
                  </a:schemeClr>
                </a:solidFill>
              </a:rPr>
              <a:t>référentielle </a:t>
            </a:r>
            <a:r>
              <a:rPr lang="fr-FR" sz="2000" b="1" u="sng" dirty="0" smtClean="0">
                <a:solidFill>
                  <a:schemeClr val="tx2">
                    <a:lumMod val="75000"/>
                  </a:schemeClr>
                </a:solidFill>
              </a:rPr>
              <a:t>:La </a:t>
            </a:r>
            <a:r>
              <a:rPr lang="fr-FR" sz="2000" b="1" u="sng" dirty="0">
                <a:solidFill>
                  <a:schemeClr val="tx2">
                    <a:lumMod val="75000"/>
                  </a:schemeClr>
                </a:solidFill>
              </a:rPr>
              <a:t>clé primaire est composée de plusieurs clés étrangères</a:t>
            </a:r>
          </a:p>
        </p:txBody>
      </p:sp>
      <p:sp>
        <p:nvSpPr>
          <p:cNvPr id="5" name="Rectangle 4"/>
          <p:cNvSpPr/>
          <p:nvPr/>
        </p:nvSpPr>
        <p:spPr>
          <a:xfrm>
            <a:off x="584878" y="5401136"/>
            <a:ext cx="9174380" cy="1323439"/>
          </a:xfrm>
          <a:prstGeom prst="rect">
            <a:avLst/>
          </a:prstGeom>
        </p:spPr>
        <p:txBody>
          <a:bodyPr wrap="square">
            <a:spAutoFit/>
          </a:bodyPr>
          <a:lstStyle/>
          <a:p>
            <a:pPr>
              <a:buNone/>
            </a:pPr>
            <a:r>
              <a:rPr lang="fr-FR" sz="2000" b="1" dirty="0"/>
              <a:t>Remarque : </a:t>
            </a:r>
          </a:p>
          <a:p>
            <a:pPr>
              <a:buNone/>
            </a:pPr>
            <a:endParaRPr lang="fr-FR" sz="2000" b="1" dirty="0"/>
          </a:p>
          <a:p>
            <a:pPr>
              <a:buNone/>
            </a:pPr>
            <a:r>
              <a:rPr lang="fr-FR" sz="2000" dirty="0"/>
              <a:t>dans la table </a:t>
            </a:r>
            <a:r>
              <a:rPr lang="fr-FR" sz="2000" b="1" dirty="0"/>
              <a:t>PRODUIT</a:t>
            </a:r>
            <a:r>
              <a:rPr lang="fr-FR" sz="2000" dirty="0"/>
              <a:t>, la référence est codée par </a:t>
            </a:r>
            <a:r>
              <a:rPr lang="fr-FR" sz="2000" b="1" dirty="0" err="1"/>
              <a:t>ref_prod</a:t>
            </a:r>
            <a:r>
              <a:rPr lang="fr-FR" sz="2000" b="1" dirty="0"/>
              <a:t> </a:t>
            </a:r>
          </a:p>
          <a:p>
            <a:pPr>
              <a:buNone/>
            </a:pPr>
            <a:r>
              <a:rPr lang="fr-FR" sz="2000" dirty="0"/>
              <a:t>et dans la table </a:t>
            </a:r>
            <a:r>
              <a:rPr lang="fr-FR" sz="2000" b="1" dirty="0"/>
              <a:t>COMMANDE</a:t>
            </a:r>
            <a:r>
              <a:rPr lang="fr-FR" sz="2000" dirty="0"/>
              <a:t>, c'est </a:t>
            </a:r>
            <a:r>
              <a:rPr lang="fr-FR" sz="2000" b="1" dirty="0" err="1"/>
              <a:t>ref_produit</a:t>
            </a:r>
            <a:endParaRPr lang="fr-FR" sz="2000" b="1" dirty="0"/>
          </a:p>
        </p:txBody>
      </p:sp>
      <p:sp>
        <p:nvSpPr>
          <p:cNvPr id="7" name="Rectangle 6"/>
          <p:cNvSpPr/>
          <p:nvPr/>
        </p:nvSpPr>
        <p:spPr>
          <a:xfrm>
            <a:off x="6451992" y="10233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a:t>
            </a:r>
            <a:r>
              <a:rPr lang="fr-FR" sz="2400" b="1" dirty="0">
                <a:solidFill>
                  <a:schemeClr val="tx2">
                    <a:lumMod val="60000"/>
                    <a:lumOff val="40000"/>
                  </a:schemeClr>
                </a:solidFill>
              </a:rPr>
              <a:t>Les contraintes </a:t>
            </a:r>
            <a:r>
              <a:rPr lang="fr-FR" sz="2400" b="1" dirty="0" smtClean="0">
                <a:solidFill>
                  <a:schemeClr val="tx2">
                    <a:lumMod val="60000"/>
                    <a:lumOff val="40000"/>
                  </a:schemeClr>
                </a:solidFill>
              </a:rPr>
              <a:t>d'intégrité </a:t>
            </a:r>
            <a:r>
              <a:rPr lang="fr-FR" sz="2400" b="1" u="sng" dirty="0">
                <a:solidFill>
                  <a:srgbClr val="C00000"/>
                </a:solidFill>
              </a:rPr>
              <a:t>REFERENCES</a:t>
            </a:r>
            <a:r>
              <a:rPr lang="fr-FR" sz="2400" b="1" dirty="0" smtClean="0">
                <a:solidFill>
                  <a:srgbClr val="C00000"/>
                </a:solidFill>
              </a:rPr>
              <a:t> </a:t>
            </a:r>
            <a:endParaRPr lang="fr-FR" sz="2400" b="1" dirty="0">
              <a:solidFill>
                <a:srgbClr val="C00000"/>
              </a:solidFill>
            </a:endParaRPr>
          </a:p>
        </p:txBody>
      </p:sp>
      <p:sp>
        <p:nvSpPr>
          <p:cNvPr id="8" name="ZoneTexte 7"/>
          <p:cNvSpPr txBox="1"/>
          <p:nvPr/>
        </p:nvSpPr>
        <p:spPr>
          <a:xfrm>
            <a:off x="520888" y="1023399"/>
            <a:ext cx="5385192" cy="461665"/>
          </a:xfrm>
          <a:prstGeom prst="rect">
            <a:avLst/>
          </a:prstGeom>
          <a:noFill/>
        </p:spPr>
        <p:txBody>
          <a:bodyPr wrap="none" rtlCol="0">
            <a:spAutoFit/>
          </a:bodyPr>
          <a:lstStyle/>
          <a:p>
            <a:r>
              <a:rPr lang="fr-FR" sz="2400" b="1" dirty="0" smtClean="0">
                <a:solidFill>
                  <a:srgbClr val="C00000"/>
                </a:solidFill>
              </a:rPr>
              <a:t>Langage de Définition de Données (LDD) </a:t>
            </a:r>
            <a:endParaRPr lang="fr-FR" sz="2400" b="1" dirty="0">
              <a:solidFill>
                <a:srgbClr val="C00000"/>
              </a:solidFill>
            </a:endParaRPr>
          </a:p>
        </p:txBody>
      </p:sp>
      <p:sp>
        <p:nvSpPr>
          <p:cNvPr id="9" name="Rectangle 8"/>
          <p:cNvSpPr/>
          <p:nvPr/>
        </p:nvSpPr>
        <p:spPr>
          <a:xfrm>
            <a:off x="1071917" y="2687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409855966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560139" y="1221599"/>
            <a:ext cx="8443914" cy="714356"/>
          </a:xfrm>
        </p:spPr>
        <p:txBody>
          <a:bodyPr>
            <a:normAutofit/>
          </a:bodyPr>
          <a:lstStyle/>
          <a:p>
            <a:r>
              <a:rPr lang="fr-FR" sz="2800" b="1" dirty="0">
                <a:solidFill>
                  <a:schemeClr val="tx2">
                    <a:lumMod val="60000"/>
                    <a:lumOff val="40000"/>
                  </a:schemeClr>
                </a:solidFill>
                <a:sym typeface="Wingdings" pitchFamily="2" charset="2"/>
              </a:rPr>
              <a:t> Ajout/ modification ou suppression  d'une contrainte</a:t>
            </a:r>
            <a:endParaRPr lang="fr-FR" sz="2800" dirty="0"/>
          </a:p>
        </p:txBody>
      </p:sp>
      <p:sp>
        <p:nvSpPr>
          <p:cNvPr id="5" name="Rectangle 4"/>
          <p:cNvSpPr/>
          <p:nvPr/>
        </p:nvSpPr>
        <p:spPr>
          <a:xfrm>
            <a:off x="331745" y="4842427"/>
            <a:ext cx="10900703" cy="1015663"/>
          </a:xfrm>
          <a:prstGeom prst="rect">
            <a:avLst/>
          </a:prstGeom>
        </p:spPr>
        <p:txBody>
          <a:bodyPr wrap="square">
            <a:spAutoFit/>
          </a:bodyPr>
          <a:lstStyle/>
          <a:p>
            <a:pPr>
              <a:lnSpc>
                <a:spcPct val="150000"/>
              </a:lnSpc>
              <a:buNone/>
            </a:pPr>
            <a:r>
              <a:rPr lang="fr-FR" sz="2000" b="1" dirty="0"/>
              <a:t>Exemple 2 </a:t>
            </a:r>
            <a:r>
              <a:rPr lang="fr-FR" sz="2000" dirty="0"/>
              <a:t>: On ajoute la contrainte de vérification de l'âge d'une personne:</a:t>
            </a:r>
            <a:endParaRPr lang="fr-FR" sz="2000" b="1" dirty="0">
              <a:solidFill>
                <a:schemeClr val="tx2"/>
              </a:solidFill>
            </a:endParaRPr>
          </a:p>
          <a:p>
            <a:pPr>
              <a:lnSpc>
                <a:spcPct val="150000"/>
              </a:lnSpc>
              <a:buNone/>
            </a:pPr>
            <a:r>
              <a:rPr lang="fr-FR" sz="2000" b="1" dirty="0" err="1">
                <a:solidFill>
                  <a:schemeClr val="tx2"/>
                </a:solidFill>
              </a:rPr>
              <a:t>Sql</a:t>
            </a:r>
            <a:r>
              <a:rPr lang="fr-FR" sz="2000" b="1" dirty="0">
                <a:solidFill>
                  <a:schemeClr val="tx2"/>
                </a:solidFill>
              </a:rPr>
              <a:t>&gt;    ALTER TABLE PERSONNE ADD CONSTAINT </a:t>
            </a:r>
            <a:r>
              <a:rPr lang="fr-FR" sz="2000" b="1" dirty="0" err="1">
                <a:solidFill>
                  <a:schemeClr val="tx2"/>
                </a:solidFill>
              </a:rPr>
              <a:t>verif_age</a:t>
            </a:r>
            <a:r>
              <a:rPr lang="fr-FR" sz="2000" b="1" dirty="0">
                <a:solidFill>
                  <a:schemeClr val="tx2"/>
                </a:solidFill>
              </a:rPr>
              <a:t> CHECK (</a:t>
            </a:r>
            <a:r>
              <a:rPr lang="fr-FR" sz="2000" b="1" dirty="0" err="1">
                <a:solidFill>
                  <a:schemeClr val="tx2"/>
                </a:solidFill>
              </a:rPr>
              <a:t>age</a:t>
            </a:r>
            <a:r>
              <a:rPr lang="fr-FR" sz="2000" b="1" dirty="0">
                <a:solidFill>
                  <a:schemeClr val="tx2"/>
                </a:solidFill>
              </a:rPr>
              <a:t> &lt;= 130);</a:t>
            </a:r>
          </a:p>
        </p:txBody>
      </p:sp>
      <p:sp>
        <p:nvSpPr>
          <p:cNvPr id="6" name="Rectangle 5"/>
          <p:cNvSpPr/>
          <p:nvPr/>
        </p:nvSpPr>
        <p:spPr>
          <a:xfrm>
            <a:off x="250129" y="3932660"/>
            <a:ext cx="11651707" cy="969496"/>
          </a:xfrm>
          <a:prstGeom prst="rect">
            <a:avLst/>
          </a:prstGeom>
        </p:spPr>
        <p:txBody>
          <a:bodyPr wrap="square">
            <a:spAutoFit/>
          </a:bodyPr>
          <a:lstStyle/>
          <a:p>
            <a:pPr>
              <a:lnSpc>
                <a:spcPct val="150000"/>
              </a:lnSpc>
              <a:buNone/>
            </a:pPr>
            <a:r>
              <a:rPr lang="fr-FR" sz="2000" b="1" dirty="0"/>
              <a:t>Exemple1 : O</a:t>
            </a:r>
            <a:r>
              <a:rPr lang="fr-FR" sz="2000" dirty="0"/>
              <a:t>n ajoute la contrainte d'intégrité référentielle dans la table COMMANDE.</a:t>
            </a:r>
            <a:endParaRPr lang="fr-FR" dirty="0"/>
          </a:p>
          <a:p>
            <a:pPr>
              <a:lnSpc>
                <a:spcPct val="150000"/>
              </a:lnSpc>
              <a:buNone/>
            </a:pPr>
            <a:r>
              <a:rPr lang="fr-FR" b="1" dirty="0" err="1">
                <a:solidFill>
                  <a:schemeClr val="tx2"/>
                </a:solidFill>
              </a:rPr>
              <a:t>Sql</a:t>
            </a:r>
            <a:r>
              <a:rPr lang="fr-FR" b="1" dirty="0">
                <a:solidFill>
                  <a:schemeClr val="tx2"/>
                </a:solidFill>
              </a:rPr>
              <a:t>&gt; ALTER TABLE COMMANDE ADD CONSTAINT </a:t>
            </a:r>
            <a:r>
              <a:rPr lang="fr-FR" b="1" dirty="0" err="1">
                <a:solidFill>
                  <a:schemeClr val="tx2"/>
                </a:solidFill>
              </a:rPr>
              <a:t>FK_idclient</a:t>
            </a:r>
            <a:r>
              <a:rPr lang="fr-FR" b="1" dirty="0">
                <a:solidFill>
                  <a:schemeClr val="tx2"/>
                </a:solidFill>
              </a:rPr>
              <a:t>  FOREIGN KEY (</a:t>
            </a:r>
            <a:r>
              <a:rPr lang="fr-FR" b="1" dirty="0" err="1">
                <a:solidFill>
                  <a:schemeClr val="tx2"/>
                </a:solidFill>
              </a:rPr>
              <a:t>id_client</a:t>
            </a:r>
            <a:r>
              <a:rPr lang="fr-FR" b="1" dirty="0">
                <a:solidFill>
                  <a:schemeClr val="tx2"/>
                </a:solidFill>
              </a:rPr>
              <a:t>) REFERENCES CLIENT(</a:t>
            </a:r>
            <a:r>
              <a:rPr lang="fr-FR" b="1" dirty="0" err="1">
                <a:solidFill>
                  <a:schemeClr val="tx2"/>
                </a:solidFill>
              </a:rPr>
              <a:t>id_client</a:t>
            </a:r>
            <a:r>
              <a:rPr lang="fr-FR" b="1" dirty="0">
                <a:solidFill>
                  <a:schemeClr val="tx2"/>
                </a:solidFill>
              </a:rPr>
              <a:t>);</a:t>
            </a:r>
          </a:p>
        </p:txBody>
      </p:sp>
      <p:sp>
        <p:nvSpPr>
          <p:cNvPr id="7" name="Rectangle 6"/>
          <p:cNvSpPr/>
          <p:nvPr/>
        </p:nvSpPr>
        <p:spPr>
          <a:xfrm>
            <a:off x="250129" y="2796468"/>
            <a:ext cx="982804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None/>
            </a:pPr>
            <a:r>
              <a:rPr lang="fr-FR" b="1" dirty="0"/>
              <a:t>Syntaxe générale :</a:t>
            </a:r>
          </a:p>
          <a:p>
            <a:pPr>
              <a:buNone/>
            </a:pPr>
            <a:r>
              <a:rPr lang="fr-FR" b="1" dirty="0">
                <a:solidFill>
                  <a:schemeClr val="tx2"/>
                </a:solidFill>
              </a:rPr>
              <a:t>ALTER TABLE </a:t>
            </a:r>
            <a:r>
              <a:rPr lang="fr-FR" b="1" dirty="0" err="1"/>
              <a:t>nom_table</a:t>
            </a:r>
            <a:r>
              <a:rPr lang="fr-FR" dirty="0"/>
              <a:t>  </a:t>
            </a:r>
            <a:r>
              <a:rPr lang="fr-FR" b="1" dirty="0">
                <a:solidFill>
                  <a:schemeClr val="tx2"/>
                </a:solidFill>
              </a:rPr>
              <a:t>ADD CONSTRAINT  </a:t>
            </a:r>
            <a:r>
              <a:rPr lang="fr-FR" b="1" dirty="0" err="1">
                <a:solidFill>
                  <a:schemeClr val="tx1"/>
                </a:solidFill>
              </a:rPr>
              <a:t>Nom_Constraint</a:t>
            </a:r>
            <a:r>
              <a:rPr lang="fr-FR" b="1" dirty="0"/>
              <a:t> </a:t>
            </a:r>
            <a:r>
              <a:rPr lang="fr-FR" b="1" dirty="0">
                <a:solidFill>
                  <a:schemeClr val="tx2"/>
                </a:solidFill>
              </a:rPr>
              <a:t> TYPE_CONTRAINTE</a:t>
            </a:r>
            <a:r>
              <a:rPr lang="fr-FR" dirty="0"/>
              <a:t> (colonne(s));</a:t>
            </a:r>
          </a:p>
          <a:p>
            <a:pPr lvl="0"/>
            <a:r>
              <a:rPr lang="fr-FR" b="1" dirty="0" smtClean="0">
                <a:solidFill>
                  <a:schemeClr val="tx2"/>
                </a:solidFill>
              </a:rPr>
              <a:t>ALTER TABLE </a:t>
            </a:r>
            <a:r>
              <a:rPr lang="fr-FR" b="1" dirty="0" err="1" smtClean="0">
                <a:solidFill>
                  <a:srgbClr val="333333"/>
                </a:solidFill>
                <a:latin typeface="Courier New" pitchFamily="49" charset="0"/>
                <a:cs typeface="Arial" pitchFamily="34" charset="0"/>
              </a:rPr>
              <a:t>nom_table</a:t>
            </a:r>
            <a:r>
              <a:rPr lang="fr-FR" dirty="0" smtClean="0">
                <a:solidFill>
                  <a:srgbClr val="333333"/>
                </a:solidFill>
                <a:latin typeface="Courier New" pitchFamily="49" charset="0"/>
                <a:cs typeface="Arial" pitchFamily="34" charset="0"/>
              </a:rPr>
              <a:t> </a:t>
            </a:r>
            <a:r>
              <a:rPr lang="fr-FR" b="1" dirty="0" smtClean="0">
                <a:solidFill>
                  <a:schemeClr val="tx2"/>
                </a:solidFill>
              </a:rPr>
              <a:t>DROP CONSTRAINT </a:t>
            </a:r>
            <a:r>
              <a:rPr lang="fr-FR" b="1" dirty="0" smtClean="0">
                <a:solidFill>
                  <a:srgbClr val="333333"/>
                </a:solidFill>
                <a:latin typeface="Courier New" pitchFamily="49" charset="0"/>
                <a:cs typeface="Arial" pitchFamily="34" charset="0"/>
              </a:rPr>
              <a:t>&lt;</a:t>
            </a:r>
            <a:r>
              <a:rPr lang="fr-FR" b="1" dirty="0" err="1" smtClean="0">
                <a:solidFill>
                  <a:srgbClr val="333333"/>
                </a:solidFill>
                <a:latin typeface="Courier New" pitchFamily="49" charset="0"/>
                <a:cs typeface="Arial" pitchFamily="34" charset="0"/>
              </a:rPr>
              <a:t>Nom_constaint</a:t>
            </a:r>
            <a:r>
              <a:rPr lang="fr-FR" b="1" dirty="0" smtClean="0">
                <a:solidFill>
                  <a:srgbClr val="333333"/>
                </a:solidFill>
                <a:latin typeface="Courier New" pitchFamily="49" charset="0"/>
                <a:cs typeface="Arial" pitchFamily="34" charset="0"/>
              </a:rPr>
              <a:t>&gt;;</a:t>
            </a:r>
          </a:p>
        </p:txBody>
      </p:sp>
      <p:sp>
        <p:nvSpPr>
          <p:cNvPr id="8" name="Rectangle 7"/>
          <p:cNvSpPr/>
          <p:nvPr/>
        </p:nvSpPr>
        <p:spPr>
          <a:xfrm>
            <a:off x="136428" y="2019710"/>
            <a:ext cx="11765408" cy="707886"/>
          </a:xfrm>
          <a:prstGeom prst="rect">
            <a:avLst/>
          </a:prstGeom>
        </p:spPr>
        <p:txBody>
          <a:bodyPr wrap="square">
            <a:spAutoFit/>
          </a:bodyPr>
          <a:lstStyle/>
          <a:p>
            <a:pPr>
              <a:buNone/>
            </a:pPr>
            <a:r>
              <a:rPr lang="fr-FR" sz="2000" dirty="0"/>
              <a:t>Pour </a:t>
            </a:r>
            <a:r>
              <a:rPr lang="fr-FR" sz="2000" b="1" dirty="0"/>
              <a:t>ajouter/supprimer ou modifier  </a:t>
            </a:r>
            <a:r>
              <a:rPr lang="fr-FR" sz="2000" dirty="0"/>
              <a:t>une contrainte à une table existante, il suffit d'utiliser la commande:</a:t>
            </a:r>
          </a:p>
          <a:p>
            <a:pPr>
              <a:buNone/>
            </a:pPr>
            <a:r>
              <a:rPr lang="fr-FR" sz="2000" dirty="0"/>
              <a:t> </a:t>
            </a:r>
            <a:r>
              <a:rPr lang="fr-FR" sz="2000" dirty="0">
                <a:sym typeface="Wingdings" pitchFamily="2" charset="2"/>
              </a:rPr>
              <a:t> </a:t>
            </a:r>
            <a:r>
              <a:rPr lang="fr-FR" sz="2000" b="1" dirty="0">
                <a:solidFill>
                  <a:schemeClr val="tx2"/>
                </a:solidFill>
              </a:rPr>
              <a:t>ALTER TABLE</a:t>
            </a:r>
          </a:p>
        </p:txBody>
      </p:sp>
      <p:sp>
        <p:nvSpPr>
          <p:cNvPr id="9" name="Rectangle 8"/>
          <p:cNvSpPr/>
          <p:nvPr/>
        </p:nvSpPr>
        <p:spPr>
          <a:xfrm>
            <a:off x="331745" y="5762669"/>
            <a:ext cx="9132528" cy="1015663"/>
          </a:xfrm>
          <a:prstGeom prst="rect">
            <a:avLst/>
          </a:prstGeom>
        </p:spPr>
        <p:txBody>
          <a:bodyPr wrap="square">
            <a:spAutoFit/>
          </a:bodyPr>
          <a:lstStyle/>
          <a:p>
            <a:pPr fontAlgn="base">
              <a:lnSpc>
                <a:spcPct val="150000"/>
              </a:lnSpc>
              <a:spcBef>
                <a:spcPct val="0"/>
              </a:spcBef>
              <a:spcAft>
                <a:spcPct val="0"/>
              </a:spcAft>
            </a:pPr>
            <a:r>
              <a:rPr lang="fr-FR" sz="2000" b="1" dirty="0"/>
              <a:t>Exemple 3 </a:t>
            </a:r>
            <a:r>
              <a:rPr lang="fr-FR" dirty="0"/>
              <a:t>: Supprimer la contrainte de vérification de l'âge d'une personne:</a:t>
            </a:r>
            <a:endParaRPr lang="fr-FR" sz="2000" b="1" dirty="0">
              <a:solidFill>
                <a:schemeClr val="tx2"/>
              </a:solidFill>
            </a:endParaRPr>
          </a:p>
          <a:p>
            <a:pPr lvl="0" fontAlgn="base">
              <a:lnSpc>
                <a:spcPct val="150000"/>
              </a:lnSpc>
              <a:spcBef>
                <a:spcPct val="0"/>
              </a:spcBef>
              <a:spcAft>
                <a:spcPct val="0"/>
              </a:spcAft>
            </a:pPr>
            <a:r>
              <a:rPr lang="fr-FR" sz="2000" b="1" dirty="0" err="1">
                <a:solidFill>
                  <a:schemeClr val="tx2"/>
                </a:solidFill>
              </a:rPr>
              <a:t>Sql</a:t>
            </a:r>
            <a:r>
              <a:rPr lang="fr-FR" sz="2000" b="1" dirty="0">
                <a:solidFill>
                  <a:schemeClr val="tx2"/>
                </a:solidFill>
              </a:rPr>
              <a:t>&gt; ALTER TABLE PERSONNE Drop CONSTAINT </a:t>
            </a:r>
            <a:r>
              <a:rPr lang="fr-FR" sz="2000" b="1" dirty="0" err="1">
                <a:solidFill>
                  <a:schemeClr val="tx2"/>
                </a:solidFill>
              </a:rPr>
              <a:t>verif_age</a:t>
            </a:r>
            <a:r>
              <a:rPr lang="fr-FR" sz="2000" b="1" dirty="0">
                <a:solidFill>
                  <a:schemeClr val="tx2"/>
                </a:solidFill>
              </a:rPr>
              <a:t>); </a:t>
            </a:r>
          </a:p>
        </p:txBody>
      </p:sp>
      <p:sp>
        <p:nvSpPr>
          <p:cNvPr id="10" name="Rectangle 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272006973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78CAF7C0-9B77-4FB3-8D5A-3B9CBF63AFA7}" type="datetime1">
              <a:rPr lang="fr-FR" smtClean="0">
                <a:solidFill>
                  <a:prstClr val="black">
                    <a:tint val="75000"/>
                  </a:prstClr>
                </a:solidFill>
              </a:rPr>
              <a:pPr/>
              <a:t>22/10/2024</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dirty="0" smtClean="0">
                <a:solidFill>
                  <a:prstClr val="black">
                    <a:tint val="75000"/>
                  </a:prstClr>
                </a:solidFill>
              </a:rPr>
              <a:t>Fait par : Yassine RHAZALI</a:t>
            </a:r>
            <a:endParaRPr lang="fr-BE"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144</a:t>
            </a:fld>
            <a:endParaRPr lang="fr-BE">
              <a:solidFill>
                <a:prstClr val="black">
                  <a:tint val="75000"/>
                </a:prstClr>
              </a:solidFill>
            </a:endParaRPr>
          </a:p>
        </p:txBody>
      </p:sp>
      <p:sp>
        <p:nvSpPr>
          <p:cNvPr id="7" name="Rectangle 6"/>
          <p:cNvSpPr/>
          <p:nvPr/>
        </p:nvSpPr>
        <p:spPr>
          <a:xfrm>
            <a:off x="449179" y="1837885"/>
            <a:ext cx="11582399" cy="4108817"/>
          </a:xfrm>
          <a:prstGeom prst="rect">
            <a:avLst/>
          </a:prstGeom>
        </p:spPr>
        <p:txBody>
          <a:bodyPr wrap="square">
            <a:spAutoFit/>
          </a:bodyPr>
          <a:lstStyle/>
          <a:p>
            <a:pPr marL="285750" indent="-285750">
              <a:buFont typeface="Wingdings" panose="05000000000000000000" pitchFamily="2" charset="2"/>
              <a:buChar char="§"/>
            </a:pPr>
            <a:endParaRPr lang="fr-FR" b="1" dirty="0" smtClean="0">
              <a:solidFill>
                <a:srgbClr val="000000"/>
              </a:solidFill>
              <a:latin typeface="__Source_Sans_3_f93b20"/>
            </a:endParaRPr>
          </a:p>
          <a:p>
            <a:pPr marL="285750" indent="-285750">
              <a:lnSpc>
                <a:spcPct val="150000"/>
              </a:lnSpc>
              <a:buFont typeface="Wingdings" panose="05000000000000000000" pitchFamily="2" charset="2"/>
              <a:buChar char="§"/>
            </a:pPr>
            <a:r>
              <a:rPr lang="fr-FR" dirty="0" smtClean="0">
                <a:solidFill>
                  <a:srgbClr val="000000"/>
                </a:solidFill>
                <a:latin typeface="__Source_Sans_3_f93b20"/>
              </a:rPr>
              <a:t> Changer </a:t>
            </a:r>
            <a:r>
              <a:rPr lang="fr-FR" dirty="0">
                <a:solidFill>
                  <a:srgbClr val="000000"/>
                </a:solidFill>
                <a:latin typeface="__Source_Sans_3_f93b20"/>
              </a:rPr>
              <a:t>la valeur par défaut d’un attribut</a:t>
            </a:r>
            <a:r>
              <a:rPr lang="fr-FR" dirty="0" smtClean="0">
                <a:solidFill>
                  <a:srgbClr val="000000"/>
                </a:solidFill>
                <a:latin typeface="__Source_Sans_3_f93b20"/>
              </a:rPr>
              <a:t>:</a:t>
            </a:r>
          </a:p>
          <a:p>
            <a:pPr>
              <a:lnSpc>
                <a:spcPct val="150000"/>
              </a:lnSpc>
            </a:pPr>
            <a:r>
              <a:rPr lang="fr-FR" dirty="0">
                <a:solidFill>
                  <a:srgbClr val="000000"/>
                </a:solidFill>
                <a:latin typeface="__Source_Sans_3_f93b20"/>
              </a:rPr>
              <a:t>	</a:t>
            </a:r>
            <a:r>
              <a:rPr lang="fr-FR" dirty="0" smtClean="0">
                <a:solidFill>
                  <a:srgbClr val="000000"/>
                </a:solidFill>
                <a:latin typeface="__Source_Sans_3_f93b20"/>
              </a:rPr>
              <a:t>	</a:t>
            </a:r>
            <a:r>
              <a:rPr lang="fr-FR" b="1" dirty="0" smtClean="0">
                <a:solidFill>
                  <a:srgbClr val="000000"/>
                </a:solidFill>
                <a:latin typeface="__Source_Sans_3_f93b20"/>
              </a:rPr>
              <a:t>ALTER</a:t>
            </a:r>
            <a:r>
              <a:rPr lang="fr-FR" dirty="0" smtClean="0">
                <a:solidFill>
                  <a:srgbClr val="000000"/>
                </a:solidFill>
                <a:latin typeface="__Source_Sans_3_f93b20"/>
              </a:rPr>
              <a:t> </a:t>
            </a:r>
            <a:r>
              <a:rPr lang="fr-FR" dirty="0">
                <a:solidFill>
                  <a:srgbClr val="000000"/>
                </a:solidFill>
                <a:latin typeface="__Source_Sans_3_f93b20"/>
              </a:rPr>
              <a:t>TABLE </a:t>
            </a:r>
            <a:r>
              <a:rPr lang="fr-FR" dirty="0" err="1">
                <a:solidFill>
                  <a:srgbClr val="000000"/>
                </a:solidFill>
                <a:latin typeface="__Source_Sans_3_f93b20"/>
              </a:rPr>
              <a:t>nom_table</a:t>
            </a:r>
            <a:r>
              <a:rPr lang="fr-FR" dirty="0">
                <a:solidFill>
                  <a:srgbClr val="000000"/>
                </a:solidFill>
                <a:latin typeface="__Source_Sans_3_f93b20"/>
              </a:rPr>
              <a:t> </a:t>
            </a:r>
            <a:r>
              <a:rPr lang="fr-FR" b="1" dirty="0">
                <a:solidFill>
                  <a:srgbClr val="000000"/>
                </a:solidFill>
                <a:latin typeface="__Source_Sans_3_f93b20"/>
              </a:rPr>
              <a:t>ALTER</a:t>
            </a:r>
            <a:r>
              <a:rPr lang="fr-FR" dirty="0">
                <a:solidFill>
                  <a:srgbClr val="000000"/>
                </a:solidFill>
                <a:latin typeface="__Source_Sans_3_f93b20"/>
              </a:rPr>
              <a:t> attribut {SET DEFAULT valeur} </a:t>
            </a:r>
            <a:endParaRPr lang="fr-FR" dirty="0" smtClean="0">
              <a:solidFill>
                <a:srgbClr val="000000"/>
              </a:solidFill>
              <a:latin typeface="__Source_Sans_3_f93b20"/>
            </a:endParaRPr>
          </a:p>
          <a:p>
            <a:pPr marL="285750" indent="-285750">
              <a:lnSpc>
                <a:spcPct val="150000"/>
              </a:lnSpc>
              <a:buFont typeface="Wingdings" panose="05000000000000000000" pitchFamily="2" charset="2"/>
              <a:buChar char="§"/>
            </a:pPr>
            <a:r>
              <a:rPr lang="fr-FR" dirty="0" smtClean="0">
                <a:solidFill>
                  <a:srgbClr val="000000"/>
                </a:solidFill>
                <a:latin typeface="__Source_Sans_3_f93b20"/>
              </a:rPr>
              <a:t> </a:t>
            </a:r>
            <a:r>
              <a:rPr lang="fr-FR" dirty="0">
                <a:solidFill>
                  <a:srgbClr val="000000"/>
                </a:solidFill>
                <a:latin typeface="__Source_Sans_3_f93b20"/>
              </a:rPr>
              <a:t>Créer une clé </a:t>
            </a:r>
            <a:r>
              <a:rPr lang="fr-FR" dirty="0" smtClean="0">
                <a:solidFill>
                  <a:srgbClr val="000000"/>
                </a:solidFill>
                <a:latin typeface="__Source_Sans_3_f93b20"/>
              </a:rPr>
              <a:t>primaire : </a:t>
            </a:r>
          </a:p>
          <a:p>
            <a:pPr>
              <a:lnSpc>
                <a:spcPct val="150000"/>
              </a:lnSpc>
            </a:pPr>
            <a:r>
              <a:rPr lang="fr-FR" dirty="0" smtClean="0">
                <a:solidFill>
                  <a:srgbClr val="000000"/>
                </a:solidFill>
                <a:latin typeface="__Source_Sans_3_f93b20"/>
              </a:rPr>
              <a:t>		</a:t>
            </a:r>
            <a:r>
              <a:rPr lang="fr-FR" b="1" dirty="0" smtClean="0">
                <a:solidFill>
                  <a:srgbClr val="000000"/>
                </a:solidFill>
                <a:latin typeface="__Source_Sans_3_f93b20"/>
              </a:rPr>
              <a:t>ALTER</a:t>
            </a:r>
            <a:r>
              <a:rPr lang="fr-FR" dirty="0" smtClean="0">
                <a:solidFill>
                  <a:srgbClr val="000000"/>
                </a:solidFill>
                <a:latin typeface="__Source_Sans_3_f93b20"/>
              </a:rPr>
              <a:t> TABLE </a:t>
            </a:r>
            <a:r>
              <a:rPr lang="fr-FR" dirty="0" err="1" smtClean="0">
                <a:solidFill>
                  <a:srgbClr val="000000"/>
                </a:solidFill>
                <a:latin typeface="__Source_Sans_3_f93b20"/>
              </a:rPr>
              <a:t>nom_table</a:t>
            </a:r>
            <a:r>
              <a:rPr lang="fr-FR" dirty="0" smtClean="0">
                <a:solidFill>
                  <a:srgbClr val="000000"/>
                </a:solidFill>
                <a:latin typeface="__Source_Sans_3_f93b20"/>
              </a:rPr>
              <a:t> </a:t>
            </a:r>
            <a:r>
              <a:rPr lang="fr-FR" b="1" dirty="0" smtClean="0">
                <a:solidFill>
                  <a:srgbClr val="000000"/>
                </a:solidFill>
                <a:latin typeface="__Source_Sans_3_f93b20"/>
              </a:rPr>
              <a:t>ADD PRIMARY KEY </a:t>
            </a:r>
            <a:r>
              <a:rPr lang="fr-FR" dirty="0" smtClean="0">
                <a:solidFill>
                  <a:srgbClr val="000000"/>
                </a:solidFill>
                <a:latin typeface="__Source_Sans_3_f93b20"/>
              </a:rPr>
              <a:t>(attribut)</a:t>
            </a:r>
          </a:p>
          <a:p>
            <a:pPr marL="285750" indent="-285750">
              <a:lnSpc>
                <a:spcPct val="150000"/>
              </a:lnSpc>
              <a:buFont typeface="Wingdings" panose="05000000000000000000" pitchFamily="2" charset="2"/>
              <a:buChar char="§"/>
            </a:pPr>
            <a:r>
              <a:rPr lang="fr-FR" dirty="0" smtClean="0">
                <a:solidFill>
                  <a:srgbClr val="000000"/>
                </a:solidFill>
                <a:latin typeface="__Source_Sans_3_f93b20"/>
              </a:rPr>
              <a:t> Supprimer une clé primaire :</a:t>
            </a:r>
          </a:p>
          <a:p>
            <a:pPr>
              <a:lnSpc>
                <a:spcPct val="150000"/>
              </a:lnSpc>
            </a:pPr>
            <a:r>
              <a:rPr lang="fr-FR" dirty="0">
                <a:solidFill>
                  <a:srgbClr val="000000"/>
                </a:solidFill>
                <a:latin typeface="__Source_Sans_3_f93b20"/>
              </a:rPr>
              <a:t>	</a:t>
            </a:r>
            <a:r>
              <a:rPr lang="fr-FR" dirty="0" smtClean="0">
                <a:solidFill>
                  <a:srgbClr val="000000"/>
                </a:solidFill>
                <a:latin typeface="__Source_Sans_3_f93b20"/>
              </a:rPr>
              <a:t>	</a:t>
            </a:r>
            <a:r>
              <a:rPr lang="fr-FR" b="1" dirty="0" smtClean="0">
                <a:latin typeface="__Source_Sans_3_f93b20"/>
              </a:rPr>
              <a:t>ALTER</a:t>
            </a:r>
            <a:r>
              <a:rPr lang="fr-FR" dirty="0" smtClean="0">
                <a:latin typeface="__Source_Sans_3_f93b20"/>
              </a:rPr>
              <a:t> </a:t>
            </a:r>
            <a:r>
              <a:rPr lang="fr-FR" dirty="0">
                <a:solidFill>
                  <a:srgbClr val="000000"/>
                </a:solidFill>
                <a:latin typeface="__Source_Sans_3_f93b20"/>
              </a:rPr>
              <a:t>TABLE </a:t>
            </a:r>
            <a:r>
              <a:rPr lang="fr-FR" dirty="0" err="1">
                <a:solidFill>
                  <a:srgbClr val="000000"/>
                </a:solidFill>
                <a:latin typeface="__Source_Sans_3_f93b20"/>
              </a:rPr>
              <a:t>nom_table</a:t>
            </a:r>
            <a:r>
              <a:rPr lang="fr-FR" dirty="0">
                <a:solidFill>
                  <a:srgbClr val="000000"/>
                </a:solidFill>
                <a:latin typeface="__Source_Sans_3_f93b20"/>
              </a:rPr>
              <a:t> </a:t>
            </a:r>
            <a:r>
              <a:rPr lang="fr-FR" b="1" dirty="0">
                <a:latin typeface="__Source_Sans_3_f93b20"/>
              </a:rPr>
              <a:t>DROP</a:t>
            </a:r>
            <a:r>
              <a:rPr lang="fr-FR" dirty="0">
                <a:latin typeface="__Source_Sans_3_f93b20"/>
              </a:rPr>
              <a:t> </a:t>
            </a:r>
            <a:r>
              <a:rPr lang="fr-FR" b="1" dirty="0">
                <a:solidFill>
                  <a:srgbClr val="000000"/>
                </a:solidFill>
                <a:latin typeface="__Source_Sans_3_f93b20"/>
              </a:rPr>
              <a:t>PRIMARY </a:t>
            </a:r>
            <a:r>
              <a:rPr lang="fr-FR" b="1" dirty="0" smtClean="0">
                <a:solidFill>
                  <a:srgbClr val="000000"/>
                </a:solidFill>
                <a:latin typeface="__Source_Sans_3_f93b20"/>
              </a:rPr>
              <a:t>KEY</a:t>
            </a:r>
          </a:p>
          <a:p>
            <a:pPr marL="285750" indent="-285750">
              <a:lnSpc>
                <a:spcPct val="150000"/>
              </a:lnSpc>
              <a:buFont typeface="Wingdings" panose="05000000000000000000" pitchFamily="2" charset="2"/>
              <a:buChar char="§"/>
            </a:pPr>
            <a:r>
              <a:rPr lang="fr-FR" dirty="0">
                <a:solidFill>
                  <a:srgbClr val="000000"/>
                </a:solidFill>
                <a:latin typeface="__Source_Sans_3_f93b20"/>
              </a:rPr>
              <a:t>Modifier la définition( nouvelle type et/ou propriété) d’un attribut: </a:t>
            </a:r>
            <a:endParaRPr lang="fr-FR" dirty="0" smtClean="0">
              <a:solidFill>
                <a:srgbClr val="000000"/>
              </a:solidFill>
              <a:latin typeface="__Source_Sans_3_f93b20"/>
            </a:endParaRPr>
          </a:p>
          <a:p>
            <a:pPr>
              <a:lnSpc>
                <a:spcPct val="150000"/>
              </a:lnSpc>
            </a:pPr>
            <a:r>
              <a:rPr lang="fr-FR" smtClean="0">
                <a:solidFill>
                  <a:srgbClr val="000000"/>
                </a:solidFill>
                <a:latin typeface="__Source_Sans_3_f93b20"/>
              </a:rPr>
              <a:t>		ALTER </a:t>
            </a:r>
            <a:r>
              <a:rPr lang="fr-FR" dirty="0">
                <a:solidFill>
                  <a:srgbClr val="000000"/>
                </a:solidFill>
                <a:latin typeface="__Source_Sans_3_f93b20"/>
              </a:rPr>
              <a:t>TABLE </a:t>
            </a:r>
            <a:r>
              <a:rPr lang="fr-FR" dirty="0" err="1">
                <a:solidFill>
                  <a:srgbClr val="000000"/>
                </a:solidFill>
                <a:latin typeface="__Source_Sans_3_f93b20"/>
              </a:rPr>
              <a:t>nom_table</a:t>
            </a:r>
            <a:r>
              <a:rPr lang="fr-FR" dirty="0">
                <a:solidFill>
                  <a:srgbClr val="000000"/>
                </a:solidFill>
                <a:latin typeface="__Source_Sans_3_f93b20"/>
              </a:rPr>
              <a:t> </a:t>
            </a:r>
            <a:r>
              <a:rPr lang="fr-FR" dirty="0" err="1" smtClean="0">
                <a:solidFill>
                  <a:srgbClr val="000000"/>
                </a:solidFill>
                <a:latin typeface="__Source_Sans_3_f93b20"/>
              </a:rPr>
              <a:t>modify</a:t>
            </a:r>
            <a:r>
              <a:rPr lang="fr-FR" dirty="0" smtClean="0">
                <a:solidFill>
                  <a:srgbClr val="000000"/>
                </a:solidFill>
                <a:latin typeface="__Source_Sans_3_f93b20"/>
              </a:rPr>
              <a:t> attribut </a:t>
            </a:r>
            <a:r>
              <a:rPr lang="fr-FR" dirty="0" err="1">
                <a:solidFill>
                  <a:srgbClr val="000000"/>
                </a:solidFill>
                <a:latin typeface="__Source_Sans_3_f93b20"/>
              </a:rPr>
              <a:t>nouvelle_definiton</a:t>
            </a:r>
            <a:endParaRPr lang="fr-FR" dirty="0">
              <a:solidFill>
                <a:srgbClr val="000000"/>
              </a:solidFill>
              <a:latin typeface="__Source_Sans_3_f93b20"/>
            </a:endParaRPr>
          </a:p>
          <a:p>
            <a:pPr marL="285750" indent="-285750">
              <a:lnSpc>
                <a:spcPct val="150000"/>
              </a:lnSpc>
              <a:buFont typeface="Wingdings" panose="05000000000000000000" pitchFamily="2" charset="2"/>
              <a:buChar char="§"/>
            </a:pPr>
            <a:endParaRPr lang="fr-FR" b="0" i="0" dirty="0">
              <a:solidFill>
                <a:srgbClr val="000000"/>
              </a:solidFill>
              <a:effectLst/>
              <a:latin typeface="__Source_Sans_3_f93b20"/>
            </a:endParaRPr>
          </a:p>
        </p:txBody>
      </p:sp>
      <p:sp>
        <p:nvSpPr>
          <p:cNvPr id="8" name="Rectangle 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9" name="Rectangle 8"/>
          <p:cNvSpPr/>
          <p:nvPr/>
        </p:nvSpPr>
        <p:spPr>
          <a:xfrm>
            <a:off x="331745" y="5835459"/>
            <a:ext cx="8715436" cy="928459"/>
          </a:xfrm>
          <a:prstGeom prst="rect">
            <a:avLst/>
          </a:prstGeom>
        </p:spPr>
        <p:txBody>
          <a:bodyPr wrap="square">
            <a:spAutoFit/>
          </a:bodyPr>
          <a:lstStyle/>
          <a:p>
            <a:pPr>
              <a:lnSpc>
                <a:spcPct val="115000"/>
              </a:lnSpc>
              <a:spcAft>
                <a:spcPts val="1000"/>
              </a:spcAft>
              <a:defRPr/>
            </a:pPr>
            <a:r>
              <a:rPr lang="fr-FR" sz="2000" b="1" dirty="0"/>
              <a:t>Exemple 4  : Changer la valeur par défaut </a:t>
            </a:r>
            <a:r>
              <a:rPr lang="fr-FR" sz="2000" b="1" dirty="0" smtClean="0"/>
              <a:t>d’un  champ : </a:t>
            </a:r>
            <a:endParaRPr lang="fr-FR" sz="2000" b="1" dirty="0"/>
          </a:p>
          <a:p>
            <a:pPr lvl="0">
              <a:lnSpc>
                <a:spcPct val="115000"/>
              </a:lnSpc>
              <a:spcAft>
                <a:spcPts val="1000"/>
              </a:spcAft>
              <a:defRPr/>
            </a:pPr>
            <a:r>
              <a:rPr lang="fr-FR" sz="2000" b="1" dirty="0" smtClean="0">
                <a:solidFill>
                  <a:schemeClr val="tx2"/>
                </a:solidFill>
              </a:rPr>
              <a:t>ALTER TABLE </a:t>
            </a:r>
            <a:r>
              <a:rPr lang="fr-FR" sz="2000" b="1" dirty="0" err="1" smtClean="0">
                <a:solidFill>
                  <a:schemeClr val="tx2"/>
                </a:solidFill>
              </a:rPr>
              <a:t>employe</a:t>
            </a:r>
            <a:r>
              <a:rPr lang="fr-FR" sz="2000" b="1" dirty="0" smtClean="0">
                <a:solidFill>
                  <a:schemeClr val="tx2"/>
                </a:solidFill>
              </a:rPr>
              <a:t> alter </a:t>
            </a:r>
            <a:r>
              <a:rPr lang="fr-FR" sz="2000" b="1" dirty="0" err="1" smtClean="0">
                <a:solidFill>
                  <a:schemeClr val="tx2"/>
                </a:solidFill>
              </a:rPr>
              <a:t>last_name</a:t>
            </a:r>
            <a:r>
              <a:rPr lang="fr-FR" sz="2000" b="1" dirty="0" smtClean="0">
                <a:solidFill>
                  <a:schemeClr val="tx2"/>
                </a:solidFill>
              </a:rPr>
              <a:t> SET DEFAULT  ‘inconnu</a:t>
            </a:r>
            <a:r>
              <a:rPr lang="fr-FR" b="1" dirty="0" smtClean="0"/>
              <a:t>'</a:t>
            </a:r>
            <a:endParaRPr lang="fr-FR" b="1" dirty="0"/>
          </a:p>
        </p:txBody>
      </p:sp>
    </p:spTree>
    <p:extLst>
      <p:ext uri="{BB962C8B-B14F-4D97-AF65-F5344CB8AC3E}">
        <p14:creationId xmlns:p14="http://schemas.microsoft.com/office/powerpoint/2010/main" val="342082827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2751" y="514396"/>
            <a:ext cx="8929718" cy="714380"/>
          </a:xfrm>
        </p:spPr>
        <p:txBody>
          <a:bodyPr>
            <a:noAutofit/>
          </a:bodyPr>
          <a:lstStyle/>
          <a:p>
            <a:pPr algn="l"/>
            <a:r>
              <a:rPr lang="fr-FR" sz="2800" dirty="0">
                <a:solidFill>
                  <a:schemeClr val="tx2"/>
                </a:solidFill>
              </a:rPr>
              <a:t>                </a:t>
            </a:r>
            <a:r>
              <a:rPr lang="fr-FR" sz="2800" b="1" dirty="0">
                <a:solidFill>
                  <a:schemeClr val="tx2"/>
                </a:solidFill>
              </a:rPr>
              <a:t>Exercices d’application(TD/TP 1)</a:t>
            </a:r>
            <a:r>
              <a:rPr lang="fr-FR" sz="2800" dirty="0"/>
              <a:t/>
            </a:r>
            <a:br>
              <a:rPr lang="fr-FR" sz="2800" dirty="0"/>
            </a:br>
            <a:r>
              <a:rPr lang="fr-FR" sz="2800" dirty="0"/>
              <a:t>Soit le schéma logique suivant </a:t>
            </a:r>
          </a:p>
        </p:txBody>
      </p:sp>
      <p:pic>
        <p:nvPicPr>
          <p:cNvPr id="1026" name="Picture 2"/>
          <p:cNvPicPr>
            <a:picLocks noChangeAspect="1" noChangeArrowheads="1"/>
          </p:cNvPicPr>
          <p:nvPr/>
        </p:nvPicPr>
        <p:blipFill>
          <a:blip r:embed="rId2" cstate="print"/>
          <a:srcRect/>
          <a:stretch>
            <a:fillRect/>
          </a:stretch>
        </p:blipFill>
        <p:spPr bwMode="auto">
          <a:xfrm>
            <a:off x="38069" y="1349768"/>
            <a:ext cx="8081982" cy="3529031"/>
          </a:xfrm>
          <a:prstGeom prst="rect">
            <a:avLst/>
          </a:prstGeom>
          <a:noFill/>
          <a:ln w="9525">
            <a:noFill/>
            <a:miter lim="800000"/>
            <a:headEnd/>
            <a:tailEnd/>
          </a:ln>
          <a:effectLst/>
        </p:spPr>
      </p:pic>
      <p:sp>
        <p:nvSpPr>
          <p:cNvPr id="6" name="ZoneTexte 5"/>
          <p:cNvSpPr txBox="1"/>
          <p:nvPr/>
        </p:nvSpPr>
        <p:spPr>
          <a:xfrm>
            <a:off x="38069" y="4831815"/>
            <a:ext cx="11692607" cy="1569660"/>
          </a:xfrm>
          <a:prstGeom prst="rect">
            <a:avLst/>
          </a:prstGeom>
          <a:noFill/>
        </p:spPr>
        <p:txBody>
          <a:bodyPr wrap="square" rtlCol="0">
            <a:spAutoFit/>
          </a:bodyPr>
          <a:lstStyle/>
          <a:p>
            <a:r>
              <a:rPr lang="fr-FR" b="1" dirty="0"/>
              <a:t>1- Créer les tables en respectant le type de donnée de chaque attribut. La création va se faire comme suite:</a:t>
            </a:r>
          </a:p>
          <a:p>
            <a:r>
              <a:rPr lang="fr-FR" dirty="0"/>
              <a:t>- 1</a:t>
            </a:r>
            <a:r>
              <a:rPr lang="fr-FR" baseline="30000" dirty="0"/>
              <a:t>er</a:t>
            </a:r>
            <a:r>
              <a:rPr lang="fr-FR" dirty="0"/>
              <a:t> Créer la table   </a:t>
            </a:r>
            <a:r>
              <a:rPr lang="fr-FR" b="1" dirty="0"/>
              <a:t>STYLES</a:t>
            </a:r>
            <a:r>
              <a:rPr lang="fr-FR" dirty="0"/>
              <a:t>    en déclarant la Clés primaire en même temps </a:t>
            </a:r>
          </a:p>
          <a:p>
            <a:r>
              <a:rPr lang="fr-FR" dirty="0"/>
              <a:t>-2</a:t>
            </a:r>
            <a:r>
              <a:rPr lang="fr-FR" baseline="30000" dirty="0"/>
              <a:t>ém</a:t>
            </a:r>
            <a:r>
              <a:rPr lang="fr-FR" sz="2000" baseline="30000" dirty="0"/>
              <a:t> </a:t>
            </a:r>
            <a:r>
              <a:rPr lang="fr-FR" sz="2000" dirty="0"/>
              <a:t>Créer la table </a:t>
            </a:r>
            <a:r>
              <a:rPr lang="fr-FR" sz="2000" b="1" dirty="0"/>
              <a:t>ARTIST  </a:t>
            </a:r>
            <a:r>
              <a:rPr lang="fr-FR" sz="2000" dirty="0"/>
              <a:t> en déclarant la Clés primaire en même temps</a:t>
            </a:r>
          </a:p>
          <a:p>
            <a:r>
              <a:rPr lang="fr-FR" sz="2000" dirty="0"/>
              <a:t>-3</a:t>
            </a:r>
            <a:r>
              <a:rPr lang="fr-FR" sz="2000" baseline="30000" dirty="0"/>
              <a:t>ém </a:t>
            </a:r>
            <a:r>
              <a:rPr lang="fr-FR" sz="2000" dirty="0"/>
              <a:t>Créer la table </a:t>
            </a:r>
            <a:r>
              <a:rPr lang="fr-FR" sz="2000" b="1" dirty="0"/>
              <a:t>ALBUM</a:t>
            </a:r>
            <a:r>
              <a:rPr lang="fr-FR" sz="2000" dirty="0"/>
              <a:t> sans mentionner les clés </a:t>
            </a:r>
          </a:p>
          <a:p>
            <a:r>
              <a:rPr lang="fr-FR" sz="2000" dirty="0"/>
              <a:t>-4</a:t>
            </a:r>
            <a:r>
              <a:rPr lang="fr-FR" sz="2000" baseline="30000" dirty="0"/>
              <a:t>ém </a:t>
            </a:r>
            <a:r>
              <a:rPr lang="fr-FR" sz="2000" dirty="0"/>
              <a:t>Créer la table </a:t>
            </a:r>
            <a:r>
              <a:rPr lang="fr-FR" sz="2000" b="1" dirty="0"/>
              <a:t>STYLE</a:t>
            </a:r>
            <a:r>
              <a:rPr lang="fr-FR" sz="2000" dirty="0"/>
              <a:t>     sans mentionner les clés </a:t>
            </a:r>
          </a:p>
        </p:txBody>
      </p:sp>
      <p:sp>
        <p:nvSpPr>
          <p:cNvPr id="8" name="Rectangle 7"/>
          <p:cNvSpPr/>
          <p:nvPr/>
        </p:nvSpPr>
        <p:spPr>
          <a:xfrm>
            <a:off x="38069" y="6401475"/>
            <a:ext cx="11292556" cy="369332"/>
          </a:xfrm>
          <a:prstGeom prst="rect">
            <a:avLst/>
          </a:prstGeom>
        </p:spPr>
        <p:txBody>
          <a:bodyPr wrap="square">
            <a:spAutoFit/>
          </a:bodyPr>
          <a:lstStyle/>
          <a:p>
            <a:r>
              <a:rPr lang="fr-FR" b="1" dirty="0"/>
              <a:t>2- En utilisant les contraintes, déclarer les clés primaires et étrangères pour les deux tables : ALBUM   </a:t>
            </a:r>
            <a:r>
              <a:rPr lang="fr-FR" dirty="0"/>
              <a:t>et   </a:t>
            </a:r>
            <a:r>
              <a:rPr lang="fr-FR" b="1" dirty="0"/>
              <a:t>STYLE</a:t>
            </a:r>
            <a:r>
              <a:rPr lang="fr-FR" dirty="0"/>
              <a:t> </a:t>
            </a:r>
            <a:endParaRPr lang="fr-FR" b="1" dirty="0"/>
          </a:p>
        </p:txBody>
      </p:sp>
      <p:sp>
        <p:nvSpPr>
          <p:cNvPr id="9" name="ZoneTexte 8"/>
          <p:cNvSpPr txBox="1"/>
          <p:nvPr/>
        </p:nvSpPr>
        <p:spPr>
          <a:xfrm>
            <a:off x="9082106" y="2126834"/>
            <a:ext cx="1928826" cy="1200329"/>
          </a:xfrm>
          <a:prstGeom prst="rect">
            <a:avLst/>
          </a:prstGeom>
          <a:noFill/>
        </p:spPr>
        <p:txBody>
          <a:bodyPr wrap="square" rtlCol="0">
            <a:spAutoFit/>
          </a:bodyPr>
          <a:lstStyle/>
          <a:p>
            <a:r>
              <a:rPr lang="fr-FR" b="1" dirty="0">
                <a:solidFill>
                  <a:srgbClr val="0070C0"/>
                </a:solidFill>
              </a:rPr>
              <a:t>P= </a:t>
            </a:r>
            <a:r>
              <a:rPr lang="fr-FR" dirty="0"/>
              <a:t>clé primaire</a:t>
            </a:r>
          </a:p>
          <a:p>
            <a:r>
              <a:rPr lang="fr-FR" dirty="0"/>
              <a:t>F= Clé étrangère</a:t>
            </a:r>
          </a:p>
          <a:p>
            <a:r>
              <a:rPr lang="fr-FR" dirty="0"/>
              <a:t>F</a:t>
            </a:r>
            <a:r>
              <a:rPr lang="fr-FR" b="1" dirty="0">
                <a:solidFill>
                  <a:srgbClr val="0070C0"/>
                </a:solidFill>
              </a:rPr>
              <a:t>P= </a:t>
            </a:r>
            <a:r>
              <a:rPr lang="fr-FR" dirty="0"/>
              <a:t>les deux clés</a:t>
            </a:r>
          </a:p>
          <a:p>
            <a:endParaRPr lang="fr-FR" dirty="0"/>
          </a:p>
        </p:txBody>
      </p:sp>
      <p:sp>
        <p:nvSpPr>
          <p:cNvPr id="7" name="Rectangle 6"/>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408685793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720" y="2600307"/>
            <a:ext cx="8429684" cy="4801314"/>
          </a:xfrm>
          <a:prstGeom prst="rect">
            <a:avLst/>
          </a:prstGeom>
        </p:spPr>
        <p:txBody>
          <a:bodyPr wrap="square">
            <a:spAutoFit/>
          </a:bodyPr>
          <a:lstStyle/>
          <a:p>
            <a:r>
              <a:rPr lang="fr-FR" dirty="0"/>
              <a:t>3-  Ajouter une colonne </a:t>
            </a:r>
            <a:r>
              <a:rPr lang="fr-FR" dirty="0" err="1"/>
              <a:t>Role</a:t>
            </a:r>
            <a:r>
              <a:rPr lang="fr-FR" dirty="0"/>
              <a:t> de type quelconque  à la table STYLE</a:t>
            </a:r>
          </a:p>
          <a:p>
            <a:r>
              <a:rPr lang="fr-FR" dirty="0"/>
              <a:t>4-  Ajouter une contrainte  à la colonne PRICE de la table  ALBUM ( PRICE&gt; 30)</a:t>
            </a:r>
          </a:p>
          <a:p>
            <a:r>
              <a:rPr lang="fr-FR" dirty="0"/>
              <a:t>5. Affecter la valeur 0 à tous les RANK de tous les ALBUM existants</a:t>
            </a:r>
          </a:p>
          <a:p>
            <a:r>
              <a:rPr lang="fr-FR" dirty="0"/>
              <a:t>6. Modifier la colonne RANK de la table Album pour qu'elle prenne la valeur 0 par défaut</a:t>
            </a:r>
          </a:p>
          <a:p>
            <a:r>
              <a:rPr lang="fr-FR" dirty="0"/>
              <a:t>7- Supprimer la colonne </a:t>
            </a:r>
            <a:r>
              <a:rPr lang="fr-FR" dirty="0" err="1"/>
              <a:t>Role</a:t>
            </a:r>
            <a:r>
              <a:rPr lang="fr-FR" dirty="0"/>
              <a:t> de la table STYLE</a:t>
            </a:r>
          </a:p>
          <a:p>
            <a:r>
              <a:rPr lang="fr-FR" dirty="0"/>
              <a:t>8. Ajouter:</a:t>
            </a:r>
          </a:p>
          <a:p>
            <a:r>
              <a:rPr lang="fr-FR" dirty="0"/>
              <a:t>                       - un nouveau </a:t>
            </a:r>
            <a:r>
              <a:rPr lang="fr-FR" b="1" dirty="0"/>
              <a:t>STYLES</a:t>
            </a:r>
            <a:endParaRPr lang="fr-FR" dirty="0"/>
          </a:p>
          <a:p>
            <a:r>
              <a:rPr lang="fr-FR" dirty="0"/>
              <a:t>                       - un nouveau </a:t>
            </a:r>
            <a:r>
              <a:rPr lang="fr-FR" b="1" dirty="0"/>
              <a:t>ARTIST</a:t>
            </a:r>
            <a:endParaRPr lang="fr-FR" dirty="0"/>
          </a:p>
          <a:p>
            <a:r>
              <a:rPr lang="fr-FR" dirty="0"/>
              <a:t>                       - un nouveau </a:t>
            </a:r>
            <a:r>
              <a:rPr lang="fr-FR" b="1" dirty="0"/>
              <a:t>ALBUM</a:t>
            </a:r>
            <a:endParaRPr lang="fr-FR" dirty="0"/>
          </a:p>
          <a:p>
            <a:r>
              <a:rPr lang="fr-FR" dirty="0"/>
              <a:t>                       - un nouveau </a:t>
            </a:r>
            <a:r>
              <a:rPr lang="fr-FR" b="1" dirty="0"/>
              <a:t>STYLE</a:t>
            </a:r>
            <a:endParaRPr lang="fr-FR" dirty="0"/>
          </a:p>
          <a:p>
            <a:endParaRPr lang="fr-FR" dirty="0"/>
          </a:p>
          <a:p>
            <a:r>
              <a:rPr lang="fr-FR" dirty="0"/>
              <a:t>9. Donner les albums dont le prix est inférieur à 9 euros.</a:t>
            </a:r>
          </a:p>
          <a:p>
            <a:r>
              <a:rPr lang="fr-FR" dirty="0"/>
              <a:t>10. Donner les albums qui sont sortis après le 18 mai 1999.</a:t>
            </a:r>
          </a:p>
          <a:p>
            <a:r>
              <a:rPr lang="fr-FR" dirty="0"/>
              <a:t>11. Donner les artistes dont l’album a atteint un </a:t>
            </a:r>
            <a:r>
              <a:rPr lang="fr-FR" i="1" dirty="0" err="1"/>
              <a:t>rank</a:t>
            </a:r>
            <a:r>
              <a:rPr lang="fr-FR" i="1" dirty="0"/>
              <a:t> </a:t>
            </a:r>
            <a:r>
              <a:rPr lang="fr-FR" dirty="0"/>
              <a:t>supérieur ou égal à 25000.</a:t>
            </a:r>
          </a:p>
          <a:p>
            <a:r>
              <a:rPr lang="fr-FR" dirty="0"/>
              <a:t>8. Changer le rang de l’artiste  «  BOB » à 30</a:t>
            </a:r>
          </a:p>
          <a:p>
            <a:endParaRPr lang="fr-FR" dirty="0"/>
          </a:p>
          <a:p>
            <a:endParaRPr lang="fr-FR" dirty="0"/>
          </a:p>
        </p:txBody>
      </p:sp>
      <p:sp>
        <p:nvSpPr>
          <p:cNvPr id="5" name="Titre 1"/>
          <p:cNvSpPr>
            <a:spLocks noGrp="1"/>
          </p:cNvSpPr>
          <p:nvPr>
            <p:ph type="title"/>
          </p:nvPr>
        </p:nvSpPr>
        <p:spPr>
          <a:xfrm>
            <a:off x="1509681" y="1400152"/>
            <a:ext cx="8229600" cy="714380"/>
          </a:xfrm>
        </p:spPr>
        <p:txBody>
          <a:bodyPr>
            <a:normAutofit fontScale="90000"/>
          </a:bodyPr>
          <a:lstStyle/>
          <a:p>
            <a:pPr algn="l"/>
            <a:r>
              <a:rPr lang="fr-FR" dirty="0" smtClean="0">
                <a:solidFill>
                  <a:schemeClr val="tx2"/>
                </a:solidFill>
              </a:rPr>
              <a:t>                Exercices d’application (Suite)</a:t>
            </a:r>
            <a:r>
              <a:rPr lang="fr-FR" dirty="0" smtClean="0"/>
              <a:t/>
            </a:r>
            <a:br>
              <a:rPr lang="fr-FR" dirty="0" smtClean="0"/>
            </a:br>
            <a:endParaRPr lang="fr-FR" sz="2000" dirty="0"/>
          </a:p>
        </p:txBody>
      </p:sp>
      <p:sp>
        <p:nvSpPr>
          <p:cNvPr id="6" name="Rectangle 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Tree>
    <p:extLst>
      <p:ext uri="{BB962C8B-B14F-4D97-AF65-F5344CB8AC3E}">
        <p14:creationId xmlns:p14="http://schemas.microsoft.com/office/powerpoint/2010/main" val="152266146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472" y="2357430"/>
            <a:ext cx="642942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a:t>CREATE TABLE </a:t>
            </a:r>
            <a:r>
              <a:rPr lang="fr-FR" b="1" dirty="0"/>
              <a:t>ALBUM</a:t>
            </a:r>
          </a:p>
          <a:p>
            <a:r>
              <a:rPr lang="fr-FR" dirty="0"/>
              <a:t>	(</a:t>
            </a:r>
          </a:p>
          <a:p>
            <a:r>
              <a:rPr lang="fr-FR" dirty="0"/>
              <a:t>		ASIN INT (38) NOT NULL , </a:t>
            </a:r>
          </a:p>
          <a:p>
            <a:r>
              <a:rPr lang="fr-FR" dirty="0"/>
              <a:t>		TITLE VARCHAR (30) NOT NULL , </a:t>
            </a:r>
          </a:p>
          <a:p>
            <a:r>
              <a:rPr lang="fr-FR" dirty="0"/>
              <a:t>		IDARTIST INT (38) NOT NULL , </a:t>
            </a:r>
          </a:p>
          <a:p>
            <a:r>
              <a:rPr lang="fr-FR" dirty="0"/>
              <a:t>		PRICE </a:t>
            </a:r>
            <a:r>
              <a:rPr lang="fr-FR" dirty="0" err="1"/>
              <a:t>number</a:t>
            </a:r>
            <a:r>
              <a:rPr lang="fr-FR" dirty="0"/>
              <a:t>(10) , </a:t>
            </a:r>
          </a:p>
          <a:p>
            <a:r>
              <a:rPr lang="fr-FR" dirty="0"/>
              <a:t>		`RELEASE` DATE, </a:t>
            </a:r>
          </a:p>
          <a:p>
            <a:r>
              <a:rPr lang="fr-FR" dirty="0"/>
              <a:t>		RANK </a:t>
            </a:r>
            <a:r>
              <a:rPr lang="fr-FR" dirty="0" err="1"/>
              <a:t>number</a:t>
            </a:r>
            <a:r>
              <a:rPr lang="fr-FR" dirty="0"/>
              <a:t> (28) , </a:t>
            </a:r>
          </a:p>
          <a:p>
            <a:r>
              <a:rPr lang="fr-FR" dirty="0"/>
              <a:t>		IDLABEL </a:t>
            </a:r>
            <a:r>
              <a:rPr lang="fr-FR" dirty="0" err="1"/>
              <a:t>number</a:t>
            </a:r>
            <a:r>
              <a:rPr lang="fr-FR" dirty="0"/>
              <a:t> (38) NOT NULL </a:t>
            </a:r>
          </a:p>
          <a:p>
            <a:r>
              <a:rPr lang="fr-FR" dirty="0"/>
              <a:t>	);</a:t>
            </a:r>
          </a:p>
        </p:txBody>
      </p:sp>
      <p:sp>
        <p:nvSpPr>
          <p:cNvPr id="5" name="Rectangle 4"/>
          <p:cNvSpPr/>
          <p:nvPr/>
        </p:nvSpPr>
        <p:spPr>
          <a:xfrm>
            <a:off x="2166910" y="428604"/>
            <a:ext cx="5929354"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a:t>CREATE TABLE </a:t>
            </a:r>
            <a:r>
              <a:rPr lang="fr-FR" b="1" dirty="0"/>
              <a:t>ARTIST</a:t>
            </a:r>
          </a:p>
          <a:p>
            <a:r>
              <a:rPr lang="fr-FR" dirty="0"/>
              <a:t>	(</a:t>
            </a:r>
          </a:p>
          <a:p>
            <a:r>
              <a:rPr lang="fr-FR" dirty="0"/>
              <a:t>		ID </a:t>
            </a:r>
            <a:r>
              <a:rPr lang="fr-FR" dirty="0" err="1"/>
              <a:t>Number</a:t>
            </a:r>
            <a:r>
              <a:rPr lang="fr-FR" dirty="0"/>
              <a:t>  (38) NOT NULL , </a:t>
            </a:r>
          </a:p>
          <a:p>
            <a:r>
              <a:rPr lang="fr-FR" dirty="0"/>
              <a:t>		NOM VARCHAR (30) NOT NULL </a:t>
            </a:r>
          </a:p>
          <a:p>
            <a:r>
              <a:rPr lang="fr-FR" dirty="0"/>
              <a:t>	);</a:t>
            </a:r>
          </a:p>
        </p:txBody>
      </p:sp>
      <p:sp>
        <p:nvSpPr>
          <p:cNvPr id="6" name="Rectangle 5"/>
          <p:cNvSpPr/>
          <p:nvPr/>
        </p:nvSpPr>
        <p:spPr>
          <a:xfrm>
            <a:off x="1881190" y="5357826"/>
            <a:ext cx="8929718" cy="1477328"/>
          </a:xfrm>
          <a:prstGeom prst="rect">
            <a:avLst/>
          </a:prstGeom>
        </p:spPr>
        <p:txBody>
          <a:bodyPr wrap="square">
            <a:spAutoFit/>
          </a:bodyPr>
          <a:lstStyle/>
          <a:p>
            <a:r>
              <a:rPr lang="fr-FR" dirty="0"/>
              <a:t>ALTER TABLE ALBUM ADD CONSTRAINT  PK_ALBUM PRIMARY KEY (ASIN);</a:t>
            </a:r>
          </a:p>
          <a:p>
            <a:r>
              <a:rPr lang="fr-FR" dirty="0"/>
              <a:t>ALTER TABLE ALBUM ADD CONSTRAINT FK_ALBUM_ARTIST </a:t>
            </a:r>
            <a:r>
              <a:rPr lang="fr-FR" dirty="0" err="1"/>
              <a:t>Foreign</a:t>
            </a:r>
            <a:r>
              <a:rPr lang="fr-FR" dirty="0"/>
              <a:t> Key  (IDARTIST) REFERENCES ARTIST (ID);</a:t>
            </a:r>
          </a:p>
          <a:p>
            <a:r>
              <a:rPr lang="fr-FR" dirty="0"/>
              <a:t>ALTER TABLE ALBUM ADD CONSTRAINT FK_ALBUM_LABEL </a:t>
            </a:r>
            <a:r>
              <a:rPr lang="fr-FR" dirty="0" err="1"/>
              <a:t>Foreign</a:t>
            </a:r>
            <a:r>
              <a:rPr lang="fr-FR" dirty="0"/>
              <a:t> Key  (IDLABEL) REFERENCES LABEL (ID);</a:t>
            </a:r>
          </a:p>
        </p:txBody>
      </p:sp>
      <p:sp>
        <p:nvSpPr>
          <p:cNvPr id="7" name="Rectangle 6"/>
          <p:cNvSpPr/>
          <p:nvPr/>
        </p:nvSpPr>
        <p:spPr>
          <a:xfrm>
            <a:off x="1524000" y="1928802"/>
            <a:ext cx="7572380" cy="369332"/>
          </a:xfrm>
          <a:prstGeom prst="rect">
            <a:avLst/>
          </a:prstGeom>
        </p:spPr>
        <p:txBody>
          <a:bodyPr wrap="square">
            <a:spAutoFit/>
          </a:bodyPr>
          <a:lstStyle/>
          <a:p>
            <a:r>
              <a:rPr lang="fr-FR" dirty="0"/>
              <a:t>ALTER TABLE ARTIST ADD CONSTRAINT  PK_ARTIST PRIMARY KEY (ID);</a:t>
            </a:r>
          </a:p>
        </p:txBody>
      </p:sp>
      <p:sp>
        <p:nvSpPr>
          <p:cNvPr id="8" name="Rectangle 7"/>
          <p:cNvSpPr/>
          <p:nvPr/>
        </p:nvSpPr>
        <p:spPr>
          <a:xfrm>
            <a:off x="4095736" y="0"/>
            <a:ext cx="4349460" cy="369332"/>
          </a:xfrm>
          <a:prstGeom prst="rect">
            <a:avLst/>
          </a:prstGeom>
        </p:spPr>
        <p:txBody>
          <a:bodyPr wrap="none">
            <a:spAutoFit/>
          </a:bodyPr>
          <a:lstStyle/>
          <a:p>
            <a:r>
              <a:rPr lang="fr-FR" dirty="0">
                <a:solidFill>
                  <a:schemeClr val="tx2"/>
                </a:solidFill>
              </a:rPr>
              <a:t>Exercices d’application (</a:t>
            </a:r>
            <a:r>
              <a:rPr lang="fr-FR" dirty="0" err="1">
                <a:solidFill>
                  <a:schemeClr val="tx2"/>
                </a:solidFill>
              </a:rPr>
              <a:t>Creation</a:t>
            </a:r>
            <a:r>
              <a:rPr lang="fr-FR" dirty="0">
                <a:solidFill>
                  <a:schemeClr val="tx2"/>
                </a:solidFill>
              </a:rPr>
              <a:t> des tables))</a:t>
            </a:r>
            <a:endParaRPr lang="fr-FR" dirty="0"/>
          </a:p>
        </p:txBody>
      </p:sp>
    </p:spTree>
    <p:extLst>
      <p:ext uri="{BB962C8B-B14F-4D97-AF65-F5344CB8AC3E}">
        <p14:creationId xmlns:p14="http://schemas.microsoft.com/office/powerpoint/2010/main" val="28529916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20" y="4643447"/>
            <a:ext cx="8572560" cy="2031325"/>
          </a:xfrm>
          <a:prstGeom prst="rect">
            <a:avLst/>
          </a:prstGeom>
        </p:spPr>
        <p:txBody>
          <a:bodyPr wrap="square">
            <a:spAutoFit/>
          </a:bodyPr>
          <a:lstStyle/>
          <a:p>
            <a:r>
              <a:rPr lang="fr-FR" dirty="0"/>
              <a:t>ALTER TABLE STYLE ADD CONSTRAINT  PK_STYLE </a:t>
            </a:r>
            <a:r>
              <a:rPr lang="fr-FR" b="1" dirty="0"/>
              <a:t>PRIMARY KEY </a:t>
            </a:r>
            <a:r>
              <a:rPr lang="fr-FR" dirty="0"/>
              <a:t>(ASIN);</a:t>
            </a:r>
            <a:br>
              <a:rPr lang="fr-FR" dirty="0"/>
            </a:br>
            <a:endParaRPr lang="fr-FR" dirty="0"/>
          </a:p>
          <a:p>
            <a:r>
              <a:rPr lang="fr-FR" dirty="0"/>
              <a:t>ALTER TABLE STYLE ADD CONSTRAINT FK_STYLE_ALBUM </a:t>
            </a:r>
          </a:p>
          <a:p>
            <a:r>
              <a:rPr lang="fr-FR" b="1" dirty="0"/>
              <a:t>                                         </a:t>
            </a:r>
            <a:r>
              <a:rPr lang="fr-FR" b="1" dirty="0" err="1"/>
              <a:t>Foreign</a:t>
            </a:r>
            <a:r>
              <a:rPr lang="fr-FR" b="1" dirty="0"/>
              <a:t> Key  </a:t>
            </a:r>
            <a:r>
              <a:rPr lang="fr-FR" dirty="0"/>
              <a:t>(</a:t>
            </a:r>
            <a:r>
              <a:rPr lang="fr-FR" b="1" dirty="0"/>
              <a:t>ASIN)REFERENCES</a:t>
            </a:r>
            <a:r>
              <a:rPr lang="fr-FR" dirty="0"/>
              <a:t> ALBUM (ASIN);</a:t>
            </a:r>
            <a:br>
              <a:rPr lang="fr-FR" dirty="0"/>
            </a:br>
            <a:endParaRPr lang="fr-FR" dirty="0"/>
          </a:p>
          <a:p>
            <a:r>
              <a:rPr lang="fr-FR" dirty="0"/>
              <a:t>ALTER TABLE STYLE ADD CONSTRAINT FK_STYLE_STYLES </a:t>
            </a:r>
          </a:p>
          <a:p>
            <a:r>
              <a:rPr lang="fr-FR" b="1" dirty="0"/>
              <a:t>                                       </a:t>
            </a:r>
            <a:r>
              <a:rPr lang="fr-FR" b="1" dirty="0" err="1"/>
              <a:t>Foreign</a:t>
            </a:r>
            <a:r>
              <a:rPr lang="fr-FR" b="1" dirty="0"/>
              <a:t> Key  </a:t>
            </a:r>
            <a:r>
              <a:rPr lang="fr-FR" dirty="0"/>
              <a:t>(STYLE) </a:t>
            </a:r>
            <a:r>
              <a:rPr lang="fr-FR" b="1" dirty="0"/>
              <a:t>REFERENCES</a:t>
            </a:r>
            <a:r>
              <a:rPr lang="fr-FR" dirty="0"/>
              <a:t> STYLES (STYLE);</a:t>
            </a:r>
          </a:p>
        </p:txBody>
      </p:sp>
      <p:sp>
        <p:nvSpPr>
          <p:cNvPr id="5" name="Rectangle 4"/>
          <p:cNvSpPr/>
          <p:nvPr/>
        </p:nvSpPr>
        <p:spPr>
          <a:xfrm>
            <a:off x="1738282" y="928670"/>
            <a:ext cx="7000924"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a:t>CREATE TABLE STYLES</a:t>
            </a:r>
          </a:p>
          <a:p>
            <a:r>
              <a:rPr lang="fr-FR" dirty="0"/>
              <a:t>	(</a:t>
            </a:r>
          </a:p>
          <a:p>
            <a:r>
              <a:rPr lang="fr-FR" dirty="0"/>
              <a:t>                    STYLE VARCHAR (24) NOT NULL </a:t>
            </a:r>
          </a:p>
          <a:p>
            <a:r>
              <a:rPr lang="fr-FR" dirty="0"/>
              <a:t>	);</a:t>
            </a:r>
          </a:p>
          <a:p>
            <a:r>
              <a:rPr lang="fr-FR" dirty="0"/>
              <a:t>ALTER TABLE STYLES ADD CONSTRAINT  PK_STYLES PRIMARY KEY (STYLE);</a:t>
            </a:r>
          </a:p>
        </p:txBody>
      </p:sp>
      <p:sp>
        <p:nvSpPr>
          <p:cNvPr id="6" name="Rectangle 5"/>
          <p:cNvSpPr/>
          <p:nvPr/>
        </p:nvSpPr>
        <p:spPr>
          <a:xfrm>
            <a:off x="1952596" y="2786058"/>
            <a:ext cx="5429288"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a:t>CREATE TABLE STYLE</a:t>
            </a:r>
          </a:p>
          <a:p>
            <a:r>
              <a:rPr lang="fr-FR" dirty="0"/>
              <a:t>	(</a:t>
            </a:r>
          </a:p>
          <a:p>
            <a:r>
              <a:rPr lang="fr-FR" dirty="0"/>
              <a:t>		ASIN INT (38) NOT NULL , </a:t>
            </a:r>
          </a:p>
          <a:p>
            <a:r>
              <a:rPr lang="fr-FR" dirty="0"/>
              <a:t>		STYLE VARCHAR (24) NOT NULL </a:t>
            </a:r>
          </a:p>
          <a:p>
            <a:r>
              <a:rPr lang="fr-FR" dirty="0"/>
              <a:t>	);</a:t>
            </a:r>
          </a:p>
        </p:txBody>
      </p:sp>
      <p:sp>
        <p:nvSpPr>
          <p:cNvPr id="7" name="Titre 6"/>
          <p:cNvSpPr>
            <a:spLocks noGrp="1"/>
          </p:cNvSpPr>
          <p:nvPr>
            <p:ph type="title"/>
          </p:nvPr>
        </p:nvSpPr>
        <p:spPr>
          <a:xfrm>
            <a:off x="1981201" y="274639"/>
            <a:ext cx="6768199" cy="461665"/>
          </a:xfrm>
          <a:prstGeom prst="rect">
            <a:avLst/>
          </a:prstGeom>
        </p:spPr>
        <p:txBody>
          <a:bodyPr wrap="none">
            <a:spAutoFit/>
          </a:bodyPr>
          <a:lstStyle/>
          <a:p>
            <a:r>
              <a:rPr lang="fr-FR" sz="2400" dirty="0">
                <a:solidFill>
                  <a:schemeClr val="tx2"/>
                </a:solidFill>
              </a:rPr>
              <a:t>Exercices d’application (Création des tables  suite …)</a:t>
            </a:r>
            <a:endParaRPr lang="fr-FR" sz="2400" dirty="0"/>
          </a:p>
        </p:txBody>
      </p:sp>
    </p:spTree>
    <p:extLst>
      <p:ext uri="{BB962C8B-B14F-4D97-AF65-F5344CB8AC3E}">
        <p14:creationId xmlns:p14="http://schemas.microsoft.com/office/powerpoint/2010/main" val="345621453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7" name="Rectangle 16"/>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8" name="Rectangle 17"/>
          <p:cNvSpPr/>
          <p:nvPr/>
        </p:nvSpPr>
        <p:spPr>
          <a:xfrm>
            <a:off x="6299592" y="870999"/>
            <a:ext cx="5464780" cy="461665"/>
          </a:xfrm>
          <a:prstGeom prst="rect">
            <a:avLst/>
          </a:prstGeom>
        </p:spPr>
        <p:txBody>
          <a:bodyPr wrap="square">
            <a:spAutoFit/>
          </a:bodyPr>
          <a:lstStyle/>
          <a:p>
            <a:r>
              <a:rPr lang="fr-FR" sz="2400" b="1" dirty="0" smtClean="0">
                <a:solidFill>
                  <a:schemeClr val="tx2">
                    <a:lumMod val="60000"/>
                    <a:lumOff val="40000"/>
                  </a:schemeClr>
                </a:solidFill>
                <a:sym typeface="Wingdings" pitchFamily="2" charset="2"/>
              </a:rPr>
              <a:t> Introduction </a:t>
            </a:r>
            <a:endParaRPr lang="fr-FR" sz="2400" b="1" dirty="0">
              <a:solidFill>
                <a:srgbClr val="C00000"/>
              </a:solidFill>
            </a:endParaRPr>
          </a:p>
        </p:txBody>
      </p:sp>
      <p:sp>
        <p:nvSpPr>
          <p:cNvPr id="19" name="ZoneTexte 18"/>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20" name="object 3"/>
          <p:cNvSpPr txBox="1"/>
          <p:nvPr/>
        </p:nvSpPr>
        <p:spPr>
          <a:xfrm>
            <a:off x="234548" y="1807090"/>
            <a:ext cx="12130088" cy="4000454"/>
          </a:xfrm>
          <a:prstGeom prst="rect">
            <a:avLst/>
          </a:prstGeom>
        </p:spPr>
        <p:txBody>
          <a:bodyPr vert="horz" wrap="square" lIns="0" tIns="6985" rIns="0" bIns="0" rtlCol="0">
            <a:spAutoFit/>
          </a:bodyPr>
          <a:lstStyle/>
          <a:p>
            <a:pPr marL="201930" marR="312420" indent="-139065">
              <a:lnSpc>
                <a:spcPct val="150000"/>
              </a:lnSpc>
              <a:spcBef>
                <a:spcPts val="55"/>
              </a:spcBef>
              <a:buClr>
                <a:srgbClr val="3333B2"/>
              </a:buClr>
              <a:buFont typeface="Lucida Sans Unicode"/>
              <a:buChar char="•"/>
              <a:tabLst>
                <a:tab pos="202565" algn="l"/>
              </a:tabLst>
            </a:pPr>
            <a:r>
              <a:rPr sz="2400" spc="-10" dirty="0" smtClean="0">
                <a:latin typeface="Microsoft Sans Serif"/>
                <a:cs typeface="Microsoft Sans Serif"/>
              </a:rPr>
              <a:t>Language</a:t>
            </a:r>
            <a:r>
              <a:rPr sz="2400" spc="10" dirty="0" smtClean="0">
                <a:latin typeface="Microsoft Sans Serif"/>
                <a:cs typeface="Microsoft Sans Serif"/>
              </a:rPr>
              <a:t> </a:t>
            </a:r>
            <a:r>
              <a:rPr sz="2400" spc="-40" dirty="0" smtClean="0">
                <a:latin typeface="Microsoft Sans Serif"/>
                <a:cs typeface="Microsoft Sans Serif"/>
              </a:rPr>
              <a:t>proc</a:t>
            </a:r>
            <a:r>
              <a:rPr lang="fr-FR" sz="2400" spc="-40" dirty="0" smtClean="0">
                <a:latin typeface="Microsoft Sans Serif"/>
                <a:cs typeface="Microsoft Sans Serif"/>
              </a:rPr>
              <a:t>é</a:t>
            </a:r>
            <a:r>
              <a:rPr sz="2400" spc="-40" dirty="0" err="1" smtClean="0">
                <a:latin typeface="Microsoft Sans Serif"/>
                <a:cs typeface="Microsoft Sans Serif"/>
              </a:rPr>
              <a:t>dural</a:t>
            </a:r>
            <a:r>
              <a:rPr sz="2400" spc="15" dirty="0" smtClean="0">
                <a:latin typeface="Microsoft Sans Serif"/>
                <a:cs typeface="Microsoft Sans Serif"/>
              </a:rPr>
              <a:t> </a:t>
            </a:r>
            <a:r>
              <a:rPr sz="2400" spc="-5" dirty="0">
                <a:latin typeface="Microsoft Sans Serif"/>
                <a:cs typeface="Microsoft Sans Serif"/>
              </a:rPr>
              <a:t>:</a:t>
            </a:r>
            <a:r>
              <a:rPr sz="2400" spc="85" dirty="0">
                <a:latin typeface="Microsoft Sans Serif"/>
                <a:cs typeface="Microsoft Sans Serif"/>
              </a:rPr>
              <a:t> </a:t>
            </a:r>
            <a:r>
              <a:rPr sz="2400" spc="-10" dirty="0">
                <a:latin typeface="Microsoft Sans Serif"/>
                <a:cs typeface="Microsoft Sans Serif"/>
              </a:rPr>
              <a:t>indique</a:t>
            </a:r>
            <a:r>
              <a:rPr sz="2400" spc="15" dirty="0">
                <a:latin typeface="Microsoft Sans Serif"/>
                <a:cs typeface="Microsoft Sans Serif"/>
              </a:rPr>
              <a:t> </a:t>
            </a:r>
            <a:r>
              <a:rPr sz="2400" spc="-10" dirty="0">
                <a:latin typeface="Microsoft Sans Serif"/>
                <a:cs typeface="Microsoft Sans Serif"/>
              </a:rPr>
              <a:t>comment</a:t>
            </a:r>
            <a:r>
              <a:rPr sz="2400" spc="15" dirty="0">
                <a:latin typeface="Microsoft Sans Serif"/>
                <a:cs typeface="Microsoft Sans Serif"/>
              </a:rPr>
              <a:t> </a:t>
            </a:r>
            <a:r>
              <a:rPr sz="2400" spc="-5" dirty="0">
                <a:latin typeface="Microsoft Sans Serif"/>
                <a:cs typeface="Microsoft Sans Serif"/>
              </a:rPr>
              <a:t>construire</a:t>
            </a:r>
            <a:r>
              <a:rPr sz="2400" spc="15" dirty="0">
                <a:latin typeface="Microsoft Sans Serif"/>
                <a:cs typeface="Microsoft Sans Serif"/>
              </a:rPr>
              <a:t> </a:t>
            </a:r>
            <a:r>
              <a:rPr sz="2400" spc="-10" dirty="0">
                <a:latin typeface="Microsoft Sans Serif"/>
                <a:cs typeface="Microsoft Sans Serif"/>
              </a:rPr>
              <a:t>une </a:t>
            </a:r>
            <a:r>
              <a:rPr sz="2400" spc="-275" dirty="0">
                <a:latin typeface="Microsoft Sans Serif"/>
                <a:cs typeface="Microsoft Sans Serif"/>
              </a:rPr>
              <a:t> </a:t>
            </a:r>
            <a:r>
              <a:rPr sz="2400" spc="-10" dirty="0">
                <a:latin typeface="Microsoft Sans Serif"/>
                <a:cs typeface="Microsoft Sans Serif"/>
              </a:rPr>
              <a:t>nouvelle</a:t>
            </a:r>
            <a:r>
              <a:rPr sz="2400" spc="10" dirty="0">
                <a:latin typeface="Microsoft Sans Serif"/>
                <a:cs typeface="Microsoft Sans Serif"/>
              </a:rPr>
              <a:t> </a:t>
            </a:r>
            <a:r>
              <a:rPr sz="2400" spc="-10" dirty="0">
                <a:latin typeface="Microsoft Sans Serif"/>
                <a:cs typeface="Microsoft Sans Serif"/>
              </a:rPr>
              <a:t>relation</a:t>
            </a:r>
            <a:r>
              <a:rPr sz="2400" spc="15" dirty="0">
                <a:latin typeface="Microsoft Sans Serif"/>
                <a:cs typeface="Microsoft Sans Serif"/>
              </a:rPr>
              <a:t> </a:t>
            </a:r>
            <a:r>
              <a:rPr lang="fr-FR" sz="2400" spc="-250" dirty="0" smtClean="0">
                <a:latin typeface="Microsoft Sans Serif"/>
                <a:cs typeface="Microsoft Sans Serif"/>
              </a:rPr>
              <a:t>à </a:t>
            </a:r>
            <a:r>
              <a:rPr sz="2400" dirty="0" err="1" smtClean="0">
                <a:latin typeface="Microsoft Sans Serif"/>
                <a:cs typeface="Microsoft Sans Serif"/>
              </a:rPr>
              <a:t>partir</a:t>
            </a:r>
            <a:r>
              <a:rPr sz="2400" spc="15" dirty="0" smtClean="0">
                <a:latin typeface="Microsoft Sans Serif"/>
                <a:cs typeface="Microsoft Sans Serif"/>
              </a:rPr>
              <a:t> </a:t>
            </a:r>
            <a:r>
              <a:rPr sz="2400" spc="-5" dirty="0">
                <a:latin typeface="Microsoft Sans Serif"/>
                <a:cs typeface="Microsoft Sans Serif"/>
              </a:rPr>
              <a:t>d’une</a:t>
            </a:r>
            <a:r>
              <a:rPr sz="2400" spc="15" dirty="0">
                <a:latin typeface="Microsoft Sans Serif"/>
                <a:cs typeface="Microsoft Sans Serif"/>
              </a:rPr>
              <a:t> </a:t>
            </a:r>
            <a:r>
              <a:rPr sz="2400" spc="-10" dirty="0">
                <a:latin typeface="Microsoft Sans Serif"/>
                <a:cs typeface="Microsoft Sans Serif"/>
              </a:rPr>
              <a:t>ou</a:t>
            </a:r>
            <a:r>
              <a:rPr sz="2400" spc="15" dirty="0">
                <a:latin typeface="Microsoft Sans Serif"/>
                <a:cs typeface="Microsoft Sans Serif"/>
              </a:rPr>
              <a:t> </a:t>
            </a:r>
            <a:r>
              <a:rPr sz="2400" spc="-10" dirty="0">
                <a:latin typeface="Microsoft Sans Serif"/>
                <a:cs typeface="Microsoft Sans Serif"/>
              </a:rPr>
              <a:t>plusieurs</a:t>
            </a:r>
            <a:r>
              <a:rPr sz="2400" spc="15" dirty="0">
                <a:latin typeface="Microsoft Sans Serif"/>
                <a:cs typeface="Microsoft Sans Serif"/>
              </a:rPr>
              <a:t> </a:t>
            </a:r>
            <a:r>
              <a:rPr sz="2400" spc="-10" dirty="0">
                <a:latin typeface="Microsoft Sans Serif"/>
                <a:cs typeface="Microsoft Sans Serif"/>
              </a:rPr>
              <a:t>relations </a:t>
            </a:r>
            <a:r>
              <a:rPr sz="2400" spc="-5" dirty="0">
                <a:latin typeface="Microsoft Sans Serif"/>
                <a:cs typeface="Microsoft Sans Serif"/>
              </a:rPr>
              <a:t> </a:t>
            </a:r>
            <a:r>
              <a:rPr sz="2400" spc="-10" dirty="0">
                <a:latin typeface="Microsoft Sans Serif"/>
                <a:cs typeface="Microsoft Sans Serif"/>
              </a:rPr>
              <a:t>existantes</a:t>
            </a:r>
            <a:endParaRPr sz="2400" dirty="0">
              <a:latin typeface="Microsoft Sans Serif"/>
              <a:cs typeface="Microsoft Sans Serif"/>
            </a:endParaRPr>
          </a:p>
          <a:p>
            <a:pPr marL="201930" marR="223520" indent="-139065">
              <a:lnSpc>
                <a:spcPct val="150000"/>
              </a:lnSpc>
              <a:spcBef>
                <a:spcPts val="300"/>
              </a:spcBef>
              <a:buClr>
                <a:srgbClr val="3333B2"/>
              </a:buClr>
              <a:buFont typeface="Lucida Sans Unicode"/>
              <a:buChar char="•"/>
              <a:tabLst>
                <a:tab pos="202565" algn="l"/>
              </a:tabLst>
            </a:pPr>
            <a:r>
              <a:rPr sz="2400" spc="-10" dirty="0">
                <a:latin typeface="Microsoft Sans Serif"/>
                <a:cs typeface="Microsoft Sans Serif"/>
              </a:rPr>
              <a:t>Langage</a:t>
            </a:r>
            <a:r>
              <a:rPr sz="2400" spc="10" dirty="0">
                <a:latin typeface="Microsoft Sans Serif"/>
                <a:cs typeface="Microsoft Sans Serif"/>
              </a:rPr>
              <a:t> </a:t>
            </a:r>
            <a:r>
              <a:rPr sz="2400" spc="-10" dirty="0">
                <a:latin typeface="Microsoft Sans Serif"/>
                <a:cs typeface="Microsoft Sans Serif"/>
              </a:rPr>
              <a:t>abstrait,</a:t>
            </a:r>
            <a:r>
              <a:rPr sz="2400" spc="15" dirty="0">
                <a:latin typeface="Microsoft Sans Serif"/>
                <a:cs typeface="Microsoft Sans Serif"/>
              </a:rPr>
              <a:t> </a:t>
            </a:r>
            <a:r>
              <a:rPr sz="2400" spc="-20" dirty="0">
                <a:latin typeface="Microsoft Sans Serif"/>
                <a:cs typeface="Microsoft Sans Serif"/>
              </a:rPr>
              <a:t>avec</a:t>
            </a:r>
            <a:r>
              <a:rPr sz="2400" spc="15" dirty="0">
                <a:latin typeface="Microsoft Sans Serif"/>
                <a:cs typeface="Microsoft Sans Serif"/>
              </a:rPr>
              <a:t> </a:t>
            </a:r>
            <a:r>
              <a:rPr sz="2400" spc="-5" dirty="0">
                <a:latin typeface="Microsoft Sans Serif"/>
                <a:cs typeface="Microsoft Sans Serif"/>
              </a:rPr>
              <a:t>des</a:t>
            </a:r>
            <a:r>
              <a:rPr sz="2400" spc="10" dirty="0">
                <a:latin typeface="Microsoft Sans Serif"/>
                <a:cs typeface="Microsoft Sans Serif"/>
              </a:rPr>
              <a:t> </a:t>
            </a:r>
            <a:r>
              <a:rPr sz="2400" spc="-40" dirty="0">
                <a:latin typeface="Microsoft Sans Serif"/>
                <a:cs typeface="Microsoft Sans Serif"/>
              </a:rPr>
              <a:t>ope´rations</a:t>
            </a:r>
            <a:r>
              <a:rPr sz="2400" spc="15" dirty="0">
                <a:latin typeface="Microsoft Sans Serif"/>
                <a:cs typeface="Microsoft Sans Serif"/>
              </a:rPr>
              <a:t> </a:t>
            </a:r>
            <a:r>
              <a:rPr sz="2400" spc="-10" dirty="0">
                <a:latin typeface="Microsoft Sans Serif"/>
                <a:cs typeface="Microsoft Sans Serif"/>
              </a:rPr>
              <a:t>qui</a:t>
            </a:r>
            <a:r>
              <a:rPr sz="2400" spc="15" dirty="0">
                <a:latin typeface="Microsoft Sans Serif"/>
                <a:cs typeface="Microsoft Sans Serif"/>
              </a:rPr>
              <a:t> </a:t>
            </a:r>
            <a:r>
              <a:rPr sz="2400" spc="-15" dirty="0">
                <a:latin typeface="Microsoft Sans Serif"/>
                <a:cs typeface="Microsoft Sans Serif"/>
              </a:rPr>
              <a:t>travaillent</a:t>
            </a:r>
            <a:r>
              <a:rPr sz="2400" spc="15" dirty="0">
                <a:latin typeface="Microsoft Sans Serif"/>
                <a:cs typeface="Microsoft Sans Serif"/>
              </a:rPr>
              <a:t> </a:t>
            </a:r>
            <a:r>
              <a:rPr sz="2400" spc="-5" dirty="0">
                <a:latin typeface="Microsoft Sans Serif"/>
                <a:cs typeface="Microsoft Sans Serif"/>
              </a:rPr>
              <a:t>sur </a:t>
            </a:r>
            <a:r>
              <a:rPr sz="2400" spc="-280" dirty="0">
                <a:latin typeface="Microsoft Sans Serif"/>
                <a:cs typeface="Microsoft Sans Serif"/>
              </a:rPr>
              <a:t> </a:t>
            </a:r>
            <a:r>
              <a:rPr sz="2400" spc="-10" dirty="0">
                <a:latin typeface="Microsoft Sans Serif"/>
                <a:cs typeface="Microsoft Sans Serif"/>
              </a:rPr>
              <a:t>une</a:t>
            </a:r>
            <a:r>
              <a:rPr sz="2400" spc="10" dirty="0">
                <a:latin typeface="Microsoft Sans Serif"/>
                <a:cs typeface="Microsoft Sans Serif"/>
              </a:rPr>
              <a:t> </a:t>
            </a:r>
            <a:r>
              <a:rPr sz="2400" spc="-5" dirty="0">
                <a:latin typeface="Microsoft Sans Serif"/>
                <a:cs typeface="Microsoft Sans Serif"/>
              </a:rPr>
              <a:t>(ou</a:t>
            </a:r>
            <a:r>
              <a:rPr sz="2400" spc="10" dirty="0">
                <a:latin typeface="Microsoft Sans Serif"/>
                <a:cs typeface="Microsoft Sans Serif"/>
              </a:rPr>
              <a:t> </a:t>
            </a:r>
            <a:r>
              <a:rPr sz="2400" spc="-10" dirty="0">
                <a:latin typeface="Microsoft Sans Serif"/>
                <a:cs typeface="Microsoft Sans Serif"/>
              </a:rPr>
              <a:t>plusieurs)</a:t>
            </a:r>
            <a:r>
              <a:rPr sz="2400" spc="10" dirty="0">
                <a:latin typeface="Microsoft Sans Serif"/>
                <a:cs typeface="Microsoft Sans Serif"/>
              </a:rPr>
              <a:t> </a:t>
            </a:r>
            <a:r>
              <a:rPr sz="2400" spc="-5" dirty="0">
                <a:latin typeface="Microsoft Sans Serif"/>
                <a:cs typeface="Microsoft Sans Serif"/>
              </a:rPr>
              <a:t>relation(s)</a:t>
            </a:r>
            <a:r>
              <a:rPr sz="2400" spc="10" dirty="0">
                <a:latin typeface="Microsoft Sans Serif"/>
                <a:cs typeface="Microsoft Sans Serif"/>
              </a:rPr>
              <a:t> </a:t>
            </a:r>
            <a:r>
              <a:rPr sz="2400" spc="-5" dirty="0">
                <a:latin typeface="Microsoft Sans Serif"/>
                <a:cs typeface="Microsoft Sans Serif"/>
              </a:rPr>
              <a:t>pour</a:t>
            </a:r>
            <a:r>
              <a:rPr sz="2400" spc="10" dirty="0">
                <a:latin typeface="Microsoft Sans Serif"/>
                <a:cs typeface="Microsoft Sans Serif"/>
              </a:rPr>
              <a:t> </a:t>
            </a:r>
            <a:r>
              <a:rPr sz="2400" spc="-55" dirty="0" smtClean="0">
                <a:latin typeface="Microsoft Sans Serif"/>
                <a:cs typeface="Microsoft Sans Serif"/>
              </a:rPr>
              <a:t>d</a:t>
            </a:r>
            <a:r>
              <a:rPr lang="fr-FR" sz="2400" spc="-55" dirty="0" smtClean="0">
                <a:latin typeface="Microsoft Sans Serif"/>
                <a:cs typeface="Microsoft Sans Serif"/>
              </a:rPr>
              <a:t>é</a:t>
            </a:r>
            <a:r>
              <a:rPr sz="2400" spc="-55" dirty="0" err="1" smtClean="0">
                <a:latin typeface="Microsoft Sans Serif"/>
                <a:cs typeface="Microsoft Sans Serif"/>
              </a:rPr>
              <a:t>finir</a:t>
            </a:r>
            <a:r>
              <a:rPr sz="2400" spc="15" dirty="0" smtClean="0">
                <a:latin typeface="Microsoft Sans Serif"/>
                <a:cs typeface="Microsoft Sans Serif"/>
              </a:rPr>
              <a:t> </a:t>
            </a:r>
            <a:r>
              <a:rPr sz="2400" spc="-10" dirty="0">
                <a:latin typeface="Microsoft Sans Serif"/>
                <a:cs typeface="Microsoft Sans Serif"/>
              </a:rPr>
              <a:t>une</a:t>
            </a:r>
            <a:r>
              <a:rPr sz="2400" spc="10" dirty="0">
                <a:latin typeface="Microsoft Sans Serif"/>
                <a:cs typeface="Microsoft Sans Serif"/>
              </a:rPr>
              <a:t> </a:t>
            </a:r>
            <a:r>
              <a:rPr sz="2400" spc="-10" dirty="0">
                <a:latin typeface="Microsoft Sans Serif"/>
                <a:cs typeface="Microsoft Sans Serif"/>
              </a:rPr>
              <a:t>nouvelle </a:t>
            </a:r>
            <a:r>
              <a:rPr sz="2400" spc="-5" dirty="0">
                <a:latin typeface="Microsoft Sans Serif"/>
                <a:cs typeface="Microsoft Sans Serif"/>
              </a:rPr>
              <a:t> </a:t>
            </a:r>
            <a:r>
              <a:rPr sz="2400" spc="-10" dirty="0">
                <a:latin typeface="Microsoft Sans Serif"/>
                <a:cs typeface="Microsoft Sans Serif"/>
              </a:rPr>
              <a:t>relation</a:t>
            </a:r>
            <a:r>
              <a:rPr sz="2400" spc="5" dirty="0">
                <a:latin typeface="Microsoft Sans Serif"/>
                <a:cs typeface="Microsoft Sans Serif"/>
              </a:rPr>
              <a:t> </a:t>
            </a:r>
            <a:r>
              <a:rPr sz="2400" spc="-5" dirty="0">
                <a:latin typeface="Microsoft Sans Serif"/>
                <a:cs typeface="Microsoft Sans Serif"/>
              </a:rPr>
              <a:t>sans</a:t>
            </a:r>
            <a:r>
              <a:rPr sz="2400" spc="5" dirty="0">
                <a:latin typeface="Microsoft Sans Serif"/>
                <a:cs typeface="Microsoft Sans Serif"/>
              </a:rPr>
              <a:t> </a:t>
            </a:r>
            <a:r>
              <a:rPr sz="2400" spc="-5" dirty="0">
                <a:latin typeface="Microsoft Sans Serif"/>
                <a:cs typeface="Microsoft Sans Serif"/>
              </a:rPr>
              <a:t>changer</a:t>
            </a:r>
            <a:r>
              <a:rPr sz="2400" spc="10" dirty="0">
                <a:latin typeface="Microsoft Sans Serif"/>
                <a:cs typeface="Microsoft Sans Serif"/>
              </a:rPr>
              <a:t> </a:t>
            </a:r>
            <a:r>
              <a:rPr sz="2400" spc="-10" dirty="0">
                <a:latin typeface="Microsoft Sans Serif"/>
                <a:cs typeface="Microsoft Sans Serif"/>
              </a:rPr>
              <a:t>la</a:t>
            </a:r>
            <a:r>
              <a:rPr sz="2400" spc="5" dirty="0">
                <a:latin typeface="Microsoft Sans Serif"/>
                <a:cs typeface="Microsoft Sans Serif"/>
              </a:rPr>
              <a:t> </a:t>
            </a:r>
            <a:r>
              <a:rPr sz="2400" spc="-5" dirty="0">
                <a:latin typeface="Microsoft Sans Serif"/>
                <a:cs typeface="Microsoft Sans Serif"/>
              </a:rPr>
              <a:t>(ou</a:t>
            </a:r>
            <a:r>
              <a:rPr sz="2400" spc="10" dirty="0">
                <a:latin typeface="Microsoft Sans Serif"/>
                <a:cs typeface="Microsoft Sans Serif"/>
              </a:rPr>
              <a:t> </a:t>
            </a:r>
            <a:r>
              <a:rPr sz="2400" spc="-10" dirty="0">
                <a:latin typeface="Microsoft Sans Serif"/>
                <a:cs typeface="Microsoft Sans Serif"/>
              </a:rPr>
              <a:t>les)</a:t>
            </a:r>
            <a:r>
              <a:rPr sz="2400" spc="5" dirty="0">
                <a:latin typeface="Microsoft Sans Serif"/>
                <a:cs typeface="Microsoft Sans Serif"/>
              </a:rPr>
              <a:t> </a:t>
            </a:r>
            <a:r>
              <a:rPr sz="2400" spc="-5" dirty="0">
                <a:latin typeface="Microsoft Sans Serif"/>
                <a:cs typeface="Microsoft Sans Serif"/>
              </a:rPr>
              <a:t>relation(s)</a:t>
            </a:r>
            <a:r>
              <a:rPr sz="2400" spc="5" dirty="0">
                <a:latin typeface="Microsoft Sans Serif"/>
                <a:cs typeface="Microsoft Sans Serif"/>
              </a:rPr>
              <a:t> </a:t>
            </a:r>
            <a:r>
              <a:rPr sz="2400" spc="-5" dirty="0">
                <a:latin typeface="Microsoft Sans Serif"/>
                <a:cs typeface="Microsoft Sans Serif"/>
              </a:rPr>
              <a:t>originale(s)</a:t>
            </a:r>
            <a:endParaRPr sz="2400" dirty="0">
              <a:latin typeface="Microsoft Sans Serif"/>
              <a:cs typeface="Microsoft Sans Serif"/>
            </a:endParaRPr>
          </a:p>
          <a:p>
            <a:pPr marL="201930" marR="30480" indent="-139065">
              <a:lnSpc>
                <a:spcPct val="150000"/>
              </a:lnSpc>
              <a:spcBef>
                <a:spcPts val="300"/>
              </a:spcBef>
              <a:buClr>
                <a:srgbClr val="3333B2"/>
              </a:buClr>
              <a:buFont typeface="Lucida Sans Unicode"/>
              <a:buChar char="•"/>
              <a:tabLst>
                <a:tab pos="202565" algn="l"/>
              </a:tabLst>
            </a:pPr>
            <a:r>
              <a:rPr sz="2400" spc="-10" dirty="0">
                <a:latin typeface="Microsoft Sans Serif"/>
                <a:cs typeface="Microsoft Sans Serif"/>
              </a:rPr>
              <a:t>le</a:t>
            </a:r>
            <a:r>
              <a:rPr sz="2400" dirty="0">
                <a:latin typeface="Microsoft Sans Serif"/>
                <a:cs typeface="Microsoft Sans Serif"/>
              </a:rPr>
              <a:t> </a:t>
            </a:r>
            <a:r>
              <a:rPr sz="2400" spc="-45" dirty="0" smtClean="0">
                <a:latin typeface="Microsoft Sans Serif"/>
                <a:cs typeface="Microsoft Sans Serif"/>
              </a:rPr>
              <a:t>r</a:t>
            </a:r>
            <a:r>
              <a:rPr lang="fr-FR" sz="2400" spc="-45" dirty="0" smtClean="0">
                <a:latin typeface="Microsoft Sans Serif"/>
                <a:cs typeface="Microsoft Sans Serif"/>
              </a:rPr>
              <a:t>é</a:t>
            </a:r>
            <a:r>
              <a:rPr sz="2400" spc="-45" dirty="0" err="1" smtClean="0">
                <a:latin typeface="Microsoft Sans Serif"/>
                <a:cs typeface="Microsoft Sans Serif"/>
              </a:rPr>
              <a:t>sultat</a:t>
            </a:r>
            <a:r>
              <a:rPr sz="2400" spc="5" dirty="0" smtClean="0">
                <a:latin typeface="Microsoft Sans Serif"/>
                <a:cs typeface="Microsoft Sans Serif"/>
              </a:rPr>
              <a:t> </a:t>
            </a:r>
            <a:r>
              <a:rPr sz="2400" spc="-10" dirty="0">
                <a:latin typeface="Microsoft Sans Serif"/>
                <a:cs typeface="Microsoft Sans Serif"/>
              </a:rPr>
              <a:t>de</a:t>
            </a:r>
            <a:r>
              <a:rPr sz="2400" spc="5" dirty="0">
                <a:latin typeface="Microsoft Sans Serif"/>
                <a:cs typeface="Microsoft Sans Serif"/>
              </a:rPr>
              <a:t> </a:t>
            </a:r>
            <a:r>
              <a:rPr sz="2400" spc="-5" dirty="0" err="1">
                <a:latin typeface="Microsoft Sans Serif"/>
                <a:cs typeface="Microsoft Sans Serif"/>
              </a:rPr>
              <a:t>toute</a:t>
            </a:r>
            <a:r>
              <a:rPr sz="2400" spc="5" dirty="0">
                <a:latin typeface="Microsoft Sans Serif"/>
                <a:cs typeface="Microsoft Sans Serif"/>
              </a:rPr>
              <a:t> </a:t>
            </a:r>
            <a:r>
              <a:rPr sz="2400" spc="-45" dirty="0" smtClean="0">
                <a:latin typeface="Microsoft Sans Serif"/>
                <a:cs typeface="Microsoft Sans Serif"/>
              </a:rPr>
              <a:t>op</a:t>
            </a:r>
            <a:r>
              <a:rPr lang="fr-FR" sz="2400" spc="-45" dirty="0" smtClean="0">
                <a:latin typeface="Microsoft Sans Serif"/>
                <a:cs typeface="Microsoft Sans Serif"/>
              </a:rPr>
              <a:t>é</a:t>
            </a:r>
            <a:r>
              <a:rPr sz="2400" spc="-45" dirty="0" smtClean="0">
                <a:latin typeface="Microsoft Sans Serif"/>
                <a:cs typeface="Microsoft Sans Serif"/>
              </a:rPr>
              <a:t>ration</a:t>
            </a:r>
            <a:r>
              <a:rPr sz="2400" dirty="0" smtClean="0">
                <a:latin typeface="Microsoft Sans Serif"/>
                <a:cs typeface="Microsoft Sans Serif"/>
              </a:rPr>
              <a:t> </a:t>
            </a:r>
            <a:r>
              <a:rPr sz="2400" spc="-5" dirty="0">
                <a:latin typeface="Microsoft Sans Serif"/>
                <a:cs typeface="Microsoft Sans Serif"/>
              </a:rPr>
              <a:t>est</a:t>
            </a:r>
            <a:r>
              <a:rPr sz="2400" spc="5" dirty="0">
                <a:latin typeface="Microsoft Sans Serif"/>
                <a:cs typeface="Microsoft Sans Serif"/>
              </a:rPr>
              <a:t> </a:t>
            </a:r>
            <a:r>
              <a:rPr sz="2400" spc="-10" dirty="0">
                <a:latin typeface="Microsoft Sans Serif"/>
                <a:cs typeface="Microsoft Sans Serif"/>
              </a:rPr>
              <a:t>une</a:t>
            </a:r>
            <a:r>
              <a:rPr sz="2400" spc="5" dirty="0">
                <a:latin typeface="Microsoft Sans Serif"/>
                <a:cs typeface="Microsoft Sans Serif"/>
              </a:rPr>
              <a:t> </a:t>
            </a:r>
            <a:r>
              <a:rPr sz="2400" spc="-10" dirty="0">
                <a:latin typeface="Microsoft Sans Serif"/>
                <a:cs typeface="Microsoft Sans Serif"/>
              </a:rPr>
              <a:t>relation</a:t>
            </a:r>
            <a:r>
              <a:rPr sz="2400" spc="5" dirty="0">
                <a:latin typeface="Microsoft Sans Serif"/>
                <a:cs typeface="Microsoft Sans Serif"/>
              </a:rPr>
              <a:t> </a:t>
            </a:r>
            <a:endParaRPr lang="fr-FR" sz="2400" spc="-80" dirty="0">
              <a:latin typeface="Microsoft Sans Serif"/>
              <a:cs typeface="Microsoft Sans Serif"/>
            </a:endParaRPr>
          </a:p>
          <a:p>
            <a:pPr marL="201930" marR="30480" indent="-139065">
              <a:lnSpc>
                <a:spcPct val="150000"/>
              </a:lnSpc>
              <a:spcBef>
                <a:spcPts val="300"/>
              </a:spcBef>
              <a:buClr>
                <a:srgbClr val="3333B2"/>
              </a:buClr>
              <a:buFont typeface="Lucida Sans Unicode"/>
              <a:buChar char="•"/>
              <a:tabLst>
                <a:tab pos="202565" algn="l"/>
              </a:tabLst>
            </a:pPr>
            <a:r>
              <a:rPr lang="fr-FR" sz="2400" dirty="0" smtClean="0">
                <a:solidFill>
                  <a:srgbClr val="000000"/>
                </a:solidFill>
                <a:latin typeface="Times New Roman" pitchFamily="18" charset="0"/>
                <a:cs typeface="Times New Roman" pitchFamily="18" charset="0"/>
              </a:rPr>
              <a:t>Ces </a:t>
            </a:r>
            <a:r>
              <a:rPr lang="fr-FR" sz="2400" dirty="0">
                <a:solidFill>
                  <a:srgbClr val="000000"/>
                </a:solidFill>
                <a:latin typeface="Times New Roman" pitchFamily="18" charset="0"/>
                <a:cs typeface="Times New Roman" pitchFamily="18" charset="0"/>
              </a:rPr>
              <a:t>opérations permettent d'exprimer toutes les requêtes sous </a:t>
            </a:r>
            <a:r>
              <a:rPr lang="fr-FR" sz="2400" dirty="0" smtClean="0">
                <a:solidFill>
                  <a:srgbClr val="000000"/>
                </a:solidFill>
                <a:latin typeface="Times New Roman" pitchFamily="18" charset="0"/>
                <a:cs typeface="Times New Roman" pitchFamily="18" charset="0"/>
              </a:rPr>
              <a:t> forme </a:t>
            </a:r>
            <a:r>
              <a:rPr lang="fr-FR" sz="2400" dirty="0">
                <a:solidFill>
                  <a:srgbClr val="000000"/>
                </a:solidFill>
                <a:latin typeface="Times New Roman" pitchFamily="18" charset="0"/>
                <a:cs typeface="Times New Roman" pitchFamily="18" charset="0"/>
              </a:rPr>
              <a:t>d'expressions algébriques. Elles sont la base du langage </a:t>
            </a:r>
            <a:r>
              <a:rPr lang="fr-FR" sz="2400" dirty="0" smtClean="0">
                <a:solidFill>
                  <a:srgbClr val="000000"/>
                </a:solidFill>
                <a:latin typeface="Times New Roman" pitchFamily="18" charset="0"/>
                <a:cs typeface="Times New Roman" pitchFamily="18" charset="0"/>
              </a:rPr>
              <a:t>SQL</a:t>
            </a:r>
            <a:endParaRPr lang="fr-FR"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49765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62864" y="2018303"/>
            <a:ext cx="11579240" cy="4514747"/>
          </a:xfrm>
          <a:prstGeom prst="rect">
            <a:avLst/>
          </a:prstGeom>
        </p:spPr>
        <p:txBody>
          <a:bodyPr vert="horz" wrap="square" lIns="0" tIns="14971" rIns="0" bIns="0" rtlCol="0">
            <a:spAutoFit/>
          </a:bodyPr>
          <a:lstStyle/>
          <a:p>
            <a:pPr marL="468140" indent="-457200">
              <a:lnSpc>
                <a:spcPct val="150000"/>
              </a:lnSpc>
              <a:spcBef>
                <a:spcPts val="118"/>
              </a:spcBef>
              <a:buFont typeface="Wingdings" panose="05000000000000000000" pitchFamily="2" charset="2"/>
              <a:buChar char="v"/>
              <a:tabLst>
                <a:tab pos="354128" algn="l"/>
                <a:tab pos="354704" algn="l"/>
              </a:tabLst>
            </a:pPr>
            <a:r>
              <a:rPr sz="2766" dirty="0">
                <a:solidFill>
                  <a:srgbClr val="BF0000"/>
                </a:solidFill>
                <a:latin typeface="Calibri"/>
                <a:cs typeface="Calibri"/>
              </a:rPr>
              <a:t>Déterminer</a:t>
            </a:r>
            <a:r>
              <a:rPr sz="2766" spc="50" dirty="0">
                <a:solidFill>
                  <a:srgbClr val="BF0000"/>
                </a:solidFill>
                <a:latin typeface="Calibri"/>
                <a:cs typeface="Calibri"/>
              </a:rPr>
              <a:t> </a:t>
            </a:r>
            <a:r>
              <a:rPr sz="2766" dirty="0">
                <a:solidFill>
                  <a:srgbClr val="BF0000"/>
                </a:solidFill>
                <a:latin typeface="Calibri"/>
                <a:cs typeface="Calibri"/>
              </a:rPr>
              <a:t>comment</a:t>
            </a:r>
            <a:r>
              <a:rPr sz="2766" spc="68" dirty="0">
                <a:solidFill>
                  <a:srgbClr val="BF0000"/>
                </a:solidFill>
                <a:latin typeface="Calibri"/>
                <a:cs typeface="Calibri"/>
              </a:rPr>
              <a:t> </a:t>
            </a:r>
            <a:r>
              <a:rPr sz="2766" dirty="0">
                <a:solidFill>
                  <a:srgbClr val="BF0000"/>
                </a:solidFill>
                <a:latin typeface="Calibri"/>
                <a:cs typeface="Calibri"/>
              </a:rPr>
              <a:t>on</a:t>
            </a:r>
            <a:r>
              <a:rPr sz="2766" spc="32" dirty="0">
                <a:solidFill>
                  <a:srgbClr val="BF0000"/>
                </a:solidFill>
                <a:latin typeface="Calibri"/>
                <a:cs typeface="Calibri"/>
              </a:rPr>
              <a:t> </a:t>
            </a:r>
            <a:r>
              <a:rPr sz="2766" dirty="0">
                <a:solidFill>
                  <a:srgbClr val="BF0000"/>
                </a:solidFill>
                <a:latin typeface="Calibri"/>
                <a:cs typeface="Calibri"/>
              </a:rPr>
              <a:t>va</a:t>
            </a:r>
            <a:r>
              <a:rPr sz="2766" spc="50" dirty="0">
                <a:solidFill>
                  <a:srgbClr val="BF0000"/>
                </a:solidFill>
                <a:latin typeface="Calibri"/>
                <a:cs typeface="Calibri"/>
              </a:rPr>
              <a:t> </a:t>
            </a:r>
            <a:r>
              <a:rPr sz="2766" dirty="0">
                <a:solidFill>
                  <a:srgbClr val="BF0000"/>
                </a:solidFill>
                <a:latin typeface="Calibri"/>
                <a:cs typeface="Calibri"/>
              </a:rPr>
              <a:t>développer</a:t>
            </a:r>
            <a:r>
              <a:rPr sz="2766" spc="50" dirty="0">
                <a:solidFill>
                  <a:srgbClr val="BF0000"/>
                </a:solidFill>
                <a:latin typeface="Calibri"/>
                <a:cs typeface="Calibri"/>
              </a:rPr>
              <a:t> </a:t>
            </a:r>
            <a:r>
              <a:rPr sz="2766" dirty="0">
                <a:solidFill>
                  <a:srgbClr val="BF0000"/>
                </a:solidFill>
                <a:latin typeface="Calibri"/>
                <a:cs typeface="Calibri"/>
              </a:rPr>
              <a:t>le</a:t>
            </a:r>
            <a:r>
              <a:rPr sz="2766" spc="27" dirty="0">
                <a:solidFill>
                  <a:srgbClr val="BF0000"/>
                </a:solidFill>
                <a:latin typeface="Calibri"/>
                <a:cs typeface="Calibri"/>
              </a:rPr>
              <a:t> </a:t>
            </a:r>
            <a:r>
              <a:rPr sz="2766" spc="-9" dirty="0" err="1" smtClean="0">
                <a:solidFill>
                  <a:srgbClr val="BF0000"/>
                </a:solidFill>
                <a:latin typeface="Calibri"/>
                <a:cs typeface="Calibri"/>
              </a:rPr>
              <a:t>logiciel</a:t>
            </a:r>
            <a:endParaRPr sz="3491" dirty="0">
              <a:latin typeface="Calibri"/>
              <a:cs typeface="Calibri"/>
            </a:endParaRPr>
          </a:p>
          <a:p>
            <a:pPr marL="925915" marR="4607" lvl="1" indent="-457200" algn="just">
              <a:lnSpc>
                <a:spcPct val="150000"/>
              </a:lnSpc>
              <a:spcBef>
                <a:spcPts val="5"/>
              </a:spcBef>
              <a:buFont typeface="Wingdings" panose="05000000000000000000" pitchFamily="2" charset="2"/>
              <a:buChar char="Ø"/>
              <a:tabLst>
                <a:tab pos="755472" algn="l"/>
              </a:tabLst>
            </a:pPr>
            <a:r>
              <a:rPr sz="2584" dirty="0">
                <a:solidFill>
                  <a:srgbClr val="FF0000"/>
                </a:solidFill>
                <a:latin typeface="Calibri"/>
                <a:cs typeface="Calibri"/>
              </a:rPr>
              <a:t>Analyse</a:t>
            </a:r>
            <a:r>
              <a:rPr sz="2584" spc="249" dirty="0">
                <a:solidFill>
                  <a:srgbClr val="FF0000"/>
                </a:solidFill>
                <a:latin typeface="Calibri"/>
                <a:cs typeface="Calibri"/>
              </a:rPr>
              <a:t> </a:t>
            </a:r>
            <a:r>
              <a:rPr sz="2584" dirty="0">
                <a:solidFill>
                  <a:srgbClr val="FF0000"/>
                </a:solidFill>
                <a:latin typeface="Calibri"/>
                <a:cs typeface="Calibri"/>
              </a:rPr>
              <a:t>des</a:t>
            </a:r>
            <a:r>
              <a:rPr sz="2584" spc="240" dirty="0">
                <a:solidFill>
                  <a:srgbClr val="FF0000"/>
                </a:solidFill>
                <a:latin typeface="Calibri"/>
                <a:cs typeface="Calibri"/>
              </a:rPr>
              <a:t> </a:t>
            </a:r>
            <a:r>
              <a:rPr sz="2584" dirty="0">
                <a:solidFill>
                  <a:srgbClr val="FF0000"/>
                </a:solidFill>
                <a:latin typeface="Calibri"/>
                <a:cs typeface="Calibri"/>
              </a:rPr>
              <a:t>coûts</a:t>
            </a:r>
            <a:r>
              <a:rPr sz="2584" spc="230" dirty="0">
                <a:solidFill>
                  <a:srgbClr val="FF0000"/>
                </a:solidFill>
                <a:latin typeface="Calibri"/>
                <a:cs typeface="Calibri"/>
              </a:rPr>
              <a:t> </a:t>
            </a:r>
            <a:r>
              <a:rPr sz="2584" dirty="0">
                <a:latin typeface="Calibri"/>
                <a:cs typeface="Calibri"/>
              </a:rPr>
              <a:t>:</a:t>
            </a:r>
            <a:r>
              <a:rPr sz="2584" spc="249" dirty="0">
                <a:latin typeface="Calibri"/>
                <a:cs typeface="Calibri"/>
              </a:rPr>
              <a:t> </a:t>
            </a:r>
            <a:r>
              <a:rPr sz="2584" dirty="0">
                <a:latin typeface="Calibri"/>
                <a:cs typeface="Calibri"/>
              </a:rPr>
              <a:t>établir</a:t>
            </a:r>
            <a:r>
              <a:rPr sz="2584" spc="254" dirty="0">
                <a:latin typeface="Calibri"/>
                <a:cs typeface="Calibri"/>
              </a:rPr>
              <a:t> </a:t>
            </a:r>
            <a:r>
              <a:rPr sz="2584" dirty="0">
                <a:latin typeface="Calibri"/>
                <a:cs typeface="Calibri"/>
              </a:rPr>
              <a:t>une</a:t>
            </a:r>
            <a:r>
              <a:rPr sz="2584" spc="249" dirty="0">
                <a:latin typeface="Calibri"/>
                <a:cs typeface="Calibri"/>
              </a:rPr>
              <a:t> </a:t>
            </a:r>
            <a:r>
              <a:rPr sz="2584" dirty="0">
                <a:latin typeface="Calibri"/>
                <a:cs typeface="Calibri"/>
              </a:rPr>
              <a:t>estimation</a:t>
            </a:r>
            <a:r>
              <a:rPr sz="2584" spc="258" dirty="0">
                <a:latin typeface="Calibri"/>
                <a:cs typeface="Calibri"/>
              </a:rPr>
              <a:t> </a:t>
            </a:r>
            <a:r>
              <a:rPr sz="2584" dirty="0">
                <a:latin typeface="Calibri"/>
                <a:cs typeface="Calibri"/>
              </a:rPr>
              <a:t>du</a:t>
            </a:r>
            <a:r>
              <a:rPr sz="2584" spc="230" dirty="0">
                <a:latin typeface="Calibri"/>
                <a:cs typeface="Calibri"/>
              </a:rPr>
              <a:t> </a:t>
            </a:r>
            <a:r>
              <a:rPr sz="2584" dirty="0">
                <a:latin typeface="Calibri"/>
                <a:cs typeface="Calibri"/>
              </a:rPr>
              <a:t>prix</a:t>
            </a:r>
            <a:r>
              <a:rPr sz="2584" spc="236" dirty="0">
                <a:latin typeface="Calibri"/>
                <a:cs typeface="Calibri"/>
              </a:rPr>
              <a:t> </a:t>
            </a:r>
            <a:r>
              <a:rPr sz="2584" spc="-23" dirty="0">
                <a:latin typeface="Calibri"/>
                <a:cs typeface="Calibri"/>
              </a:rPr>
              <a:t>du </a:t>
            </a:r>
            <a:r>
              <a:rPr sz="2584" spc="-9" dirty="0">
                <a:latin typeface="Calibri"/>
                <a:cs typeface="Calibri"/>
              </a:rPr>
              <a:t>projet.</a:t>
            </a:r>
            <a:endParaRPr sz="2584" dirty="0">
              <a:latin typeface="Calibri"/>
              <a:cs typeface="Calibri"/>
            </a:endParaRPr>
          </a:p>
          <a:p>
            <a:pPr marL="925340" lvl="1" indent="-457200" algn="just">
              <a:lnSpc>
                <a:spcPct val="150000"/>
              </a:lnSpc>
              <a:spcBef>
                <a:spcPts val="875"/>
              </a:spcBef>
              <a:buFont typeface="Wingdings" panose="05000000000000000000" pitchFamily="2" charset="2"/>
              <a:buChar char="Ø"/>
              <a:tabLst>
                <a:tab pos="755472" algn="l"/>
              </a:tabLst>
            </a:pPr>
            <a:r>
              <a:rPr sz="2584" dirty="0">
                <a:solidFill>
                  <a:srgbClr val="FF0000"/>
                </a:solidFill>
                <a:latin typeface="Calibri"/>
                <a:cs typeface="Calibri"/>
              </a:rPr>
              <a:t>Planification</a:t>
            </a:r>
            <a:r>
              <a:rPr sz="2584" spc="-27" dirty="0">
                <a:solidFill>
                  <a:srgbClr val="FF0000"/>
                </a:solidFill>
                <a:latin typeface="Calibri"/>
                <a:cs typeface="Calibri"/>
              </a:rPr>
              <a:t> </a:t>
            </a:r>
            <a:r>
              <a:rPr sz="2584" dirty="0">
                <a:latin typeface="Calibri"/>
                <a:cs typeface="Calibri"/>
              </a:rPr>
              <a:t>:</a:t>
            </a:r>
            <a:r>
              <a:rPr sz="2584" spc="-9" dirty="0">
                <a:latin typeface="Calibri"/>
                <a:cs typeface="Calibri"/>
              </a:rPr>
              <a:t> </a:t>
            </a:r>
            <a:r>
              <a:rPr sz="2584" dirty="0">
                <a:latin typeface="Calibri"/>
                <a:cs typeface="Calibri"/>
              </a:rPr>
              <a:t>établir</a:t>
            </a:r>
            <a:r>
              <a:rPr sz="2584" spc="-14" dirty="0">
                <a:latin typeface="Calibri"/>
                <a:cs typeface="Calibri"/>
              </a:rPr>
              <a:t> </a:t>
            </a:r>
            <a:r>
              <a:rPr sz="2584" dirty="0">
                <a:latin typeface="Calibri"/>
                <a:cs typeface="Calibri"/>
              </a:rPr>
              <a:t>un</a:t>
            </a:r>
            <a:r>
              <a:rPr sz="2584" spc="-32" dirty="0">
                <a:latin typeface="Calibri"/>
                <a:cs typeface="Calibri"/>
              </a:rPr>
              <a:t> </a:t>
            </a:r>
            <a:r>
              <a:rPr sz="2584" dirty="0">
                <a:latin typeface="Calibri"/>
                <a:cs typeface="Calibri"/>
              </a:rPr>
              <a:t>calendrier</a:t>
            </a:r>
            <a:r>
              <a:rPr sz="2584" spc="-36" dirty="0">
                <a:latin typeface="Calibri"/>
                <a:cs typeface="Calibri"/>
              </a:rPr>
              <a:t> </a:t>
            </a:r>
            <a:r>
              <a:rPr sz="2584" dirty="0">
                <a:latin typeface="Calibri"/>
                <a:cs typeface="Calibri"/>
              </a:rPr>
              <a:t>de</a:t>
            </a:r>
            <a:r>
              <a:rPr sz="2584" spc="-36" dirty="0">
                <a:latin typeface="Calibri"/>
                <a:cs typeface="Calibri"/>
              </a:rPr>
              <a:t> </a:t>
            </a:r>
            <a:r>
              <a:rPr sz="2584" spc="-9" dirty="0">
                <a:latin typeface="Calibri"/>
                <a:cs typeface="Calibri"/>
              </a:rPr>
              <a:t>développement.</a:t>
            </a:r>
            <a:endParaRPr sz="2584" dirty="0">
              <a:latin typeface="Calibri"/>
              <a:cs typeface="Calibri"/>
            </a:endParaRPr>
          </a:p>
          <a:p>
            <a:pPr marL="925915" marR="275241" lvl="1" indent="-457200" algn="just">
              <a:lnSpc>
                <a:spcPct val="150000"/>
              </a:lnSpc>
              <a:spcBef>
                <a:spcPts val="671"/>
              </a:spcBef>
              <a:buFont typeface="Wingdings" panose="05000000000000000000" pitchFamily="2" charset="2"/>
              <a:buChar char="Ø"/>
              <a:tabLst>
                <a:tab pos="755472" algn="l"/>
              </a:tabLst>
            </a:pPr>
            <a:r>
              <a:rPr sz="2584" dirty="0">
                <a:solidFill>
                  <a:srgbClr val="FF0000"/>
                </a:solidFill>
                <a:latin typeface="Calibri"/>
                <a:cs typeface="Calibri"/>
              </a:rPr>
              <a:t>Assurance</a:t>
            </a:r>
            <a:r>
              <a:rPr sz="2584" spc="-41" dirty="0">
                <a:solidFill>
                  <a:srgbClr val="FF0000"/>
                </a:solidFill>
                <a:latin typeface="Calibri"/>
                <a:cs typeface="Calibri"/>
              </a:rPr>
              <a:t> </a:t>
            </a:r>
            <a:r>
              <a:rPr sz="2584" dirty="0">
                <a:solidFill>
                  <a:srgbClr val="FF0000"/>
                </a:solidFill>
                <a:latin typeface="Calibri"/>
                <a:cs typeface="Calibri"/>
              </a:rPr>
              <a:t>qualité</a:t>
            </a:r>
            <a:r>
              <a:rPr sz="2584" spc="-14" dirty="0">
                <a:solidFill>
                  <a:srgbClr val="FF0000"/>
                </a:solidFill>
                <a:latin typeface="Calibri"/>
                <a:cs typeface="Calibri"/>
              </a:rPr>
              <a:t> </a:t>
            </a:r>
            <a:r>
              <a:rPr sz="2584" dirty="0">
                <a:solidFill>
                  <a:srgbClr val="FF0000"/>
                </a:solidFill>
                <a:latin typeface="Calibri"/>
                <a:cs typeface="Calibri"/>
              </a:rPr>
              <a:t>du</a:t>
            </a:r>
            <a:r>
              <a:rPr sz="2584" spc="-32" dirty="0">
                <a:solidFill>
                  <a:srgbClr val="FF0000"/>
                </a:solidFill>
                <a:latin typeface="Calibri"/>
                <a:cs typeface="Calibri"/>
              </a:rPr>
              <a:t> </a:t>
            </a:r>
            <a:r>
              <a:rPr sz="2584" dirty="0">
                <a:solidFill>
                  <a:srgbClr val="FF0000"/>
                </a:solidFill>
                <a:latin typeface="Calibri"/>
                <a:cs typeface="Calibri"/>
              </a:rPr>
              <a:t>logiciel</a:t>
            </a:r>
            <a:r>
              <a:rPr sz="2584" spc="-18" dirty="0">
                <a:solidFill>
                  <a:srgbClr val="FF0000"/>
                </a:solidFill>
                <a:latin typeface="Calibri"/>
                <a:cs typeface="Calibri"/>
              </a:rPr>
              <a:t> </a:t>
            </a:r>
            <a:r>
              <a:rPr sz="2584" dirty="0">
                <a:latin typeface="Calibri"/>
                <a:cs typeface="Calibri"/>
              </a:rPr>
              <a:t>:</a:t>
            </a:r>
            <a:r>
              <a:rPr sz="2584" spc="-36" dirty="0">
                <a:latin typeface="Calibri"/>
                <a:cs typeface="Calibri"/>
              </a:rPr>
              <a:t> </a:t>
            </a:r>
            <a:r>
              <a:rPr sz="2584" dirty="0">
                <a:latin typeface="Calibri"/>
                <a:cs typeface="Calibri"/>
              </a:rPr>
              <a:t>déterminer</a:t>
            </a:r>
            <a:r>
              <a:rPr sz="2584" spc="-41" dirty="0">
                <a:latin typeface="Calibri"/>
                <a:cs typeface="Calibri"/>
              </a:rPr>
              <a:t> </a:t>
            </a:r>
            <a:r>
              <a:rPr sz="2584" dirty="0">
                <a:latin typeface="Calibri"/>
                <a:cs typeface="Calibri"/>
              </a:rPr>
              <a:t>les</a:t>
            </a:r>
            <a:r>
              <a:rPr sz="2584" spc="-18" dirty="0">
                <a:latin typeface="Calibri"/>
                <a:cs typeface="Calibri"/>
              </a:rPr>
              <a:t> </a:t>
            </a:r>
            <a:r>
              <a:rPr sz="2584" spc="-9" dirty="0">
                <a:latin typeface="Calibri"/>
                <a:cs typeface="Calibri"/>
              </a:rPr>
              <a:t>actions </a:t>
            </a:r>
            <a:r>
              <a:rPr sz="2584" dirty="0">
                <a:latin typeface="Calibri"/>
                <a:cs typeface="Calibri"/>
              </a:rPr>
              <a:t>qui</a:t>
            </a:r>
            <a:r>
              <a:rPr sz="2584" spc="-23" dirty="0">
                <a:latin typeface="Calibri"/>
                <a:cs typeface="Calibri"/>
              </a:rPr>
              <a:t> </a:t>
            </a:r>
            <a:r>
              <a:rPr sz="2584" dirty="0">
                <a:latin typeface="Calibri"/>
                <a:cs typeface="Calibri"/>
              </a:rPr>
              <a:t>permettront</a:t>
            </a:r>
            <a:r>
              <a:rPr sz="2584" spc="-32" dirty="0">
                <a:latin typeface="Calibri"/>
                <a:cs typeface="Calibri"/>
              </a:rPr>
              <a:t> </a:t>
            </a:r>
            <a:r>
              <a:rPr sz="2584" dirty="0">
                <a:latin typeface="Calibri"/>
                <a:cs typeface="Calibri"/>
              </a:rPr>
              <a:t>de</a:t>
            </a:r>
            <a:r>
              <a:rPr sz="2584" spc="-41" dirty="0">
                <a:latin typeface="Calibri"/>
                <a:cs typeface="Calibri"/>
              </a:rPr>
              <a:t> </a:t>
            </a:r>
            <a:r>
              <a:rPr sz="2584" spc="-18" dirty="0">
                <a:latin typeface="Calibri"/>
                <a:cs typeface="Calibri"/>
              </a:rPr>
              <a:t>s’assurer </a:t>
            </a:r>
            <a:r>
              <a:rPr sz="2584" dirty="0">
                <a:latin typeface="Calibri"/>
                <a:cs typeface="Calibri"/>
              </a:rPr>
              <a:t>de</a:t>
            </a:r>
            <a:r>
              <a:rPr sz="2584" spc="-41" dirty="0">
                <a:latin typeface="Calibri"/>
                <a:cs typeface="Calibri"/>
              </a:rPr>
              <a:t> </a:t>
            </a:r>
            <a:r>
              <a:rPr sz="2584" dirty="0">
                <a:latin typeface="Calibri"/>
                <a:cs typeface="Calibri"/>
              </a:rPr>
              <a:t>la</a:t>
            </a:r>
            <a:r>
              <a:rPr sz="2584" spc="-45" dirty="0">
                <a:latin typeface="Calibri"/>
                <a:cs typeface="Calibri"/>
              </a:rPr>
              <a:t> </a:t>
            </a:r>
            <a:r>
              <a:rPr sz="2584" dirty="0">
                <a:latin typeface="Calibri"/>
                <a:cs typeface="Calibri"/>
              </a:rPr>
              <a:t>qualité</a:t>
            </a:r>
            <a:r>
              <a:rPr sz="2584" spc="-41" dirty="0">
                <a:latin typeface="Calibri"/>
                <a:cs typeface="Calibri"/>
              </a:rPr>
              <a:t> </a:t>
            </a:r>
            <a:r>
              <a:rPr sz="2584" dirty="0">
                <a:latin typeface="Calibri"/>
                <a:cs typeface="Calibri"/>
              </a:rPr>
              <a:t>du</a:t>
            </a:r>
            <a:r>
              <a:rPr sz="2584" spc="-36" dirty="0">
                <a:latin typeface="Calibri"/>
                <a:cs typeface="Calibri"/>
              </a:rPr>
              <a:t> </a:t>
            </a:r>
            <a:r>
              <a:rPr sz="2584" spc="-9" dirty="0">
                <a:latin typeface="Calibri"/>
                <a:cs typeface="Calibri"/>
              </a:rPr>
              <a:t>produit fini.</a:t>
            </a:r>
            <a:endParaRPr sz="2584" dirty="0">
              <a:latin typeface="Calibri"/>
              <a:cs typeface="Calibri"/>
            </a:endParaRPr>
          </a:p>
          <a:p>
            <a:pPr marL="925915" marR="5182" lvl="1" indent="-457200" algn="just">
              <a:lnSpc>
                <a:spcPct val="150000"/>
              </a:lnSpc>
              <a:spcBef>
                <a:spcPts val="621"/>
              </a:spcBef>
              <a:buFont typeface="Wingdings" panose="05000000000000000000" pitchFamily="2" charset="2"/>
              <a:buChar char="Ø"/>
              <a:tabLst>
                <a:tab pos="755472" algn="l"/>
              </a:tabLst>
            </a:pPr>
            <a:r>
              <a:rPr sz="2584" dirty="0">
                <a:solidFill>
                  <a:srgbClr val="FF0000"/>
                </a:solidFill>
                <a:latin typeface="Calibri"/>
                <a:cs typeface="Calibri"/>
              </a:rPr>
              <a:t>Répartition</a:t>
            </a:r>
            <a:r>
              <a:rPr sz="2584" spc="113" dirty="0">
                <a:solidFill>
                  <a:srgbClr val="FF0000"/>
                </a:solidFill>
                <a:latin typeface="Calibri"/>
                <a:cs typeface="Calibri"/>
              </a:rPr>
              <a:t>  </a:t>
            </a:r>
            <a:r>
              <a:rPr sz="2584" dirty="0">
                <a:solidFill>
                  <a:srgbClr val="FF0000"/>
                </a:solidFill>
                <a:latin typeface="Calibri"/>
                <a:cs typeface="Calibri"/>
              </a:rPr>
              <a:t>des</a:t>
            </a:r>
            <a:r>
              <a:rPr sz="2584" spc="109" dirty="0">
                <a:solidFill>
                  <a:srgbClr val="FF0000"/>
                </a:solidFill>
                <a:latin typeface="Calibri"/>
                <a:cs typeface="Calibri"/>
              </a:rPr>
              <a:t>  </a:t>
            </a:r>
            <a:r>
              <a:rPr sz="2584" dirty="0">
                <a:solidFill>
                  <a:srgbClr val="FF0000"/>
                </a:solidFill>
                <a:latin typeface="Calibri"/>
                <a:cs typeface="Calibri"/>
              </a:rPr>
              <a:t>tâches</a:t>
            </a:r>
            <a:r>
              <a:rPr sz="2584" spc="100" dirty="0">
                <a:solidFill>
                  <a:srgbClr val="FF0000"/>
                </a:solidFill>
                <a:latin typeface="Calibri"/>
                <a:cs typeface="Calibri"/>
              </a:rPr>
              <a:t>  </a:t>
            </a:r>
            <a:r>
              <a:rPr sz="2584" dirty="0">
                <a:latin typeface="Calibri"/>
                <a:cs typeface="Calibri"/>
              </a:rPr>
              <a:t>:</a:t>
            </a:r>
            <a:r>
              <a:rPr sz="2584" spc="113" dirty="0">
                <a:latin typeface="Calibri"/>
                <a:cs typeface="Calibri"/>
              </a:rPr>
              <a:t>  </a:t>
            </a:r>
            <a:r>
              <a:rPr sz="2584" dirty="0">
                <a:latin typeface="Calibri"/>
                <a:cs typeface="Calibri"/>
              </a:rPr>
              <a:t>hiérarchiser</a:t>
            </a:r>
            <a:r>
              <a:rPr sz="2584" spc="109" dirty="0">
                <a:latin typeface="Calibri"/>
                <a:cs typeface="Calibri"/>
              </a:rPr>
              <a:t>  </a:t>
            </a:r>
            <a:r>
              <a:rPr sz="2584" dirty="0">
                <a:latin typeface="Calibri"/>
                <a:cs typeface="Calibri"/>
              </a:rPr>
              <a:t>les</a:t>
            </a:r>
            <a:r>
              <a:rPr sz="2584" spc="109" dirty="0">
                <a:latin typeface="Calibri"/>
                <a:cs typeface="Calibri"/>
              </a:rPr>
              <a:t>  </a:t>
            </a:r>
            <a:r>
              <a:rPr sz="2584" dirty="0">
                <a:latin typeface="Calibri"/>
                <a:cs typeface="Calibri"/>
              </a:rPr>
              <a:t>tâches</a:t>
            </a:r>
            <a:r>
              <a:rPr sz="2584" spc="103" dirty="0">
                <a:latin typeface="Calibri"/>
                <a:cs typeface="Calibri"/>
              </a:rPr>
              <a:t>  </a:t>
            </a:r>
            <a:r>
              <a:rPr sz="2584" spc="-23" dirty="0">
                <a:latin typeface="Calibri"/>
                <a:cs typeface="Calibri"/>
              </a:rPr>
              <a:t>et </a:t>
            </a:r>
            <a:r>
              <a:rPr sz="2584" spc="-9" dirty="0">
                <a:latin typeface="Calibri"/>
                <a:cs typeface="Calibri"/>
              </a:rPr>
              <a:t>sous-</a:t>
            </a:r>
            <a:r>
              <a:rPr sz="2584" dirty="0">
                <a:latin typeface="Calibri"/>
                <a:cs typeface="Calibri"/>
              </a:rPr>
              <a:t>tâches</a:t>
            </a:r>
            <a:r>
              <a:rPr sz="2584" spc="-32" dirty="0">
                <a:latin typeface="Calibri"/>
                <a:cs typeface="Calibri"/>
              </a:rPr>
              <a:t> </a:t>
            </a:r>
            <a:r>
              <a:rPr sz="2584" dirty="0">
                <a:latin typeface="Calibri"/>
                <a:cs typeface="Calibri"/>
              </a:rPr>
              <a:t>nécessaires</a:t>
            </a:r>
            <a:r>
              <a:rPr sz="2584" spc="-50" dirty="0">
                <a:latin typeface="Calibri"/>
                <a:cs typeface="Calibri"/>
              </a:rPr>
              <a:t> </a:t>
            </a:r>
            <a:r>
              <a:rPr sz="2584" dirty="0">
                <a:latin typeface="Calibri"/>
                <a:cs typeface="Calibri"/>
              </a:rPr>
              <a:t>au</a:t>
            </a:r>
            <a:r>
              <a:rPr sz="2584" spc="-36" dirty="0">
                <a:latin typeface="Calibri"/>
                <a:cs typeface="Calibri"/>
              </a:rPr>
              <a:t> </a:t>
            </a:r>
            <a:r>
              <a:rPr sz="2584" dirty="0">
                <a:latin typeface="Calibri"/>
                <a:cs typeface="Calibri"/>
              </a:rPr>
              <a:t>développement</a:t>
            </a:r>
            <a:r>
              <a:rPr sz="2584" spc="-54" dirty="0">
                <a:latin typeface="Calibri"/>
                <a:cs typeface="Calibri"/>
              </a:rPr>
              <a:t> </a:t>
            </a:r>
            <a:r>
              <a:rPr sz="2584" dirty="0">
                <a:latin typeface="Calibri"/>
                <a:cs typeface="Calibri"/>
              </a:rPr>
              <a:t>du</a:t>
            </a:r>
            <a:r>
              <a:rPr sz="2584" spc="-54" dirty="0">
                <a:latin typeface="Calibri"/>
                <a:cs typeface="Calibri"/>
              </a:rPr>
              <a:t> </a:t>
            </a:r>
            <a:r>
              <a:rPr sz="2584" spc="-9" dirty="0">
                <a:latin typeface="Calibri"/>
                <a:cs typeface="Calibri"/>
              </a:rPr>
              <a:t>logiciel</a:t>
            </a:r>
            <a:endParaRPr sz="2584"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40"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r>
              <a:rPr lang="fr-FR" sz="3000" b="1" spc="145" dirty="0" smtClean="0">
                <a:solidFill>
                  <a:schemeClr val="accent5"/>
                </a:solidFill>
                <a:cs typeface="Calibri"/>
              </a:rPr>
              <a:t>:</a:t>
            </a:r>
          </a:p>
          <a:p>
            <a:pPr marL="3455" lvl="0">
              <a:spcBef>
                <a:spcPts val="481"/>
              </a:spcBef>
            </a:pPr>
            <a:r>
              <a:rPr lang="fr-FR" sz="3000" b="1" spc="145" dirty="0" smtClean="0">
                <a:solidFill>
                  <a:srgbClr val="C00000"/>
                </a:solidFill>
                <a:cs typeface="Calibri"/>
              </a:rPr>
              <a:t>Organisation </a:t>
            </a:r>
            <a:r>
              <a:rPr lang="fr-FR" sz="3000" b="1" spc="145" dirty="0">
                <a:solidFill>
                  <a:srgbClr val="C00000"/>
                </a:solidFill>
                <a:cs typeface="Calibri"/>
              </a:rPr>
              <a:t>du </a:t>
            </a:r>
            <a:r>
              <a:rPr lang="fr-FR" sz="3000" b="1" spc="145" dirty="0" smtClean="0">
                <a:solidFill>
                  <a:srgbClr val="C00000"/>
                </a:solidFill>
                <a:cs typeface="Calibri"/>
              </a:rPr>
              <a:t>projet</a:t>
            </a:r>
            <a:endParaRPr lang="fr-FR" sz="3000" b="1" spc="145" dirty="0">
              <a:solidFill>
                <a:srgbClr val="C00000"/>
              </a:solidFill>
              <a:cs typeface="Calibri"/>
            </a:endParaRPr>
          </a:p>
        </p:txBody>
      </p:sp>
    </p:spTree>
    <p:extLst>
      <p:ext uri="{BB962C8B-B14F-4D97-AF65-F5344CB8AC3E}">
        <p14:creationId xmlns:p14="http://schemas.microsoft.com/office/powerpoint/2010/main" val="18363175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3" name="Rectangle 22"/>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4" name="Rectangle 23"/>
          <p:cNvSpPr/>
          <p:nvPr/>
        </p:nvSpPr>
        <p:spPr>
          <a:xfrm>
            <a:off x="6299592" y="870999"/>
            <a:ext cx="5464780" cy="461665"/>
          </a:xfrm>
          <a:prstGeom prst="rect">
            <a:avLst/>
          </a:prstGeom>
        </p:spPr>
        <p:txBody>
          <a:bodyPr wrap="square">
            <a:spAutoFit/>
          </a:bodyPr>
          <a:lstStyle/>
          <a:p>
            <a:r>
              <a:rPr lang="fr-FR" sz="2400" b="1" dirty="0" smtClean="0">
                <a:solidFill>
                  <a:schemeClr val="tx2">
                    <a:lumMod val="60000"/>
                    <a:lumOff val="40000"/>
                  </a:schemeClr>
                </a:solidFill>
              </a:rPr>
              <a:t>Les opérations </a:t>
            </a:r>
            <a:r>
              <a:rPr lang="fr-FR" sz="2400" b="1" dirty="0">
                <a:solidFill>
                  <a:schemeClr val="tx2">
                    <a:lumMod val="60000"/>
                    <a:lumOff val="40000"/>
                  </a:schemeClr>
                </a:solidFill>
              </a:rPr>
              <a:t>de </a:t>
            </a:r>
            <a:r>
              <a:rPr lang="fr-FR" sz="2400" b="1" dirty="0" smtClean="0">
                <a:solidFill>
                  <a:schemeClr val="tx2">
                    <a:lumMod val="60000"/>
                    <a:lumOff val="40000"/>
                  </a:schemeClr>
                </a:solidFill>
              </a:rPr>
              <a:t>l’algèbre relationnelle</a:t>
            </a:r>
            <a:endParaRPr lang="fr-FR" sz="2400" b="1" dirty="0">
              <a:solidFill>
                <a:schemeClr val="tx2">
                  <a:lumMod val="60000"/>
                  <a:lumOff val="40000"/>
                </a:schemeClr>
              </a:solidFill>
            </a:endParaRPr>
          </a:p>
        </p:txBody>
      </p:sp>
      <p:sp>
        <p:nvSpPr>
          <p:cNvPr id="25" name="ZoneTexte 24"/>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4" name="Rectangle 3"/>
          <p:cNvSpPr/>
          <p:nvPr/>
        </p:nvSpPr>
        <p:spPr>
          <a:xfrm>
            <a:off x="27624" y="2110561"/>
            <a:ext cx="4609916" cy="461665"/>
          </a:xfrm>
          <a:prstGeom prst="rect">
            <a:avLst/>
          </a:prstGeom>
        </p:spPr>
        <p:txBody>
          <a:bodyPr wrap="none">
            <a:spAutoFit/>
          </a:bodyPr>
          <a:lstStyle/>
          <a:p>
            <a:pPr marL="53975">
              <a:lnSpc>
                <a:spcPct val="100000"/>
              </a:lnSpc>
              <a:spcBef>
                <a:spcPts val="160"/>
              </a:spcBef>
            </a:pPr>
            <a:r>
              <a:rPr lang="fr-FR" sz="2400" b="1" spc="-10" dirty="0">
                <a:solidFill>
                  <a:srgbClr val="3333B2"/>
                </a:solidFill>
                <a:latin typeface="Arial"/>
                <a:cs typeface="Arial"/>
              </a:rPr>
              <a:t>Les </a:t>
            </a:r>
            <a:r>
              <a:rPr lang="fr-FR" sz="2400" b="1" spc="-40" dirty="0" smtClean="0">
                <a:solidFill>
                  <a:srgbClr val="3333B2"/>
                </a:solidFill>
                <a:latin typeface="Arial"/>
                <a:cs typeface="Arial"/>
              </a:rPr>
              <a:t>opérations</a:t>
            </a:r>
            <a:r>
              <a:rPr lang="fr-FR" sz="2400" b="1" spc="-10" dirty="0" smtClean="0">
                <a:solidFill>
                  <a:srgbClr val="3333B2"/>
                </a:solidFill>
                <a:latin typeface="Arial"/>
                <a:cs typeface="Arial"/>
              </a:rPr>
              <a:t> </a:t>
            </a:r>
            <a:r>
              <a:rPr lang="fr-FR" sz="2400" b="1" spc="-10" dirty="0">
                <a:solidFill>
                  <a:srgbClr val="3333B2"/>
                </a:solidFill>
                <a:latin typeface="Arial"/>
                <a:cs typeface="Arial"/>
              </a:rPr>
              <a:t>fondamentales</a:t>
            </a:r>
            <a:endParaRPr lang="fr-FR" sz="2400" dirty="0">
              <a:latin typeface="Arial"/>
              <a:cs typeface="Arial"/>
            </a:endParaRPr>
          </a:p>
        </p:txBody>
      </p:sp>
      <p:sp>
        <p:nvSpPr>
          <p:cNvPr id="5" name="Rectangle 4"/>
          <p:cNvSpPr/>
          <p:nvPr/>
        </p:nvSpPr>
        <p:spPr>
          <a:xfrm>
            <a:off x="4640460" y="2471889"/>
            <a:ext cx="2871045" cy="3593291"/>
          </a:xfrm>
          <a:prstGeom prst="rect">
            <a:avLst/>
          </a:prstGeom>
        </p:spPr>
        <p:txBody>
          <a:bodyPr wrap="square">
            <a:spAutoFit/>
          </a:bodyPr>
          <a:lstStyle/>
          <a:p>
            <a:pPr marL="330835" indent="-139065">
              <a:lnSpc>
                <a:spcPct val="150000"/>
              </a:lnSpc>
              <a:spcBef>
                <a:spcPts val="550"/>
              </a:spcBef>
              <a:buClr>
                <a:srgbClr val="3333B2"/>
              </a:buClr>
              <a:buFont typeface="Lucida Sans Unicode"/>
              <a:buChar char="•"/>
              <a:tabLst>
                <a:tab pos="331470" algn="l"/>
              </a:tabLst>
            </a:pPr>
            <a:r>
              <a:rPr lang="fr-FR" sz="2000" spc="-45" dirty="0" smtClean="0">
                <a:latin typeface="Microsoft Sans Serif"/>
                <a:cs typeface="Microsoft Sans Serif"/>
              </a:rPr>
              <a:t>sélection</a:t>
            </a:r>
            <a:endParaRPr lang="fr-FR" sz="2000" dirty="0">
              <a:latin typeface="Microsoft Sans Serif"/>
              <a:cs typeface="Microsoft Sans Serif"/>
            </a:endParaRPr>
          </a:p>
          <a:p>
            <a:pPr marL="330835" indent="-139065">
              <a:lnSpc>
                <a:spcPct val="150000"/>
              </a:lnSpc>
              <a:spcBef>
                <a:spcPts val="335"/>
              </a:spcBef>
              <a:buClr>
                <a:srgbClr val="3333B2"/>
              </a:buClr>
              <a:buFont typeface="Lucida Sans Unicode"/>
              <a:buChar char="•"/>
              <a:tabLst>
                <a:tab pos="331470" algn="l"/>
              </a:tabLst>
            </a:pPr>
            <a:r>
              <a:rPr lang="fr-FR" sz="2000" spc="-10" dirty="0">
                <a:latin typeface="Microsoft Sans Serif"/>
                <a:cs typeface="Microsoft Sans Serif"/>
              </a:rPr>
              <a:t>projection</a:t>
            </a:r>
            <a:endParaRPr lang="fr-FR" sz="2000" dirty="0">
              <a:latin typeface="Microsoft Sans Serif"/>
              <a:cs typeface="Microsoft Sans Serif"/>
            </a:endParaRPr>
          </a:p>
          <a:p>
            <a:pPr marL="330835" indent="-139065">
              <a:lnSpc>
                <a:spcPct val="150000"/>
              </a:lnSpc>
              <a:spcBef>
                <a:spcPts val="335"/>
              </a:spcBef>
              <a:buClr>
                <a:srgbClr val="3333B2"/>
              </a:buClr>
              <a:buFont typeface="Lucida Sans Unicode"/>
              <a:buChar char="•"/>
              <a:tabLst>
                <a:tab pos="331470" algn="l"/>
              </a:tabLst>
            </a:pPr>
            <a:r>
              <a:rPr lang="fr-FR" sz="2000" spc="-5" dirty="0">
                <a:latin typeface="Microsoft Sans Serif"/>
                <a:cs typeface="Microsoft Sans Serif"/>
              </a:rPr>
              <a:t>produit</a:t>
            </a:r>
            <a:r>
              <a:rPr lang="fr-FR" sz="2000" spc="-25" dirty="0">
                <a:latin typeface="Microsoft Sans Serif"/>
                <a:cs typeface="Microsoft Sans Serif"/>
              </a:rPr>
              <a:t> </a:t>
            </a:r>
            <a:r>
              <a:rPr lang="fr-FR" sz="2000" spc="-40" dirty="0" smtClean="0">
                <a:latin typeface="Microsoft Sans Serif"/>
                <a:cs typeface="Microsoft Sans Serif"/>
              </a:rPr>
              <a:t>cartésien</a:t>
            </a:r>
            <a:endParaRPr lang="fr-FR" sz="2000" dirty="0">
              <a:latin typeface="Microsoft Sans Serif"/>
              <a:cs typeface="Microsoft Sans Serif"/>
            </a:endParaRPr>
          </a:p>
          <a:p>
            <a:pPr marL="330835" indent="-139065">
              <a:lnSpc>
                <a:spcPct val="150000"/>
              </a:lnSpc>
              <a:spcBef>
                <a:spcPts val="335"/>
              </a:spcBef>
              <a:buClr>
                <a:srgbClr val="3333B2"/>
              </a:buClr>
              <a:buFont typeface="Lucida Sans Unicode"/>
              <a:buChar char="•"/>
              <a:tabLst>
                <a:tab pos="331470" algn="l"/>
              </a:tabLst>
            </a:pPr>
            <a:r>
              <a:rPr lang="fr-FR" sz="2000" spc="-10" dirty="0">
                <a:latin typeface="Microsoft Sans Serif"/>
                <a:cs typeface="Microsoft Sans Serif"/>
              </a:rPr>
              <a:t>union</a:t>
            </a:r>
            <a:endParaRPr lang="fr-FR" sz="2000" dirty="0">
              <a:latin typeface="Microsoft Sans Serif"/>
              <a:cs typeface="Microsoft Sans Serif"/>
            </a:endParaRPr>
          </a:p>
          <a:p>
            <a:pPr marL="330835" indent="-139065">
              <a:lnSpc>
                <a:spcPct val="150000"/>
              </a:lnSpc>
              <a:spcBef>
                <a:spcPts val="330"/>
              </a:spcBef>
              <a:buClr>
                <a:srgbClr val="3333B2"/>
              </a:buClr>
              <a:buFont typeface="Lucida Sans Unicode"/>
              <a:buChar char="•"/>
              <a:tabLst>
                <a:tab pos="331470" algn="l"/>
              </a:tabLst>
            </a:pPr>
            <a:r>
              <a:rPr lang="fr-FR" sz="2000" spc="-40" dirty="0" smtClean="0">
                <a:latin typeface="Microsoft Sans Serif"/>
                <a:cs typeface="Microsoft Sans Serif"/>
              </a:rPr>
              <a:t>Différence</a:t>
            </a:r>
          </a:p>
          <a:p>
            <a:pPr marL="330835" indent="-139065">
              <a:lnSpc>
                <a:spcPct val="150000"/>
              </a:lnSpc>
              <a:spcBef>
                <a:spcPts val="550"/>
              </a:spcBef>
              <a:buClr>
                <a:srgbClr val="3333B2"/>
              </a:buClr>
              <a:buFont typeface="Lucida Sans Unicode"/>
              <a:buChar char="•"/>
              <a:tabLst>
                <a:tab pos="331470" algn="l"/>
              </a:tabLst>
            </a:pPr>
            <a:r>
              <a:rPr lang="fr-FR" sz="2000" spc="-10" dirty="0">
                <a:latin typeface="Microsoft Sans Serif"/>
                <a:cs typeface="Microsoft Sans Serif"/>
              </a:rPr>
              <a:t>jointure</a:t>
            </a:r>
            <a:endParaRPr lang="fr-FR" sz="2000" dirty="0">
              <a:latin typeface="Microsoft Sans Serif"/>
              <a:cs typeface="Microsoft Sans Serif"/>
            </a:endParaRPr>
          </a:p>
          <a:p>
            <a:pPr marL="330835" indent="-139065">
              <a:lnSpc>
                <a:spcPct val="150000"/>
              </a:lnSpc>
              <a:spcBef>
                <a:spcPts val="335"/>
              </a:spcBef>
              <a:buClr>
                <a:srgbClr val="3333B2"/>
              </a:buClr>
              <a:buFont typeface="Lucida Sans Unicode"/>
              <a:buChar char="•"/>
              <a:tabLst>
                <a:tab pos="331470" algn="l"/>
              </a:tabLst>
            </a:pPr>
            <a:r>
              <a:rPr lang="fr-FR" sz="2000" spc="-5" dirty="0" smtClean="0">
                <a:latin typeface="Microsoft Sans Serif"/>
                <a:cs typeface="Microsoft Sans Serif"/>
              </a:rPr>
              <a:t>intersection</a:t>
            </a:r>
            <a:endParaRPr lang="fr-FR" sz="2000" dirty="0">
              <a:latin typeface="Microsoft Sans Serif"/>
              <a:cs typeface="Microsoft Sans Serif"/>
            </a:endParaRPr>
          </a:p>
        </p:txBody>
      </p:sp>
    </p:spTree>
    <p:extLst>
      <p:ext uri="{BB962C8B-B14F-4D97-AF65-F5344CB8AC3E}">
        <p14:creationId xmlns:p14="http://schemas.microsoft.com/office/powerpoint/2010/main" val="153087534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3" name="Rectangle 22"/>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4" name="Rectangle 23"/>
          <p:cNvSpPr/>
          <p:nvPr/>
        </p:nvSpPr>
        <p:spPr>
          <a:xfrm>
            <a:off x="5767669" y="860638"/>
            <a:ext cx="5876644" cy="461665"/>
          </a:xfrm>
          <a:prstGeom prst="rect">
            <a:avLst/>
          </a:prstGeom>
        </p:spPr>
        <p:txBody>
          <a:bodyPr wrap="square">
            <a:spAutoFit/>
          </a:bodyPr>
          <a:lstStyle/>
          <a:p>
            <a:r>
              <a:rPr lang="fr-FR" sz="2400" b="1" dirty="0" smtClean="0">
                <a:solidFill>
                  <a:schemeClr val="tx2">
                    <a:lumMod val="60000"/>
                    <a:lumOff val="40000"/>
                  </a:schemeClr>
                </a:solidFill>
              </a:rPr>
              <a:t>Les opérateurs ensemblistes et spécifiques </a:t>
            </a:r>
            <a:endParaRPr lang="fr-FR" sz="2400" b="1" dirty="0">
              <a:solidFill>
                <a:schemeClr val="tx2">
                  <a:lumMod val="60000"/>
                  <a:lumOff val="40000"/>
                </a:schemeClr>
              </a:solidFill>
            </a:endParaRPr>
          </a:p>
        </p:txBody>
      </p:sp>
      <p:sp>
        <p:nvSpPr>
          <p:cNvPr id="25" name="ZoneTexte 24"/>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26" name="Rectangle 25"/>
          <p:cNvSpPr/>
          <p:nvPr/>
        </p:nvSpPr>
        <p:spPr>
          <a:xfrm>
            <a:off x="0" y="2088073"/>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
        <p:nvSpPr>
          <p:cNvPr id="27" name="Rectangle 26"/>
          <p:cNvSpPr/>
          <p:nvPr/>
        </p:nvSpPr>
        <p:spPr>
          <a:xfrm>
            <a:off x="551110" y="3134118"/>
            <a:ext cx="2790018" cy="2054409"/>
          </a:xfrm>
          <a:prstGeom prst="rect">
            <a:avLst/>
          </a:prstGeom>
        </p:spPr>
        <p:txBody>
          <a:bodyPr wrap="square">
            <a:spAutoFit/>
          </a:bodyPr>
          <a:lstStyle/>
          <a:p>
            <a:pPr marL="330835" indent="-139065">
              <a:lnSpc>
                <a:spcPct val="150000"/>
              </a:lnSpc>
              <a:spcBef>
                <a:spcPts val="550"/>
              </a:spcBef>
              <a:buClr>
                <a:srgbClr val="3333B2"/>
              </a:buClr>
              <a:buFont typeface="Lucida Sans Unicode"/>
              <a:buChar char="•"/>
              <a:tabLst>
                <a:tab pos="331470" algn="l"/>
              </a:tabLst>
            </a:pPr>
            <a:r>
              <a:rPr lang="fr-FR" sz="2000" spc="-10" dirty="0">
                <a:latin typeface="Microsoft Sans Serif"/>
                <a:cs typeface="Microsoft Sans Serif"/>
              </a:rPr>
              <a:t>union</a:t>
            </a:r>
            <a:endParaRPr lang="fr-FR" sz="2000" dirty="0">
              <a:latin typeface="Microsoft Sans Serif"/>
              <a:cs typeface="Microsoft Sans Serif"/>
            </a:endParaRPr>
          </a:p>
          <a:p>
            <a:pPr marL="330835" indent="-139065">
              <a:lnSpc>
                <a:spcPct val="150000"/>
              </a:lnSpc>
              <a:spcBef>
                <a:spcPts val="335"/>
              </a:spcBef>
              <a:buClr>
                <a:srgbClr val="3333B2"/>
              </a:buClr>
              <a:buFont typeface="Lucida Sans Unicode"/>
              <a:buChar char="•"/>
              <a:tabLst>
                <a:tab pos="331470" algn="l"/>
              </a:tabLst>
            </a:pPr>
            <a:r>
              <a:rPr lang="fr-FR" sz="2000" spc="-5" dirty="0">
                <a:latin typeface="Microsoft Sans Serif"/>
                <a:cs typeface="Microsoft Sans Serif"/>
              </a:rPr>
              <a:t>intersection</a:t>
            </a:r>
            <a:endParaRPr lang="fr-FR" sz="2000" dirty="0">
              <a:latin typeface="Microsoft Sans Serif"/>
              <a:cs typeface="Microsoft Sans Serif"/>
            </a:endParaRPr>
          </a:p>
          <a:p>
            <a:pPr marL="330835" indent="-139065">
              <a:lnSpc>
                <a:spcPct val="150000"/>
              </a:lnSpc>
              <a:spcBef>
                <a:spcPts val="335"/>
              </a:spcBef>
              <a:buClr>
                <a:srgbClr val="3333B2"/>
              </a:buClr>
              <a:buFont typeface="Lucida Sans Unicode"/>
              <a:buChar char="•"/>
              <a:tabLst>
                <a:tab pos="331470" algn="l"/>
              </a:tabLst>
            </a:pPr>
            <a:r>
              <a:rPr lang="fr-FR" sz="2000" spc="-10" dirty="0" smtClean="0">
                <a:latin typeface="Microsoft Sans Serif"/>
                <a:cs typeface="Microsoft Sans Serif"/>
              </a:rPr>
              <a:t>différence</a:t>
            </a:r>
            <a:endParaRPr lang="fr-FR" sz="2000" dirty="0">
              <a:latin typeface="Microsoft Sans Serif"/>
              <a:cs typeface="Microsoft Sans Serif"/>
            </a:endParaRPr>
          </a:p>
          <a:p>
            <a:pPr marL="330835" indent="-139065">
              <a:lnSpc>
                <a:spcPct val="150000"/>
              </a:lnSpc>
              <a:spcBef>
                <a:spcPts val="335"/>
              </a:spcBef>
              <a:buClr>
                <a:srgbClr val="3333B2"/>
              </a:buClr>
              <a:buFont typeface="Lucida Sans Unicode"/>
              <a:buChar char="•"/>
              <a:tabLst>
                <a:tab pos="331470" algn="l"/>
              </a:tabLst>
            </a:pPr>
            <a:r>
              <a:rPr lang="fr-FR" sz="2000" spc="-5" dirty="0" smtClean="0">
                <a:latin typeface="Microsoft Sans Serif"/>
                <a:cs typeface="Microsoft Sans Serif"/>
              </a:rPr>
              <a:t>Produit cartésien </a:t>
            </a:r>
            <a:endParaRPr lang="fr-FR" sz="2000" dirty="0">
              <a:latin typeface="Microsoft Sans Serif"/>
              <a:cs typeface="Microsoft Sans Serif"/>
            </a:endParaRPr>
          </a:p>
        </p:txBody>
      </p:sp>
      <p:sp>
        <p:nvSpPr>
          <p:cNvPr id="28" name="Rectangle 27"/>
          <p:cNvSpPr/>
          <p:nvPr/>
        </p:nvSpPr>
        <p:spPr>
          <a:xfrm>
            <a:off x="5988660" y="2108832"/>
            <a:ext cx="5434662" cy="461665"/>
          </a:xfrm>
          <a:prstGeom prst="rect">
            <a:avLst/>
          </a:prstGeom>
        </p:spPr>
        <p:txBody>
          <a:bodyPr wrap="squar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15" dirty="0" smtClean="0">
                <a:solidFill>
                  <a:srgbClr val="3333B2"/>
                </a:solidFill>
                <a:latin typeface="Arial"/>
                <a:cs typeface="Arial"/>
              </a:rPr>
              <a:t> </a:t>
            </a:r>
            <a:r>
              <a:rPr lang="fr-FR" sz="2400" b="1" spc="-5" dirty="0">
                <a:solidFill>
                  <a:srgbClr val="3333B2"/>
                </a:solidFill>
                <a:latin typeface="Arial"/>
                <a:cs typeface="Arial"/>
              </a:rPr>
              <a:t>relationnels</a:t>
            </a:r>
            <a:r>
              <a:rPr lang="fr-FR" sz="2400" b="1" spc="-15" dirty="0">
                <a:solidFill>
                  <a:srgbClr val="3333B2"/>
                </a:solidFill>
                <a:latin typeface="Arial"/>
                <a:cs typeface="Arial"/>
              </a:rPr>
              <a:t> </a:t>
            </a:r>
            <a:r>
              <a:rPr lang="fr-FR" sz="2400" b="1" spc="-40" dirty="0" smtClean="0">
                <a:solidFill>
                  <a:srgbClr val="3333B2"/>
                </a:solidFill>
                <a:latin typeface="Arial"/>
                <a:cs typeface="Arial"/>
              </a:rPr>
              <a:t>spécifiques</a:t>
            </a:r>
            <a:endParaRPr lang="fr-FR" sz="2400" dirty="0">
              <a:latin typeface="Arial"/>
              <a:cs typeface="Arial"/>
            </a:endParaRPr>
          </a:p>
        </p:txBody>
      </p:sp>
      <p:sp>
        <p:nvSpPr>
          <p:cNvPr id="29" name="Rectangle 28"/>
          <p:cNvSpPr/>
          <p:nvPr/>
        </p:nvSpPr>
        <p:spPr>
          <a:xfrm>
            <a:off x="7247709" y="3384187"/>
            <a:ext cx="2631752" cy="1554272"/>
          </a:xfrm>
          <a:prstGeom prst="rect">
            <a:avLst/>
          </a:prstGeom>
        </p:spPr>
        <p:txBody>
          <a:bodyPr wrap="square">
            <a:spAutoFit/>
          </a:bodyPr>
          <a:lstStyle/>
          <a:p>
            <a:pPr marL="330835" indent="-139065">
              <a:lnSpc>
                <a:spcPct val="150000"/>
              </a:lnSpc>
              <a:spcBef>
                <a:spcPts val="550"/>
              </a:spcBef>
              <a:buClr>
                <a:srgbClr val="3333B2"/>
              </a:buClr>
              <a:buFont typeface="Lucida Sans Unicode"/>
              <a:buChar char="•"/>
              <a:tabLst>
                <a:tab pos="331470" algn="l"/>
              </a:tabLst>
            </a:pPr>
            <a:r>
              <a:rPr lang="fr-FR" sz="2000" spc="-45" dirty="0" smtClean="0">
                <a:latin typeface="Microsoft Sans Serif"/>
                <a:cs typeface="Microsoft Sans Serif"/>
              </a:rPr>
              <a:t>sélection</a:t>
            </a:r>
            <a:endParaRPr lang="fr-FR" sz="2000" dirty="0">
              <a:latin typeface="Microsoft Sans Serif"/>
              <a:cs typeface="Microsoft Sans Serif"/>
            </a:endParaRPr>
          </a:p>
          <a:p>
            <a:pPr marL="330835" indent="-139065">
              <a:lnSpc>
                <a:spcPct val="150000"/>
              </a:lnSpc>
              <a:spcBef>
                <a:spcPts val="335"/>
              </a:spcBef>
              <a:buClr>
                <a:srgbClr val="3333B2"/>
              </a:buClr>
              <a:buFont typeface="Lucida Sans Unicode"/>
              <a:buChar char="•"/>
              <a:tabLst>
                <a:tab pos="331470" algn="l"/>
              </a:tabLst>
            </a:pPr>
            <a:r>
              <a:rPr lang="fr-FR" sz="2000" spc="-10" dirty="0">
                <a:latin typeface="Microsoft Sans Serif"/>
                <a:cs typeface="Microsoft Sans Serif"/>
              </a:rPr>
              <a:t>projection</a:t>
            </a:r>
            <a:endParaRPr lang="fr-FR" sz="2000" dirty="0">
              <a:latin typeface="Microsoft Sans Serif"/>
              <a:cs typeface="Microsoft Sans Serif"/>
            </a:endParaRPr>
          </a:p>
          <a:p>
            <a:pPr marL="330835" indent="-139065">
              <a:lnSpc>
                <a:spcPct val="150000"/>
              </a:lnSpc>
              <a:spcBef>
                <a:spcPts val="335"/>
              </a:spcBef>
              <a:buClr>
                <a:srgbClr val="3333B2"/>
              </a:buClr>
              <a:buFont typeface="Lucida Sans Unicode"/>
              <a:buChar char="•"/>
              <a:tabLst>
                <a:tab pos="331470" algn="l"/>
              </a:tabLst>
            </a:pPr>
            <a:r>
              <a:rPr lang="fr-FR" sz="2000" spc="-10" dirty="0" smtClean="0">
                <a:latin typeface="Microsoft Sans Serif"/>
                <a:cs typeface="Microsoft Sans Serif"/>
              </a:rPr>
              <a:t>jointure</a:t>
            </a:r>
            <a:endParaRPr lang="fr-FR" sz="2000" dirty="0">
              <a:latin typeface="Microsoft Sans Serif"/>
              <a:cs typeface="Microsoft Sans Serif"/>
            </a:endParaRPr>
          </a:p>
        </p:txBody>
      </p:sp>
      <p:cxnSp>
        <p:nvCxnSpPr>
          <p:cNvPr id="3" name="Connecteur droit 2"/>
          <p:cNvCxnSpPr/>
          <p:nvPr/>
        </p:nvCxnSpPr>
        <p:spPr>
          <a:xfrm flipH="1">
            <a:off x="5624746" y="2088073"/>
            <a:ext cx="8122" cy="451204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4155231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3269765" y="5229331"/>
            <a:ext cx="7274409" cy="2950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0" name="Rectangle 59"/>
          <p:cNvSpPr/>
          <p:nvPr/>
        </p:nvSpPr>
        <p:spPr>
          <a:xfrm>
            <a:off x="3157538" y="4411305"/>
            <a:ext cx="7415212" cy="2823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9" name="Rectangle 2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1" name="ZoneTexte 30"/>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32" name="object 3"/>
          <p:cNvSpPr txBox="1"/>
          <p:nvPr/>
        </p:nvSpPr>
        <p:spPr>
          <a:xfrm>
            <a:off x="1050253" y="1429147"/>
            <a:ext cx="8236311" cy="319318"/>
          </a:xfrm>
          <a:prstGeom prst="rect">
            <a:avLst/>
          </a:prstGeom>
        </p:spPr>
        <p:txBody>
          <a:bodyPr vert="horz" wrap="square" lIns="0" tIns="11430" rIns="0" bIns="0" rtlCol="0">
            <a:spAutoFit/>
          </a:bodyPr>
          <a:lstStyle/>
          <a:p>
            <a:pPr marL="38100">
              <a:lnSpc>
                <a:spcPct val="100000"/>
              </a:lnSpc>
              <a:spcBef>
                <a:spcPts val="90"/>
              </a:spcBef>
            </a:pPr>
            <a:r>
              <a:rPr sz="2000" spc="-10" dirty="0">
                <a:latin typeface="Microsoft Sans Serif"/>
                <a:cs typeface="Microsoft Sans Serif"/>
              </a:rPr>
              <a:t>Soit</a:t>
            </a:r>
            <a:r>
              <a:rPr sz="2000" spc="10" dirty="0">
                <a:latin typeface="Microsoft Sans Serif"/>
                <a:cs typeface="Microsoft Sans Serif"/>
              </a:rPr>
              <a:t> </a:t>
            </a:r>
            <a:r>
              <a:rPr sz="2000" i="1" spc="20" dirty="0">
                <a:latin typeface="Arial"/>
                <a:cs typeface="Arial"/>
              </a:rPr>
              <a:t>R</a:t>
            </a:r>
            <a:r>
              <a:rPr sz="2000" spc="20" dirty="0">
                <a:latin typeface="Tahoma"/>
                <a:cs typeface="Tahoma"/>
              </a:rPr>
              <a:t>(</a:t>
            </a:r>
            <a:r>
              <a:rPr sz="2000" i="1" spc="20" dirty="0">
                <a:latin typeface="Arial"/>
                <a:cs typeface="Arial"/>
              </a:rPr>
              <a:t>a</a:t>
            </a:r>
            <a:r>
              <a:rPr sz="2000" spc="30" baseline="-13888" dirty="0">
                <a:latin typeface="Microsoft Sans Serif"/>
                <a:cs typeface="Microsoft Sans Serif"/>
              </a:rPr>
              <a:t>1</a:t>
            </a:r>
            <a:r>
              <a:rPr sz="2000" i="1" spc="20" dirty="0">
                <a:latin typeface="Calibri"/>
                <a:cs typeface="Calibri"/>
              </a:rPr>
              <a:t>,</a:t>
            </a:r>
            <a:r>
              <a:rPr sz="2000" i="1" spc="-70" dirty="0">
                <a:latin typeface="Calibri"/>
                <a:cs typeface="Calibri"/>
              </a:rPr>
              <a:t> </a:t>
            </a:r>
            <a:r>
              <a:rPr sz="2000" i="1" spc="20" dirty="0">
                <a:latin typeface="Arial"/>
                <a:cs typeface="Arial"/>
              </a:rPr>
              <a:t>a</a:t>
            </a:r>
            <a:r>
              <a:rPr sz="2000" spc="30" baseline="-13888" dirty="0">
                <a:latin typeface="Microsoft Sans Serif"/>
                <a:cs typeface="Microsoft Sans Serif"/>
              </a:rPr>
              <a:t>2</a:t>
            </a:r>
            <a:r>
              <a:rPr sz="2000" i="1" spc="20" dirty="0">
                <a:latin typeface="Calibri"/>
                <a:cs typeface="Calibri"/>
              </a:rPr>
              <a:t>,</a:t>
            </a:r>
            <a:r>
              <a:rPr sz="2000" i="1" spc="-70" dirty="0">
                <a:latin typeface="Calibri"/>
                <a:cs typeface="Calibri"/>
              </a:rPr>
              <a:t> </a:t>
            </a:r>
            <a:r>
              <a:rPr sz="2000" i="1" spc="25" dirty="0">
                <a:latin typeface="Calibri"/>
                <a:cs typeface="Calibri"/>
              </a:rPr>
              <a:t>...,</a:t>
            </a:r>
            <a:r>
              <a:rPr sz="2000" i="1" spc="-70" dirty="0">
                <a:latin typeface="Calibri"/>
                <a:cs typeface="Calibri"/>
              </a:rPr>
              <a:t> </a:t>
            </a:r>
            <a:r>
              <a:rPr sz="2000" i="1" spc="-5" dirty="0">
                <a:latin typeface="Arial"/>
                <a:cs typeface="Arial"/>
              </a:rPr>
              <a:t>a</a:t>
            </a:r>
            <a:r>
              <a:rPr sz="2000" i="1" spc="-7" baseline="-13888" dirty="0">
                <a:latin typeface="Arial"/>
                <a:cs typeface="Arial"/>
              </a:rPr>
              <a:t>N</a:t>
            </a:r>
            <a:r>
              <a:rPr sz="2000" i="1" spc="-172" baseline="-13888" dirty="0">
                <a:latin typeface="Arial"/>
                <a:cs typeface="Arial"/>
              </a:rPr>
              <a:t> </a:t>
            </a:r>
            <a:r>
              <a:rPr sz="2000" dirty="0">
                <a:latin typeface="Tahoma"/>
                <a:cs typeface="Tahoma"/>
              </a:rPr>
              <a:t>)</a:t>
            </a:r>
            <a:r>
              <a:rPr sz="2000" spc="-40" dirty="0">
                <a:latin typeface="Tahoma"/>
                <a:cs typeface="Tahoma"/>
              </a:rPr>
              <a:t> </a:t>
            </a:r>
            <a:r>
              <a:rPr sz="2000" spc="-10" dirty="0">
                <a:latin typeface="Microsoft Sans Serif"/>
                <a:cs typeface="Microsoft Sans Serif"/>
              </a:rPr>
              <a:t>une</a:t>
            </a:r>
            <a:r>
              <a:rPr sz="2000" spc="10" dirty="0">
                <a:latin typeface="Microsoft Sans Serif"/>
                <a:cs typeface="Microsoft Sans Serif"/>
              </a:rPr>
              <a:t> </a:t>
            </a:r>
            <a:r>
              <a:rPr sz="2000" spc="-10" dirty="0">
                <a:latin typeface="Microsoft Sans Serif"/>
                <a:cs typeface="Microsoft Sans Serif"/>
              </a:rPr>
              <a:t>relation.</a:t>
            </a:r>
            <a:endParaRPr sz="2000" dirty="0">
              <a:latin typeface="Microsoft Sans Serif"/>
              <a:cs typeface="Microsoft Sans Serif"/>
            </a:endParaRPr>
          </a:p>
        </p:txBody>
      </p:sp>
      <p:sp>
        <p:nvSpPr>
          <p:cNvPr id="33" name="object 4"/>
          <p:cNvSpPr txBox="1"/>
          <p:nvPr/>
        </p:nvSpPr>
        <p:spPr>
          <a:xfrm>
            <a:off x="230842" y="1842629"/>
            <a:ext cx="4555471" cy="636072"/>
          </a:xfrm>
          <a:prstGeom prst="rect">
            <a:avLst/>
          </a:prstGeom>
          <a:solidFill>
            <a:srgbClr val="D6D6EF"/>
          </a:solidFill>
        </p:spPr>
        <p:txBody>
          <a:bodyPr vert="horz" wrap="square" lIns="0" tIns="20320" rIns="0" bIns="0" rtlCol="0">
            <a:spAutoFit/>
          </a:bodyPr>
          <a:lstStyle/>
          <a:p>
            <a:pPr marL="53975">
              <a:lnSpc>
                <a:spcPct val="100000"/>
              </a:lnSpc>
              <a:spcBef>
                <a:spcPts val="160"/>
              </a:spcBef>
            </a:pPr>
            <a:r>
              <a:rPr lang="fr-FR" sz="3200" b="1" spc="-10" dirty="0" smtClean="0">
                <a:solidFill>
                  <a:srgbClr val="3333B2"/>
                </a:solidFill>
                <a:latin typeface="Arial"/>
                <a:cs typeface="Arial"/>
              </a:rPr>
              <a:t>Sélection</a:t>
            </a:r>
            <a:r>
              <a:rPr sz="3200" b="1" spc="-5" dirty="0" smtClean="0">
                <a:solidFill>
                  <a:srgbClr val="3333B2"/>
                </a:solidFill>
                <a:latin typeface="Arial"/>
                <a:cs typeface="Arial"/>
              </a:rPr>
              <a:t>:</a:t>
            </a:r>
            <a:r>
              <a:rPr sz="3200" b="1" spc="65" dirty="0" smtClean="0">
                <a:solidFill>
                  <a:srgbClr val="3333B2"/>
                </a:solidFill>
                <a:latin typeface="Arial"/>
                <a:cs typeface="Arial"/>
              </a:rPr>
              <a:t> </a:t>
            </a:r>
            <a:r>
              <a:rPr sz="4000" b="1" i="1" spc="35" dirty="0" err="1" smtClean="0">
                <a:solidFill>
                  <a:srgbClr val="FF0000"/>
                </a:solidFill>
                <a:latin typeface="Calibri"/>
                <a:cs typeface="Calibri"/>
              </a:rPr>
              <a:t>σ</a:t>
            </a:r>
            <a:r>
              <a:rPr sz="3200" b="1" i="1" spc="-7" baseline="-13888" dirty="0" err="1" smtClean="0">
                <a:solidFill>
                  <a:srgbClr val="FF0000"/>
                </a:solidFill>
                <a:latin typeface="Arial"/>
                <a:cs typeface="Arial"/>
              </a:rPr>
              <a:t>c</a:t>
            </a:r>
            <a:r>
              <a:rPr lang="fr-FR" sz="3200" b="1" i="1" spc="-7" baseline="-13888" dirty="0" err="1" smtClean="0">
                <a:solidFill>
                  <a:srgbClr val="FF0000"/>
                </a:solidFill>
                <a:latin typeface="Arial"/>
                <a:cs typeface="Arial"/>
              </a:rPr>
              <a:t>ondi</a:t>
            </a:r>
            <a:r>
              <a:rPr sz="3200" b="1" i="1" spc="-7" baseline="-13888" dirty="0" smtClean="0">
                <a:solidFill>
                  <a:srgbClr val="FF0000"/>
                </a:solidFill>
                <a:latin typeface="Arial"/>
                <a:cs typeface="Arial"/>
              </a:rPr>
              <a:t>t</a:t>
            </a:r>
            <a:r>
              <a:rPr lang="fr-FR" sz="3200" b="1" i="1" spc="-7" baseline="-13888" dirty="0" smtClean="0">
                <a:solidFill>
                  <a:srgbClr val="FF0000"/>
                </a:solidFill>
                <a:latin typeface="Arial"/>
                <a:cs typeface="Arial"/>
              </a:rPr>
              <a:t>ion</a:t>
            </a:r>
            <a:r>
              <a:rPr sz="3200" i="1" spc="-157" baseline="-13888" dirty="0" smtClean="0">
                <a:solidFill>
                  <a:srgbClr val="3333B2"/>
                </a:solidFill>
                <a:latin typeface="Arial"/>
                <a:cs typeface="Arial"/>
              </a:rPr>
              <a:t> </a:t>
            </a:r>
            <a:r>
              <a:rPr sz="3200" dirty="0" smtClean="0">
                <a:solidFill>
                  <a:srgbClr val="3333B2"/>
                </a:solidFill>
                <a:latin typeface="Tahoma"/>
                <a:cs typeface="Tahoma"/>
              </a:rPr>
              <a:t>(</a:t>
            </a:r>
            <a:r>
              <a:rPr sz="3200" i="1" spc="45" dirty="0" smtClean="0">
                <a:solidFill>
                  <a:srgbClr val="3333B2"/>
                </a:solidFill>
                <a:latin typeface="Arial"/>
                <a:cs typeface="Arial"/>
              </a:rPr>
              <a:t>R</a:t>
            </a:r>
            <a:r>
              <a:rPr sz="3200" dirty="0">
                <a:solidFill>
                  <a:srgbClr val="3333B2"/>
                </a:solidFill>
                <a:latin typeface="Tahoma"/>
                <a:cs typeface="Tahoma"/>
              </a:rPr>
              <a:t>)</a:t>
            </a:r>
            <a:endParaRPr sz="3200" dirty="0">
              <a:latin typeface="Tahoma"/>
              <a:cs typeface="Tahoma"/>
            </a:endParaRPr>
          </a:p>
        </p:txBody>
      </p:sp>
      <p:sp>
        <p:nvSpPr>
          <p:cNvPr id="34" name="object 5"/>
          <p:cNvSpPr txBox="1"/>
          <p:nvPr/>
        </p:nvSpPr>
        <p:spPr>
          <a:xfrm>
            <a:off x="230842" y="2576906"/>
            <a:ext cx="11690281" cy="582211"/>
          </a:xfrm>
          <a:prstGeom prst="rect">
            <a:avLst/>
          </a:prstGeom>
          <a:solidFill>
            <a:srgbClr val="EAEAF7"/>
          </a:solidFill>
        </p:spPr>
        <p:txBody>
          <a:bodyPr vert="horz" wrap="square" lIns="0" tIns="27940" rIns="0" bIns="0" rtlCol="0">
            <a:spAutoFit/>
          </a:bodyPr>
          <a:lstStyle/>
          <a:p>
            <a:pPr eaLnBrk="0" hangingPunct="0">
              <a:lnSpc>
                <a:spcPct val="90000"/>
              </a:lnSpc>
              <a:spcBef>
                <a:spcPts val="1338"/>
              </a:spcBef>
              <a:buClr>
                <a:srgbClr val="000000"/>
              </a:buClr>
              <a:buSzPct val="45000"/>
            </a:pPr>
            <a:r>
              <a:rPr lang="en-GB" sz="2000" dirty="0"/>
              <a:t>(</a:t>
            </a:r>
            <a:r>
              <a:rPr lang="en-GB" sz="2000" dirty="0" err="1"/>
              <a:t>ou</a:t>
            </a:r>
            <a:r>
              <a:rPr lang="en-GB" sz="2000" dirty="0"/>
              <a:t> restriction) : </a:t>
            </a:r>
            <a:r>
              <a:rPr lang="fr-FR" sz="2000" dirty="0"/>
              <a:t>choix de certains </a:t>
            </a:r>
            <a:r>
              <a:rPr lang="fr-FR" sz="2000" dirty="0" err="1"/>
              <a:t>tuples</a:t>
            </a:r>
            <a:r>
              <a:rPr lang="fr-FR" sz="2000" dirty="0"/>
              <a:t> (lignes) selon un </a:t>
            </a:r>
            <a:r>
              <a:rPr lang="fr-FR" sz="2000" b="1" dirty="0">
                <a:solidFill>
                  <a:srgbClr val="FF0000"/>
                </a:solidFill>
              </a:rPr>
              <a:t>critère</a:t>
            </a:r>
            <a:r>
              <a:rPr lang="fr-FR" sz="2000" dirty="0">
                <a:solidFill>
                  <a:srgbClr val="FF0000"/>
                </a:solidFill>
              </a:rPr>
              <a:t> </a:t>
            </a:r>
            <a:r>
              <a:rPr lang="fr-FR" sz="2000" dirty="0" smtClean="0">
                <a:solidFill>
                  <a:srgbClr val="FF0000"/>
                </a:solidFill>
              </a:rPr>
              <a:t>( </a:t>
            </a:r>
            <a:r>
              <a:rPr lang="fr-FR" sz="2000" b="1" dirty="0" smtClean="0">
                <a:solidFill>
                  <a:srgbClr val="FF0000"/>
                </a:solidFill>
              </a:rPr>
              <a:t>Prédicat</a:t>
            </a:r>
            <a:r>
              <a:rPr lang="fr-FR" sz="2000" dirty="0" smtClean="0">
                <a:solidFill>
                  <a:srgbClr val="FF0000"/>
                </a:solidFill>
              </a:rPr>
              <a:t> ou </a:t>
            </a:r>
            <a:r>
              <a:rPr lang="fr-FR" sz="2000" b="1" dirty="0" smtClean="0">
                <a:solidFill>
                  <a:srgbClr val="FF0000"/>
                </a:solidFill>
              </a:rPr>
              <a:t>condition</a:t>
            </a:r>
            <a:r>
              <a:rPr lang="fr-FR" sz="2000" dirty="0" smtClean="0">
                <a:solidFill>
                  <a:srgbClr val="FF0000"/>
                </a:solidFill>
              </a:rPr>
              <a:t>)</a:t>
            </a:r>
            <a:r>
              <a:rPr lang="fr-FR" sz="2000" dirty="0" smtClean="0"/>
              <a:t>, </a:t>
            </a:r>
            <a:r>
              <a:rPr lang="fr-FR" sz="2000" dirty="0"/>
              <a:t>c'est une </a:t>
            </a:r>
            <a:r>
              <a:rPr lang="en-GB" sz="2000" dirty="0"/>
              <a:t>relation </a:t>
            </a:r>
            <a:r>
              <a:rPr lang="en-GB" sz="2000" dirty="0" err="1"/>
              <a:t>composée</a:t>
            </a:r>
            <a:r>
              <a:rPr lang="en-GB" sz="2000" dirty="0"/>
              <a:t> des n-</a:t>
            </a:r>
            <a:r>
              <a:rPr lang="en-GB" sz="2000" dirty="0" err="1"/>
              <a:t>uplets</a:t>
            </a:r>
            <a:r>
              <a:rPr lang="en-GB" sz="2000" dirty="0"/>
              <a:t> </a:t>
            </a:r>
            <a:r>
              <a:rPr lang="en-GB" sz="2000" dirty="0" err="1"/>
              <a:t>vérifiants</a:t>
            </a:r>
            <a:r>
              <a:rPr lang="en-GB" sz="2000" dirty="0"/>
              <a:t> </a:t>
            </a:r>
            <a:r>
              <a:rPr lang="en-GB" sz="2000" dirty="0" err="1"/>
              <a:t>ce</a:t>
            </a:r>
            <a:r>
              <a:rPr lang="en-GB" sz="2000" dirty="0"/>
              <a:t> </a:t>
            </a:r>
            <a:r>
              <a:rPr lang="en-GB" sz="2000" b="1" dirty="0" err="1">
                <a:solidFill>
                  <a:srgbClr val="FF0000"/>
                </a:solidFill>
              </a:rPr>
              <a:t>critère</a:t>
            </a:r>
            <a:r>
              <a:rPr lang="en-GB" sz="2000" dirty="0"/>
              <a:t>.</a:t>
            </a:r>
          </a:p>
        </p:txBody>
      </p:sp>
      <p:graphicFrame>
        <p:nvGraphicFramePr>
          <p:cNvPr id="37" name="Group 75"/>
          <p:cNvGraphicFramePr>
            <a:graphicFrameLocks noGrp="1"/>
          </p:cNvGraphicFramePr>
          <p:nvPr>
            <p:extLst>
              <p:ext uri="{D42A27DB-BD31-4B8C-83A1-F6EECF244321}">
                <p14:modId xmlns:p14="http://schemas.microsoft.com/office/powerpoint/2010/main" val="2731051208"/>
              </p:ext>
            </p:extLst>
          </p:nvPr>
        </p:nvGraphicFramePr>
        <p:xfrm>
          <a:off x="3382561" y="3619373"/>
          <a:ext cx="7067725" cy="2291335"/>
        </p:xfrm>
        <a:graphic>
          <a:graphicData uri="http://schemas.openxmlformats.org/drawingml/2006/table">
            <a:tbl>
              <a:tblPr/>
              <a:tblGrid>
                <a:gridCol w="1819593">
                  <a:extLst>
                    <a:ext uri="{9D8B030D-6E8A-4147-A177-3AD203B41FA5}">
                      <a16:colId xmlns:a16="http://schemas.microsoft.com/office/drawing/2014/main" xmlns="" val="20000"/>
                    </a:ext>
                  </a:extLst>
                </a:gridCol>
                <a:gridCol w="2300288">
                  <a:extLst>
                    <a:ext uri="{9D8B030D-6E8A-4147-A177-3AD203B41FA5}">
                      <a16:colId xmlns:a16="http://schemas.microsoft.com/office/drawing/2014/main" xmlns="" val="20001"/>
                    </a:ext>
                  </a:extLst>
                </a:gridCol>
                <a:gridCol w="1543050">
                  <a:extLst>
                    <a:ext uri="{9D8B030D-6E8A-4147-A177-3AD203B41FA5}">
                      <a16:colId xmlns:a16="http://schemas.microsoft.com/office/drawing/2014/main" xmlns="" val="20002"/>
                    </a:ext>
                  </a:extLst>
                </a:gridCol>
                <a:gridCol w="1404794">
                  <a:extLst>
                    <a:ext uri="{9D8B030D-6E8A-4147-A177-3AD203B41FA5}">
                      <a16:colId xmlns:a16="http://schemas.microsoft.com/office/drawing/2014/main" xmlns="" val="20003"/>
                    </a:ext>
                  </a:extLst>
                </a:gridCol>
              </a:tblGrid>
              <a:tr h="33500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Numéro coureur</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Nom Coureur</a:t>
                      </a:r>
                    </a:p>
                  </a:txBody>
                  <a:tcPr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Code </a:t>
                      </a:r>
                      <a:r>
                        <a:rPr kumimoji="0" lang="fr-FR" sz="1600" b="1" i="0" u="none" strike="noStrike" cap="none" normalizeH="0" baseline="0" dirty="0" smtClean="0">
                          <a:ln>
                            <a:noFill/>
                          </a:ln>
                          <a:solidFill>
                            <a:schemeClr val="tx1"/>
                          </a:solidFill>
                          <a:effectLst/>
                          <a:latin typeface="Arial" charset="0"/>
                        </a:rPr>
                        <a:t> équipe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pays</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0"/>
                  </a:ext>
                </a:extLst>
              </a:tr>
              <a:tr h="36371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ULLRICH Jan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a:ln>
                            <a:noFill/>
                          </a:ln>
                          <a:solidFill>
                            <a:schemeClr val="tx1"/>
                          </a:solidFill>
                          <a:effectLst/>
                          <a:latin typeface="Arial" charset="0"/>
                        </a:rPr>
                        <a:t>TEL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ALLMAGNE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36371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31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JALABERT Laurent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a:ln>
                            <a:noFill/>
                          </a:ln>
                          <a:solidFill>
                            <a:schemeClr val="tx1"/>
                          </a:solidFill>
                          <a:effectLst/>
                          <a:latin typeface="Arial" charset="0"/>
                        </a:rPr>
                        <a:t>ONC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SUISSE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2"/>
                  </a:ext>
                </a:extLst>
              </a:tr>
              <a:tr h="50121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61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ROMINGER Tony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COF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FRANCE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36371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91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BOARDMAN Chris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a:ln>
                            <a:noFill/>
                          </a:ln>
                          <a:solidFill>
                            <a:schemeClr val="tx1"/>
                          </a:solidFill>
                          <a:effectLst/>
                          <a:latin typeface="Arial" charset="0"/>
                        </a:rPr>
                        <a:t>GAN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SUISSE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4"/>
                  </a:ext>
                </a:extLst>
              </a:tr>
              <a:tr h="36371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114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CIPOLLINI Mario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a:ln>
                            <a:noFill/>
                          </a:ln>
                          <a:solidFill>
                            <a:schemeClr val="tx1"/>
                          </a:solidFill>
                          <a:effectLst/>
                          <a:latin typeface="Arial" charset="0"/>
                        </a:rPr>
                        <a:t>SAE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ITALI</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8" name="Text Box 73"/>
          <p:cNvSpPr txBox="1">
            <a:spLocks noChangeArrowheads="1"/>
          </p:cNvSpPr>
          <p:nvPr/>
        </p:nvSpPr>
        <p:spPr bwMode="auto">
          <a:xfrm>
            <a:off x="78088" y="3360418"/>
            <a:ext cx="30794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lnSpc>
                <a:spcPct val="90000"/>
              </a:lnSpc>
              <a:spcBef>
                <a:spcPts val="1338"/>
              </a:spcBef>
              <a:buClr>
                <a:srgbClr val="000000"/>
              </a:buClr>
              <a:buSzPct val="45000"/>
              <a:buFont typeface="StarBats" pitchFamily="2" charset="2"/>
              <a:buNone/>
            </a:pPr>
            <a:r>
              <a:rPr lang="en-GB" sz="2000" b="1" dirty="0" err="1" smtClean="0">
                <a:latin typeface="Arial" charset="0"/>
              </a:rPr>
              <a:t>Exemple</a:t>
            </a:r>
            <a:r>
              <a:rPr lang="en-GB" sz="2000" dirty="0" smtClean="0">
                <a:latin typeface="Arial" charset="0"/>
              </a:rPr>
              <a:t>:  </a:t>
            </a:r>
            <a:r>
              <a:rPr lang="en-GB" sz="2000" b="1" dirty="0" err="1" smtClean="0">
                <a:solidFill>
                  <a:schemeClr val="tx2"/>
                </a:solidFill>
                <a:latin typeface="Arial" charset="0"/>
              </a:rPr>
              <a:t>Quels</a:t>
            </a:r>
            <a:r>
              <a:rPr lang="en-GB" sz="2000" b="1" dirty="0" smtClean="0">
                <a:solidFill>
                  <a:schemeClr val="tx2"/>
                </a:solidFill>
                <a:latin typeface="Arial" charset="0"/>
              </a:rPr>
              <a:t> </a:t>
            </a:r>
            <a:r>
              <a:rPr lang="en-GB" sz="2000" b="1" dirty="0" err="1">
                <a:solidFill>
                  <a:schemeClr val="tx2"/>
                </a:solidFill>
                <a:latin typeface="Arial" charset="0"/>
              </a:rPr>
              <a:t>sont</a:t>
            </a:r>
            <a:r>
              <a:rPr lang="en-GB" sz="2000" b="1" dirty="0">
                <a:solidFill>
                  <a:schemeClr val="tx2"/>
                </a:solidFill>
                <a:latin typeface="Arial" charset="0"/>
              </a:rPr>
              <a:t> les </a:t>
            </a:r>
            <a:r>
              <a:rPr lang="en-GB" sz="2000" b="1" dirty="0" err="1">
                <a:solidFill>
                  <a:schemeClr val="tx2"/>
                </a:solidFill>
                <a:latin typeface="Arial" charset="0"/>
              </a:rPr>
              <a:t>coureurs</a:t>
            </a:r>
            <a:r>
              <a:rPr lang="en-GB" sz="2000" b="1" dirty="0">
                <a:solidFill>
                  <a:schemeClr val="tx2"/>
                </a:solidFill>
                <a:latin typeface="Arial" charset="0"/>
              </a:rPr>
              <a:t> </a:t>
            </a:r>
            <a:r>
              <a:rPr lang="en-GB" sz="2000" b="1" dirty="0" err="1">
                <a:solidFill>
                  <a:schemeClr val="tx2"/>
                </a:solidFill>
                <a:latin typeface="Arial" charset="0"/>
              </a:rPr>
              <a:t>suisses</a:t>
            </a:r>
            <a:r>
              <a:rPr lang="en-GB" sz="2000" b="1" dirty="0">
                <a:solidFill>
                  <a:schemeClr val="tx2"/>
                </a:solidFill>
                <a:latin typeface="Arial" charset="0"/>
              </a:rPr>
              <a:t> ?</a:t>
            </a:r>
            <a:endParaRPr lang="fr-FR" sz="2000" b="1" dirty="0">
              <a:solidFill>
                <a:schemeClr val="tx2"/>
              </a:solidFill>
              <a:latin typeface="Arial" charset="0"/>
            </a:endParaRPr>
          </a:p>
        </p:txBody>
      </p:sp>
      <p:sp>
        <p:nvSpPr>
          <p:cNvPr id="39" name="AutoShape 76"/>
          <p:cNvSpPr>
            <a:spLocks noChangeArrowheads="1"/>
          </p:cNvSpPr>
          <p:nvPr/>
        </p:nvSpPr>
        <p:spPr bwMode="auto">
          <a:xfrm>
            <a:off x="255297" y="4461724"/>
            <a:ext cx="2088216" cy="567273"/>
          </a:xfrm>
          <a:prstGeom prst="wedgeRoundRectCallout">
            <a:avLst>
              <a:gd name="adj1" fmla="val 50809"/>
              <a:gd name="adj2" fmla="val -18084"/>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2000" dirty="0">
                <a:solidFill>
                  <a:schemeClr val="accent6">
                    <a:lumMod val="75000"/>
                  </a:schemeClr>
                </a:solidFill>
                <a:latin typeface="Arial" charset="0"/>
              </a:rPr>
              <a:t>Relation résultat</a:t>
            </a:r>
          </a:p>
        </p:txBody>
      </p:sp>
      <p:cxnSp>
        <p:nvCxnSpPr>
          <p:cNvPr id="40" name="Connecteur droit avec flèche 39"/>
          <p:cNvCxnSpPr>
            <a:stCxn id="39" idx="3"/>
          </p:cNvCxnSpPr>
          <p:nvPr/>
        </p:nvCxnSpPr>
        <p:spPr>
          <a:xfrm flipV="1">
            <a:off x="2343513" y="4552455"/>
            <a:ext cx="916584" cy="19290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stCxn id="39" idx="3"/>
          </p:cNvCxnSpPr>
          <p:nvPr/>
        </p:nvCxnSpPr>
        <p:spPr>
          <a:xfrm>
            <a:off x="2343513" y="4745361"/>
            <a:ext cx="916584" cy="65606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8" name="Text Box 74"/>
          <p:cNvSpPr txBox="1">
            <a:spLocks noChangeArrowheads="1"/>
          </p:cNvSpPr>
          <p:nvPr/>
        </p:nvSpPr>
        <p:spPr bwMode="auto">
          <a:xfrm>
            <a:off x="5605615" y="6113969"/>
            <a:ext cx="6108327"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lnSpc>
                <a:spcPct val="90000"/>
              </a:lnSpc>
              <a:spcBef>
                <a:spcPts val="1750"/>
              </a:spcBef>
              <a:buClr>
                <a:srgbClr val="000000"/>
              </a:buClr>
              <a:buSzPct val="45000"/>
              <a:buFont typeface="StarBats" pitchFamily="2" charset="2"/>
              <a:buNone/>
            </a:pPr>
            <a:r>
              <a:rPr lang="en-GB" sz="2000" b="1" i="1" dirty="0" smtClean="0">
                <a:solidFill>
                  <a:srgbClr val="002060"/>
                </a:solidFill>
                <a:latin typeface="Arial" charset="0"/>
              </a:rPr>
              <a:t>NOTATION</a:t>
            </a:r>
            <a:r>
              <a:rPr lang="en-GB" sz="2000" i="1" dirty="0" smtClean="0">
                <a:solidFill>
                  <a:srgbClr val="002060"/>
                </a:solidFill>
                <a:latin typeface="Arial" charset="0"/>
              </a:rPr>
              <a:t> </a:t>
            </a:r>
            <a:r>
              <a:rPr lang="en-GB" sz="2000" i="1" dirty="0">
                <a:latin typeface="Arial" charset="0"/>
              </a:rPr>
              <a:t>:</a:t>
            </a:r>
            <a:r>
              <a:rPr lang="en-GB" sz="2000" dirty="0">
                <a:latin typeface="Arial" charset="0"/>
              </a:rPr>
              <a:t> </a:t>
            </a:r>
            <a:r>
              <a:rPr lang="en-GB" sz="2800" b="1" dirty="0" smtClean="0">
                <a:solidFill>
                  <a:srgbClr val="FF0000"/>
                </a:solidFill>
                <a:latin typeface="Arial" charset="0"/>
                <a:sym typeface="Symbol" pitchFamily="18" charset="2"/>
              </a:rPr>
              <a:t></a:t>
            </a:r>
            <a:r>
              <a:rPr lang="en-GB" sz="2800" b="1" baseline="-25000" dirty="0" smtClean="0">
                <a:latin typeface="Arial" charset="0"/>
              </a:rPr>
              <a:t>Pays </a:t>
            </a:r>
            <a:r>
              <a:rPr lang="en-GB" sz="2800" b="1" baseline="-25000" dirty="0">
                <a:latin typeface="Arial" charset="0"/>
              </a:rPr>
              <a:t>= '</a:t>
            </a:r>
            <a:r>
              <a:rPr lang="en-GB" sz="2800" b="1" baseline="-25000" dirty="0" smtClean="0">
                <a:latin typeface="Arial" charset="0"/>
              </a:rPr>
              <a:t>'SUISSE</a:t>
            </a:r>
            <a:r>
              <a:rPr lang="en-GB" sz="2000" baseline="-25000" dirty="0" smtClean="0">
                <a:latin typeface="Arial" charset="0"/>
              </a:rPr>
              <a:t>''</a:t>
            </a:r>
            <a:r>
              <a:rPr lang="en-GB" sz="2000" dirty="0" smtClean="0">
                <a:latin typeface="Arial" charset="0"/>
              </a:rPr>
              <a:t>(</a:t>
            </a:r>
            <a:r>
              <a:rPr lang="en-GB" sz="2000" b="1" dirty="0">
                <a:latin typeface="Arial" charset="0"/>
              </a:rPr>
              <a:t>COUREUR</a:t>
            </a:r>
            <a:r>
              <a:rPr lang="en-GB" sz="2000" dirty="0">
                <a:latin typeface="Arial" charset="0"/>
              </a:rPr>
              <a:t>)</a:t>
            </a:r>
            <a:endParaRPr lang="fr-FR" dirty="0">
              <a:latin typeface="Arial" charset="0"/>
            </a:endParaRPr>
          </a:p>
        </p:txBody>
      </p:sp>
      <p:sp>
        <p:nvSpPr>
          <p:cNvPr id="64" name="Rectangle 63"/>
          <p:cNvSpPr/>
          <p:nvPr/>
        </p:nvSpPr>
        <p:spPr>
          <a:xfrm>
            <a:off x="162325" y="5896777"/>
            <a:ext cx="4750018" cy="341632"/>
          </a:xfrm>
          <a:prstGeom prst="rect">
            <a:avLst/>
          </a:prstGeom>
        </p:spPr>
        <p:txBody>
          <a:bodyPr wrap="none">
            <a:spAutoFit/>
          </a:bodyPr>
          <a:lstStyle/>
          <a:p>
            <a:pPr eaLnBrk="0" hangingPunct="0">
              <a:lnSpc>
                <a:spcPct val="90000"/>
              </a:lnSpc>
              <a:spcBef>
                <a:spcPts val="1338"/>
              </a:spcBef>
              <a:buClr>
                <a:srgbClr val="000000"/>
              </a:buClr>
              <a:buSzPct val="45000"/>
            </a:pPr>
            <a:r>
              <a:rPr lang="en-GB" b="1" dirty="0" smtClean="0">
                <a:latin typeface="Arial" charset="0"/>
              </a:rPr>
              <a:t>SELECTION</a:t>
            </a:r>
            <a:r>
              <a:rPr lang="en-GB" dirty="0" smtClean="0">
                <a:latin typeface="Arial" charset="0"/>
              </a:rPr>
              <a:t>(</a:t>
            </a:r>
            <a:r>
              <a:rPr lang="en-GB" b="1" dirty="0">
                <a:latin typeface="Arial" charset="0"/>
              </a:rPr>
              <a:t>COUREUR</a:t>
            </a:r>
            <a:r>
              <a:rPr lang="en-GB" dirty="0" smtClean="0">
                <a:latin typeface="Arial" charset="0"/>
              </a:rPr>
              <a:t>, Pays </a:t>
            </a:r>
            <a:r>
              <a:rPr lang="en-GB" dirty="0">
                <a:latin typeface="Arial" charset="0"/>
              </a:rPr>
              <a:t>= ''SUISSE'')</a:t>
            </a:r>
          </a:p>
        </p:txBody>
      </p:sp>
      <p:sp>
        <p:nvSpPr>
          <p:cNvPr id="65" name="Flèche droite 64"/>
          <p:cNvSpPr/>
          <p:nvPr/>
        </p:nvSpPr>
        <p:spPr>
          <a:xfrm>
            <a:off x="4934353" y="6324545"/>
            <a:ext cx="468109" cy="1708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4347808" y="835311"/>
            <a:ext cx="3456347" cy="461665"/>
          </a:xfrm>
          <a:prstGeom prst="rect">
            <a:avLst/>
          </a:prstGeom>
        </p:spPr>
        <p:txBody>
          <a:bodyPr wrap="square">
            <a:spAutoFit/>
          </a:bodyPr>
          <a:lstStyle/>
          <a:p>
            <a:r>
              <a:rPr lang="fr-FR" sz="2400" b="1" dirty="0">
                <a:solidFill>
                  <a:schemeClr val="tx2">
                    <a:lumMod val="60000"/>
                    <a:lumOff val="40000"/>
                  </a:schemeClr>
                </a:solidFill>
              </a:rPr>
              <a:t>Les Opérations </a:t>
            </a:r>
            <a:r>
              <a:rPr lang="fr-FR" sz="2400" b="1" dirty="0" smtClean="0">
                <a:solidFill>
                  <a:schemeClr val="tx2">
                    <a:lumMod val="60000"/>
                    <a:lumOff val="40000"/>
                  </a:schemeClr>
                </a:solidFill>
              </a:rPr>
              <a:t>unaires</a:t>
            </a:r>
            <a:endParaRPr lang="fr-FR" sz="2400" b="1" dirty="0">
              <a:solidFill>
                <a:schemeClr val="tx2">
                  <a:lumMod val="60000"/>
                  <a:lumOff val="40000"/>
                </a:schemeClr>
              </a:solidFill>
            </a:endParaRPr>
          </a:p>
        </p:txBody>
      </p:sp>
      <p:sp>
        <p:nvSpPr>
          <p:cNvPr id="4" name="Rectangle 3"/>
          <p:cNvSpPr/>
          <p:nvPr/>
        </p:nvSpPr>
        <p:spPr>
          <a:xfrm>
            <a:off x="6075981" y="3214837"/>
            <a:ext cx="2001382" cy="369332"/>
          </a:xfrm>
          <a:prstGeom prst="rect">
            <a:avLst/>
          </a:prstGeom>
        </p:spPr>
        <p:txBody>
          <a:bodyPr wrap="none">
            <a:spAutoFit/>
          </a:bodyPr>
          <a:lstStyle/>
          <a:p>
            <a:r>
              <a:rPr lang="en-GB" b="1" dirty="0" smtClean="0">
                <a:latin typeface="Arial" charset="0"/>
              </a:rPr>
              <a:t>Table COUREUR</a:t>
            </a:r>
            <a:endParaRPr lang="fr-FR" dirty="0"/>
          </a:p>
        </p:txBody>
      </p:sp>
    </p:spTree>
    <p:extLst>
      <p:ext uri="{BB962C8B-B14F-4D97-AF65-F5344CB8AC3E}">
        <p14:creationId xmlns:p14="http://schemas.microsoft.com/office/powerpoint/2010/main" val="317702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39" grpId="0" animBg="1"/>
      <p:bldP spid="48" grpId="0"/>
      <p:bldP spid="64" grpId="0"/>
      <p:bldP spid="65"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6400800" y="3304894"/>
            <a:ext cx="5791200" cy="1560749"/>
          </a:xfrm>
          <a:prstGeom prst="rect">
            <a:avLst/>
          </a:prstGeom>
        </p:spPr>
      </p:pic>
      <p:sp>
        <p:nvSpPr>
          <p:cNvPr id="10" name="ZoneTexte 9"/>
          <p:cNvSpPr txBox="1"/>
          <p:nvPr/>
        </p:nvSpPr>
        <p:spPr>
          <a:xfrm>
            <a:off x="7409885" y="2848675"/>
            <a:ext cx="2997744" cy="461665"/>
          </a:xfrm>
          <a:prstGeom prst="rect">
            <a:avLst/>
          </a:prstGeom>
          <a:noFill/>
        </p:spPr>
        <p:txBody>
          <a:bodyPr wrap="none" rtlCol="0">
            <a:spAutoFit/>
          </a:bodyPr>
          <a:lstStyle/>
          <a:p>
            <a:r>
              <a:rPr lang="fr-FR" sz="2400" b="1" dirty="0" smtClean="0"/>
              <a:t>Relation (Table) </a:t>
            </a:r>
            <a:r>
              <a:rPr lang="fr-FR" sz="2400" b="1" dirty="0" smtClean="0">
                <a:solidFill>
                  <a:srgbClr val="002060"/>
                </a:solidFill>
              </a:rPr>
              <a:t>Vente</a:t>
            </a:r>
            <a:endParaRPr lang="fr-FR" sz="2400" b="1" dirty="0">
              <a:solidFill>
                <a:srgbClr val="002060"/>
              </a:solidFill>
            </a:endParaRPr>
          </a:p>
        </p:txBody>
      </p:sp>
      <p:pic>
        <p:nvPicPr>
          <p:cNvPr id="12" name="Image 11"/>
          <p:cNvPicPr>
            <a:picLocks noChangeAspect="1"/>
          </p:cNvPicPr>
          <p:nvPr/>
        </p:nvPicPr>
        <p:blipFill>
          <a:blip r:embed="rId3"/>
          <a:stretch>
            <a:fillRect/>
          </a:stretch>
        </p:blipFill>
        <p:spPr>
          <a:xfrm>
            <a:off x="396366" y="1836053"/>
            <a:ext cx="6705601" cy="954355"/>
          </a:xfrm>
          <a:prstGeom prst="rect">
            <a:avLst/>
          </a:prstGeom>
        </p:spPr>
      </p:pic>
      <p:pic>
        <p:nvPicPr>
          <p:cNvPr id="16" name="Image 15"/>
          <p:cNvPicPr>
            <a:picLocks noChangeAspect="1"/>
          </p:cNvPicPr>
          <p:nvPr/>
        </p:nvPicPr>
        <p:blipFill>
          <a:blip r:embed="rId4"/>
          <a:stretch>
            <a:fillRect/>
          </a:stretch>
        </p:blipFill>
        <p:spPr>
          <a:xfrm>
            <a:off x="233644" y="3282567"/>
            <a:ext cx="5662613" cy="1641337"/>
          </a:xfrm>
          <a:prstGeom prst="rect">
            <a:avLst/>
          </a:prstGeom>
        </p:spPr>
      </p:pic>
      <p:sp>
        <p:nvSpPr>
          <p:cNvPr id="17" name="ZoneTexte 16"/>
          <p:cNvSpPr txBox="1"/>
          <p:nvPr/>
        </p:nvSpPr>
        <p:spPr>
          <a:xfrm>
            <a:off x="1457192" y="2879453"/>
            <a:ext cx="2580450" cy="400110"/>
          </a:xfrm>
          <a:prstGeom prst="rect">
            <a:avLst/>
          </a:prstGeom>
          <a:noFill/>
        </p:spPr>
        <p:txBody>
          <a:bodyPr wrap="none" rtlCol="0">
            <a:spAutoFit/>
          </a:bodyPr>
          <a:lstStyle/>
          <a:p>
            <a:pPr algn="r"/>
            <a:r>
              <a:rPr lang="fr-FR" sz="2000" b="1" dirty="0" smtClean="0"/>
              <a:t>Relation (Table) </a:t>
            </a:r>
            <a:r>
              <a:rPr lang="fr-FR" sz="2000" b="1" dirty="0" smtClean="0">
                <a:solidFill>
                  <a:srgbClr val="002060"/>
                </a:solidFill>
              </a:rPr>
              <a:t>Client </a:t>
            </a:r>
            <a:endParaRPr lang="fr-FR" sz="2000" b="1" dirty="0">
              <a:solidFill>
                <a:srgbClr val="002060"/>
              </a:solidFill>
            </a:endParaRPr>
          </a:p>
        </p:txBody>
      </p:sp>
      <p:sp>
        <p:nvSpPr>
          <p:cNvPr id="18" name="ZoneTexte 17"/>
          <p:cNvSpPr txBox="1"/>
          <p:nvPr/>
        </p:nvSpPr>
        <p:spPr>
          <a:xfrm>
            <a:off x="567992" y="5029601"/>
            <a:ext cx="452368" cy="400110"/>
          </a:xfrm>
          <a:prstGeom prst="rect">
            <a:avLst/>
          </a:prstGeom>
          <a:noFill/>
        </p:spPr>
        <p:txBody>
          <a:bodyPr wrap="none" rtlCol="0">
            <a:spAutoFit/>
          </a:bodyPr>
          <a:lstStyle/>
          <a:p>
            <a:r>
              <a:rPr lang="fr-FR" sz="2000" b="1" dirty="0" smtClean="0"/>
              <a:t>1) </a:t>
            </a:r>
            <a:endParaRPr lang="fr-FR" sz="2000" b="1" dirty="0"/>
          </a:p>
        </p:txBody>
      </p:sp>
      <p:pic>
        <p:nvPicPr>
          <p:cNvPr id="20" name="Image 19"/>
          <p:cNvPicPr>
            <a:picLocks noChangeAspect="1"/>
          </p:cNvPicPr>
          <p:nvPr/>
        </p:nvPicPr>
        <p:blipFill>
          <a:blip r:embed="rId5"/>
          <a:stretch>
            <a:fillRect/>
          </a:stretch>
        </p:blipFill>
        <p:spPr>
          <a:xfrm>
            <a:off x="1253791" y="4991468"/>
            <a:ext cx="5716635" cy="554118"/>
          </a:xfrm>
          <a:prstGeom prst="rect">
            <a:avLst/>
          </a:prstGeom>
        </p:spPr>
      </p:pic>
      <p:sp>
        <p:nvSpPr>
          <p:cNvPr id="21" name="ZoneTexte 20"/>
          <p:cNvSpPr txBox="1"/>
          <p:nvPr/>
        </p:nvSpPr>
        <p:spPr>
          <a:xfrm>
            <a:off x="567992" y="5721519"/>
            <a:ext cx="452368" cy="400110"/>
          </a:xfrm>
          <a:prstGeom prst="rect">
            <a:avLst/>
          </a:prstGeom>
          <a:noFill/>
        </p:spPr>
        <p:txBody>
          <a:bodyPr wrap="none" rtlCol="0">
            <a:spAutoFit/>
          </a:bodyPr>
          <a:lstStyle/>
          <a:p>
            <a:r>
              <a:rPr lang="fr-FR" sz="2000" b="1" dirty="0"/>
              <a:t>2</a:t>
            </a:r>
            <a:r>
              <a:rPr lang="fr-FR" sz="2000" b="1" dirty="0" smtClean="0"/>
              <a:t>) </a:t>
            </a:r>
            <a:endParaRPr lang="fr-FR" sz="2000" b="1" dirty="0"/>
          </a:p>
        </p:txBody>
      </p:sp>
      <p:sp>
        <p:nvSpPr>
          <p:cNvPr id="22" name="ZoneTexte 21"/>
          <p:cNvSpPr txBox="1"/>
          <p:nvPr/>
        </p:nvSpPr>
        <p:spPr>
          <a:xfrm>
            <a:off x="567992" y="6383211"/>
            <a:ext cx="452368" cy="400110"/>
          </a:xfrm>
          <a:prstGeom prst="rect">
            <a:avLst/>
          </a:prstGeom>
          <a:noFill/>
        </p:spPr>
        <p:txBody>
          <a:bodyPr wrap="none" rtlCol="0">
            <a:spAutoFit/>
          </a:bodyPr>
          <a:lstStyle/>
          <a:p>
            <a:r>
              <a:rPr lang="fr-FR" sz="2000" b="1" dirty="0"/>
              <a:t>3</a:t>
            </a:r>
            <a:r>
              <a:rPr lang="fr-FR" sz="2000" b="1" dirty="0" smtClean="0"/>
              <a:t>) </a:t>
            </a:r>
            <a:endParaRPr lang="fr-FR" sz="2000" b="1" dirty="0"/>
          </a:p>
        </p:txBody>
      </p:sp>
      <p:pic>
        <p:nvPicPr>
          <p:cNvPr id="24" name="Image 23"/>
          <p:cNvPicPr>
            <a:picLocks noChangeAspect="1"/>
          </p:cNvPicPr>
          <p:nvPr/>
        </p:nvPicPr>
        <p:blipFill>
          <a:blip r:embed="rId6"/>
          <a:stretch>
            <a:fillRect/>
          </a:stretch>
        </p:blipFill>
        <p:spPr>
          <a:xfrm>
            <a:off x="1253791" y="5671411"/>
            <a:ext cx="5401842" cy="542156"/>
          </a:xfrm>
          <a:prstGeom prst="rect">
            <a:avLst/>
          </a:prstGeom>
        </p:spPr>
      </p:pic>
      <p:pic>
        <p:nvPicPr>
          <p:cNvPr id="26" name="Image 25"/>
          <p:cNvPicPr>
            <a:picLocks noChangeAspect="1"/>
          </p:cNvPicPr>
          <p:nvPr/>
        </p:nvPicPr>
        <p:blipFill>
          <a:blip r:embed="rId7"/>
          <a:stretch>
            <a:fillRect/>
          </a:stretch>
        </p:blipFill>
        <p:spPr>
          <a:xfrm>
            <a:off x="1457191" y="6227855"/>
            <a:ext cx="3443421" cy="578726"/>
          </a:xfrm>
          <a:prstGeom prst="rect">
            <a:avLst/>
          </a:prstGeom>
        </p:spPr>
      </p:pic>
      <p:sp>
        <p:nvSpPr>
          <p:cNvPr id="2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9" name="Rectangle 3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41" name="ZoneTexte 40"/>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42" name="object 3"/>
          <p:cNvSpPr txBox="1"/>
          <p:nvPr/>
        </p:nvSpPr>
        <p:spPr>
          <a:xfrm>
            <a:off x="245245" y="1438816"/>
            <a:ext cx="2423892" cy="319318"/>
          </a:xfrm>
          <a:prstGeom prst="rect">
            <a:avLst/>
          </a:prstGeom>
        </p:spPr>
        <p:txBody>
          <a:bodyPr vert="horz" wrap="square" lIns="0" tIns="11430" rIns="0" bIns="0" rtlCol="0">
            <a:spAutoFit/>
          </a:bodyPr>
          <a:lstStyle/>
          <a:p>
            <a:pPr marL="38100">
              <a:lnSpc>
                <a:spcPct val="100000"/>
              </a:lnSpc>
              <a:spcBef>
                <a:spcPts val="90"/>
              </a:spcBef>
            </a:pPr>
            <a:r>
              <a:rPr lang="fr-FR" sz="2000" b="1" spc="-10" dirty="0" smtClean="0">
                <a:solidFill>
                  <a:srgbClr val="002060"/>
                </a:solidFill>
                <a:latin typeface="Microsoft Sans Serif"/>
                <a:cs typeface="Microsoft Sans Serif"/>
              </a:rPr>
              <a:t>Exercice</a:t>
            </a:r>
            <a:endParaRPr sz="2000" b="1" dirty="0">
              <a:solidFill>
                <a:srgbClr val="002060"/>
              </a:solidFill>
              <a:latin typeface="Microsoft Sans Serif"/>
              <a:cs typeface="Microsoft Sans Serif"/>
            </a:endParaRPr>
          </a:p>
        </p:txBody>
      </p:sp>
      <p:sp>
        <p:nvSpPr>
          <p:cNvPr id="43" name="object 4"/>
          <p:cNvSpPr txBox="1"/>
          <p:nvPr/>
        </p:nvSpPr>
        <p:spPr>
          <a:xfrm>
            <a:off x="7710502" y="777731"/>
            <a:ext cx="4334440" cy="512961"/>
          </a:xfrm>
          <a:prstGeom prst="rect">
            <a:avLst/>
          </a:prstGeom>
          <a:solidFill>
            <a:srgbClr val="D6D6EF"/>
          </a:solidFill>
        </p:spPr>
        <p:txBody>
          <a:bodyPr vert="horz" wrap="square" lIns="0" tIns="20320" rIns="0" bIns="0" rtlCol="0">
            <a:spAutoFit/>
          </a:bodyPr>
          <a:lstStyle/>
          <a:p>
            <a:pPr marL="53975">
              <a:lnSpc>
                <a:spcPct val="100000"/>
              </a:lnSpc>
              <a:spcBef>
                <a:spcPts val="160"/>
              </a:spcBef>
            </a:pPr>
            <a:r>
              <a:rPr lang="fr-FR" sz="3200" b="1" spc="-10" dirty="0" smtClean="0">
                <a:solidFill>
                  <a:srgbClr val="3333B2"/>
                </a:solidFill>
                <a:latin typeface="Arial"/>
                <a:cs typeface="Arial"/>
              </a:rPr>
              <a:t>Sélection</a:t>
            </a:r>
            <a:r>
              <a:rPr sz="3200" b="1" spc="-5" dirty="0" smtClean="0">
                <a:solidFill>
                  <a:srgbClr val="3333B2"/>
                </a:solidFill>
                <a:latin typeface="Arial"/>
                <a:cs typeface="Arial"/>
              </a:rPr>
              <a:t>:</a:t>
            </a:r>
            <a:r>
              <a:rPr sz="3200" b="1" spc="65" dirty="0" smtClean="0">
                <a:solidFill>
                  <a:srgbClr val="3333B2"/>
                </a:solidFill>
                <a:latin typeface="Arial"/>
                <a:cs typeface="Arial"/>
              </a:rPr>
              <a:t> </a:t>
            </a:r>
            <a:r>
              <a:rPr sz="3200" b="1" i="1" spc="35" dirty="0" err="1" smtClean="0">
                <a:solidFill>
                  <a:srgbClr val="FF0000"/>
                </a:solidFill>
                <a:latin typeface="Calibri"/>
                <a:cs typeface="Calibri"/>
              </a:rPr>
              <a:t>σ</a:t>
            </a:r>
            <a:r>
              <a:rPr sz="3200" b="1" i="1" spc="-7" baseline="-13888" dirty="0" err="1" smtClean="0">
                <a:solidFill>
                  <a:srgbClr val="FF0000"/>
                </a:solidFill>
                <a:latin typeface="Arial"/>
                <a:cs typeface="Arial"/>
              </a:rPr>
              <a:t>c</a:t>
            </a:r>
            <a:r>
              <a:rPr lang="fr-FR" sz="3200" b="1" i="1" spc="-7" baseline="-13888" dirty="0" err="1" smtClean="0">
                <a:solidFill>
                  <a:srgbClr val="FF0000"/>
                </a:solidFill>
                <a:latin typeface="Arial"/>
                <a:cs typeface="Arial"/>
              </a:rPr>
              <a:t>ondi</a:t>
            </a:r>
            <a:r>
              <a:rPr sz="3200" b="1" i="1" spc="-7" baseline="-13888" dirty="0" smtClean="0">
                <a:solidFill>
                  <a:srgbClr val="FF0000"/>
                </a:solidFill>
                <a:latin typeface="Arial"/>
                <a:cs typeface="Arial"/>
              </a:rPr>
              <a:t>t</a:t>
            </a:r>
            <a:r>
              <a:rPr lang="fr-FR" sz="3200" b="1" i="1" spc="-7" baseline="-13888" dirty="0" smtClean="0">
                <a:solidFill>
                  <a:srgbClr val="FF0000"/>
                </a:solidFill>
                <a:latin typeface="Arial"/>
                <a:cs typeface="Arial"/>
              </a:rPr>
              <a:t>ion</a:t>
            </a:r>
            <a:r>
              <a:rPr sz="3200" i="1" spc="-157" baseline="-13888" dirty="0" smtClean="0">
                <a:solidFill>
                  <a:srgbClr val="3333B2"/>
                </a:solidFill>
                <a:latin typeface="Arial"/>
                <a:cs typeface="Arial"/>
              </a:rPr>
              <a:t> </a:t>
            </a:r>
            <a:r>
              <a:rPr sz="3200" dirty="0" smtClean="0">
                <a:solidFill>
                  <a:srgbClr val="3333B2"/>
                </a:solidFill>
                <a:latin typeface="Tahoma"/>
                <a:cs typeface="Tahoma"/>
              </a:rPr>
              <a:t>(</a:t>
            </a:r>
            <a:r>
              <a:rPr sz="3200" i="1" spc="45" dirty="0" smtClean="0">
                <a:solidFill>
                  <a:srgbClr val="3333B2"/>
                </a:solidFill>
                <a:latin typeface="Arial"/>
                <a:cs typeface="Arial"/>
              </a:rPr>
              <a:t>R</a:t>
            </a:r>
            <a:r>
              <a:rPr sz="3200" dirty="0">
                <a:solidFill>
                  <a:srgbClr val="3333B2"/>
                </a:solidFill>
                <a:latin typeface="Tahoma"/>
                <a:cs typeface="Tahoma"/>
              </a:rPr>
              <a:t>)</a:t>
            </a:r>
            <a:endParaRPr sz="3200" dirty="0">
              <a:latin typeface="Tahoma"/>
              <a:cs typeface="Tahoma"/>
            </a:endParaRPr>
          </a:p>
        </p:txBody>
      </p:sp>
      <p:sp>
        <p:nvSpPr>
          <p:cNvPr id="44" name="Rectangle 43"/>
          <p:cNvSpPr/>
          <p:nvPr/>
        </p:nvSpPr>
        <p:spPr>
          <a:xfrm>
            <a:off x="4347808" y="835311"/>
            <a:ext cx="3456347" cy="461665"/>
          </a:xfrm>
          <a:prstGeom prst="rect">
            <a:avLst/>
          </a:prstGeom>
        </p:spPr>
        <p:txBody>
          <a:bodyPr wrap="square">
            <a:spAutoFit/>
          </a:bodyPr>
          <a:lstStyle/>
          <a:p>
            <a:r>
              <a:rPr lang="fr-FR" sz="2400" b="1" dirty="0">
                <a:solidFill>
                  <a:schemeClr val="tx2">
                    <a:lumMod val="60000"/>
                    <a:lumOff val="40000"/>
                  </a:schemeClr>
                </a:solidFill>
              </a:rPr>
              <a:t>Les Opérations </a:t>
            </a:r>
            <a:r>
              <a:rPr lang="fr-FR" sz="2400" b="1" dirty="0" smtClean="0">
                <a:solidFill>
                  <a:schemeClr val="tx2">
                    <a:lumMod val="60000"/>
                    <a:lumOff val="40000"/>
                  </a:schemeClr>
                </a:solidFill>
              </a:rPr>
              <a:t>unaires</a:t>
            </a:r>
            <a:endParaRPr lang="fr-FR" sz="2400" b="1" dirty="0">
              <a:solidFill>
                <a:schemeClr val="tx2">
                  <a:lumMod val="60000"/>
                  <a:lumOff val="40000"/>
                </a:schemeClr>
              </a:solidFill>
            </a:endParaRPr>
          </a:p>
        </p:txBody>
      </p:sp>
    </p:spTree>
    <p:extLst>
      <p:ext uri="{BB962C8B-B14F-4D97-AF65-F5344CB8AC3E}">
        <p14:creationId xmlns:p14="http://schemas.microsoft.com/office/powerpoint/2010/main" val="146994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rot="5400000">
            <a:off x="9932966" y="1886518"/>
            <a:ext cx="2823029" cy="16049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1" name="Rectangle 40"/>
          <p:cNvSpPr/>
          <p:nvPr/>
        </p:nvSpPr>
        <p:spPr>
          <a:xfrm rot="5400000">
            <a:off x="7355960" y="1452645"/>
            <a:ext cx="2762699" cy="23246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object 6"/>
          <p:cNvSpPr txBox="1"/>
          <p:nvPr/>
        </p:nvSpPr>
        <p:spPr>
          <a:xfrm>
            <a:off x="223093" y="1880636"/>
            <a:ext cx="4671956" cy="51103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sz="3200" b="1" spc="-10" dirty="0">
                <a:solidFill>
                  <a:srgbClr val="3333B2"/>
                </a:solidFill>
                <a:latin typeface="Arial"/>
                <a:cs typeface="Arial"/>
              </a:rPr>
              <a:t>Projection </a:t>
            </a:r>
            <a:r>
              <a:rPr sz="3200" b="1" spc="-5" dirty="0">
                <a:solidFill>
                  <a:srgbClr val="3333B2"/>
                </a:solidFill>
                <a:latin typeface="Arial"/>
                <a:cs typeface="Arial"/>
              </a:rPr>
              <a:t>:</a:t>
            </a:r>
            <a:r>
              <a:rPr sz="3200" b="1" spc="60" dirty="0">
                <a:solidFill>
                  <a:srgbClr val="3333B2"/>
                </a:solidFill>
                <a:latin typeface="Arial"/>
                <a:cs typeface="Arial"/>
              </a:rPr>
              <a:t> </a:t>
            </a:r>
            <a:r>
              <a:rPr sz="3200" b="1" i="1" dirty="0">
                <a:solidFill>
                  <a:srgbClr val="FF0000"/>
                </a:solidFill>
                <a:latin typeface="Calibri"/>
                <a:cs typeface="Calibri"/>
              </a:rPr>
              <a:t>π</a:t>
            </a:r>
            <a:r>
              <a:rPr sz="3200" i="1" baseline="-10416" dirty="0">
                <a:solidFill>
                  <a:srgbClr val="3333B2"/>
                </a:solidFill>
                <a:latin typeface="Arial"/>
                <a:cs typeface="Arial"/>
              </a:rPr>
              <a:t>a</a:t>
            </a:r>
            <a:r>
              <a:rPr sz="3200" baseline="-27777" dirty="0">
                <a:solidFill>
                  <a:srgbClr val="3333B2"/>
                </a:solidFill>
                <a:latin typeface="Microsoft Sans Serif"/>
                <a:cs typeface="Microsoft Sans Serif"/>
              </a:rPr>
              <a:t>1</a:t>
            </a:r>
            <a:r>
              <a:rPr sz="3200" i="1" baseline="-10416" dirty="0">
                <a:solidFill>
                  <a:srgbClr val="3333B2"/>
                </a:solidFill>
                <a:latin typeface="Sitka Text"/>
                <a:cs typeface="Sitka Text"/>
              </a:rPr>
              <a:t>,...,</a:t>
            </a:r>
            <a:r>
              <a:rPr sz="3200" i="1" baseline="-10416" dirty="0">
                <a:solidFill>
                  <a:srgbClr val="3333B2"/>
                </a:solidFill>
                <a:latin typeface="Arial"/>
                <a:cs typeface="Arial"/>
              </a:rPr>
              <a:t>a</a:t>
            </a:r>
            <a:r>
              <a:rPr sz="3200" i="1" baseline="-27777" dirty="0">
                <a:solidFill>
                  <a:srgbClr val="3333B2"/>
                </a:solidFill>
                <a:latin typeface="Arial"/>
                <a:cs typeface="Arial"/>
              </a:rPr>
              <a:t>k</a:t>
            </a:r>
            <a:r>
              <a:rPr sz="3200" i="1" spc="-15" baseline="-27777" dirty="0">
                <a:solidFill>
                  <a:srgbClr val="3333B2"/>
                </a:solidFill>
                <a:latin typeface="Arial"/>
                <a:cs typeface="Arial"/>
              </a:rPr>
              <a:t> </a:t>
            </a:r>
            <a:r>
              <a:rPr sz="3200" spc="15" dirty="0">
                <a:solidFill>
                  <a:srgbClr val="3333B2"/>
                </a:solidFill>
                <a:latin typeface="Tahoma"/>
                <a:cs typeface="Tahoma"/>
              </a:rPr>
              <a:t>(</a:t>
            </a:r>
            <a:r>
              <a:rPr sz="3200" i="1" spc="15" dirty="0">
                <a:solidFill>
                  <a:srgbClr val="3333B2"/>
                </a:solidFill>
                <a:latin typeface="Arial"/>
                <a:cs typeface="Arial"/>
              </a:rPr>
              <a:t>R</a:t>
            </a:r>
            <a:r>
              <a:rPr sz="3200" spc="15" dirty="0">
                <a:solidFill>
                  <a:srgbClr val="3333B2"/>
                </a:solidFill>
                <a:latin typeface="Tahoma"/>
                <a:cs typeface="Tahoma"/>
              </a:rPr>
              <a:t>)</a:t>
            </a:r>
            <a:endParaRPr sz="3200" dirty="0">
              <a:latin typeface="Tahoma"/>
              <a:cs typeface="Tahoma"/>
            </a:endParaRPr>
          </a:p>
        </p:txBody>
      </p:sp>
      <p:sp>
        <p:nvSpPr>
          <p:cNvPr id="2" name="Rectangle 1"/>
          <p:cNvSpPr/>
          <p:nvPr/>
        </p:nvSpPr>
        <p:spPr>
          <a:xfrm>
            <a:off x="0" y="2477980"/>
            <a:ext cx="5900738" cy="830997"/>
          </a:xfrm>
          <a:prstGeom prst="rect">
            <a:avLst/>
          </a:prstGeom>
        </p:spPr>
        <p:txBody>
          <a:bodyPr wrap="square">
            <a:spAutoFit/>
          </a:bodyPr>
          <a:lstStyle/>
          <a:p>
            <a:r>
              <a:rPr lang="fr-FR" sz="2400" dirty="0"/>
              <a:t>R</a:t>
            </a:r>
            <a:r>
              <a:rPr lang="fr-FR" sz="2400" dirty="0" smtClean="0"/>
              <a:t>elation </a:t>
            </a:r>
            <a:r>
              <a:rPr lang="fr-FR" sz="2400" dirty="0"/>
              <a:t>restreinte aux </a:t>
            </a:r>
            <a:r>
              <a:rPr lang="fr-FR" sz="2400" dirty="0" smtClean="0"/>
              <a:t>attributs spécifiés </a:t>
            </a:r>
            <a:r>
              <a:rPr lang="fr-FR" sz="2400" dirty="0"/>
              <a:t>dans la projection (choix de certains attributs</a:t>
            </a:r>
            <a:r>
              <a:rPr lang="fr-FR" sz="2400" dirty="0" smtClean="0"/>
              <a:t>)</a:t>
            </a:r>
            <a:endParaRPr lang="fr-FR" sz="2400" dirty="0"/>
          </a:p>
        </p:txBody>
      </p:sp>
      <p:sp>
        <p:nvSpPr>
          <p:cNvPr id="3" name="Rectangle 2"/>
          <p:cNvSpPr/>
          <p:nvPr/>
        </p:nvSpPr>
        <p:spPr>
          <a:xfrm>
            <a:off x="0" y="3395284"/>
            <a:ext cx="5272088" cy="923330"/>
          </a:xfrm>
          <a:prstGeom prst="rect">
            <a:avLst/>
          </a:prstGeom>
        </p:spPr>
        <p:txBody>
          <a:bodyPr wrap="square">
            <a:spAutoFit/>
          </a:bodyPr>
          <a:lstStyle/>
          <a:p>
            <a:pPr marL="85725" lvl="1">
              <a:lnSpc>
                <a:spcPct val="150000"/>
              </a:lnSpc>
            </a:pPr>
            <a:r>
              <a:rPr lang="fr-FR" b="1" dirty="0">
                <a:solidFill>
                  <a:srgbClr val="002060"/>
                </a:solidFill>
              </a:rPr>
              <a:t>Exemple</a:t>
            </a:r>
            <a:r>
              <a:rPr lang="fr-FR" dirty="0">
                <a:solidFill>
                  <a:srgbClr val="002060"/>
                </a:solidFill>
              </a:rPr>
              <a:t> </a:t>
            </a:r>
            <a:r>
              <a:rPr lang="fr-FR" dirty="0"/>
              <a:t>: </a:t>
            </a:r>
            <a:r>
              <a:rPr lang="en-GB" dirty="0"/>
              <a:t>Nom et </a:t>
            </a:r>
            <a:r>
              <a:rPr lang="en-GB" dirty="0" smtClean="0"/>
              <a:t>Pays des </a:t>
            </a:r>
            <a:r>
              <a:rPr lang="en-GB" dirty="0" err="1"/>
              <a:t>coureurs</a:t>
            </a:r>
            <a:r>
              <a:rPr lang="en-GB" dirty="0"/>
              <a:t> ?</a:t>
            </a:r>
          </a:p>
          <a:p>
            <a:pPr marL="85725" lvl="1">
              <a:lnSpc>
                <a:spcPct val="150000"/>
              </a:lnSpc>
              <a:buFontTx/>
              <a:buNone/>
            </a:pPr>
            <a:r>
              <a:rPr lang="en-GB" b="1" dirty="0" smtClean="0"/>
              <a:t>PROJECTION</a:t>
            </a:r>
            <a:r>
              <a:rPr lang="en-GB" dirty="0" smtClean="0"/>
              <a:t>(COUREUR</a:t>
            </a:r>
            <a:r>
              <a:rPr lang="en-GB" dirty="0"/>
              <a:t>, </a:t>
            </a:r>
            <a:r>
              <a:rPr lang="en-GB" dirty="0" err="1"/>
              <a:t>NomCoureur</a:t>
            </a:r>
            <a:r>
              <a:rPr lang="en-GB" dirty="0"/>
              <a:t>, </a:t>
            </a:r>
            <a:r>
              <a:rPr lang="en-GB" dirty="0" smtClean="0"/>
              <a:t>pays)</a:t>
            </a:r>
            <a:endParaRPr lang="en-GB" dirty="0"/>
          </a:p>
        </p:txBody>
      </p:sp>
      <p:graphicFrame>
        <p:nvGraphicFramePr>
          <p:cNvPr id="22" name="Group 1091"/>
          <p:cNvGraphicFramePr>
            <a:graphicFrameLocks noGrp="1"/>
          </p:cNvGraphicFramePr>
          <p:nvPr>
            <p:extLst>
              <p:ext uri="{D42A27DB-BD31-4B8C-83A1-F6EECF244321}">
                <p14:modId xmlns:p14="http://schemas.microsoft.com/office/powerpoint/2010/main" val="1892562006"/>
              </p:ext>
            </p:extLst>
          </p:nvPr>
        </p:nvGraphicFramePr>
        <p:xfrm>
          <a:off x="7863227" y="4297767"/>
          <a:ext cx="4186196" cy="2560233"/>
        </p:xfrm>
        <a:graphic>
          <a:graphicData uri="http://schemas.openxmlformats.org/drawingml/2006/table">
            <a:tbl>
              <a:tblPr>
                <a:tableStyleId>{2D5ABB26-0587-4C30-8999-92F81FD0307C}</a:tableStyleId>
              </a:tblPr>
              <a:tblGrid>
                <a:gridCol w="2751451">
                  <a:extLst>
                    <a:ext uri="{9D8B030D-6E8A-4147-A177-3AD203B41FA5}">
                      <a16:colId xmlns:a16="http://schemas.microsoft.com/office/drawing/2014/main" xmlns="" val="20000"/>
                    </a:ext>
                  </a:extLst>
                </a:gridCol>
                <a:gridCol w="1434745">
                  <a:extLst>
                    <a:ext uri="{9D8B030D-6E8A-4147-A177-3AD203B41FA5}">
                      <a16:colId xmlns:a16="http://schemas.microsoft.com/office/drawing/2014/main" xmlns="" val="20001"/>
                    </a:ext>
                  </a:extLst>
                </a:gridCol>
              </a:tblGrid>
              <a:tr h="44661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Nom </a:t>
                      </a:r>
                      <a:endParaRPr kumimoji="0" lang="fr-FR"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Coureur</a:t>
                      </a:r>
                      <a:endParaRPr kumimoji="0" lang="fr-FR" sz="1600" b="1" i="0" u="none" strike="noStrike" cap="none" normalizeH="0" baseline="0" dirty="0">
                        <a:ln>
                          <a:noFill/>
                        </a:ln>
                        <a:solidFill>
                          <a:schemeClr val="tx1"/>
                        </a:solidFill>
                        <a:effectLst/>
                        <a:latin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pays</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38951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ULLRICH Jan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ALLMAGNE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8951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JALABERT Laurent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SUISSE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8951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ROMINGER Tony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FRANCE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8951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BOARDMAN Chris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SUISSE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8951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CIPOLLINI Mario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ITALI</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23" name="AutoShape 1090"/>
          <p:cNvSpPr>
            <a:spLocks noChangeArrowheads="1"/>
          </p:cNvSpPr>
          <p:nvPr/>
        </p:nvSpPr>
        <p:spPr bwMode="auto">
          <a:xfrm>
            <a:off x="5900738" y="4341110"/>
            <a:ext cx="1248210" cy="668499"/>
          </a:xfrm>
          <a:prstGeom prst="wedgeRoundRectCallout">
            <a:avLst>
              <a:gd name="adj1" fmla="val 98923"/>
              <a:gd name="adj2" fmla="val 95818"/>
              <a:gd name="adj3" fmla="val 16667"/>
            </a:avLst>
          </a:prstGeom>
          <a:solidFill>
            <a:srgbClr val="FFFF00"/>
          </a:solidFill>
          <a:ln w="9525">
            <a:solidFill>
              <a:schemeClr val="tx1"/>
            </a:solidFill>
            <a:miter lim="800000"/>
            <a:headEnd/>
            <a:tailEnd/>
          </a:ln>
          <a:effectLst/>
          <a:extLst/>
        </p:spPr>
        <p:txBody>
          <a:bodyPr/>
          <a:lstStyle/>
          <a:p>
            <a:r>
              <a:rPr lang="fr-FR" dirty="0">
                <a:latin typeface="Arial" charset="0"/>
              </a:rPr>
              <a:t>Relation résultat</a:t>
            </a:r>
          </a:p>
        </p:txBody>
      </p:sp>
      <p:sp>
        <p:nvSpPr>
          <p:cNvPr id="4" name="Rectangle 3"/>
          <p:cNvSpPr/>
          <p:nvPr/>
        </p:nvSpPr>
        <p:spPr>
          <a:xfrm>
            <a:off x="0" y="4489981"/>
            <a:ext cx="5677646" cy="1292662"/>
          </a:xfrm>
          <a:prstGeom prst="rect">
            <a:avLst/>
          </a:prstGeom>
        </p:spPr>
        <p:txBody>
          <a:bodyPr wrap="square">
            <a:spAutoFit/>
          </a:bodyPr>
          <a:lstStyle/>
          <a:p>
            <a:pPr lvl="1">
              <a:buFontTx/>
              <a:buNone/>
            </a:pPr>
            <a:r>
              <a:rPr lang="en-GB" sz="2400" b="1" i="1" dirty="0">
                <a:solidFill>
                  <a:srgbClr val="002060"/>
                </a:solidFill>
              </a:rPr>
              <a:t>NOTATION</a:t>
            </a:r>
            <a:r>
              <a:rPr lang="en-GB" sz="2400" i="1" dirty="0"/>
              <a:t> :</a:t>
            </a:r>
            <a:r>
              <a:rPr lang="en-GB" sz="2400" dirty="0"/>
              <a:t> </a:t>
            </a:r>
            <a:r>
              <a:rPr lang="en-GB" sz="3600" b="1" dirty="0">
                <a:solidFill>
                  <a:srgbClr val="C00000"/>
                </a:solidFill>
                <a:sym typeface="Symbol" pitchFamily="18" charset="2"/>
              </a:rPr>
              <a:t></a:t>
            </a:r>
            <a:r>
              <a:rPr lang="en-GB" sz="3600" baseline="-25000" dirty="0">
                <a:sym typeface="Symbol" pitchFamily="18" charset="2"/>
              </a:rPr>
              <a:t>{</a:t>
            </a:r>
            <a:r>
              <a:rPr lang="en-GB" sz="3600" baseline="-25000" dirty="0" err="1" smtClean="0"/>
              <a:t>NomCoureur,pays</a:t>
            </a:r>
            <a:r>
              <a:rPr lang="en-GB" sz="2400" baseline="-25000" dirty="0" smtClean="0"/>
              <a:t>}</a:t>
            </a:r>
            <a:r>
              <a:rPr lang="en-GB" sz="2400" dirty="0" smtClean="0"/>
              <a:t>(</a:t>
            </a:r>
            <a:r>
              <a:rPr lang="en-GB" sz="2400" b="1" dirty="0"/>
              <a:t>COUREURS</a:t>
            </a:r>
            <a:r>
              <a:rPr lang="en-GB" sz="2400" dirty="0"/>
              <a:t>)</a:t>
            </a:r>
          </a:p>
          <a:p>
            <a:pPr lvl="1" algn="ctr">
              <a:spcAft>
                <a:spcPts val="950"/>
              </a:spcAft>
              <a:buFontTx/>
              <a:buNone/>
            </a:pPr>
            <a:endParaRPr lang="fr-FR" dirty="0"/>
          </a:p>
        </p:txBody>
      </p: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6" name="Rectangle 3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7" name="ZoneTexte 36"/>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38" name="object 3"/>
          <p:cNvSpPr txBox="1"/>
          <p:nvPr/>
        </p:nvSpPr>
        <p:spPr>
          <a:xfrm>
            <a:off x="368488" y="1416054"/>
            <a:ext cx="4794914" cy="319318"/>
          </a:xfrm>
          <a:prstGeom prst="rect">
            <a:avLst/>
          </a:prstGeom>
        </p:spPr>
        <p:txBody>
          <a:bodyPr vert="horz" wrap="square" lIns="0" tIns="11430" rIns="0" bIns="0" rtlCol="0">
            <a:spAutoFit/>
          </a:bodyPr>
          <a:lstStyle/>
          <a:p>
            <a:pPr marL="38100">
              <a:lnSpc>
                <a:spcPct val="100000"/>
              </a:lnSpc>
              <a:spcBef>
                <a:spcPts val="90"/>
              </a:spcBef>
            </a:pPr>
            <a:r>
              <a:rPr sz="2000" spc="-10" dirty="0">
                <a:latin typeface="Microsoft Sans Serif"/>
                <a:cs typeface="Microsoft Sans Serif"/>
              </a:rPr>
              <a:t>Soit</a:t>
            </a:r>
            <a:r>
              <a:rPr sz="2000" spc="10" dirty="0">
                <a:latin typeface="Microsoft Sans Serif"/>
                <a:cs typeface="Microsoft Sans Serif"/>
              </a:rPr>
              <a:t> </a:t>
            </a:r>
            <a:r>
              <a:rPr sz="2000" i="1" spc="20" dirty="0">
                <a:latin typeface="Arial"/>
                <a:cs typeface="Arial"/>
              </a:rPr>
              <a:t>R</a:t>
            </a:r>
            <a:r>
              <a:rPr sz="2000" spc="20" dirty="0">
                <a:latin typeface="Tahoma"/>
                <a:cs typeface="Tahoma"/>
              </a:rPr>
              <a:t>(</a:t>
            </a:r>
            <a:r>
              <a:rPr sz="2000" i="1" spc="20" dirty="0">
                <a:latin typeface="Arial"/>
                <a:cs typeface="Arial"/>
              </a:rPr>
              <a:t>a</a:t>
            </a:r>
            <a:r>
              <a:rPr sz="2000" spc="30" baseline="-13888" dirty="0">
                <a:latin typeface="Microsoft Sans Serif"/>
                <a:cs typeface="Microsoft Sans Serif"/>
              </a:rPr>
              <a:t>1</a:t>
            </a:r>
            <a:r>
              <a:rPr sz="2000" i="1" spc="20" dirty="0">
                <a:latin typeface="Calibri"/>
                <a:cs typeface="Calibri"/>
              </a:rPr>
              <a:t>,</a:t>
            </a:r>
            <a:r>
              <a:rPr sz="2000" i="1" spc="-70" dirty="0">
                <a:latin typeface="Calibri"/>
                <a:cs typeface="Calibri"/>
              </a:rPr>
              <a:t> </a:t>
            </a:r>
            <a:r>
              <a:rPr sz="2000" i="1" spc="20" dirty="0">
                <a:latin typeface="Arial"/>
                <a:cs typeface="Arial"/>
              </a:rPr>
              <a:t>a</a:t>
            </a:r>
            <a:r>
              <a:rPr sz="2000" spc="30" baseline="-13888" dirty="0">
                <a:latin typeface="Microsoft Sans Serif"/>
                <a:cs typeface="Microsoft Sans Serif"/>
              </a:rPr>
              <a:t>2</a:t>
            </a:r>
            <a:r>
              <a:rPr sz="2000" i="1" spc="20" dirty="0">
                <a:latin typeface="Calibri"/>
                <a:cs typeface="Calibri"/>
              </a:rPr>
              <a:t>,</a:t>
            </a:r>
            <a:r>
              <a:rPr sz="2000" i="1" spc="-70" dirty="0">
                <a:latin typeface="Calibri"/>
                <a:cs typeface="Calibri"/>
              </a:rPr>
              <a:t> </a:t>
            </a:r>
            <a:r>
              <a:rPr sz="2000" i="1" spc="25" dirty="0">
                <a:latin typeface="Calibri"/>
                <a:cs typeface="Calibri"/>
              </a:rPr>
              <a:t>...,</a:t>
            </a:r>
            <a:r>
              <a:rPr sz="2000" i="1" spc="-70" dirty="0">
                <a:latin typeface="Calibri"/>
                <a:cs typeface="Calibri"/>
              </a:rPr>
              <a:t> </a:t>
            </a:r>
            <a:r>
              <a:rPr sz="2000" i="1" spc="-5" dirty="0">
                <a:latin typeface="Arial"/>
                <a:cs typeface="Arial"/>
              </a:rPr>
              <a:t>a</a:t>
            </a:r>
            <a:r>
              <a:rPr sz="2000" i="1" spc="-7" baseline="-13888" dirty="0">
                <a:latin typeface="Arial"/>
                <a:cs typeface="Arial"/>
              </a:rPr>
              <a:t>N</a:t>
            </a:r>
            <a:r>
              <a:rPr sz="2000" i="1" spc="-172" baseline="-13888" dirty="0">
                <a:latin typeface="Arial"/>
                <a:cs typeface="Arial"/>
              </a:rPr>
              <a:t> </a:t>
            </a:r>
            <a:r>
              <a:rPr sz="2000" dirty="0">
                <a:latin typeface="Tahoma"/>
                <a:cs typeface="Tahoma"/>
              </a:rPr>
              <a:t>)</a:t>
            </a:r>
            <a:r>
              <a:rPr sz="2000" spc="-40" dirty="0">
                <a:latin typeface="Tahoma"/>
                <a:cs typeface="Tahoma"/>
              </a:rPr>
              <a:t> </a:t>
            </a:r>
            <a:r>
              <a:rPr sz="2000" spc="-10" dirty="0">
                <a:latin typeface="Microsoft Sans Serif"/>
                <a:cs typeface="Microsoft Sans Serif"/>
              </a:rPr>
              <a:t>une</a:t>
            </a:r>
            <a:r>
              <a:rPr sz="2000" spc="10" dirty="0">
                <a:latin typeface="Microsoft Sans Serif"/>
                <a:cs typeface="Microsoft Sans Serif"/>
              </a:rPr>
              <a:t> </a:t>
            </a:r>
            <a:r>
              <a:rPr sz="2000" spc="-10" dirty="0">
                <a:latin typeface="Microsoft Sans Serif"/>
                <a:cs typeface="Microsoft Sans Serif"/>
              </a:rPr>
              <a:t>relation.</a:t>
            </a:r>
            <a:endParaRPr sz="2000" dirty="0">
              <a:latin typeface="Microsoft Sans Serif"/>
              <a:cs typeface="Microsoft Sans Serif"/>
            </a:endParaRPr>
          </a:p>
        </p:txBody>
      </p:sp>
      <p:sp>
        <p:nvSpPr>
          <p:cNvPr id="39" name="Rectangle 38"/>
          <p:cNvSpPr/>
          <p:nvPr/>
        </p:nvSpPr>
        <p:spPr>
          <a:xfrm>
            <a:off x="4347808" y="835311"/>
            <a:ext cx="3456347" cy="461665"/>
          </a:xfrm>
          <a:prstGeom prst="rect">
            <a:avLst/>
          </a:prstGeom>
        </p:spPr>
        <p:txBody>
          <a:bodyPr wrap="square">
            <a:spAutoFit/>
          </a:bodyPr>
          <a:lstStyle/>
          <a:p>
            <a:r>
              <a:rPr lang="fr-FR" sz="2400" b="1" dirty="0">
                <a:solidFill>
                  <a:schemeClr val="tx2">
                    <a:lumMod val="60000"/>
                    <a:lumOff val="40000"/>
                  </a:schemeClr>
                </a:solidFill>
              </a:rPr>
              <a:t>Les Opérations </a:t>
            </a:r>
            <a:r>
              <a:rPr lang="fr-FR" sz="2400" b="1" dirty="0" smtClean="0">
                <a:solidFill>
                  <a:schemeClr val="tx2">
                    <a:lumMod val="60000"/>
                    <a:lumOff val="40000"/>
                  </a:schemeClr>
                </a:solidFill>
              </a:rPr>
              <a:t>unaires</a:t>
            </a:r>
            <a:endParaRPr lang="fr-FR" sz="2400" b="1" dirty="0">
              <a:solidFill>
                <a:schemeClr val="tx2">
                  <a:lumMod val="60000"/>
                  <a:lumOff val="40000"/>
                </a:schemeClr>
              </a:solidFill>
            </a:endParaRPr>
          </a:p>
        </p:txBody>
      </p:sp>
      <p:graphicFrame>
        <p:nvGraphicFramePr>
          <p:cNvPr id="40" name="Group 75"/>
          <p:cNvGraphicFramePr>
            <a:graphicFrameLocks noGrp="1"/>
          </p:cNvGraphicFramePr>
          <p:nvPr>
            <p:extLst>
              <p:ext uri="{D42A27DB-BD31-4B8C-83A1-F6EECF244321}">
                <p14:modId xmlns:p14="http://schemas.microsoft.com/office/powerpoint/2010/main" val="1055239201"/>
              </p:ext>
            </p:extLst>
          </p:nvPr>
        </p:nvGraphicFramePr>
        <p:xfrm>
          <a:off x="6543079" y="1361941"/>
          <a:ext cx="5486970" cy="2529471"/>
        </p:xfrm>
        <a:graphic>
          <a:graphicData uri="http://schemas.openxmlformats.org/drawingml/2006/table">
            <a:tbl>
              <a:tblPr/>
              <a:tblGrid>
                <a:gridCol w="1063943">
                  <a:extLst>
                    <a:ext uri="{9D8B030D-6E8A-4147-A177-3AD203B41FA5}">
                      <a16:colId xmlns:a16="http://schemas.microsoft.com/office/drawing/2014/main" xmlns="" val="20000"/>
                    </a:ext>
                  </a:extLst>
                </a:gridCol>
                <a:gridCol w="2121218">
                  <a:extLst>
                    <a:ext uri="{9D8B030D-6E8A-4147-A177-3AD203B41FA5}">
                      <a16:colId xmlns:a16="http://schemas.microsoft.com/office/drawing/2014/main" xmlns="" val="20001"/>
                    </a:ext>
                  </a:extLst>
                </a:gridCol>
                <a:gridCol w="912429">
                  <a:extLst>
                    <a:ext uri="{9D8B030D-6E8A-4147-A177-3AD203B41FA5}">
                      <a16:colId xmlns:a16="http://schemas.microsoft.com/office/drawing/2014/main" xmlns="" val="20002"/>
                    </a:ext>
                  </a:extLst>
                </a:gridCol>
                <a:gridCol w="1389380">
                  <a:extLst>
                    <a:ext uri="{9D8B030D-6E8A-4147-A177-3AD203B41FA5}">
                      <a16:colId xmlns:a16="http://schemas.microsoft.com/office/drawing/2014/main" xmlns="" val="20003"/>
                    </a:ext>
                  </a:extLst>
                </a:gridCol>
              </a:tblGrid>
              <a:tr h="710921">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Numéro </a:t>
                      </a:r>
                      <a:endParaRPr kumimoji="0" lang="fr-FR"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coureur</a:t>
                      </a:r>
                      <a:endParaRPr kumimoji="0" lang="fr-FR"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Nom </a:t>
                      </a:r>
                      <a:endParaRPr kumimoji="0" lang="fr-FR"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Coureur</a:t>
                      </a:r>
                      <a:endParaRPr kumimoji="0" lang="fr-FR" sz="1600" b="1" i="0" u="none" strike="noStrike" cap="none" normalizeH="0" baseline="0" dirty="0">
                        <a:ln>
                          <a:noFill/>
                        </a:ln>
                        <a:solidFill>
                          <a:schemeClr val="tx1"/>
                        </a:solidFill>
                        <a:effectLst/>
                        <a:latin typeface="Arial" charset="0"/>
                      </a:endParaRPr>
                    </a:p>
                  </a:txBody>
                  <a:tcPr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Code </a:t>
                      </a:r>
                      <a:r>
                        <a:rPr kumimoji="0" lang="fr-FR" sz="1600" b="1" i="0" u="none" strike="noStrike" cap="none" normalizeH="0" baseline="0" dirty="0" smtClean="0">
                          <a:ln>
                            <a:noFill/>
                          </a:ln>
                          <a:solidFill>
                            <a:schemeClr val="tx1"/>
                          </a:solidFill>
                          <a:effectLst/>
                          <a:latin typeface="Arial" charset="0"/>
                        </a:rPr>
                        <a:t> équipe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pays</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xmlns="" val="10000"/>
                  </a:ext>
                </a:extLst>
              </a:tr>
              <a:tr h="36371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ULLRICH Jan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a:ln>
                            <a:noFill/>
                          </a:ln>
                          <a:solidFill>
                            <a:schemeClr val="tx1"/>
                          </a:solidFill>
                          <a:effectLst/>
                          <a:latin typeface="Arial" charset="0"/>
                        </a:rPr>
                        <a:t>TEL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ALLMAGNE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36371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31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JALABERT Laurent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a:ln>
                            <a:noFill/>
                          </a:ln>
                          <a:solidFill>
                            <a:schemeClr val="tx1"/>
                          </a:solidFill>
                          <a:effectLst/>
                          <a:latin typeface="Arial" charset="0"/>
                        </a:rPr>
                        <a:t>ONC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SUISSE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2"/>
                  </a:ext>
                </a:extLst>
              </a:tr>
              <a:tr h="36371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61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ROMINGER Tony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COF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FRANCE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36371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a:ln>
                            <a:noFill/>
                          </a:ln>
                          <a:solidFill>
                            <a:schemeClr val="tx1"/>
                          </a:solidFill>
                          <a:effectLst/>
                          <a:latin typeface="Arial" charset="0"/>
                        </a:rPr>
                        <a:t>91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BOARDMAN Chris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a:ln>
                            <a:noFill/>
                          </a:ln>
                          <a:solidFill>
                            <a:schemeClr val="tx1"/>
                          </a:solidFill>
                          <a:effectLst/>
                          <a:latin typeface="Arial" charset="0"/>
                        </a:rPr>
                        <a:t>GAN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SUISSE</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4"/>
                  </a:ext>
                </a:extLst>
              </a:tr>
              <a:tr h="36371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114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a:ln>
                            <a:noFill/>
                          </a:ln>
                          <a:solidFill>
                            <a:schemeClr val="tx1"/>
                          </a:solidFill>
                          <a:effectLst/>
                          <a:latin typeface="Arial" charset="0"/>
                        </a:rPr>
                        <a:t>CIPOLLINI Mario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a:ln>
                            <a:noFill/>
                          </a:ln>
                          <a:solidFill>
                            <a:schemeClr val="tx1"/>
                          </a:solidFill>
                          <a:effectLst/>
                          <a:latin typeface="Arial" charset="0"/>
                        </a:rPr>
                        <a:t>SAE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r-FR" sz="1600" b="1" i="0" u="none" strike="noStrike" cap="none" normalizeH="0" baseline="0" dirty="0" smtClean="0">
                          <a:ln>
                            <a:noFill/>
                          </a:ln>
                          <a:solidFill>
                            <a:schemeClr val="tx1"/>
                          </a:solidFill>
                          <a:effectLst/>
                          <a:latin typeface="Arial" charset="0"/>
                        </a:rPr>
                        <a:t>ITALI</a:t>
                      </a:r>
                      <a:endParaRPr kumimoji="0" lang="fr-FR"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47" name="Rectangle 46"/>
          <p:cNvSpPr/>
          <p:nvPr/>
        </p:nvSpPr>
        <p:spPr>
          <a:xfrm>
            <a:off x="7768156" y="806068"/>
            <a:ext cx="4281267" cy="400110"/>
          </a:xfrm>
          <a:prstGeom prst="rect">
            <a:avLst/>
          </a:prstGeom>
        </p:spPr>
        <p:txBody>
          <a:bodyPr wrap="square">
            <a:spAutoFit/>
          </a:bodyPr>
          <a:lstStyle/>
          <a:p>
            <a:pPr lvl="1">
              <a:buFontTx/>
              <a:buNone/>
            </a:pPr>
            <a:r>
              <a:rPr lang="en-GB" sz="2000" b="1" i="1" dirty="0" smtClean="0">
                <a:solidFill>
                  <a:srgbClr val="002060"/>
                </a:solidFill>
              </a:rPr>
              <a:t>Table/Relation </a:t>
            </a:r>
            <a:r>
              <a:rPr lang="en-GB" sz="2000" b="1" dirty="0" smtClean="0"/>
              <a:t>COUREURS</a:t>
            </a:r>
            <a:endParaRPr lang="en-GB" sz="2000" dirty="0"/>
          </a:p>
        </p:txBody>
      </p:sp>
    </p:spTree>
    <p:extLst>
      <p:ext uri="{BB962C8B-B14F-4D97-AF65-F5344CB8AC3E}">
        <p14:creationId xmlns:p14="http://schemas.microsoft.com/office/powerpoint/2010/main" val="421463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23" grpId="0" animBg="1"/>
      <p:bldP spid="4" grpId="0"/>
      <p:bldP spid="47"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89152" y="1974603"/>
            <a:ext cx="6616861" cy="929864"/>
          </a:xfrm>
          <a:prstGeom prst="rect">
            <a:avLst/>
          </a:prstGeom>
        </p:spPr>
      </p:pic>
      <p:pic>
        <p:nvPicPr>
          <p:cNvPr id="5" name="Image 4"/>
          <p:cNvPicPr>
            <a:picLocks noChangeAspect="1"/>
          </p:cNvPicPr>
          <p:nvPr/>
        </p:nvPicPr>
        <p:blipFill>
          <a:blip r:embed="rId3"/>
          <a:stretch>
            <a:fillRect/>
          </a:stretch>
        </p:blipFill>
        <p:spPr>
          <a:xfrm>
            <a:off x="962232" y="5121706"/>
            <a:ext cx="6150819" cy="781805"/>
          </a:xfrm>
          <a:prstGeom prst="rect">
            <a:avLst/>
          </a:prstGeom>
        </p:spPr>
      </p:pic>
      <p:pic>
        <p:nvPicPr>
          <p:cNvPr id="17" name="Image 16"/>
          <p:cNvPicPr>
            <a:picLocks noChangeAspect="1"/>
          </p:cNvPicPr>
          <p:nvPr/>
        </p:nvPicPr>
        <p:blipFill>
          <a:blip r:embed="rId4"/>
          <a:stretch>
            <a:fillRect/>
          </a:stretch>
        </p:blipFill>
        <p:spPr>
          <a:xfrm>
            <a:off x="1017282" y="5938821"/>
            <a:ext cx="4296592" cy="799731"/>
          </a:xfrm>
          <a:prstGeom prst="rect">
            <a:avLst/>
          </a:prstGeom>
        </p:spPr>
      </p:pic>
      <p:pic>
        <p:nvPicPr>
          <p:cNvPr id="18" name="Image 17"/>
          <p:cNvPicPr>
            <a:picLocks noChangeAspect="1"/>
          </p:cNvPicPr>
          <p:nvPr/>
        </p:nvPicPr>
        <p:blipFill>
          <a:blip r:embed="rId5"/>
          <a:stretch>
            <a:fillRect/>
          </a:stretch>
        </p:blipFill>
        <p:spPr>
          <a:xfrm>
            <a:off x="6075981" y="3472524"/>
            <a:ext cx="5791200" cy="1560749"/>
          </a:xfrm>
          <a:prstGeom prst="rect">
            <a:avLst/>
          </a:prstGeom>
        </p:spPr>
      </p:pic>
      <p:sp>
        <p:nvSpPr>
          <p:cNvPr id="19" name="ZoneTexte 18"/>
          <p:cNvSpPr txBox="1"/>
          <p:nvPr/>
        </p:nvSpPr>
        <p:spPr>
          <a:xfrm>
            <a:off x="7409885" y="2904467"/>
            <a:ext cx="2997744" cy="461665"/>
          </a:xfrm>
          <a:prstGeom prst="rect">
            <a:avLst/>
          </a:prstGeom>
          <a:noFill/>
        </p:spPr>
        <p:txBody>
          <a:bodyPr wrap="none" rtlCol="0">
            <a:spAutoFit/>
          </a:bodyPr>
          <a:lstStyle/>
          <a:p>
            <a:r>
              <a:rPr lang="fr-FR" sz="2400" b="1" dirty="0" smtClean="0"/>
              <a:t>Relation (Table) </a:t>
            </a:r>
            <a:r>
              <a:rPr lang="fr-FR" sz="2400" b="1" dirty="0" smtClean="0">
                <a:solidFill>
                  <a:srgbClr val="002060"/>
                </a:solidFill>
              </a:rPr>
              <a:t>Vente</a:t>
            </a:r>
            <a:endParaRPr lang="fr-FR" sz="2400" b="1" dirty="0">
              <a:solidFill>
                <a:srgbClr val="002060"/>
              </a:solidFill>
            </a:endParaRPr>
          </a:p>
        </p:txBody>
      </p:sp>
      <p:pic>
        <p:nvPicPr>
          <p:cNvPr id="20" name="Image 19"/>
          <p:cNvPicPr>
            <a:picLocks noChangeAspect="1"/>
          </p:cNvPicPr>
          <p:nvPr/>
        </p:nvPicPr>
        <p:blipFill>
          <a:blip r:embed="rId6"/>
          <a:stretch>
            <a:fillRect/>
          </a:stretch>
        </p:blipFill>
        <p:spPr>
          <a:xfrm>
            <a:off x="233644" y="3445059"/>
            <a:ext cx="5662613" cy="1641337"/>
          </a:xfrm>
          <a:prstGeom prst="rect">
            <a:avLst/>
          </a:prstGeom>
        </p:spPr>
      </p:pic>
      <p:sp>
        <p:nvSpPr>
          <p:cNvPr id="21" name="ZoneTexte 20"/>
          <p:cNvSpPr txBox="1"/>
          <p:nvPr/>
        </p:nvSpPr>
        <p:spPr>
          <a:xfrm>
            <a:off x="1457192" y="3009639"/>
            <a:ext cx="2580450" cy="400110"/>
          </a:xfrm>
          <a:prstGeom prst="rect">
            <a:avLst/>
          </a:prstGeom>
          <a:noFill/>
        </p:spPr>
        <p:txBody>
          <a:bodyPr wrap="none" rtlCol="0">
            <a:spAutoFit/>
          </a:bodyPr>
          <a:lstStyle/>
          <a:p>
            <a:pPr algn="r"/>
            <a:r>
              <a:rPr lang="fr-FR" sz="2000" b="1" dirty="0" smtClean="0"/>
              <a:t>Relation (Table) </a:t>
            </a:r>
            <a:r>
              <a:rPr lang="fr-FR" sz="2000" b="1" dirty="0" smtClean="0">
                <a:solidFill>
                  <a:srgbClr val="002060"/>
                </a:solidFill>
              </a:rPr>
              <a:t>Client </a:t>
            </a:r>
            <a:endParaRPr lang="fr-FR" sz="2000" b="1" dirty="0">
              <a:solidFill>
                <a:srgbClr val="002060"/>
              </a:solidFill>
            </a:endParaRPr>
          </a:p>
        </p:txBody>
      </p:sp>
      <p:sp>
        <p:nvSpPr>
          <p:cNvPr id="2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4" name="Rectangle 33"/>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5" name="ZoneTexte 34"/>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36" name="object 3"/>
          <p:cNvSpPr txBox="1"/>
          <p:nvPr/>
        </p:nvSpPr>
        <p:spPr>
          <a:xfrm>
            <a:off x="289152" y="1592648"/>
            <a:ext cx="2423892" cy="319318"/>
          </a:xfrm>
          <a:prstGeom prst="rect">
            <a:avLst/>
          </a:prstGeom>
        </p:spPr>
        <p:txBody>
          <a:bodyPr vert="horz" wrap="square" lIns="0" tIns="11430" rIns="0" bIns="0" rtlCol="0">
            <a:spAutoFit/>
          </a:bodyPr>
          <a:lstStyle/>
          <a:p>
            <a:pPr marL="38100">
              <a:lnSpc>
                <a:spcPct val="100000"/>
              </a:lnSpc>
              <a:spcBef>
                <a:spcPts val="90"/>
              </a:spcBef>
            </a:pPr>
            <a:r>
              <a:rPr lang="fr-FR" sz="2000" b="1" spc="-10" dirty="0" smtClean="0">
                <a:solidFill>
                  <a:srgbClr val="002060"/>
                </a:solidFill>
                <a:latin typeface="Microsoft Sans Serif"/>
                <a:cs typeface="Microsoft Sans Serif"/>
              </a:rPr>
              <a:t>Exercice 1</a:t>
            </a:r>
            <a:endParaRPr sz="2000" b="1" dirty="0">
              <a:solidFill>
                <a:srgbClr val="002060"/>
              </a:solidFill>
              <a:latin typeface="Microsoft Sans Serif"/>
              <a:cs typeface="Microsoft Sans Serif"/>
            </a:endParaRPr>
          </a:p>
        </p:txBody>
      </p:sp>
      <p:sp>
        <p:nvSpPr>
          <p:cNvPr id="38" name="Rectangle 37"/>
          <p:cNvSpPr/>
          <p:nvPr/>
        </p:nvSpPr>
        <p:spPr>
          <a:xfrm>
            <a:off x="4347808" y="835311"/>
            <a:ext cx="3456347" cy="461665"/>
          </a:xfrm>
          <a:prstGeom prst="rect">
            <a:avLst/>
          </a:prstGeom>
        </p:spPr>
        <p:txBody>
          <a:bodyPr wrap="square">
            <a:spAutoFit/>
          </a:bodyPr>
          <a:lstStyle/>
          <a:p>
            <a:r>
              <a:rPr lang="fr-FR" sz="2400" b="1" dirty="0">
                <a:solidFill>
                  <a:schemeClr val="tx2">
                    <a:lumMod val="60000"/>
                    <a:lumOff val="40000"/>
                  </a:schemeClr>
                </a:solidFill>
              </a:rPr>
              <a:t>Les Opérations </a:t>
            </a:r>
            <a:r>
              <a:rPr lang="fr-FR" sz="2400" b="1" dirty="0" smtClean="0">
                <a:solidFill>
                  <a:schemeClr val="tx2">
                    <a:lumMod val="60000"/>
                    <a:lumOff val="40000"/>
                  </a:schemeClr>
                </a:solidFill>
              </a:rPr>
              <a:t>unaires</a:t>
            </a:r>
            <a:endParaRPr lang="fr-FR" sz="2400" b="1" dirty="0">
              <a:solidFill>
                <a:schemeClr val="tx2">
                  <a:lumMod val="60000"/>
                  <a:lumOff val="40000"/>
                </a:schemeClr>
              </a:solidFill>
            </a:endParaRPr>
          </a:p>
        </p:txBody>
      </p:sp>
      <p:sp>
        <p:nvSpPr>
          <p:cNvPr id="40" name="ZoneTexte 39"/>
          <p:cNvSpPr txBox="1"/>
          <p:nvPr/>
        </p:nvSpPr>
        <p:spPr>
          <a:xfrm>
            <a:off x="239501" y="5283417"/>
            <a:ext cx="722731" cy="523220"/>
          </a:xfrm>
          <a:prstGeom prst="rect">
            <a:avLst/>
          </a:prstGeom>
          <a:noFill/>
        </p:spPr>
        <p:txBody>
          <a:bodyPr wrap="square" rtlCol="0">
            <a:spAutoFit/>
          </a:bodyPr>
          <a:lstStyle/>
          <a:p>
            <a:r>
              <a:rPr lang="fr-FR" sz="2800" b="1" dirty="0" smtClean="0"/>
              <a:t>1)</a:t>
            </a:r>
            <a:endParaRPr lang="fr-FR" sz="2800" b="1" dirty="0"/>
          </a:p>
        </p:txBody>
      </p:sp>
      <p:sp>
        <p:nvSpPr>
          <p:cNvPr id="41" name="ZoneTexte 40"/>
          <p:cNvSpPr txBox="1"/>
          <p:nvPr/>
        </p:nvSpPr>
        <p:spPr>
          <a:xfrm>
            <a:off x="196786" y="6096269"/>
            <a:ext cx="722731" cy="523220"/>
          </a:xfrm>
          <a:prstGeom prst="rect">
            <a:avLst/>
          </a:prstGeom>
          <a:noFill/>
        </p:spPr>
        <p:txBody>
          <a:bodyPr wrap="square" rtlCol="0">
            <a:spAutoFit/>
          </a:bodyPr>
          <a:lstStyle/>
          <a:p>
            <a:r>
              <a:rPr lang="fr-FR" sz="2800" b="1" dirty="0"/>
              <a:t>2</a:t>
            </a:r>
            <a:r>
              <a:rPr lang="fr-FR" sz="2800" b="1" dirty="0" smtClean="0"/>
              <a:t>)</a:t>
            </a:r>
            <a:endParaRPr lang="fr-FR" sz="2800" b="1" dirty="0"/>
          </a:p>
        </p:txBody>
      </p:sp>
      <p:sp>
        <p:nvSpPr>
          <p:cNvPr id="42" name="object 6"/>
          <p:cNvSpPr txBox="1"/>
          <p:nvPr/>
        </p:nvSpPr>
        <p:spPr>
          <a:xfrm>
            <a:off x="7569542" y="794582"/>
            <a:ext cx="4510164" cy="51103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sz="3200" b="1" spc="-10" dirty="0">
                <a:solidFill>
                  <a:srgbClr val="3333B2"/>
                </a:solidFill>
                <a:latin typeface="Arial"/>
                <a:cs typeface="Arial"/>
              </a:rPr>
              <a:t>Projection </a:t>
            </a:r>
            <a:r>
              <a:rPr sz="3200" b="1" spc="-5" dirty="0">
                <a:solidFill>
                  <a:srgbClr val="3333B2"/>
                </a:solidFill>
                <a:latin typeface="Arial"/>
                <a:cs typeface="Arial"/>
              </a:rPr>
              <a:t>:</a:t>
            </a:r>
            <a:r>
              <a:rPr sz="3200" b="1" spc="60" dirty="0">
                <a:solidFill>
                  <a:srgbClr val="3333B2"/>
                </a:solidFill>
                <a:latin typeface="Arial"/>
                <a:cs typeface="Arial"/>
              </a:rPr>
              <a:t> </a:t>
            </a:r>
            <a:r>
              <a:rPr sz="3200" b="1" i="1" dirty="0">
                <a:solidFill>
                  <a:srgbClr val="FF0000"/>
                </a:solidFill>
                <a:latin typeface="Calibri"/>
                <a:cs typeface="Calibri"/>
              </a:rPr>
              <a:t>π</a:t>
            </a:r>
            <a:r>
              <a:rPr sz="3200" i="1" baseline="-10416" dirty="0">
                <a:solidFill>
                  <a:srgbClr val="3333B2"/>
                </a:solidFill>
                <a:latin typeface="Arial"/>
                <a:cs typeface="Arial"/>
              </a:rPr>
              <a:t>a</a:t>
            </a:r>
            <a:r>
              <a:rPr sz="3200" baseline="-27777" dirty="0">
                <a:solidFill>
                  <a:srgbClr val="3333B2"/>
                </a:solidFill>
                <a:latin typeface="Microsoft Sans Serif"/>
                <a:cs typeface="Microsoft Sans Serif"/>
              </a:rPr>
              <a:t>1</a:t>
            </a:r>
            <a:r>
              <a:rPr sz="3200" i="1" baseline="-10416" dirty="0">
                <a:solidFill>
                  <a:srgbClr val="3333B2"/>
                </a:solidFill>
                <a:latin typeface="Sitka Text"/>
                <a:cs typeface="Sitka Text"/>
              </a:rPr>
              <a:t>,...,</a:t>
            </a:r>
            <a:r>
              <a:rPr sz="3200" i="1" baseline="-10416" dirty="0">
                <a:solidFill>
                  <a:srgbClr val="3333B2"/>
                </a:solidFill>
                <a:latin typeface="Arial"/>
                <a:cs typeface="Arial"/>
              </a:rPr>
              <a:t>a</a:t>
            </a:r>
            <a:r>
              <a:rPr sz="3200" i="1" baseline="-27777" dirty="0">
                <a:solidFill>
                  <a:srgbClr val="3333B2"/>
                </a:solidFill>
                <a:latin typeface="Arial"/>
                <a:cs typeface="Arial"/>
              </a:rPr>
              <a:t>k</a:t>
            </a:r>
            <a:r>
              <a:rPr sz="3200" i="1" spc="-15" baseline="-27777" dirty="0">
                <a:solidFill>
                  <a:srgbClr val="3333B2"/>
                </a:solidFill>
                <a:latin typeface="Arial"/>
                <a:cs typeface="Arial"/>
              </a:rPr>
              <a:t> </a:t>
            </a:r>
            <a:r>
              <a:rPr sz="3200" spc="15" dirty="0">
                <a:solidFill>
                  <a:srgbClr val="3333B2"/>
                </a:solidFill>
                <a:latin typeface="Tahoma"/>
                <a:cs typeface="Tahoma"/>
              </a:rPr>
              <a:t>(</a:t>
            </a:r>
            <a:r>
              <a:rPr sz="3200" i="1" spc="15" dirty="0">
                <a:solidFill>
                  <a:srgbClr val="3333B2"/>
                </a:solidFill>
                <a:latin typeface="Arial"/>
                <a:cs typeface="Arial"/>
              </a:rPr>
              <a:t>R</a:t>
            </a:r>
            <a:r>
              <a:rPr sz="3200" spc="15" dirty="0">
                <a:solidFill>
                  <a:srgbClr val="3333B2"/>
                </a:solidFill>
                <a:latin typeface="Tahoma"/>
                <a:cs typeface="Tahoma"/>
              </a:rPr>
              <a:t>)</a:t>
            </a:r>
            <a:endParaRPr sz="3200" dirty="0">
              <a:latin typeface="Tahoma"/>
              <a:cs typeface="Tahoma"/>
            </a:endParaRPr>
          </a:p>
        </p:txBody>
      </p:sp>
    </p:spTree>
    <p:extLst>
      <p:ext uri="{BB962C8B-B14F-4D97-AF65-F5344CB8AC3E}">
        <p14:creationId xmlns:p14="http://schemas.microsoft.com/office/powerpoint/2010/main" val="273319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9029" y="1573819"/>
            <a:ext cx="3753848" cy="400110"/>
          </a:xfrm>
          <a:prstGeom prst="rect">
            <a:avLst/>
          </a:prstGeom>
          <a:noFill/>
        </p:spPr>
        <p:txBody>
          <a:bodyPr wrap="none" rtlCol="0">
            <a:spAutoFit/>
          </a:bodyPr>
          <a:lstStyle/>
          <a:p>
            <a:r>
              <a:rPr lang="fr-FR" sz="2000" dirty="0" smtClean="0"/>
              <a:t>Soit le schéma relationnel suivant:</a:t>
            </a:r>
            <a:endParaRPr lang="fr-FR" sz="2000" dirty="0"/>
          </a:p>
        </p:txBody>
      </p:sp>
      <p:sp>
        <p:nvSpPr>
          <p:cNvPr id="18" name="ZoneTexte 17"/>
          <p:cNvSpPr txBox="1"/>
          <p:nvPr/>
        </p:nvSpPr>
        <p:spPr>
          <a:xfrm>
            <a:off x="351128" y="2051030"/>
            <a:ext cx="7187802" cy="400110"/>
          </a:xfrm>
          <a:prstGeom prst="rect">
            <a:avLst/>
          </a:prstGeom>
          <a:noFill/>
        </p:spPr>
        <p:txBody>
          <a:bodyPr wrap="none" rtlCol="0">
            <a:spAutoFit/>
          </a:bodyPr>
          <a:lstStyle/>
          <a:p>
            <a:r>
              <a:rPr lang="fr-FR" sz="2000" b="1" dirty="0" smtClean="0"/>
              <a:t>REPRESENTATION</a:t>
            </a:r>
            <a:r>
              <a:rPr lang="fr-FR" sz="2000" dirty="0" smtClean="0"/>
              <a:t> ( </a:t>
            </a:r>
            <a:r>
              <a:rPr lang="fr-FR" sz="2000" b="1" u="sng" dirty="0" err="1" smtClean="0"/>
              <a:t>Id_Representation</a:t>
            </a:r>
            <a:r>
              <a:rPr lang="fr-FR" sz="2000" b="1" u="sng" dirty="0" smtClean="0"/>
              <a:t> </a:t>
            </a:r>
            <a:r>
              <a:rPr lang="fr-FR" sz="2000" dirty="0" smtClean="0"/>
              <a:t>, </a:t>
            </a:r>
            <a:r>
              <a:rPr lang="fr-FR" sz="2000" dirty="0" err="1" smtClean="0"/>
              <a:t>Titre_Representation</a:t>
            </a:r>
            <a:r>
              <a:rPr lang="fr-FR" sz="2000" dirty="0" smtClean="0"/>
              <a:t>, Lieu)</a:t>
            </a:r>
            <a:endParaRPr lang="fr-FR" sz="2000" dirty="0"/>
          </a:p>
        </p:txBody>
      </p:sp>
      <p:sp>
        <p:nvSpPr>
          <p:cNvPr id="19" name="ZoneTexte 18"/>
          <p:cNvSpPr txBox="1"/>
          <p:nvPr/>
        </p:nvSpPr>
        <p:spPr>
          <a:xfrm>
            <a:off x="351128" y="2463521"/>
            <a:ext cx="6714210" cy="400110"/>
          </a:xfrm>
          <a:prstGeom prst="rect">
            <a:avLst/>
          </a:prstGeom>
          <a:noFill/>
        </p:spPr>
        <p:txBody>
          <a:bodyPr wrap="none" rtlCol="0">
            <a:spAutoFit/>
          </a:bodyPr>
          <a:lstStyle/>
          <a:p>
            <a:r>
              <a:rPr lang="fr-FR" sz="2000" b="1" dirty="0" smtClean="0"/>
              <a:t>MISICIEN</a:t>
            </a:r>
            <a:r>
              <a:rPr lang="fr-FR" sz="2000" dirty="0" smtClean="0"/>
              <a:t>( </a:t>
            </a:r>
            <a:r>
              <a:rPr lang="fr-FR" sz="2000" b="1" u="sng" dirty="0" err="1" smtClean="0"/>
              <a:t>Id_Musicien</a:t>
            </a:r>
            <a:r>
              <a:rPr lang="fr-FR" sz="2000" b="1" u="sng" dirty="0" smtClean="0"/>
              <a:t> </a:t>
            </a:r>
            <a:r>
              <a:rPr lang="fr-FR" sz="2000" dirty="0" smtClean="0"/>
              <a:t>, #</a:t>
            </a:r>
            <a:r>
              <a:rPr lang="fr-FR" sz="2000" b="1" dirty="0"/>
              <a:t> </a:t>
            </a:r>
            <a:r>
              <a:rPr lang="fr-FR" sz="2000" b="1" dirty="0" err="1"/>
              <a:t>Id_Representation</a:t>
            </a:r>
            <a:r>
              <a:rPr lang="fr-FR" sz="2000" dirty="0" smtClean="0"/>
              <a:t>, </a:t>
            </a:r>
            <a:r>
              <a:rPr lang="fr-FR" sz="2000" dirty="0" err="1" smtClean="0"/>
              <a:t>Nom_Musicien</a:t>
            </a:r>
            <a:r>
              <a:rPr lang="fr-FR" sz="2000" dirty="0" smtClean="0"/>
              <a:t>)</a:t>
            </a:r>
            <a:endParaRPr lang="fr-FR" sz="2000" dirty="0"/>
          </a:p>
        </p:txBody>
      </p:sp>
      <p:sp>
        <p:nvSpPr>
          <p:cNvPr id="20" name="ZoneTexte 19"/>
          <p:cNvSpPr txBox="1"/>
          <p:nvPr/>
        </p:nvSpPr>
        <p:spPr>
          <a:xfrm>
            <a:off x="368488" y="2815867"/>
            <a:ext cx="6876241" cy="400110"/>
          </a:xfrm>
          <a:prstGeom prst="rect">
            <a:avLst/>
          </a:prstGeom>
          <a:noFill/>
        </p:spPr>
        <p:txBody>
          <a:bodyPr wrap="none" rtlCol="0">
            <a:spAutoFit/>
          </a:bodyPr>
          <a:lstStyle/>
          <a:p>
            <a:r>
              <a:rPr lang="fr-FR" sz="2000" b="1" dirty="0" smtClean="0"/>
              <a:t>PROGRAMME</a:t>
            </a:r>
            <a:r>
              <a:rPr lang="fr-FR" sz="2000" dirty="0" smtClean="0"/>
              <a:t>( #</a:t>
            </a:r>
            <a:r>
              <a:rPr lang="fr-FR" sz="2000" b="1" u="sng" dirty="0" err="1" smtClean="0"/>
              <a:t>Id_Musicien</a:t>
            </a:r>
            <a:r>
              <a:rPr lang="fr-FR" sz="2000" b="1" u="sng" dirty="0" smtClean="0"/>
              <a:t> </a:t>
            </a:r>
            <a:r>
              <a:rPr lang="fr-FR" sz="2000" u="sng" dirty="0" smtClean="0"/>
              <a:t>, #</a:t>
            </a:r>
            <a:r>
              <a:rPr lang="fr-FR" sz="2000" b="1" u="sng" dirty="0"/>
              <a:t> </a:t>
            </a:r>
            <a:r>
              <a:rPr lang="fr-FR" sz="2000" b="1" u="sng" dirty="0" err="1"/>
              <a:t>Id_Representation</a:t>
            </a:r>
            <a:r>
              <a:rPr lang="fr-FR" sz="2000" u="sng" dirty="0" smtClean="0"/>
              <a:t>,  date, Tarif</a:t>
            </a:r>
            <a:r>
              <a:rPr lang="fr-FR" sz="2000" dirty="0" smtClean="0"/>
              <a:t>)</a:t>
            </a:r>
            <a:endParaRPr lang="fr-FR" sz="2000" dirty="0"/>
          </a:p>
        </p:txBody>
      </p:sp>
      <p:sp>
        <p:nvSpPr>
          <p:cNvPr id="3" name="ZoneTexte 2"/>
          <p:cNvSpPr txBox="1"/>
          <p:nvPr/>
        </p:nvSpPr>
        <p:spPr>
          <a:xfrm>
            <a:off x="30755" y="3232115"/>
            <a:ext cx="5285934" cy="400110"/>
          </a:xfrm>
          <a:prstGeom prst="rect">
            <a:avLst/>
          </a:prstGeom>
          <a:noFill/>
        </p:spPr>
        <p:txBody>
          <a:bodyPr wrap="none" rtlCol="0">
            <a:spAutoFit/>
          </a:bodyPr>
          <a:lstStyle/>
          <a:p>
            <a:pPr marL="342900" indent="-342900">
              <a:buAutoNum type="arabicParenR"/>
            </a:pPr>
            <a:r>
              <a:rPr lang="fr-FR" sz="2000" b="1" dirty="0" smtClean="0">
                <a:solidFill>
                  <a:schemeClr val="tx2"/>
                </a:solidFill>
              </a:rPr>
              <a:t>Donner La liste des titres des représentation </a:t>
            </a:r>
          </a:p>
        </p:txBody>
      </p:sp>
      <p:sp>
        <p:nvSpPr>
          <p:cNvPr id="21" name="ZoneTexte 20"/>
          <p:cNvSpPr txBox="1"/>
          <p:nvPr/>
        </p:nvSpPr>
        <p:spPr>
          <a:xfrm>
            <a:off x="0" y="5031477"/>
            <a:ext cx="9065687" cy="400110"/>
          </a:xfrm>
          <a:prstGeom prst="rect">
            <a:avLst/>
          </a:prstGeom>
          <a:noFill/>
        </p:spPr>
        <p:txBody>
          <a:bodyPr wrap="none" rtlCol="0">
            <a:spAutoFit/>
          </a:bodyPr>
          <a:lstStyle/>
          <a:p>
            <a:r>
              <a:rPr lang="fr-FR" sz="2000" b="1" dirty="0" smtClean="0">
                <a:solidFill>
                  <a:schemeClr val="tx2"/>
                </a:solidFill>
              </a:rPr>
              <a:t>2) Donner La liste des titres des représentation ayant lieu à au Théâtre Mohamed V </a:t>
            </a:r>
          </a:p>
        </p:txBody>
      </p:sp>
      <p:sp>
        <p:nvSpPr>
          <p:cNvPr id="4" name="Rectangle 3"/>
          <p:cNvSpPr/>
          <p:nvPr/>
        </p:nvSpPr>
        <p:spPr>
          <a:xfrm>
            <a:off x="-8923" y="3354378"/>
            <a:ext cx="5614738" cy="646331"/>
          </a:xfrm>
          <a:prstGeom prst="rect">
            <a:avLst/>
          </a:prstGeom>
        </p:spPr>
        <p:txBody>
          <a:bodyPr wrap="square">
            <a:spAutoFit/>
          </a:bodyPr>
          <a:lstStyle/>
          <a:p>
            <a:pPr marL="0" lvl="1">
              <a:buFontTx/>
              <a:buNone/>
            </a:pPr>
            <a:r>
              <a:rPr lang="en-GB" sz="3600" b="1" dirty="0" smtClean="0">
                <a:solidFill>
                  <a:srgbClr val="C00000"/>
                </a:solidFill>
                <a:sym typeface="Symbol" pitchFamily="18" charset="2"/>
              </a:rPr>
              <a:t></a:t>
            </a:r>
            <a:r>
              <a:rPr lang="en-GB" sz="3600" baseline="-25000" dirty="0" err="1" smtClean="0">
                <a:sym typeface="Symbol" pitchFamily="18" charset="2"/>
              </a:rPr>
              <a:t>Titre_Representation</a:t>
            </a:r>
            <a:r>
              <a:rPr lang="en-GB" sz="2400" dirty="0" smtClean="0"/>
              <a:t>(</a:t>
            </a:r>
            <a:r>
              <a:rPr lang="fr-FR" sz="2400" b="1" dirty="0"/>
              <a:t>REPRESENTATION</a:t>
            </a:r>
            <a:r>
              <a:rPr lang="fr-FR" sz="2400" dirty="0"/>
              <a:t> </a:t>
            </a:r>
            <a:r>
              <a:rPr lang="en-GB" sz="2400" dirty="0" smtClean="0"/>
              <a:t>)</a:t>
            </a:r>
            <a:endParaRPr lang="en-GB" sz="2400" dirty="0"/>
          </a:p>
        </p:txBody>
      </p:sp>
      <p:sp>
        <p:nvSpPr>
          <p:cNvPr id="5" name="Rectangle 4"/>
          <p:cNvSpPr/>
          <p:nvPr/>
        </p:nvSpPr>
        <p:spPr>
          <a:xfrm>
            <a:off x="578291" y="5429325"/>
            <a:ext cx="10017138" cy="523220"/>
          </a:xfrm>
          <a:prstGeom prst="rect">
            <a:avLst/>
          </a:prstGeom>
        </p:spPr>
        <p:txBody>
          <a:bodyPr wrap="square">
            <a:spAutoFit/>
          </a:bodyPr>
          <a:lstStyle/>
          <a:p>
            <a:r>
              <a:rPr lang="en-GB" sz="2800" b="1" dirty="0">
                <a:solidFill>
                  <a:srgbClr val="C00000"/>
                </a:solidFill>
                <a:sym typeface="Symbol" pitchFamily="18" charset="2"/>
              </a:rPr>
              <a:t> </a:t>
            </a:r>
            <a:r>
              <a:rPr lang="en-GB" sz="2800" baseline="-25000" dirty="0" err="1">
                <a:sym typeface="Symbol" pitchFamily="18" charset="2"/>
              </a:rPr>
              <a:t>Titre_Representation</a:t>
            </a:r>
            <a:r>
              <a:rPr lang="en-GB" sz="2800" baseline="-25000" dirty="0">
                <a:sym typeface="Symbol" pitchFamily="18" charset="2"/>
              </a:rPr>
              <a:t> </a:t>
            </a:r>
            <a:r>
              <a:rPr lang="en-GB" sz="2800" b="1" dirty="0">
                <a:solidFill>
                  <a:srgbClr val="FF0000"/>
                </a:solidFill>
                <a:latin typeface="Arial" charset="0"/>
                <a:sym typeface="Symbol" pitchFamily="18" charset="2"/>
              </a:rPr>
              <a:t>( </a:t>
            </a:r>
            <a:r>
              <a:rPr lang="en-GB" sz="2800" b="1" baseline="-25000" dirty="0" smtClean="0">
                <a:latin typeface="Arial" charset="0"/>
                <a:sym typeface="Symbol" pitchFamily="18" charset="2"/>
              </a:rPr>
              <a:t>Lieu</a:t>
            </a:r>
            <a:r>
              <a:rPr lang="en-GB" sz="2800" b="1" baseline="-25000" dirty="0" smtClean="0">
                <a:latin typeface="Arial" charset="0"/>
              </a:rPr>
              <a:t> </a:t>
            </a:r>
            <a:r>
              <a:rPr lang="en-GB" sz="2800" b="1" baseline="-25000" dirty="0">
                <a:latin typeface="Arial" charset="0"/>
              </a:rPr>
              <a:t>= </a:t>
            </a:r>
            <a:r>
              <a:rPr lang="en-GB" sz="2800" b="1" baseline="-25000" dirty="0" smtClean="0">
                <a:latin typeface="Arial" charset="0"/>
              </a:rPr>
              <a:t>'‘</a:t>
            </a:r>
            <a:r>
              <a:rPr lang="en-GB" sz="2800" b="1" baseline="-25000" dirty="0" err="1" smtClean="0">
                <a:latin typeface="Arial" charset="0"/>
              </a:rPr>
              <a:t>Théatre</a:t>
            </a:r>
            <a:r>
              <a:rPr lang="en-GB" sz="2800" b="1" baseline="-25000" dirty="0" smtClean="0">
                <a:latin typeface="Arial" charset="0"/>
              </a:rPr>
              <a:t> Mohamed V </a:t>
            </a:r>
            <a:r>
              <a:rPr lang="en-GB" sz="2800" dirty="0" smtClean="0"/>
              <a:t>(</a:t>
            </a:r>
            <a:r>
              <a:rPr lang="fr-FR" sz="2000" b="1" dirty="0"/>
              <a:t>REPRESENTATION</a:t>
            </a:r>
            <a:r>
              <a:rPr lang="fr-FR" sz="2800" dirty="0"/>
              <a:t> </a:t>
            </a:r>
            <a:r>
              <a:rPr lang="en-GB" sz="2800" dirty="0" smtClean="0"/>
              <a:t>)</a:t>
            </a:r>
            <a:r>
              <a:rPr lang="en-GB" sz="2800" b="1" dirty="0" smtClean="0">
                <a:solidFill>
                  <a:srgbClr val="C00000"/>
                </a:solidFill>
              </a:rPr>
              <a:t>)</a:t>
            </a:r>
            <a:endParaRPr lang="en-GB" sz="2800" b="1" dirty="0">
              <a:solidFill>
                <a:srgbClr val="C00000"/>
              </a:solidFil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5" name="Rectangle 34"/>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6" name="ZoneTexte 35"/>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37" name="object 3"/>
          <p:cNvSpPr txBox="1"/>
          <p:nvPr/>
        </p:nvSpPr>
        <p:spPr>
          <a:xfrm>
            <a:off x="289152" y="1592648"/>
            <a:ext cx="2423892" cy="319318"/>
          </a:xfrm>
          <a:prstGeom prst="rect">
            <a:avLst/>
          </a:prstGeom>
        </p:spPr>
        <p:txBody>
          <a:bodyPr vert="horz" wrap="square" lIns="0" tIns="11430" rIns="0" bIns="0" rtlCol="0">
            <a:spAutoFit/>
          </a:bodyPr>
          <a:lstStyle/>
          <a:p>
            <a:pPr marL="38100">
              <a:lnSpc>
                <a:spcPct val="100000"/>
              </a:lnSpc>
              <a:spcBef>
                <a:spcPts val="90"/>
              </a:spcBef>
            </a:pPr>
            <a:r>
              <a:rPr lang="fr-FR" sz="2000" b="1" spc="-10" dirty="0" smtClean="0">
                <a:solidFill>
                  <a:srgbClr val="002060"/>
                </a:solidFill>
                <a:latin typeface="Microsoft Sans Serif"/>
                <a:cs typeface="Microsoft Sans Serif"/>
              </a:rPr>
              <a:t>Exercice 2</a:t>
            </a:r>
            <a:endParaRPr sz="2000" b="1" dirty="0">
              <a:solidFill>
                <a:srgbClr val="002060"/>
              </a:solidFill>
              <a:latin typeface="Microsoft Sans Serif"/>
              <a:cs typeface="Microsoft Sans Serif"/>
            </a:endParaRPr>
          </a:p>
        </p:txBody>
      </p:sp>
      <p:sp>
        <p:nvSpPr>
          <p:cNvPr id="38" name="Rectangle 37"/>
          <p:cNvSpPr/>
          <p:nvPr/>
        </p:nvSpPr>
        <p:spPr>
          <a:xfrm>
            <a:off x="4347808" y="835311"/>
            <a:ext cx="3456347" cy="461665"/>
          </a:xfrm>
          <a:prstGeom prst="rect">
            <a:avLst/>
          </a:prstGeom>
        </p:spPr>
        <p:txBody>
          <a:bodyPr wrap="square">
            <a:spAutoFit/>
          </a:bodyPr>
          <a:lstStyle/>
          <a:p>
            <a:r>
              <a:rPr lang="fr-FR" sz="2400" b="1" dirty="0">
                <a:solidFill>
                  <a:schemeClr val="tx2">
                    <a:lumMod val="60000"/>
                    <a:lumOff val="40000"/>
                  </a:schemeClr>
                </a:solidFill>
              </a:rPr>
              <a:t>Les Opérations </a:t>
            </a:r>
            <a:r>
              <a:rPr lang="fr-FR" sz="2400" b="1" dirty="0" smtClean="0">
                <a:solidFill>
                  <a:schemeClr val="tx2">
                    <a:lumMod val="60000"/>
                    <a:lumOff val="40000"/>
                  </a:schemeClr>
                </a:solidFill>
              </a:rPr>
              <a:t>unaires</a:t>
            </a:r>
            <a:endParaRPr lang="fr-FR" sz="2400" b="1" dirty="0">
              <a:solidFill>
                <a:schemeClr val="tx2">
                  <a:lumMod val="60000"/>
                  <a:lumOff val="40000"/>
                </a:schemeClr>
              </a:solidFill>
            </a:endParaRPr>
          </a:p>
        </p:txBody>
      </p:sp>
      <p:sp>
        <p:nvSpPr>
          <p:cNvPr id="39" name="object 6"/>
          <p:cNvSpPr txBox="1"/>
          <p:nvPr/>
        </p:nvSpPr>
        <p:spPr>
          <a:xfrm>
            <a:off x="7569542" y="794582"/>
            <a:ext cx="4510164" cy="51103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sz="3200" b="1" spc="-10" dirty="0">
                <a:solidFill>
                  <a:srgbClr val="3333B2"/>
                </a:solidFill>
                <a:latin typeface="Arial"/>
                <a:cs typeface="Arial"/>
              </a:rPr>
              <a:t>Projection </a:t>
            </a:r>
            <a:r>
              <a:rPr sz="3200" b="1" spc="-5" dirty="0">
                <a:solidFill>
                  <a:srgbClr val="3333B2"/>
                </a:solidFill>
                <a:latin typeface="Arial"/>
                <a:cs typeface="Arial"/>
              </a:rPr>
              <a:t>:</a:t>
            </a:r>
            <a:r>
              <a:rPr sz="3200" b="1" spc="60" dirty="0">
                <a:solidFill>
                  <a:srgbClr val="3333B2"/>
                </a:solidFill>
                <a:latin typeface="Arial"/>
                <a:cs typeface="Arial"/>
              </a:rPr>
              <a:t> </a:t>
            </a:r>
            <a:r>
              <a:rPr sz="3200" b="1" i="1" dirty="0">
                <a:solidFill>
                  <a:srgbClr val="FF0000"/>
                </a:solidFill>
                <a:latin typeface="Calibri"/>
                <a:cs typeface="Calibri"/>
              </a:rPr>
              <a:t>π</a:t>
            </a:r>
            <a:r>
              <a:rPr sz="3200" i="1" baseline="-10416" dirty="0">
                <a:solidFill>
                  <a:srgbClr val="3333B2"/>
                </a:solidFill>
                <a:latin typeface="Arial"/>
                <a:cs typeface="Arial"/>
              </a:rPr>
              <a:t>a</a:t>
            </a:r>
            <a:r>
              <a:rPr sz="3200" baseline="-27777" dirty="0">
                <a:solidFill>
                  <a:srgbClr val="3333B2"/>
                </a:solidFill>
                <a:latin typeface="Microsoft Sans Serif"/>
                <a:cs typeface="Microsoft Sans Serif"/>
              </a:rPr>
              <a:t>1</a:t>
            </a:r>
            <a:r>
              <a:rPr sz="3200" i="1" baseline="-10416" dirty="0">
                <a:solidFill>
                  <a:srgbClr val="3333B2"/>
                </a:solidFill>
                <a:latin typeface="Sitka Text"/>
                <a:cs typeface="Sitka Text"/>
              </a:rPr>
              <a:t>,...,</a:t>
            </a:r>
            <a:r>
              <a:rPr sz="3200" i="1" baseline="-10416" dirty="0">
                <a:solidFill>
                  <a:srgbClr val="3333B2"/>
                </a:solidFill>
                <a:latin typeface="Arial"/>
                <a:cs typeface="Arial"/>
              </a:rPr>
              <a:t>a</a:t>
            </a:r>
            <a:r>
              <a:rPr sz="3200" i="1" baseline="-27777" dirty="0">
                <a:solidFill>
                  <a:srgbClr val="3333B2"/>
                </a:solidFill>
                <a:latin typeface="Arial"/>
                <a:cs typeface="Arial"/>
              </a:rPr>
              <a:t>k</a:t>
            </a:r>
            <a:r>
              <a:rPr sz="3200" i="1" spc="-15" baseline="-27777" dirty="0">
                <a:solidFill>
                  <a:srgbClr val="3333B2"/>
                </a:solidFill>
                <a:latin typeface="Arial"/>
                <a:cs typeface="Arial"/>
              </a:rPr>
              <a:t> </a:t>
            </a:r>
            <a:r>
              <a:rPr sz="3200" spc="15" dirty="0">
                <a:solidFill>
                  <a:srgbClr val="3333B2"/>
                </a:solidFill>
                <a:latin typeface="Tahoma"/>
                <a:cs typeface="Tahoma"/>
              </a:rPr>
              <a:t>(</a:t>
            </a:r>
            <a:r>
              <a:rPr sz="3200" i="1" spc="15" dirty="0">
                <a:solidFill>
                  <a:srgbClr val="3333B2"/>
                </a:solidFill>
                <a:latin typeface="Arial"/>
                <a:cs typeface="Arial"/>
              </a:rPr>
              <a:t>R</a:t>
            </a:r>
            <a:r>
              <a:rPr sz="3200" spc="15" dirty="0">
                <a:solidFill>
                  <a:srgbClr val="3333B2"/>
                </a:solidFill>
                <a:latin typeface="Tahoma"/>
                <a:cs typeface="Tahoma"/>
              </a:rPr>
              <a:t>)</a:t>
            </a:r>
            <a:endParaRPr sz="3200" dirty="0">
              <a:latin typeface="Tahoma"/>
              <a:cs typeface="Tahoma"/>
            </a:endParaRPr>
          </a:p>
        </p:txBody>
      </p:sp>
      <p:sp>
        <p:nvSpPr>
          <p:cNvPr id="40" name="Rectangle 39"/>
          <p:cNvSpPr/>
          <p:nvPr/>
        </p:nvSpPr>
        <p:spPr>
          <a:xfrm>
            <a:off x="4933243" y="4019040"/>
            <a:ext cx="7146957" cy="461665"/>
          </a:xfrm>
          <a:prstGeom prst="rect">
            <a:avLst/>
          </a:prstGeom>
        </p:spPr>
        <p:txBody>
          <a:bodyPr wrap="none">
            <a:spAutoFit/>
          </a:bodyPr>
          <a:lstStyle/>
          <a:p>
            <a:pPr lvl="1" indent="-457200">
              <a:buFontTx/>
              <a:buNone/>
              <a:tabLst>
                <a:tab pos="0" algn="l"/>
              </a:tabLst>
            </a:pPr>
            <a:r>
              <a:rPr lang="en-GB" sz="2400" b="1" dirty="0" smtClean="0">
                <a:solidFill>
                  <a:srgbClr val="C00000"/>
                </a:solidFill>
                <a:sym typeface="Symbol" pitchFamily="18" charset="2"/>
              </a:rPr>
              <a:t>R1=Projection </a:t>
            </a:r>
            <a:r>
              <a:rPr lang="fr-FR" sz="2400" b="1" dirty="0" smtClean="0">
                <a:sym typeface="Symbol" pitchFamily="18" charset="2"/>
              </a:rPr>
              <a:t>(</a:t>
            </a:r>
            <a:r>
              <a:rPr lang="fr-FR" sz="2400" b="1" dirty="0" err="1" smtClean="0">
                <a:sym typeface="Symbol" pitchFamily="18" charset="2"/>
              </a:rPr>
              <a:t>R</a:t>
            </a:r>
            <a:r>
              <a:rPr lang="fr-FR" sz="2400" b="1" dirty="0" err="1" smtClean="0"/>
              <a:t>EPRESENTATION,Titre_Represenation</a:t>
            </a:r>
            <a:r>
              <a:rPr lang="en-GB" sz="2400" dirty="0" smtClean="0"/>
              <a:t>)</a:t>
            </a:r>
            <a:endParaRPr lang="en-GB" sz="2400" dirty="0"/>
          </a:p>
        </p:txBody>
      </p:sp>
      <p:sp>
        <p:nvSpPr>
          <p:cNvPr id="41" name="Rectangle 40"/>
          <p:cNvSpPr/>
          <p:nvPr/>
        </p:nvSpPr>
        <p:spPr>
          <a:xfrm>
            <a:off x="3255036" y="6325097"/>
            <a:ext cx="5627707" cy="420628"/>
          </a:xfrm>
          <a:prstGeom prst="rect">
            <a:avLst/>
          </a:prstGeom>
        </p:spPr>
        <p:txBody>
          <a:bodyPr wrap="square">
            <a:spAutoFit/>
          </a:bodyPr>
          <a:lstStyle/>
          <a:p>
            <a:r>
              <a:rPr lang="en-GB" sz="3200" b="1" baseline="-25000" dirty="0" smtClean="0">
                <a:solidFill>
                  <a:srgbClr val="C00000"/>
                </a:solidFill>
                <a:latin typeface="Arial" charset="0"/>
                <a:sym typeface="Symbol" pitchFamily="18" charset="2"/>
              </a:rPr>
              <a:t>Res</a:t>
            </a:r>
            <a:r>
              <a:rPr lang="en-GB" sz="3200" b="1" baseline="-25000" dirty="0" smtClean="0">
                <a:latin typeface="Arial" charset="0"/>
                <a:sym typeface="Symbol" pitchFamily="18" charset="2"/>
              </a:rPr>
              <a:t>=</a:t>
            </a:r>
            <a:r>
              <a:rPr lang="en-GB" sz="3200" b="1" baseline="-25000" dirty="0" smtClean="0">
                <a:solidFill>
                  <a:srgbClr val="C00000"/>
                </a:solidFill>
                <a:latin typeface="Arial" charset="0"/>
                <a:sym typeface="Symbol" pitchFamily="18" charset="2"/>
              </a:rPr>
              <a:t>Projection </a:t>
            </a:r>
            <a:r>
              <a:rPr lang="en-GB" sz="3200" b="1" baseline="-25000" dirty="0" smtClean="0">
                <a:latin typeface="Arial" charset="0"/>
                <a:sym typeface="Symbol" pitchFamily="18" charset="2"/>
              </a:rPr>
              <a:t>(</a:t>
            </a:r>
            <a:r>
              <a:rPr lang="en-GB" sz="3200" b="1" baseline="-25000" dirty="0" smtClean="0">
                <a:solidFill>
                  <a:srgbClr val="C00000"/>
                </a:solidFill>
                <a:latin typeface="Arial" charset="0"/>
                <a:sym typeface="Symbol" pitchFamily="18" charset="2"/>
              </a:rPr>
              <a:t>R</a:t>
            </a:r>
            <a:r>
              <a:rPr lang="en-GB" sz="3200" b="1" baseline="-25000" dirty="0" smtClean="0">
                <a:latin typeface="Arial" charset="0"/>
                <a:sym typeface="Symbol" pitchFamily="18" charset="2"/>
              </a:rPr>
              <a:t>,</a:t>
            </a:r>
            <a:r>
              <a:rPr lang="en-GB" sz="3200" b="1" baseline="-25000" dirty="0" smtClean="0">
                <a:latin typeface="Arial" charset="0"/>
              </a:rPr>
              <a:t> </a:t>
            </a:r>
            <a:r>
              <a:rPr lang="fr-FR" sz="3200" b="1" baseline="-25000" dirty="0" err="1">
                <a:latin typeface="Arial" charset="0"/>
              </a:rPr>
              <a:t>Titre_Represenation</a:t>
            </a:r>
            <a:r>
              <a:rPr lang="en-GB" sz="3200" b="1" baseline="-25000" dirty="0">
                <a:latin typeface="Arial" charset="0"/>
              </a:rPr>
              <a:t>)</a:t>
            </a:r>
          </a:p>
        </p:txBody>
      </p:sp>
      <p:sp>
        <p:nvSpPr>
          <p:cNvPr id="6" name="ZoneTexte 5"/>
          <p:cNvSpPr txBox="1"/>
          <p:nvPr/>
        </p:nvSpPr>
        <p:spPr>
          <a:xfrm>
            <a:off x="4028204" y="3992873"/>
            <a:ext cx="670020" cy="523220"/>
          </a:xfrm>
          <a:prstGeom prst="rect">
            <a:avLst/>
          </a:prstGeom>
          <a:noFill/>
        </p:spPr>
        <p:txBody>
          <a:bodyPr wrap="square" rtlCol="0">
            <a:spAutoFit/>
          </a:bodyPr>
          <a:lstStyle/>
          <a:p>
            <a:r>
              <a:rPr lang="fr-FR" sz="2800" b="1" dirty="0" smtClean="0">
                <a:solidFill>
                  <a:schemeClr val="accent1"/>
                </a:solidFill>
              </a:rPr>
              <a:t>Ou </a:t>
            </a:r>
            <a:endParaRPr lang="fr-FR" sz="2800" b="1" dirty="0">
              <a:solidFill>
                <a:schemeClr val="accent1"/>
              </a:solidFill>
            </a:endParaRPr>
          </a:p>
        </p:txBody>
      </p:sp>
      <p:sp>
        <p:nvSpPr>
          <p:cNvPr id="42" name="ZoneTexte 41"/>
          <p:cNvSpPr txBox="1"/>
          <p:nvPr/>
        </p:nvSpPr>
        <p:spPr>
          <a:xfrm>
            <a:off x="2143967" y="6118597"/>
            <a:ext cx="700833" cy="523220"/>
          </a:xfrm>
          <a:prstGeom prst="rect">
            <a:avLst/>
          </a:prstGeom>
          <a:noFill/>
        </p:spPr>
        <p:txBody>
          <a:bodyPr wrap="none" rtlCol="0">
            <a:spAutoFit/>
          </a:bodyPr>
          <a:lstStyle/>
          <a:p>
            <a:r>
              <a:rPr lang="fr-FR" sz="2800" b="1" dirty="0" smtClean="0">
                <a:solidFill>
                  <a:schemeClr val="accent1"/>
                </a:solidFill>
              </a:rPr>
              <a:t>Ou </a:t>
            </a:r>
            <a:endParaRPr lang="fr-FR" sz="2800" b="1" dirty="0">
              <a:solidFill>
                <a:schemeClr val="accent1"/>
              </a:solidFill>
            </a:endParaRPr>
          </a:p>
        </p:txBody>
      </p:sp>
      <p:sp>
        <p:nvSpPr>
          <p:cNvPr id="43" name="Rectangle 42"/>
          <p:cNvSpPr/>
          <p:nvPr/>
        </p:nvSpPr>
        <p:spPr>
          <a:xfrm>
            <a:off x="3255036" y="5815201"/>
            <a:ext cx="8824670" cy="584775"/>
          </a:xfrm>
          <a:prstGeom prst="rect">
            <a:avLst/>
          </a:prstGeom>
        </p:spPr>
        <p:txBody>
          <a:bodyPr wrap="square">
            <a:spAutoFit/>
          </a:bodyPr>
          <a:lstStyle/>
          <a:p>
            <a:r>
              <a:rPr lang="en-GB" sz="3200" b="1" baseline="-25000" dirty="0" smtClean="0">
                <a:solidFill>
                  <a:srgbClr val="C00000"/>
                </a:solidFill>
                <a:latin typeface="Arial" charset="0"/>
                <a:sym typeface="Symbol" pitchFamily="18" charset="2"/>
              </a:rPr>
              <a:t>R</a:t>
            </a:r>
            <a:r>
              <a:rPr lang="en-GB" sz="3200" b="1" baseline="-25000" dirty="0" smtClean="0">
                <a:latin typeface="Arial" charset="0"/>
                <a:sym typeface="Symbol" pitchFamily="18" charset="2"/>
              </a:rPr>
              <a:t>=</a:t>
            </a:r>
            <a:r>
              <a:rPr lang="en-GB" sz="3200" b="1" baseline="-25000" dirty="0" smtClean="0">
                <a:solidFill>
                  <a:srgbClr val="C00000"/>
                </a:solidFill>
                <a:latin typeface="Arial" charset="0"/>
                <a:sym typeface="Symbol" pitchFamily="18" charset="2"/>
              </a:rPr>
              <a:t>selection </a:t>
            </a:r>
            <a:r>
              <a:rPr lang="en-GB" sz="3200" b="1" baseline="-25000" dirty="0" smtClean="0">
                <a:latin typeface="Arial" charset="0"/>
                <a:sym typeface="Symbol" pitchFamily="18" charset="2"/>
              </a:rPr>
              <a:t>(</a:t>
            </a:r>
            <a:r>
              <a:rPr lang="fr-FR" sz="3200" b="1" baseline="-25000" dirty="0">
                <a:latin typeface="Arial" charset="0"/>
              </a:rPr>
              <a:t>REPRESENTATION</a:t>
            </a:r>
            <a:r>
              <a:rPr lang="fr-FR" sz="3200" dirty="0"/>
              <a:t> </a:t>
            </a:r>
            <a:r>
              <a:rPr lang="en-GB" sz="3200" b="1" baseline="-25000" dirty="0" smtClean="0">
                <a:latin typeface="Arial" charset="0"/>
                <a:sym typeface="Symbol" pitchFamily="18" charset="2"/>
              </a:rPr>
              <a:t>,Lieu</a:t>
            </a:r>
            <a:r>
              <a:rPr lang="en-GB" sz="3200" b="1" baseline="-25000" dirty="0" smtClean="0">
                <a:latin typeface="Arial" charset="0"/>
              </a:rPr>
              <a:t> </a:t>
            </a:r>
            <a:r>
              <a:rPr lang="en-GB" sz="3200" b="1" baseline="-25000" dirty="0">
                <a:latin typeface="Arial" charset="0"/>
              </a:rPr>
              <a:t>= '‘</a:t>
            </a:r>
            <a:r>
              <a:rPr lang="en-GB" sz="3200" b="1" baseline="-25000" dirty="0" err="1">
                <a:latin typeface="Arial" charset="0"/>
              </a:rPr>
              <a:t>Théatre</a:t>
            </a:r>
            <a:r>
              <a:rPr lang="en-GB" sz="3200" b="1" baseline="-25000" dirty="0">
                <a:latin typeface="Arial" charset="0"/>
              </a:rPr>
              <a:t> Mohamed V”)</a:t>
            </a:r>
          </a:p>
        </p:txBody>
      </p:sp>
      <p:sp>
        <p:nvSpPr>
          <p:cNvPr id="7" name="Accolade ouvrante 6"/>
          <p:cNvSpPr/>
          <p:nvPr/>
        </p:nvSpPr>
        <p:spPr>
          <a:xfrm>
            <a:off x="2844800" y="6147625"/>
            <a:ext cx="410236" cy="523220"/>
          </a:xfrm>
          <a:prstGeom prst="leftBrace">
            <a:avLst/>
          </a:prstGeom>
          <a:ln>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29860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0" grpId="0"/>
      <p:bldP spid="41" grpId="0"/>
      <p:bldP spid="6" grpId="0"/>
      <p:bldP spid="42" grpId="0"/>
      <p:bldP spid="43"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a:xfrm>
            <a:off x="55800" y="2199345"/>
            <a:ext cx="9889959" cy="4400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800" dirty="0" smtClean="0"/>
              <a:t>Cas où 2 relations A et B ont les mêmes attributs</a:t>
            </a:r>
            <a:r>
              <a:rPr lang="fr-FR" dirty="0" smtClean="0"/>
              <a:t> :  </a:t>
            </a:r>
          </a:p>
          <a:p>
            <a:pPr marL="96838" lvl="1" indent="0">
              <a:buNone/>
              <a:tabLst>
                <a:tab pos="273050" algn="l"/>
              </a:tabLst>
            </a:pPr>
            <a:r>
              <a:rPr lang="fr-FR" dirty="0" smtClean="0">
                <a:solidFill>
                  <a:srgbClr val="CC3300"/>
                </a:solidFill>
              </a:rPr>
              <a:t>- Union : </a:t>
            </a:r>
            <a:r>
              <a:rPr lang="fr-FR" i="1" spc="-10" dirty="0">
                <a:solidFill>
                  <a:srgbClr val="3333B2"/>
                </a:solidFill>
                <a:latin typeface="Arial"/>
                <a:cs typeface="Arial"/>
              </a:rPr>
              <a:t>A</a:t>
            </a:r>
            <a:r>
              <a:rPr lang="fr-FR" i="1" spc="-10" dirty="0" smtClean="0">
                <a:solidFill>
                  <a:srgbClr val="3333B2"/>
                </a:solidFill>
                <a:latin typeface="Arial"/>
                <a:cs typeface="Arial"/>
              </a:rPr>
              <a:t> </a:t>
            </a:r>
            <a:r>
              <a:rPr lang="fr-FR" spc="-150" dirty="0">
                <a:solidFill>
                  <a:srgbClr val="3333B2"/>
                </a:solidFill>
                <a:latin typeface="Lucida Sans Unicode"/>
                <a:cs typeface="Lucida Sans Unicode"/>
              </a:rPr>
              <a:t>∪</a:t>
            </a:r>
            <a:r>
              <a:rPr lang="fr-FR" spc="-105" dirty="0">
                <a:solidFill>
                  <a:srgbClr val="3333B2"/>
                </a:solidFill>
                <a:latin typeface="Lucida Sans Unicode"/>
                <a:cs typeface="Lucida Sans Unicode"/>
              </a:rPr>
              <a:t> </a:t>
            </a:r>
            <a:r>
              <a:rPr lang="fr-FR" i="1" spc="-10" dirty="0">
                <a:solidFill>
                  <a:srgbClr val="3333B2"/>
                </a:solidFill>
                <a:latin typeface="Arial"/>
                <a:cs typeface="Arial"/>
              </a:rPr>
              <a:t>B</a:t>
            </a:r>
            <a:endParaRPr lang="fr-FR" dirty="0" smtClean="0"/>
          </a:p>
          <a:p>
            <a:pPr marL="0" lvl="1" indent="0">
              <a:buNone/>
            </a:pPr>
            <a:r>
              <a:rPr lang="fr-FR" sz="2200" spc="-35" dirty="0">
                <a:latin typeface="Microsoft Sans Serif"/>
                <a:cs typeface="Microsoft Sans Serif"/>
              </a:rPr>
              <a:t>L’union</a:t>
            </a:r>
            <a:r>
              <a:rPr lang="fr-FR" sz="2200" spc="15" dirty="0">
                <a:latin typeface="Microsoft Sans Serif"/>
                <a:cs typeface="Microsoft Sans Serif"/>
              </a:rPr>
              <a:t> </a:t>
            </a:r>
            <a:r>
              <a:rPr lang="fr-FR" sz="2200" spc="-10" dirty="0">
                <a:latin typeface="Microsoft Sans Serif"/>
                <a:cs typeface="Microsoft Sans Serif"/>
              </a:rPr>
              <a:t>de</a:t>
            </a:r>
            <a:r>
              <a:rPr lang="fr-FR" sz="2200" spc="20" dirty="0">
                <a:latin typeface="Microsoft Sans Serif"/>
                <a:cs typeface="Microsoft Sans Serif"/>
              </a:rPr>
              <a:t> </a:t>
            </a:r>
            <a:r>
              <a:rPr lang="fr-FR" sz="2200" spc="-10" dirty="0">
                <a:latin typeface="Microsoft Sans Serif"/>
                <a:cs typeface="Microsoft Sans Serif"/>
              </a:rPr>
              <a:t>deux</a:t>
            </a:r>
            <a:r>
              <a:rPr lang="fr-FR" sz="2200" spc="20" dirty="0">
                <a:latin typeface="Microsoft Sans Serif"/>
                <a:cs typeface="Microsoft Sans Serif"/>
              </a:rPr>
              <a:t> </a:t>
            </a:r>
            <a:r>
              <a:rPr lang="fr-FR" sz="2200" spc="-10" dirty="0">
                <a:latin typeface="Microsoft Sans Serif"/>
                <a:cs typeface="Microsoft Sans Serif"/>
              </a:rPr>
              <a:t>relations</a:t>
            </a:r>
            <a:r>
              <a:rPr lang="fr-FR" sz="2200" spc="15" dirty="0">
                <a:latin typeface="Microsoft Sans Serif"/>
                <a:cs typeface="Microsoft Sans Serif"/>
              </a:rPr>
              <a:t> </a:t>
            </a:r>
            <a:r>
              <a:rPr lang="fr-FR" sz="2200" b="1" i="1" spc="-10" dirty="0" smtClean="0">
                <a:solidFill>
                  <a:schemeClr val="accent1"/>
                </a:solidFill>
                <a:latin typeface="Arial"/>
                <a:cs typeface="Arial"/>
              </a:rPr>
              <a:t>A</a:t>
            </a:r>
            <a:r>
              <a:rPr lang="fr-FR" sz="2200" b="1" i="1" spc="60" dirty="0" smtClean="0">
                <a:solidFill>
                  <a:schemeClr val="accent1"/>
                </a:solidFill>
                <a:latin typeface="Arial"/>
                <a:cs typeface="Arial"/>
              </a:rPr>
              <a:t> </a:t>
            </a:r>
            <a:r>
              <a:rPr lang="fr-FR" sz="2200" spc="-5" dirty="0">
                <a:latin typeface="Microsoft Sans Serif"/>
                <a:cs typeface="Microsoft Sans Serif"/>
              </a:rPr>
              <a:t>et</a:t>
            </a:r>
            <a:r>
              <a:rPr lang="fr-FR" sz="2200" spc="20" dirty="0">
                <a:latin typeface="Microsoft Sans Serif"/>
                <a:cs typeface="Microsoft Sans Serif"/>
              </a:rPr>
              <a:t> </a:t>
            </a:r>
            <a:r>
              <a:rPr lang="fr-FR" sz="2200" b="1" i="1" spc="-10" dirty="0" smtClean="0">
                <a:solidFill>
                  <a:schemeClr val="accent1"/>
                </a:solidFill>
                <a:latin typeface="Arial"/>
                <a:cs typeface="Arial"/>
              </a:rPr>
              <a:t>B</a:t>
            </a:r>
            <a:r>
              <a:rPr lang="fr-FR" sz="2200" i="1" spc="60" dirty="0" smtClean="0">
                <a:latin typeface="Arial"/>
                <a:cs typeface="Arial"/>
              </a:rPr>
              <a:t> </a:t>
            </a:r>
            <a:r>
              <a:rPr lang="fr-FR" sz="2200" spc="-55" dirty="0" smtClean="0">
                <a:latin typeface="Microsoft Sans Serif"/>
                <a:cs typeface="Microsoft Sans Serif"/>
              </a:rPr>
              <a:t>définit</a:t>
            </a:r>
            <a:r>
              <a:rPr lang="fr-FR" sz="2200" spc="20" dirty="0" smtClean="0">
                <a:latin typeface="Microsoft Sans Serif"/>
                <a:cs typeface="Microsoft Sans Serif"/>
              </a:rPr>
              <a:t> </a:t>
            </a:r>
            <a:r>
              <a:rPr lang="fr-FR" sz="2200" spc="-10" dirty="0">
                <a:latin typeface="Microsoft Sans Serif"/>
                <a:cs typeface="Microsoft Sans Serif"/>
              </a:rPr>
              <a:t>une</a:t>
            </a:r>
            <a:r>
              <a:rPr lang="fr-FR" sz="2200" spc="15" dirty="0">
                <a:latin typeface="Microsoft Sans Serif"/>
                <a:cs typeface="Microsoft Sans Serif"/>
              </a:rPr>
              <a:t> </a:t>
            </a:r>
            <a:r>
              <a:rPr lang="fr-FR" sz="2200" spc="-10" dirty="0">
                <a:latin typeface="Microsoft Sans Serif"/>
                <a:cs typeface="Microsoft Sans Serif"/>
              </a:rPr>
              <a:t>relation</a:t>
            </a:r>
            <a:r>
              <a:rPr lang="fr-FR" sz="2200" spc="20" dirty="0">
                <a:latin typeface="Microsoft Sans Serif"/>
                <a:cs typeface="Microsoft Sans Serif"/>
              </a:rPr>
              <a:t> </a:t>
            </a:r>
            <a:r>
              <a:rPr lang="fr-FR" sz="2200" spc="-10" dirty="0">
                <a:latin typeface="Microsoft Sans Serif"/>
                <a:cs typeface="Microsoft Sans Serif"/>
              </a:rPr>
              <a:t>qui</a:t>
            </a:r>
            <a:r>
              <a:rPr lang="fr-FR" sz="2200" spc="20" dirty="0">
                <a:latin typeface="Microsoft Sans Serif"/>
                <a:cs typeface="Microsoft Sans Serif"/>
              </a:rPr>
              <a:t> </a:t>
            </a:r>
            <a:r>
              <a:rPr lang="fr-FR" sz="2200" spc="-5" dirty="0">
                <a:latin typeface="Microsoft Sans Serif"/>
                <a:cs typeface="Microsoft Sans Serif"/>
              </a:rPr>
              <a:t>contient </a:t>
            </a:r>
            <a:r>
              <a:rPr lang="fr-FR" sz="2200" spc="-275" dirty="0">
                <a:latin typeface="Microsoft Sans Serif"/>
                <a:cs typeface="Microsoft Sans Serif"/>
              </a:rPr>
              <a:t> </a:t>
            </a:r>
            <a:r>
              <a:rPr lang="fr-FR" sz="2200" spc="-5" dirty="0">
                <a:latin typeface="Microsoft Sans Serif"/>
                <a:cs typeface="Microsoft Sans Serif"/>
              </a:rPr>
              <a:t>tous</a:t>
            </a:r>
            <a:r>
              <a:rPr lang="fr-FR" sz="2200" spc="10" dirty="0">
                <a:latin typeface="Microsoft Sans Serif"/>
                <a:cs typeface="Microsoft Sans Serif"/>
              </a:rPr>
              <a:t> </a:t>
            </a:r>
            <a:r>
              <a:rPr lang="fr-FR" sz="2200" spc="-10" dirty="0">
                <a:latin typeface="Microsoft Sans Serif"/>
                <a:cs typeface="Microsoft Sans Serif"/>
              </a:rPr>
              <a:t>les</a:t>
            </a:r>
            <a:r>
              <a:rPr lang="fr-FR" sz="2200" spc="15" dirty="0">
                <a:latin typeface="Microsoft Sans Serif"/>
                <a:cs typeface="Microsoft Sans Serif"/>
              </a:rPr>
              <a:t> </a:t>
            </a:r>
            <a:r>
              <a:rPr lang="fr-FR" sz="2200" spc="-10" dirty="0" err="1">
                <a:latin typeface="Microsoft Sans Serif"/>
                <a:cs typeface="Microsoft Sans Serif"/>
              </a:rPr>
              <a:t>tuples</a:t>
            </a:r>
            <a:r>
              <a:rPr lang="fr-FR" sz="2200" spc="10" dirty="0">
                <a:latin typeface="Microsoft Sans Serif"/>
                <a:cs typeface="Microsoft Sans Serif"/>
              </a:rPr>
              <a:t> </a:t>
            </a:r>
            <a:r>
              <a:rPr lang="fr-FR" sz="2200" spc="-10" dirty="0">
                <a:latin typeface="Microsoft Sans Serif"/>
                <a:cs typeface="Microsoft Sans Serif"/>
              </a:rPr>
              <a:t>de</a:t>
            </a:r>
            <a:r>
              <a:rPr lang="fr-FR" sz="2200" spc="15" dirty="0">
                <a:latin typeface="Microsoft Sans Serif"/>
                <a:cs typeface="Microsoft Sans Serif"/>
              </a:rPr>
              <a:t> </a:t>
            </a:r>
            <a:r>
              <a:rPr lang="fr-FR" sz="2200" b="1" i="1" spc="20" dirty="0" smtClean="0">
                <a:solidFill>
                  <a:schemeClr val="accent1"/>
                </a:solidFill>
                <a:latin typeface="Arial"/>
                <a:cs typeface="Arial"/>
              </a:rPr>
              <a:t>A</a:t>
            </a:r>
            <a:r>
              <a:rPr lang="fr-FR" sz="2200" spc="20" dirty="0" smtClean="0">
                <a:latin typeface="Microsoft Sans Serif"/>
                <a:cs typeface="Microsoft Sans Serif"/>
              </a:rPr>
              <a:t>,</a:t>
            </a:r>
            <a:r>
              <a:rPr lang="fr-FR" sz="2200" spc="15" dirty="0" smtClean="0">
                <a:latin typeface="Microsoft Sans Serif"/>
                <a:cs typeface="Microsoft Sans Serif"/>
              </a:rPr>
              <a:t> </a:t>
            </a:r>
            <a:r>
              <a:rPr lang="fr-FR" sz="2200" spc="-10" dirty="0">
                <a:latin typeface="Microsoft Sans Serif"/>
                <a:cs typeface="Microsoft Sans Serif"/>
              </a:rPr>
              <a:t>de</a:t>
            </a:r>
            <a:r>
              <a:rPr lang="fr-FR" sz="2200" spc="10" dirty="0">
                <a:latin typeface="Microsoft Sans Serif"/>
                <a:cs typeface="Microsoft Sans Serif"/>
              </a:rPr>
              <a:t> </a:t>
            </a:r>
            <a:r>
              <a:rPr lang="fr-FR" sz="2200" b="1" i="1" spc="-10" dirty="0" smtClean="0">
                <a:solidFill>
                  <a:schemeClr val="accent1"/>
                </a:solidFill>
                <a:latin typeface="Arial"/>
                <a:cs typeface="Arial"/>
              </a:rPr>
              <a:t>B</a:t>
            </a:r>
            <a:r>
              <a:rPr lang="fr-FR" sz="2200" i="1" spc="50" dirty="0" smtClean="0">
                <a:latin typeface="Arial"/>
                <a:cs typeface="Arial"/>
              </a:rPr>
              <a:t> </a:t>
            </a:r>
            <a:r>
              <a:rPr lang="fr-FR" sz="2200" spc="-10" dirty="0">
                <a:latin typeface="Microsoft Sans Serif"/>
                <a:cs typeface="Microsoft Sans Serif"/>
              </a:rPr>
              <a:t>ou</a:t>
            </a:r>
            <a:r>
              <a:rPr lang="fr-FR" sz="2200" spc="15" dirty="0">
                <a:latin typeface="Microsoft Sans Serif"/>
                <a:cs typeface="Microsoft Sans Serif"/>
              </a:rPr>
              <a:t> </a:t>
            </a:r>
            <a:r>
              <a:rPr lang="fr-FR" sz="2200" spc="-10" dirty="0" smtClean="0">
                <a:latin typeface="Microsoft Sans Serif"/>
                <a:cs typeface="Microsoft Sans Serif"/>
              </a:rPr>
              <a:t>les</a:t>
            </a:r>
            <a:r>
              <a:rPr lang="fr-FR" sz="2200" spc="10" dirty="0" smtClean="0">
                <a:latin typeface="Microsoft Sans Serif"/>
                <a:cs typeface="Microsoft Sans Serif"/>
              </a:rPr>
              <a:t> </a:t>
            </a:r>
            <a:r>
              <a:rPr lang="fr-FR" sz="2200" spc="-10" dirty="0" err="1">
                <a:latin typeface="Microsoft Sans Serif"/>
                <a:cs typeface="Microsoft Sans Serif"/>
              </a:rPr>
              <a:t>tuples</a:t>
            </a:r>
            <a:r>
              <a:rPr lang="fr-FR" sz="2200" spc="15" dirty="0">
                <a:latin typeface="Microsoft Sans Serif"/>
                <a:cs typeface="Microsoft Sans Serif"/>
              </a:rPr>
              <a:t> </a:t>
            </a:r>
            <a:r>
              <a:rPr lang="fr-FR" sz="2200" spc="-10" dirty="0">
                <a:latin typeface="Microsoft Sans Serif"/>
                <a:cs typeface="Microsoft Sans Serif"/>
              </a:rPr>
              <a:t>en </a:t>
            </a:r>
            <a:r>
              <a:rPr lang="fr-FR" sz="2200" spc="-5" dirty="0">
                <a:latin typeface="Microsoft Sans Serif"/>
                <a:cs typeface="Microsoft Sans Serif"/>
              </a:rPr>
              <a:t> </a:t>
            </a:r>
            <a:r>
              <a:rPr lang="fr-FR" sz="2200" spc="-10" dirty="0">
                <a:latin typeface="Microsoft Sans Serif"/>
                <a:cs typeface="Microsoft Sans Serif"/>
              </a:rPr>
              <a:t>double</a:t>
            </a:r>
            <a:r>
              <a:rPr lang="fr-FR" sz="2200" spc="5" dirty="0">
                <a:latin typeface="Microsoft Sans Serif"/>
                <a:cs typeface="Microsoft Sans Serif"/>
              </a:rPr>
              <a:t> </a:t>
            </a:r>
            <a:r>
              <a:rPr lang="fr-FR" sz="2200" spc="-65" dirty="0">
                <a:latin typeface="Microsoft Sans Serif"/>
                <a:cs typeface="Microsoft Sans Serif"/>
              </a:rPr>
              <a:t>é</a:t>
            </a:r>
            <a:r>
              <a:rPr lang="fr-FR" sz="2200" spc="-65" dirty="0" smtClean="0">
                <a:latin typeface="Microsoft Sans Serif"/>
                <a:cs typeface="Microsoft Sans Serif"/>
              </a:rPr>
              <a:t>tant</a:t>
            </a:r>
            <a:r>
              <a:rPr lang="fr-FR" sz="2200" spc="10" dirty="0" smtClean="0">
                <a:latin typeface="Microsoft Sans Serif"/>
                <a:cs typeface="Microsoft Sans Serif"/>
              </a:rPr>
              <a:t> </a:t>
            </a:r>
            <a:r>
              <a:rPr lang="fr-FR" sz="2200" spc="-75" dirty="0" smtClean="0">
                <a:latin typeface="Microsoft Sans Serif"/>
                <a:cs typeface="Microsoft Sans Serif"/>
              </a:rPr>
              <a:t>éliminés.</a:t>
            </a:r>
            <a:endParaRPr lang="fr-FR" dirty="0" smtClean="0"/>
          </a:p>
          <a:p>
            <a:pPr marL="0" lvl="1" indent="0"/>
            <a:r>
              <a:rPr lang="fr-FR" dirty="0" smtClean="0">
                <a:solidFill>
                  <a:srgbClr val="CC3300"/>
                </a:solidFill>
              </a:rPr>
              <a:t> intersection</a:t>
            </a:r>
            <a:r>
              <a:rPr lang="fr-FR" dirty="0" smtClean="0"/>
              <a:t>:   </a:t>
            </a:r>
            <a:r>
              <a:rPr lang="fr-FR" i="1" spc="-10" dirty="0" smtClean="0">
                <a:solidFill>
                  <a:srgbClr val="3333B2"/>
                </a:solidFill>
                <a:latin typeface="Arial"/>
                <a:cs typeface="Arial"/>
              </a:rPr>
              <a:t>A </a:t>
            </a:r>
            <a:r>
              <a:rPr lang="fr-FR" spc="-150" dirty="0">
                <a:solidFill>
                  <a:srgbClr val="3333B2"/>
                </a:solidFill>
                <a:latin typeface="Lucida Sans Unicode"/>
                <a:cs typeface="Lucida Sans Unicode"/>
              </a:rPr>
              <a:t>∩</a:t>
            </a:r>
            <a:r>
              <a:rPr lang="fr-FR" spc="-105" dirty="0">
                <a:solidFill>
                  <a:srgbClr val="3333B2"/>
                </a:solidFill>
                <a:latin typeface="Lucida Sans Unicode"/>
                <a:cs typeface="Lucida Sans Unicode"/>
              </a:rPr>
              <a:t> </a:t>
            </a:r>
            <a:r>
              <a:rPr lang="fr-FR" i="1" spc="-10" dirty="0">
                <a:solidFill>
                  <a:srgbClr val="3333B2"/>
                </a:solidFill>
                <a:latin typeface="Arial"/>
                <a:cs typeface="Arial"/>
              </a:rPr>
              <a:t>B</a:t>
            </a:r>
            <a:endParaRPr lang="fr-FR" dirty="0" smtClean="0"/>
          </a:p>
          <a:p>
            <a:pPr marL="0" lvl="1" indent="0">
              <a:buNone/>
            </a:pPr>
            <a:r>
              <a:rPr lang="fr-FR" sz="2200" spc="-10" dirty="0">
                <a:latin typeface="Microsoft Sans Serif"/>
                <a:cs typeface="Microsoft Sans Serif"/>
              </a:rPr>
              <a:t>L’intersection </a:t>
            </a:r>
            <a:r>
              <a:rPr lang="fr-FR" sz="2200" spc="-10" dirty="0" smtClean="0">
                <a:latin typeface="Microsoft Sans Serif"/>
                <a:cs typeface="Microsoft Sans Serif"/>
              </a:rPr>
              <a:t>définit </a:t>
            </a:r>
            <a:r>
              <a:rPr lang="fr-FR" sz="2200" spc="-10" dirty="0">
                <a:latin typeface="Microsoft Sans Serif"/>
                <a:cs typeface="Microsoft Sans Serif"/>
              </a:rPr>
              <a:t>une relation </a:t>
            </a:r>
            <a:r>
              <a:rPr lang="fr-FR" sz="2200" spc="-10" dirty="0" smtClean="0">
                <a:latin typeface="Microsoft Sans Serif"/>
                <a:cs typeface="Microsoft Sans Serif"/>
              </a:rPr>
              <a:t>constituée </a:t>
            </a:r>
            <a:r>
              <a:rPr lang="fr-FR" sz="2200" spc="-10" dirty="0">
                <a:latin typeface="Microsoft Sans Serif"/>
                <a:cs typeface="Microsoft Sans Serif"/>
              </a:rPr>
              <a:t>de l’ensemble de  tous les </a:t>
            </a:r>
            <a:r>
              <a:rPr lang="fr-FR" sz="2200" spc="-10" dirty="0" err="1">
                <a:latin typeface="Microsoft Sans Serif"/>
                <a:cs typeface="Microsoft Sans Serif"/>
              </a:rPr>
              <a:t>tuples</a:t>
            </a:r>
            <a:r>
              <a:rPr lang="fr-FR" sz="2200" spc="-10" dirty="0">
                <a:latin typeface="Microsoft Sans Serif"/>
                <a:cs typeface="Microsoft Sans Serif"/>
              </a:rPr>
              <a:t> </a:t>
            </a:r>
            <a:r>
              <a:rPr lang="fr-FR" sz="2200" spc="-10" dirty="0" smtClean="0">
                <a:latin typeface="Microsoft Sans Serif"/>
                <a:cs typeface="Microsoft Sans Serif"/>
              </a:rPr>
              <a:t>présents à  </a:t>
            </a:r>
            <a:r>
              <a:rPr lang="fr-FR" sz="2200" spc="-10" dirty="0">
                <a:latin typeface="Microsoft Sans Serif"/>
                <a:cs typeface="Microsoft Sans Serif"/>
              </a:rPr>
              <a:t>la fois dans </a:t>
            </a:r>
            <a:r>
              <a:rPr lang="fr-FR" sz="2200" b="1" spc="-10" dirty="0" smtClean="0">
                <a:solidFill>
                  <a:schemeClr val="accent1"/>
                </a:solidFill>
                <a:latin typeface="Microsoft Sans Serif"/>
                <a:cs typeface="Microsoft Sans Serif"/>
              </a:rPr>
              <a:t>A</a:t>
            </a:r>
            <a:r>
              <a:rPr lang="fr-FR" sz="2200" spc="-10" dirty="0" smtClean="0">
                <a:latin typeface="Microsoft Sans Serif"/>
                <a:cs typeface="Microsoft Sans Serif"/>
              </a:rPr>
              <a:t> </a:t>
            </a:r>
            <a:r>
              <a:rPr lang="fr-FR" sz="2200" spc="-10" dirty="0">
                <a:latin typeface="Microsoft Sans Serif"/>
                <a:cs typeface="Microsoft Sans Serif"/>
              </a:rPr>
              <a:t>et dans </a:t>
            </a:r>
            <a:r>
              <a:rPr lang="fr-FR" sz="2200" b="1" spc="-10" dirty="0" smtClean="0">
                <a:solidFill>
                  <a:schemeClr val="accent1"/>
                </a:solidFill>
                <a:latin typeface="Microsoft Sans Serif"/>
                <a:cs typeface="Microsoft Sans Serif"/>
              </a:rPr>
              <a:t>B</a:t>
            </a:r>
            <a:r>
              <a:rPr lang="fr-FR" sz="2200" spc="-10" dirty="0" smtClean="0">
                <a:latin typeface="Microsoft Sans Serif"/>
                <a:cs typeface="Microsoft Sans Serif"/>
              </a:rPr>
              <a:t>.</a:t>
            </a:r>
            <a:endParaRPr lang="fr-FR" dirty="0" smtClean="0"/>
          </a:p>
          <a:p>
            <a:pPr marL="0" lvl="1" indent="0"/>
            <a:r>
              <a:rPr lang="fr-FR" dirty="0" smtClean="0">
                <a:solidFill>
                  <a:srgbClr val="CC3300"/>
                </a:solidFill>
              </a:rPr>
              <a:t>Différence : </a:t>
            </a:r>
            <a:r>
              <a:rPr lang="fr-FR" i="1" spc="-10" dirty="0">
                <a:solidFill>
                  <a:srgbClr val="3333B2"/>
                </a:solidFill>
                <a:latin typeface="Arial"/>
                <a:cs typeface="Arial"/>
              </a:rPr>
              <a:t>A </a:t>
            </a:r>
            <a:r>
              <a:rPr lang="fr-FR" spc="-30" dirty="0">
                <a:solidFill>
                  <a:srgbClr val="3333B2"/>
                </a:solidFill>
                <a:latin typeface="Lucida Sans Unicode"/>
                <a:cs typeface="Lucida Sans Unicode"/>
              </a:rPr>
              <a:t>−</a:t>
            </a:r>
            <a:r>
              <a:rPr lang="fr-FR" spc="-105" dirty="0">
                <a:solidFill>
                  <a:srgbClr val="3333B2"/>
                </a:solidFill>
                <a:latin typeface="Lucida Sans Unicode"/>
                <a:cs typeface="Lucida Sans Unicode"/>
              </a:rPr>
              <a:t> </a:t>
            </a:r>
            <a:r>
              <a:rPr lang="fr-FR" i="1" spc="-10" dirty="0" smtClean="0">
                <a:solidFill>
                  <a:srgbClr val="3333B2"/>
                </a:solidFill>
                <a:latin typeface="Arial"/>
                <a:cs typeface="Arial"/>
              </a:rPr>
              <a:t>B</a:t>
            </a:r>
            <a:endParaRPr lang="fr-FR" dirty="0" smtClean="0">
              <a:solidFill>
                <a:srgbClr val="CC3300"/>
              </a:solidFill>
            </a:endParaRPr>
          </a:p>
          <a:p>
            <a:pPr marL="0" lvl="1" indent="0">
              <a:buNone/>
            </a:pPr>
            <a:r>
              <a:rPr lang="fr-FR" sz="2200" spc="-10" dirty="0">
                <a:latin typeface="Microsoft Sans Serif"/>
                <a:cs typeface="Microsoft Sans Serif"/>
              </a:rPr>
              <a:t>La différence définit une relation qui comporte les  </a:t>
            </a:r>
            <a:r>
              <a:rPr lang="fr-FR" sz="2200" spc="-10" dirty="0" err="1">
                <a:latin typeface="Microsoft Sans Serif"/>
                <a:cs typeface="Microsoft Sans Serif"/>
              </a:rPr>
              <a:t>tuples</a:t>
            </a:r>
            <a:r>
              <a:rPr lang="fr-FR" sz="2200" spc="-10" dirty="0">
                <a:latin typeface="Microsoft Sans Serif"/>
                <a:cs typeface="Microsoft Sans Serif"/>
              </a:rPr>
              <a:t> qui existent dans la relation </a:t>
            </a:r>
            <a:r>
              <a:rPr lang="fr-FR" sz="2200" b="1" spc="-10" dirty="0">
                <a:solidFill>
                  <a:schemeClr val="accent1"/>
                </a:solidFill>
                <a:latin typeface="Microsoft Sans Serif"/>
                <a:cs typeface="Microsoft Sans Serif"/>
              </a:rPr>
              <a:t>A</a:t>
            </a:r>
            <a:r>
              <a:rPr lang="fr-FR" sz="2200" spc="-10" dirty="0">
                <a:latin typeface="Microsoft Sans Serif"/>
                <a:cs typeface="Microsoft Sans Serif"/>
              </a:rPr>
              <a:t> et non dans la relation </a:t>
            </a:r>
            <a:r>
              <a:rPr lang="fr-FR" sz="2200" b="1" spc="-10" dirty="0">
                <a:solidFill>
                  <a:schemeClr val="accent1"/>
                </a:solidFill>
                <a:latin typeface="Microsoft Sans Serif"/>
                <a:cs typeface="Microsoft Sans Serif"/>
              </a:rPr>
              <a:t>B</a:t>
            </a:r>
            <a:r>
              <a:rPr lang="fr-FR" sz="2200" spc="-10" dirty="0" smtClean="0">
                <a:latin typeface="Microsoft Sans Serif"/>
                <a:cs typeface="Microsoft Sans Serif"/>
              </a:rPr>
              <a:t>.</a:t>
            </a:r>
            <a:endParaRPr lang="fr-FR" sz="2200" spc="-10" dirty="0">
              <a:latin typeface="Microsoft Sans Serif"/>
              <a:cs typeface="Microsoft Sans Serif"/>
            </a:endParaRPr>
          </a:p>
        </p:txBody>
      </p:sp>
      <p:pic>
        <p:nvPicPr>
          <p:cNvPr id="19" name="Picture 8" descr="union"/>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9945759" y="2866841"/>
            <a:ext cx="2085474" cy="11841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9" descr="inters"/>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9897287" y="4114192"/>
            <a:ext cx="2182418" cy="11822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11" descr="d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1594" y="5422769"/>
            <a:ext cx="2560406" cy="1002632"/>
          </a:xfrm>
          <a:prstGeom prst="rect">
            <a:avLst/>
          </a:prstGeom>
          <a:noFill/>
          <a:extLst>
            <a:ext uri="{909E8E84-426E-40DD-AFC4-6F175D3DCCD1}">
              <a14:hiddenFill xmlns:a14="http://schemas.microsoft.com/office/drawing/2010/main">
                <a:solidFill>
                  <a:srgbClr val="FFFFFF"/>
                </a:solidFill>
              </a14:hiddenFill>
            </a:ext>
          </a:extLst>
        </p:spPr>
      </p:pic>
      <p:sp>
        <p:nvSpPr>
          <p:cNvPr id="2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4" name="Rectangle 33"/>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5" name="ZoneTexte 34"/>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38" name="Rectangle 37"/>
          <p:cNvSpPr/>
          <p:nvPr/>
        </p:nvSpPr>
        <p:spPr>
          <a:xfrm>
            <a:off x="4427621" y="870999"/>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Tree>
    <p:extLst>
      <p:ext uri="{BB962C8B-B14F-4D97-AF65-F5344CB8AC3E}">
        <p14:creationId xmlns:p14="http://schemas.microsoft.com/office/powerpoint/2010/main" val="239964205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ject 2"/>
          <p:cNvPicPr/>
          <p:nvPr/>
        </p:nvPicPr>
        <p:blipFill>
          <a:blip r:embed="rId2" cstate="print"/>
          <a:stretch>
            <a:fillRect/>
          </a:stretch>
        </p:blipFill>
        <p:spPr>
          <a:xfrm>
            <a:off x="481264" y="1443790"/>
            <a:ext cx="10828420" cy="5069306"/>
          </a:xfrm>
          <a:prstGeom prst="rect">
            <a:avLst/>
          </a:prstGeom>
        </p:spPr>
      </p:pic>
      <p:sp>
        <p:nvSpPr>
          <p:cNvPr id="1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1" name="Rectangle 3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2" name="ZoneTexte 31"/>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33" name="Rectangle 32"/>
          <p:cNvSpPr/>
          <p:nvPr/>
        </p:nvSpPr>
        <p:spPr>
          <a:xfrm>
            <a:off x="4427621" y="870999"/>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Tree>
    <p:extLst>
      <p:ext uri="{BB962C8B-B14F-4D97-AF65-F5344CB8AC3E}">
        <p14:creationId xmlns:p14="http://schemas.microsoft.com/office/powerpoint/2010/main" val="261633132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2"/>
          <p:cNvPicPr/>
          <p:nvPr/>
        </p:nvPicPr>
        <p:blipFill>
          <a:blip r:embed="rId2" cstate="print"/>
          <a:stretch>
            <a:fillRect/>
          </a:stretch>
        </p:blipFill>
        <p:spPr>
          <a:xfrm>
            <a:off x="160421" y="1505013"/>
            <a:ext cx="12031579" cy="5352987"/>
          </a:xfrm>
          <a:prstGeom prst="rect">
            <a:avLst/>
          </a:prstGeom>
        </p:spPr>
      </p:pic>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Rectangle 1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1" name="ZoneTexte 20"/>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22" name="Rectangle 21"/>
          <p:cNvSpPr/>
          <p:nvPr/>
        </p:nvSpPr>
        <p:spPr>
          <a:xfrm>
            <a:off x="4427621" y="870999"/>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Tree>
    <p:extLst>
      <p:ext uri="{BB962C8B-B14F-4D97-AF65-F5344CB8AC3E}">
        <p14:creationId xmlns:p14="http://schemas.microsoft.com/office/powerpoint/2010/main" val="451864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44640" y="1649072"/>
            <a:ext cx="11697464" cy="5208928"/>
          </a:xfrm>
          <a:prstGeom prst="rect">
            <a:avLst/>
          </a:prstGeom>
        </p:spPr>
        <p:txBody>
          <a:bodyPr vert="horz" wrap="square" lIns="0" tIns="101920" rIns="0" bIns="0" rtlCol="0">
            <a:spAutoFit/>
          </a:bodyPr>
          <a:lstStyle/>
          <a:p>
            <a:pPr marL="468716" indent="-457200">
              <a:lnSpc>
                <a:spcPct val="150000"/>
              </a:lnSpc>
              <a:spcBef>
                <a:spcPts val="803"/>
              </a:spcBef>
              <a:buFont typeface="Wingdings" panose="05000000000000000000" pitchFamily="2" charset="2"/>
              <a:buChar char="v"/>
            </a:pPr>
            <a:r>
              <a:rPr lang="fr-FR" sz="2766" dirty="0" smtClean="0">
                <a:solidFill>
                  <a:srgbClr val="BF0000"/>
                </a:solidFill>
                <a:latin typeface="Calibri"/>
                <a:cs typeface="Calibri"/>
              </a:rPr>
              <a:t> </a:t>
            </a:r>
            <a:r>
              <a:rPr lang="fr-FR" sz="2766" spc="-9" dirty="0">
                <a:cs typeface="Calibri"/>
              </a:rPr>
              <a:t>Déterminer</a:t>
            </a:r>
            <a:r>
              <a:rPr lang="fr-FR" sz="2766" dirty="0">
                <a:cs typeface="Calibri"/>
              </a:rPr>
              <a:t>	</a:t>
            </a:r>
            <a:r>
              <a:rPr lang="fr-FR" sz="2766" spc="-23" dirty="0">
                <a:cs typeface="Calibri"/>
              </a:rPr>
              <a:t>la</a:t>
            </a:r>
            <a:r>
              <a:rPr lang="fr-FR" sz="2766" dirty="0">
                <a:cs typeface="Calibri"/>
              </a:rPr>
              <a:t>	</a:t>
            </a:r>
            <a:r>
              <a:rPr lang="fr-FR" sz="2766" spc="-9" dirty="0">
                <a:cs typeface="Calibri"/>
              </a:rPr>
              <a:t>façon</a:t>
            </a:r>
            <a:r>
              <a:rPr lang="fr-FR" sz="2766" dirty="0">
                <a:cs typeface="Calibri"/>
              </a:rPr>
              <a:t>	</a:t>
            </a:r>
            <a:r>
              <a:rPr lang="fr-FR" sz="2766" spc="-18" dirty="0">
                <a:cs typeface="Calibri"/>
              </a:rPr>
              <a:t>dont</a:t>
            </a:r>
            <a:r>
              <a:rPr lang="fr-FR" sz="2766" dirty="0">
                <a:cs typeface="Calibri"/>
              </a:rPr>
              <a:t>	</a:t>
            </a:r>
            <a:r>
              <a:rPr lang="fr-FR" sz="2766" spc="-23" dirty="0">
                <a:cs typeface="Calibri"/>
              </a:rPr>
              <a:t>le</a:t>
            </a:r>
            <a:r>
              <a:rPr lang="fr-FR" sz="2766" dirty="0">
                <a:cs typeface="Calibri"/>
              </a:rPr>
              <a:t>	</a:t>
            </a:r>
            <a:r>
              <a:rPr lang="fr-FR" sz="2766" spc="-9" dirty="0">
                <a:cs typeface="Calibri"/>
              </a:rPr>
              <a:t>logiciel</a:t>
            </a:r>
            <a:r>
              <a:rPr lang="fr-FR" sz="2766" dirty="0">
                <a:cs typeface="Calibri"/>
              </a:rPr>
              <a:t>	</a:t>
            </a:r>
            <a:r>
              <a:rPr lang="fr-FR" sz="2766" spc="-9" dirty="0">
                <a:cs typeface="Calibri"/>
              </a:rPr>
              <a:t>fournit</a:t>
            </a:r>
            <a:r>
              <a:rPr lang="fr-FR" sz="2766" dirty="0">
                <a:cs typeface="Calibri"/>
              </a:rPr>
              <a:t>	</a:t>
            </a:r>
            <a:r>
              <a:rPr lang="fr-FR" sz="2766" spc="-23" dirty="0" smtClean="0">
                <a:cs typeface="Calibri"/>
              </a:rPr>
              <a:t>les</a:t>
            </a:r>
            <a:r>
              <a:rPr lang="fr-FR" sz="2766" dirty="0" smtClean="0">
                <a:cs typeface="Calibri"/>
              </a:rPr>
              <a:t> </a:t>
            </a:r>
            <a:r>
              <a:rPr sz="2766" dirty="0" err="1" smtClean="0">
                <a:latin typeface="Calibri"/>
                <a:cs typeface="Calibri"/>
              </a:rPr>
              <a:t>différentes</a:t>
            </a:r>
            <a:r>
              <a:rPr sz="2766" spc="-14" dirty="0" smtClean="0">
                <a:latin typeface="Calibri"/>
                <a:cs typeface="Calibri"/>
              </a:rPr>
              <a:t> </a:t>
            </a:r>
            <a:r>
              <a:rPr sz="2766" dirty="0">
                <a:latin typeface="Calibri"/>
                <a:cs typeface="Calibri"/>
              </a:rPr>
              <a:t>fonctionnalités</a:t>
            </a:r>
            <a:r>
              <a:rPr sz="2766" spc="18" dirty="0">
                <a:latin typeface="Calibri"/>
                <a:cs typeface="Calibri"/>
              </a:rPr>
              <a:t> </a:t>
            </a:r>
            <a:r>
              <a:rPr sz="2766" spc="-9" dirty="0">
                <a:latin typeface="Calibri"/>
                <a:cs typeface="Calibri"/>
              </a:rPr>
              <a:t>recherchées.</a:t>
            </a:r>
            <a:endParaRPr sz="2766" dirty="0">
              <a:latin typeface="Calibri"/>
              <a:cs typeface="Calibri"/>
            </a:endParaRPr>
          </a:p>
          <a:p>
            <a:pPr marL="582613" indent="134938">
              <a:lnSpc>
                <a:spcPct val="150000"/>
              </a:lnSpc>
              <a:spcBef>
                <a:spcPts val="716"/>
              </a:spcBef>
              <a:buFont typeface="Wingdings" panose="05000000000000000000" pitchFamily="2" charset="2"/>
              <a:buChar char="Ø"/>
              <a:tabLst>
                <a:tab pos="412285" algn="l"/>
              </a:tabLst>
            </a:pPr>
            <a:r>
              <a:rPr lang="fr-FR" sz="2766" dirty="0" smtClean="0">
                <a:solidFill>
                  <a:srgbClr val="FF0000"/>
                </a:solidFill>
                <a:latin typeface="Calibri"/>
                <a:cs typeface="Calibri"/>
              </a:rPr>
              <a:t> </a:t>
            </a:r>
            <a:r>
              <a:rPr sz="2766" b="1" dirty="0" smtClean="0">
                <a:solidFill>
                  <a:schemeClr val="accent6">
                    <a:lumMod val="50000"/>
                  </a:schemeClr>
                </a:solidFill>
                <a:latin typeface="Calibri"/>
                <a:cs typeface="Calibri"/>
              </a:rPr>
              <a:t>Conception</a:t>
            </a:r>
            <a:r>
              <a:rPr sz="2766" b="1" spc="127" dirty="0" smtClean="0">
                <a:solidFill>
                  <a:schemeClr val="accent6">
                    <a:lumMod val="50000"/>
                  </a:schemeClr>
                </a:solidFill>
                <a:latin typeface="Calibri"/>
                <a:cs typeface="Calibri"/>
              </a:rPr>
              <a:t> </a:t>
            </a:r>
            <a:r>
              <a:rPr sz="2766" b="1" spc="-9" dirty="0">
                <a:solidFill>
                  <a:schemeClr val="accent6">
                    <a:lumMod val="50000"/>
                  </a:schemeClr>
                </a:solidFill>
                <a:latin typeface="Calibri"/>
                <a:cs typeface="Calibri"/>
              </a:rPr>
              <a:t>générale</a:t>
            </a:r>
            <a:endParaRPr sz="2766" b="1" dirty="0">
              <a:solidFill>
                <a:schemeClr val="accent6">
                  <a:lumMod val="50000"/>
                </a:schemeClr>
              </a:solidFill>
              <a:latin typeface="Calibri"/>
              <a:cs typeface="Calibri"/>
            </a:endParaRPr>
          </a:p>
          <a:p>
            <a:pPr marL="812479" marR="5182" lvl="1" indent="-229751">
              <a:lnSpc>
                <a:spcPct val="150000"/>
              </a:lnSpc>
              <a:spcBef>
                <a:spcPts val="603"/>
              </a:spcBef>
              <a:buFont typeface="Arial MT"/>
              <a:buChar char="•"/>
              <a:tabLst>
                <a:tab pos="813054" algn="l"/>
              </a:tabLst>
            </a:pPr>
            <a:r>
              <a:rPr sz="2403" b="1" i="1" dirty="0">
                <a:solidFill>
                  <a:srgbClr val="0C0C0C"/>
                </a:solidFill>
                <a:latin typeface="Calibri"/>
                <a:cs typeface="Calibri"/>
              </a:rPr>
              <a:t>Conception</a:t>
            </a:r>
            <a:r>
              <a:rPr sz="2403" b="1" i="1" spc="177" dirty="0">
                <a:solidFill>
                  <a:srgbClr val="0C0C0C"/>
                </a:solidFill>
                <a:latin typeface="Calibri"/>
                <a:cs typeface="Calibri"/>
              </a:rPr>
              <a:t> </a:t>
            </a:r>
            <a:r>
              <a:rPr sz="2403" b="1" i="1" dirty="0">
                <a:solidFill>
                  <a:srgbClr val="0C0C0C"/>
                </a:solidFill>
                <a:latin typeface="Calibri"/>
                <a:cs typeface="Calibri"/>
              </a:rPr>
              <a:t>architecturale</a:t>
            </a:r>
            <a:r>
              <a:rPr sz="2403" b="1" i="1" spc="168" dirty="0">
                <a:solidFill>
                  <a:srgbClr val="0C0C0C"/>
                </a:solidFill>
                <a:latin typeface="Calibri"/>
                <a:cs typeface="Calibri"/>
              </a:rPr>
              <a:t> </a:t>
            </a:r>
            <a:r>
              <a:rPr sz="2403" dirty="0">
                <a:latin typeface="Calibri"/>
                <a:cs typeface="Calibri"/>
              </a:rPr>
              <a:t>:</a:t>
            </a:r>
            <a:r>
              <a:rPr sz="2403" spc="154" dirty="0">
                <a:latin typeface="Calibri"/>
                <a:cs typeface="Calibri"/>
              </a:rPr>
              <a:t> </a:t>
            </a:r>
            <a:r>
              <a:rPr sz="2403" dirty="0">
                <a:latin typeface="Calibri"/>
                <a:cs typeface="Calibri"/>
              </a:rPr>
              <a:t>déterminer</a:t>
            </a:r>
            <a:r>
              <a:rPr sz="2403" spc="172" dirty="0">
                <a:latin typeface="Calibri"/>
                <a:cs typeface="Calibri"/>
              </a:rPr>
              <a:t> </a:t>
            </a:r>
            <a:r>
              <a:rPr sz="2403" dirty="0">
                <a:latin typeface="Calibri"/>
                <a:cs typeface="Calibri"/>
              </a:rPr>
              <a:t>la</a:t>
            </a:r>
            <a:r>
              <a:rPr sz="2403" spc="154" dirty="0">
                <a:latin typeface="Calibri"/>
                <a:cs typeface="Calibri"/>
              </a:rPr>
              <a:t> </a:t>
            </a:r>
            <a:r>
              <a:rPr sz="2403" dirty="0">
                <a:latin typeface="Calibri"/>
                <a:cs typeface="Calibri"/>
              </a:rPr>
              <a:t>structure</a:t>
            </a:r>
            <a:r>
              <a:rPr sz="2403" spc="177" dirty="0">
                <a:latin typeface="Calibri"/>
                <a:cs typeface="Calibri"/>
              </a:rPr>
              <a:t> </a:t>
            </a:r>
            <a:r>
              <a:rPr sz="2403" spc="-23" dirty="0">
                <a:latin typeface="Calibri"/>
                <a:cs typeface="Calibri"/>
              </a:rPr>
              <a:t>du </a:t>
            </a:r>
            <a:r>
              <a:rPr sz="2403" spc="-9" dirty="0">
                <a:latin typeface="Calibri"/>
                <a:cs typeface="Calibri"/>
              </a:rPr>
              <a:t>système.</a:t>
            </a:r>
            <a:endParaRPr sz="2403" dirty="0">
              <a:latin typeface="Calibri"/>
              <a:cs typeface="Calibri"/>
            </a:endParaRPr>
          </a:p>
          <a:p>
            <a:pPr marL="812479" marR="4607" lvl="1" indent="-229751">
              <a:lnSpc>
                <a:spcPct val="150000"/>
              </a:lnSpc>
              <a:spcBef>
                <a:spcPts val="576"/>
              </a:spcBef>
              <a:buFont typeface="Arial MT"/>
              <a:buChar char="•"/>
              <a:tabLst>
                <a:tab pos="813054" algn="l"/>
                <a:tab pos="2348762" algn="l"/>
                <a:tab pos="2904426" algn="l"/>
                <a:tab pos="4267387" algn="l"/>
                <a:tab pos="4472378" algn="l"/>
                <a:tab pos="5995993" algn="l"/>
                <a:tab pos="6335150" algn="l"/>
                <a:tab pos="7141295" algn="l"/>
              </a:tabLst>
            </a:pPr>
            <a:r>
              <a:rPr sz="2403" b="1" i="1" spc="-9" dirty="0">
                <a:latin typeface="Calibri"/>
                <a:cs typeface="Calibri"/>
              </a:rPr>
              <a:t>Conception</a:t>
            </a:r>
            <a:r>
              <a:rPr sz="2403" b="1" i="1" dirty="0">
                <a:latin typeface="Calibri"/>
                <a:cs typeface="Calibri"/>
              </a:rPr>
              <a:t>	</a:t>
            </a:r>
            <a:r>
              <a:rPr sz="2403" b="1" i="1" spc="-23" dirty="0">
                <a:latin typeface="Calibri"/>
                <a:cs typeface="Calibri"/>
              </a:rPr>
              <a:t>des</a:t>
            </a:r>
            <a:r>
              <a:rPr sz="2403" b="1" i="1" dirty="0">
                <a:latin typeface="Calibri"/>
                <a:cs typeface="Calibri"/>
              </a:rPr>
              <a:t>	</a:t>
            </a:r>
            <a:r>
              <a:rPr sz="2403" b="1" i="1" spc="-9" dirty="0">
                <a:latin typeface="Calibri"/>
                <a:cs typeface="Calibri"/>
              </a:rPr>
              <a:t>interfaces</a:t>
            </a:r>
            <a:r>
              <a:rPr sz="2403" b="1" i="1" dirty="0">
                <a:latin typeface="Calibri"/>
                <a:cs typeface="Calibri"/>
              </a:rPr>
              <a:t>	</a:t>
            </a:r>
            <a:r>
              <a:rPr sz="2403" spc="-45" dirty="0">
                <a:latin typeface="Calibri"/>
                <a:cs typeface="Calibri"/>
              </a:rPr>
              <a:t>:</a:t>
            </a:r>
            <a:r>
              <a:rPr sz="2403" dirty="0">
                <a:latin typeface="Calibri"/>
                <a:cs typeface="Calibri"/>
              </a:rPr>
              <a:t>	</a:t>
            </a:r>
            <a:r>
              <a:rPr sz="2403" spc="-9" dirty="0">
                <a:latin typeface="Calibri"/>
                <a:cs typeface="Calibri"/>
              </a:rPr>
              <a:t>déterminer</a:t>
            </a:r>
            <a:r>
              <a:rPr sz="2403" dirty="0">
                <a:latin typeface="Calibri"/>
                <a:cs typeface="Calibri"/>
              </a:rPr>
              <a:t>	</a:t>
            </a:r>
            <a:r>
              <a:rPr sz="2403" spc="-23" dirty="0">
                <a:latin typeface="Calibri"/>
                <a:cs typeface="Calibri"/>
              </a:rPr>
              <a:t>la</a:t>
            </a:r>
            <a:r>
              <a:rPr sz="2403" dirty="0">
                <a:latin typeface="Calibri"/>
                <a:cs typeface="Calibri"/>
              </a:rPr>
              <a:t>	</a:t>
            </a:r>
            <a:r>
              <a:rPr sz="2403" spc="-9" dirty="0">
                <a:latin typeface="Calibri"/>
                <a:cs typeface="Calibri"/>
              </a:rPr>
              <a:t>façon</a:t>
            </a:r>
            <a:r>
              <a:rPr sz="2403" dirty="0">
                <a:latin typeface="Calibri"/>
                <a:cs typeface="Calibri"/>
              </a:rPr>
              <a:t>	</a:t>
            </a:r>
            <a:r>
              <a:rPr sz="2403" spc="-23" dirty="0">
                <a:latin typeface="Calibri"/>
                <a:cs typeface="Calibri"/>
              </a:rPr>
              <a:t>dont </a:t>
            </a:r>
            <a:r>
              <a:rPr sz="2403" dirty="0">
                <a:latin typeface="Calibri"/>
                <a:cs typeface="Calibri"/>
              </a:rPr>
              <a:t>les</a:t>
            </a:r>
            <a:r>
              <a:rPr sz="2403" spc="-54" dirty="0">
                <a:latin typeface="Calibri"/>
                <a:cs typeface="Calibri"/>
              </a:rPr>
              <a:t> </a:t>
            </a:r>
            <a:r>
              <a:rPr sz="2403" spc="-9" dirty="0">
                <a:latin typeface="Calibri"/>
                <a:cs typeface="Calibri"/>
              </a:rPr>
              <a:t>différentes</a:t>
            </a:r>
            <a:r>
              <a:rPr sz="2403" spc="-32" dirty="0">
                <a:latin typeface="Calibri"/>
                <a:cs typeface="Calibri"/>
              </a:rPr>
              <a:t> </a:t>
            </a:r>
            <a:r>
              <a:rPr sz="2403" dirty="0">
                <a:latin typeface="Calibri"/>
                <a:cs typeface="Calibri"/>
              </a:rPr>
              <a:t>parties</a:t>
            </a:r>
            <a:r>
              <a:rPr sz="2403" spc="-50" dirty="0">
                <a:latin typeface="Calibri"/>
                <a:cs typeface="Calibri"/>
              </a:rPr>
              <a:t> </a:t>
            </a:r>
            <a:r>
              <a:rPr sz="2403" dirty="0">
                <a:latin typeface="Calibri"/>
                <a:cs typeface="Calibri"/>
              </a:rPr>
              <a:t>du</a:t>
            </a:r>
            <a:r>
              <a:rPr sz="2403" spc="-41" dirty="0">
                <a:latin typeface="Calibri"/>
                <a:cs typeface="Calibri"/>
              </a:rPr>
              <a:t> </a:t>
            </a:r>
            <a:r>
              <a:rPr sz="2403" spc="-9" dirty="0">
                <a:latin typeface="Calibri"/>
                <a:cs typeface="Calibri"/>
              </a:rPr>
              <a:t>système</a:t>
            </a:r>
            <a:r>
              <a:rPr sz="2403" spc="-68" dirty="0">
                <a:latin typeface="Calibri"/>
                <a:cs typeface="Calibri"/>
              </a:rPr>
              <a:t> </a:t>
            </a:r>
            <a:r>
              <a:rPr sz="2403" dirty="0">
                <a:latin typeface="Calibri"/>
                <a:cs typeface="Calibri"/>
              </a:rPr>
              <a:t>agissent</a:t>
            </a:r>
            <a:r>
              <a:rPr sz="2403" spc="-63" dirty="0">
                <a:latin typeface="Calibri"/>
                <a:cs typeface="Calibri"/>
              </a:rPr>
              <a:t> </a:t>
            </a:r>
            <a:r>
              <a:rPr sz="2403" dirty="0">
                <a:latin typeface="Calibri"/>
                <a:cs typeface="Calibri"/>
              </a:rPr>
              <a:t>entre</a:t>
            </a:r>
            <a:r>
              <a:rPr sz="2403" spc="-18" dirty="0">
                <a:latin typeface="Calibri"/>
                <a:cs typeface="Calibri"/>
              </a:rPr>
              <a:t> </a:t>
            </a:r>
            <a:r>
              <a:rPr sz="2403" spc="-9" dirty="0">
                <a:latin typeface="Calibri"/>
                <a:cs typeface="Calibri"/>
              </a:rPr>
              <a:t>elles.</a:t>
            </a:r>
            <a:endParaRPr sz="2403" dirty="0">
              <a:latin typeface="Calibri"/>
              <a:cs typeface="Calibri"/>
            </a:endParaRPr>
          </a:p>
          <a:p>
            <a:pPr marL="806450" marR="5182" indent="-88900">
              <a:lnSpc>
                <a:spcPct val="150000"/>
              </a:lnSpc>
              <a:spcBef>
                <a:spcPts val="657"/>
              </a:spcBef>
              <a:buFont typeface="Wingdings" panose="05000000000000000000" pitchFamily="2" charset="2"/>
              <a:buChar char="Ø"/>
              <a:tabLst>
                <a:tab pos="412285" algn="l"/>
              </a:tabLst>
            </a:pPr>
            <a:r>
              <a:rPr lang="fr-FR" sz="2766" b="1" dirty="0" smtClean="0">
                <a:solidFill>
                  <a:schemeClr val="accent6">
                    <a:lumMod val="50000"/>
                  </a:schemeClr>
                </a:solidFill>
                <a:latin typeface="Calibri"/>
                <a:cs typeface="Calibri"/>
              </a:rPr>
              <a:t> </a:t>
            </a:r>
            <a:r>
              <a:rPr sz="2766" b="1" dirty="0" smtClean="0">
                <a:solidFill>
                  <a:schemeClr val="accent6">
                    <a:lumMod val="50000"/>
                  </a:schemeClr>
                </a:solidFill>
                <a:latin typeface="Calibri"/>
                <a:cs typeface="Calibri"/>
              </a:rPr>
              <a:t>Conception</a:t>
            </a:r>
            <a:r>
              <a:rPr sz="2766" b="1" spc="208" dirty="0" smtClean="0">
                <a:solidFill>
                  <a:schemeClr val="accent6">
                    <a:lumMod val="50000"/>
                  </a:schemeClr>
                </a:solidFill>
                <a:latin typeface="Calibri"/>
                <a:cs typeface="Calibri"/>
              </a:rPr>
              <a:t> </a:t>
            </a:r>
            <a:r>
              <a:rPr sz="2766" b="1" dirty="0">
                <a:solidFill>
                  <a:schemeClr val="accent6">
                    <a:lumMod val="50000"/>
                  </a:schemeClr>
                </a:solidFill>
                <a:latin typeface="Calibri"/>
                <a:cs typeface="Calibri"/>
              </a:rPr>
              <a:t>détaillée</a:t>
            </a:r>
            <a:r>
              <a:rPr sz="2766" b="1" spc="195" dirty="0">
                <a:solidFill>
                  <a:schemeClr val="accent6">
                    <a:lumMod val="50000"/>
                  </a:schemeClr>
                </a:solidFill>
                <a:latin typeface="Calibri"/>
                <a:cs typeface="Calibri"/>
              </a:rPr>
              <a:t> </a:t>
            </a:r>
            <a:r>
              <a:rPr sz="2403" dirty="0">
                <a:latin typeface="Calibri"/>
                <a:cs typeface="Calibri"/>
              </a:rPr>
              <a:t>:</a:t>
            </a:r>
            <a:r>
              <a:rPr sz="2403" spc="86" dirty="0">
                <a:latin typeface="Calibri"/>
                <a:cs typeface="Calibri"/>
              </a:rPr>
              <a:t> </a:t>
            </a:r>
            <a:r>
              <a:rPr sz="2403" dirty="0">
                <a:latin typeface="Calibri"/>
                <a:cs typeface="Calibri"/>
              </a:rPr>
              <a:t>déterminer</a:t>
            </a:r>
            <a:r>
              <a:rPr sz="2403" spc="103" dirty="0">
                <a:latin typeface="Calibri"/>
                <a:cs typeface="Calibri"/>
              </a:rPr>
              <a:t> </a:t>
            </a:r>
            <a:r>
              <a:rPr sz="2403" dirty="0">
                <a:latin typeface="Calibri"/>
                <a:cs typeface="Calibri"/>
              </a:rPr>
              <a:t>les</a:t>
            </a:r>
            <a:r>
              <a:rPr sz="2403" spc="95" dirty="0">
                <a:latin typeface="Calibri"/>
                <a:cs typeface="Calibri"/>
              </a:rPr>
              <a:t> </a:t>
            </a:r>
            <a:r>
              <a:rPr sz="2403" dirty="0">
                <a:latin typeface="Calibri"/>
                <a:cs typeface="Calibri"/>
              </a:rPr>
              <a:t>algorithmes</a:t>
            </a:r>
            <a:r>
              <a:rPr sz="2403" spc="54" dirty="0">
                <a:latin typeface="Calibri"/>
                <a:cs typeface="Calibri"/>
              </a:rPr>
              <a:t> </a:t>
            </a:r>
            <a:r>
              <a:rPr sz="2403" spc="-18" dirty="0">
                <a:latin typeface="Calibri"/>
                <a:cs typeface="Calibri"/>
              </a:rPr>
              <a:t>pour </a:t>
            </a:r>
            <a:r>
              <a:rPr sz="2403" dirty="0">
                <a:latin typeface="Calibri"/>
                <a:cs typeface="Calibri"/>
              </a:rPr>
              <a:t>les</a:t>
            </a:r>
            <a:r>
              <a:rPr sz="2403" spc="-50" dirty="0">
                <a:latin typeface="Calibri"/>
                <a:cs typeface="Calibri"/>
              </a:rPr>
              <a:t> </a:t>
            </a:r>
            <a:r>
              <a:rPr sz="2403" spc="-9" dirty="0">
                <a:latin typeface="Calibri"/>
                <a:cs typeface="Calibri"/>
              </a:rPr>
              <a:t>différentes</a:t>
            </a:r>
            <a:r>
              <a:rPr sz="2403" spc="-18" dirty="0">
                <a:latin typeface="Calibri"/>
                <a:cs typeface="Calibri"/>
              </a:rPr>
              <a:t> </a:t>
            </a:r>
            <a:r>
              <a:rPr sz="2403" dirty="0">
                <a:latin typeface="Calibri"/>
                <a:cs typeface="Calibri"/>
              </a:rPr>
              <a:t>parties</a:t>
            </a:r>
            <a:r>
              <a:rPr sz="2403" spc="-41" dirty="0">
                <a:latin typeface="Calibri"/>
                <a:cs typeface="Calibri"/>
              </a:rPr>
              <a:t> </a:t>
            </a:r>
            <a:r>
              <a:rPr sz="2403" dirty="0">
                <a:latin typeface="Calibri"/>
                <a:cs typeface="Calibri"/>
              </a:rPr>
              <a:t>du</a:t>
            </a:r>
            <a:r>
              <a:rPr sz="2403" spc="-23" dirty="0">
                <a:latin typeface="Calibri"/>
                <a:cs typeface="Calibri"/>
              </a:rPr>
              <a:t> </a:t>
            </a:r>
            <a:r>
              <a:rPr sz="2403" spc="-9" dirty="0">
                <a:latin typeface="Calibri"/>
                <a:cs typeface="Calibri"/>
              </a:rPr>
              <a:t>système.</a:t>
            </a:r>
            <a:endParaRPr sz="2403" dirty="0">
              <a:latin typeface="Calibri"/>
              <a:cs typeface="Calibri"/>
            </a:endParaRPr>
          </a:p>
        </p:txBody>
      </p:sp>
      <p:sp>
        <p:nvSpPr>
          <p:cNvPr id="6"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7" name="Rectangle 6"/>
          <p:cNvSpPr/>
          <p:nvPr/>
        </p:nvSpPr>
        <p:spPr>
          <a:xfrm>
            <a:off x="244640"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r>
              <a:rPr lang="fr-FR" sz="3000" b="1" spc="145" dirty="0" smtClean="0">
                <a:solidFill>
                  <a:schemeClr val="accent5"/>
                </a:solidFill>
                <a:cs typeface="Calibri"/>
              </a:rPr>
              <a:t>:</a:t>
            </a:r>
          </a:p>
          <a:p>
            <a:pPr marL="3455" lvl="0">
              <a:spcBef>
                <a:spcPts val="481"/>
              </a:spcBef>
            </a:pPr>
            <a:r>
              <a:rPr lang="fr-FR" sz="3000" b="1" spc="145" dirty="0" smtClean="0">
                <a:solidFill>
                  <a:srgbClr val="C00000"/>
                </a:solidFill>
                <a:cs typeface="Calibri"/>
              </a:rPr>
              <a:t>Conception</a:t>
            </a:r>
            <a:endParaRPr lang="fr-FR" sz="3000" b="1" spc="145" dirty="0">
              <a:solidFill>
                <a:srgbClr val="C00000"/>
              </a:solidFill>
              <a:cs typeface="Calibri"/>
            </a:endParaRPr>
          </a:p>
        </p:txBody>
      </p:sp>
    </p:spTree>
    <p:extLst>
      <p:ext uri="{BB962C8B-B14F-4D97-AF65-F5344CB8AC3E}">
        <p14:creationId xmlns:p14="http://schemas.microsoft.com/office/powerpoint/2010/main" val="390768977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2"/>
          <p:cNvPicPr/>
          <p:nvPr/>
        </p:nvPicPr>
        <p:blipFill>
          <a:blip r:embed="rId2" cstate="print"/>
          <a:stretch>
            <a:fillRect/>
          </a:stretch>
        </p:blipFill>
        <p:spPr>
          <a:xfrm>
            <a:off x="208547" y="1780674"/>
            <a:ext cx="11790948" cy="5077326"/>
          </a:xfrm>
          <a:prstGeom prst="rect">
            <a:avLst/>
          </a:prstGeom>
        </p:spPr>
      </p:pic>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Rectangle 1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1" name="ZoneTexte 20"/>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22" name="Rectangle 21"/>
          <p:cNvSpPr/>
          <p:nvPr/>
        </p:nvSpPr>
        <p:spPr>
          <a:xfrm>
            <a:off x="4427621" y="870999"/>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Tree>
    <p:extLst>
      <p:ext uri="{BB962C8B-B14F-4D97-AF65-F5344CB8AC3E}">
        <p14:creationId xmlns:p14="http://schemas.microsoft.com/office/powerpoint/2010/main" val="152891832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
          <p:cNvSpPr txBox="1">
            <a:spLocks noChangeArrowheads="1"/>
          </p:cNvSpPr>
          <p:nvPr/>
        </p:nvSpPr>
        <p:spPr bwMode="auto">
          <a:xfrm>
            <a:off x="319538" y="4130156"/>
            <a:ext cx="4920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fr-FR" b="1" dirty="0" smtClean="0">
                <a:latin typeface="Arial" charset="0"/>
              </a:rPr>
              <a:t>1) Professeur </a:t>
            </a:r>
            <a:r>
              <a:rPr lang="fr-FR" sz="2800" b="1" spc="-150" dirty="0">
                <a:solidFill>
                  <a:srgbClr val="3333B2"/>
                </a:solidFill>
                <a:latin typeface="Lucida Sans Unicode"/>
                <a:cs typeface="Lucida Sans Unicode"/>
                <a:sym typeface="Symbol" pitchFamily="18" charset="2"/>
              </a:rPr>
              <a:t> </a:t>
            </a:r>
            <a:r>
              <a:rPr lang="fr-FR" b="1" dirty="0">
                <a:latin typeface="Arial" charset="0"/>
                <a:sym typeface="Symbol" pitchFamily="18" charset="2"/>
              </a:rPr>
              <a:t>Maître de </a:t>
            </a:r>
            <a:r>
              <a:rPr lang="fr-FR" b="1" dirty="0" smtClean="0">
                <a:latin typeface="Arial" charset="0"/>
                <a:sym typeface="Symbol" pitchFamily="18" charset="2"/>
              </a:rPr>
              <a:t>conférence</a:t>
            </a:r>
            <a:endParaRPr lang="fr-FR" b="1" dirty="0">
              <a:solidFill>
                <a:schemeClr val="accent1"/>
              </a:solidFill>
              <a:latin typeface="Arial" charset="0"/>
            </a:endParaRPr>
          </a:p>
        </p:txBody>
      </p:sp>
      <p:sp>
        <p:nvSpPr>
          <p:cNvPr id="176" name="Rectangle 175"/>
          <p:cNvSpPr/>
          <p:nvPr/>
        </p:nvSpPr>
        <p:spPr>
          <a:xfrm>
            <a:off x="322974" y="5703365"/>
            <a:ext cx="5851912" cy="523220"/>
          </a:xfrm>
          <a:prstGeom prst="rect">
            <a:avLst/>
          </a:prstGeom>
        </p:spPr>
        <p:txBody>
          <a:bodyPr wrap="square">
            <a:spAutoFit/>
          </a:bodyPr>
          <a:lstStyle/>
          <a:p>
            <a:pPr marL="0" lvl="1"/>
            <a:r>
              <a:rPr lang="fr-FR" sz="2000" b="1" dirty="0" smtClean="0"/>
              <a:t>3) Professeur </a:t>
            </a:r>
            <a:r>
              <a:rPr lang="fr-FR" sz="2800" b="1" spc="-150" dirty="0">
                <a:solidFill>
                  <a:srgbClr val="3333B2"/>
                </a:solidFill>
                <a:latin typeface="Lucida Sans Unicode"/>
                <a:cs typeface="Lucida Sans Unicode"/>
              </a:rPr>
              <a:t>− </a:t>
            </a:r>
            <a:r>
              <a:rPr lang="fr-FR" sz="2000" b="1" dirty="0" smtClean="0">
                <a:sym typeface="Symbol" pitchFamily="18" charset="2"/>
              </a:rPr>
              <a:t>Maître </a:t>
            </a:r>
            <a:r>
              <a:rPr lang="fr-FR" sz="2000" b="1" dirty="0">
                <a:sym typeface="Symbol" pitchFamily="18" charset="2"/>
              </a:rPr>
              <a:t>de </a:t>
            </a:r>
            <a:r>
              <a:rPr lang="fr-FR" sz="2000" b="1" dirty="0" smtClean="0">
                <a:sym typeface="Symbol" pitchFamily="18" charset="2"/>
              </a:rPr>
              <a:t>conférence</a:t>
            </a:r>
            <a:endParaRPr lang="fr-FR" sz="2000" b="1" dirty="0"/>
          </a:p>
        </p:txBody>
      </p:sp>
      <p:pic>
        <p:nvPicPr>
          <p:cNvPr id="3" name="Image 2"/>
          <p:cNvPicPr>
            <a:picLocks noChangeAspect="1"/>
          </p:cNvPicPr>
          <p:nvPr/>
        </p:nvPicPr>
        <p:blipFill>
          <a:blip r:embed="rId3"/>
          <a:stretch>
            <a:fillRect/>
          </a:stretch>
        </p:blipFill>
        <p:spPr>
          <a:xfrm>
            <a:off x="341173" y="1712405"/>
            <a:ext cx="4253699" cy="1923048"/>
          </a:xfrm>
          <a:prstGeom prst="rect">
            <a:avLst/>
          </a:prstGeom>
        </p:spPr>
      </p:pic>
      <p:pic>
        <p:nvPicPr>
          <p:cNvPr id="5" name="Image 4"/>
          <p:cNvPicPr>
            <a:picLocks noChangeAspect="1"/>
          </p:cNvPicPr>
          <p:nvPr/>
        </p:nvPicPr>
        <p:blipFill>
          <a:blip r:embed="rId4"/>
          <a:stretch>
            <a:fillRect/>
          </a:stretch>
        </p:blipFill>
        <p:spPr>
          <a:xfrm>
            <a:off x="6042127" y="1808450"/>
            <a:ext cx="4200525" cy="1733550"/>
          </a:xfrm>
          <a:prstGeom prst="rect">
            <a:avLst/>
          </a:prstGeom>
        </p:spPr>
      </p:pic>
      <p:pic>
        <p:nvPicPr>
          <p:cNvPr id="177" name="Image 176"/>
          <p:cNvPicPr>
            <a:picLocks noChangeAspect="1"/>
          </p:cNvPicPr>
          <p:nvPr/>
        </p:nvPicPr>
        <p:blipFill>
          <a:blip r:embed="rId5"/>
          <a:stretch>
            <a:fillRect/>
          </a:stretch>
        </p:blipFill>
        <p:spPr>
          <a:xfrm>
            <a:off x="6834182" y="3608550"/>
            <a:ext cx="5188709" cy="2966671"/>
          </a:xfrm>
          <a:prstGeom prst="rect">
            <a:avLst/>
          </a:prstGeom>
        </p:spPr>
      </p:pic>
      <p:sp>
        <p:nvSpPr>
          <p:cNvPr id="178" name="Text Box 5"/>
          <p:cNvSpPr txBox="1">
            <a:spLocks noChangeArrowheads="1"/>
          </p:cNvSpPr>
          <p:nvPr/>
        </p:nvSpPr>
        <p:spPr bwMode="auto">
          <a:xfrm>
            <a:off x="319538" y="4785714"/>
            <a:ext cx="57225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b="1" dirty="0" smtClean="0">
                <a:latin typeface="Arial" charset="0"/>
              </a:rPr>
              <a:t>2) Professeur </a:t>
            </a:r>
            <a:r>
              <a:rPr lang="fr-FR" sz="2800" b="1" spc="-150" dirty="0">
                <a:solidFill>
                  <a:srgbClr val="3333B2"/>
                </a:solidFill>
                <a:latin typeface="Lucida Sans Unicode"/>
                <a:cs typeface="Lucida Sans Unicode"/>
              </a:rPr>
              <a:t>∩</a:t>
            </a:r>
            <a:r>
              <a:rPr lang="fr-FR" spc="-150" dirty="0">
                <a:solidFill>
                  <a:srgbClr val="3333B2"/>
                </a:solidFill>
                <a:latin typeface="Lucida Sans Unicode"/>
                <a:cs typeface="Lucida Sans Unicode"/>
              </a:rPr>
              <a:t> </a:t>
            </a:r>
            <a:r>
              <a:rPr lang="fr-FR" b="1" dirty="0" smtClean="0">
                <a:latin typeface="Arial" charset="0"/>
                <a:sym typeface="Symbol" pitchFamily="18" charset="2"/>
              </a:rPr>
              <a:t>Maître </a:t>
            </a:r>
            <a:r>
              <a:rPr lang="fr-FR" b="1" dirty="0">
                <a:latin typeface="Arial" charset="0"/>
                <a:sym typeface="Symbol" pitchFamily="18" charset="2"/>
              </a:rPr>
              <a:t>de conférence</a:t>
            </a:r>
            <a:endParaRPr lang="fr-FR" b="1" dirty="0">
              <a:latin typeface="Arial" charset="0"/>
            </a:endParaRPr>
          </a:p>
        </p:txBody>
      </p:sp>
      <p:sp>
        <p:nvSpPr>
          <p:cNvPr id="179" name="Rectangle 178"/>
          <p:cNvSpPr/>
          <p:nvPr/>
        </p:nvSpPr>
        <p:spPr>
          <a:xfrm>
            <a:off x="0" y="3766013"/>
            <a:ext cx="2181726" cy="400110"/>
          </a:xfrm>
          <a:prstGeom prst="rect">
            <a:avLst/>
          </a:prstGeom>
        </p:spPr>
        <p:txBody>
          <a:bodyPr wrap="square">
            <a:spAutoFit/>
          </a:bodyPr>
          <a:lstStyle/>
          <a:p>
            <a:pPr marL="342900" lvl="1" indent="-342900">
              <a:buFont typeface="Arial" pitchFamily="34" charset="0"/>
              <a:buChar char="•"/>
            </a:pPr>
            <a:r>
              <a:rPr lang="fr-FR" sz="2000" b="1" dirty="0" smtClean="0">
                <a:solidFill>
                  <a:schemeClr val="accent1"/>
                </a:solidFill>
                <a:sym typeface="Symbol" pitchFamily="18" charset="2"/>
              </a:rPr>
              <a:t>Déterminer : </a:t>
            </a:r>
            <a:endParaRPr lang="fr-FR" sz="2000" b="1" dirty="0">
              <a:solidFill>
                <a:schemeClr val="accent1"/>
              </a:solidFill>
              <a:sym typeface="Symbol" pitchFamily="18" charset="2"/>
            </a:endParaRPr>
          </a:p>
        </p:txBody>
      </p:sp>
      <p:sp>
        <p:nvSpPr>
          <p:cNvPr id="180" name="Flèche droite 179"/>
          <p:cNvSpPr/>
          <p:nvPr/>
        </p:nvSpPr>
        <p:spPr>
          <a:xfrm rot="717509" flipV="1">
            <a:off x="4691761" y="4575364"/>
            <a:ext cx="2184914" cy="181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83" name="Objet 182"/>
          <p:cNvGraphicFramePr>
            <a:graphicFrameLocks noChangeAspect="1"/>
          </p:cNvGraphicFramePr>
          <p:nvPr>
            <p:extLst>
              <p:ext uri="{D42A27DB-BD31-4B8C-83A1-F6EECF244321}">
                <p14:modId xmlns:p14="http://schemas.microsoft.com/office/powerpoint/2010/main" val="338864495"/>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4160" name="Equation" r:id="rId6" imgW="114120" imgH="177480" progId="Equation.DSMT4">
                  <p:embed/>
                </p:oleObj>
              </mc:Choice>
              <mc:Fallback>
                <p:oleObj name="Equation" r:id="rId6" imgW="114120" imgH="177480" progId="Equation.DSMT4">
                  <p:embed/>
                  <p:pic>
                    <p:nvPicPr>
                      <p:cNvPr id="0" name=""/>
                      <p:cNvPicPr/>
                      <p:nvPr/>
                    </p:nvPicPr>
                    <p:blipFill>
                      <a:blip r:embed="rId7"/>
                      <a:stretch>
                        <a:fillRect/>
                      </a:stretch>
                    </p:blipFill>
                    <p:spPr>
                      <a:xfrm>
                        <a:off x="4794250" y="2371725"/>
                        <a:ext cx="114300" cy="177800"/>
                      </a:xfrm>
                      <a:prstGeom prst="rect">
                        <a:avLst/>
                      </a:prstGeom>
                    </p:spPr>
                  </p:pic>
                </p:oleObj>
              </mc:Fallback>
            </mc:AlternateContent>
          </a:graphicData>
        </a:graphic>
      </p:graphicFrame>
      <p:sp>
        <p:nvSpPr>
          <p:cNvPr id="184" name="Rectangle 183"/>
          <p:cNvSpPr/>
          <p:nvPr/>
        </p:nvSpPr>
        <p:spPr>
          <a:xfrm>
            <a:off x="2561666" y="6311773"/>
            <a:ext cx="4272516" cy="461665"/>
          </a:xfrm>
          <a:prstGeom prst="rect">
            <a:avLst/>
          </a:prstGeom>
        </p:spPr>
        <p:txBody>
          <a:bodyPr wrap="none">
            <a:spAutoFit/>
          </a:bodyPr>
          <a:lstStyle/>
          <a:p>
            <a:pPr marL="0" lvl="1"/>
            <a:r>
              <a:rPr lang="fr-FR" sz="2400" b="1" dirty="0" smtClean="0">
                <a:solidFill>
                  <a:schemeClr val="accent1"/>
                </a:solidFill>
              </a:rPr>
              <a:t>=</a:t>
            </a:r>
            <a:r>
              <a:rPr lang="fr-FR" sz="2400" dirty="0" smtClean="0"/>
              <a:t> </a:t>
            </a:r>
            <a:r>
              <a:rPr lang="fr-FR" sz="2400" b="1" dirty="0" smtClean="0"/>
              <a:t>Relation</a:t>
            </a:r>
            <a:r>
              <a:rPr lang="fr-FR" sz="2400" dirty="0" smtClean="0"/>
              <a:t> </a:t>
            </a:r>
            <a:r>
              <a:rPr lang="fr-FR" sz="2400" b="1" dirty="0">
                <a:solidFill>
                  <a:schemeClr val="accent1"/>
                </a:solidFill>
              </a:rPr>
              <a:t>Professeur</a:t>
            </a:r>
            <a:r>
              <a:rPr lang="fr-FR" sz="2400" dirty="0"/>
              <a:t> </a:t>
            </a:r>
            <a:r>
              <a:rPr lang="fr-FR" sz="2400" dirty="0" smtClean="0"/>
              <a:t>elle-même</a:t>
            </a:r>
            <a:endParaRPr lang="fr-FR" sz="2400" dirty="0"/>
          </a:p>
        </p:txBody>
      </p:sp>
      <p:sp>
        <p:nvSpPr>
          <p:cNvPr id="185" name="ZoneTexte 184"/>
          <p:cNvSpPr txBox="1"/>
          <p:nvPr/>
        </p:nvSpPr>
        <p:spPr>
          <a:xfrm>
            <a:off x="2561666" y="5242190"/>
            <a:ext cx="2499980" cy="461665"/>
          </a:xfrm>
          <a:prstGeom prst="rect">
            <a:avLst/>
          </a:prstGeom>
          <a:noFill/>
        </p:spPr>
        <p:txBody>
          <a:bodyPr wrap="none" rtlCol="0">
            <a:spAutoFit/>
          </a:bodyPr>
          <a:lstStyle/>
          <a:p>
            <a:r>
              <a:rPr lang="fr-FR" sz="2400" b="1" dirty="0" smtClean="0">
                <a:solidFill>
                  <a:schemeClr val="accent1"/>
                </a:solidFill>
              </a:rPr>
              <a:t>= L’ensemble vide </a:t>
            </a:r>
            <a:endParaRPr lang="fr-FR" sz="2400" b="1" dirty="0">
              <a:solidFill>
                <a:schemeClr val="accent1"/>
              </a:solidFill>
            </a:endParaRPr>
          </a:p>
        </p:txBody>
      </p:sp>
      <p:sp>
        <p:nvSpPr>
          <p:cNvPr id="18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8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8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9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9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9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8" name="Rectangle 19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9" name="ZoneTexte 198"/>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202" name="Rectangle 201"/>
          <p:cNvSpPr/>
          <p:nvPr/>
        </p:nvSpPr>
        <p:spPr>
          <a:xfrm>
            <a:off x="4427621" y="870999"/>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cxnSp>
        <p:nvCxnSpPr>
          <p:cNvPr id="205" name="Connecteur droit 204"/>
          <p:cNvCxnSpPr/>
          <p:nvPr/>
        </p:nvCxnSpPr>
        <p:spPr>
          <a:xfrm>
            <a:off x="0" y="3608550"/>
            <a:ext cx="1219200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208" name="Rectangle 207"/>
          <p:cNvSpPr/>
          <p:nvPr/>
        </p:nvSpPr>
        <p:spPr>
          <a:xfrm rot="680886">
            <a:off x="5142319" y="4186884"/>
            <a:ext cx="1614506" cy="461665"/>
          </a:xfrm>
          <a:prstGeom prst="rect">
            <a:avLst/>
          </a:prstGeom>
        </p:spPr>
        <p:txBody>
          <a:bodyPr wrap="square">
            <a:spAutoFit/>
          </a:bodyPr>
          <a:lstStyle/>
          <a:p>
            <a:pPr marL="0" lvl="1"/>
            <a:r>
              <a:rPr lang="fr-FR" sz="2400" b="1" dirty="0" smtClean="0">
                <a:solidFill>
                  <a:schemeClr val="accent1"/>
                </a:solidFill>
              </a:rPr>
              <a:t>=</a:t>
            </a:r>
            <a:r>
              <a:rPr lang="fr-FR" sz="2400" dirty="0" smtClean="0"/>
              <a:t> </a:t>
            </a:r>
            <a:r>
              <a:rPr lang="fr-FR" sz="2400" b="1" dirty="0" smtClean="0"/>
              <a:t>Relation</a:t>
            </a:r>
            <a:endParaRPr lang="fr-FR" sz="2400" dirty="0"/>
          </a:p>
        </p:txBody>
      </p:sp>
      <p:sp>
        <p:nvSpPr>
          <p:cNvPr id="209" name="ZoneTexte 208"/>
          <p:cNvSpPr txBox="1"/>
          <p:nvPr/>
        </p:nvSpPr>
        <p:spPr>
          <a:xfrm>
            <a:off x="145295" y="1341790"/>
            <a:ext cx="8564652" cy="400110"/>
          </a:xfrm>
          <a:prstGeom prst="rect">
            <a:avLst/>
          </a:prstGeom>
          <a:noFill/>
        </p:spPr>
        <p:txBody>
          <a:bodyPr wrap="none" rtlCol="0">
            <a:spAutoFit/>
          </a:bodyPr>
          <a:lstStyle/>
          <a:p>
            <a:r>
              <a:rPr lang="fr-FR" sz="2000" b="1" spc="-10" dirty="0">
                <a:solidFill>
                  <a:srgbClr val="002060"/>
                </a:solidFill>
                <a:latin typeface="Microsoft Sans Serif"/>
                <a:cs typeface="Microsoft Sans Serif"/>
              </a:rPr>
              <a:t>Exercice 1 </a:t>
            </a:r>
            <a:r>
              <a:rPr lang="fr-FR" sz="2000" b="1" dirty="0" smtClean="0"/>
              <a:t>Soit le  schéma Relationnelle constitué de deux Relation suivante</a:t>
            </a:r>
            <a:r>
              <a:rPr lang="fr-FR" sz="2000" b="1" dirty="0" smtClean="0">
                <a:solidFill>
                  <a:schemeClr val="accent1"/>
                </a:solidFill>
              </a:rPr>
              <a:t>:  </a:t>
            </a:r>
            <a:endParaRPr lang="fr-FR" sz="2000" b="1" dirty="0">
              <a:solidFill>
                <a:schemeClr val="accent1"/>
              </a:solidFill>
            </a:endParaRPr>
          </a:p>
        </p:txBody>
      </p:sp>
    </p:spTree>
    <p:extLst>
      <p:ext uri="{BB962C8B-B14F-4D97-AF65-F5344CB8AC3E}">
        <p14:creationId xmlns:p14="http://schemas.microsoft.com/office/powerpoint/2010/main" val="11231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84" grpId="0"/>
      <p:bldP spid="185" grpId="0"/>
      <p:bldP spid="208"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9228" y="1762092"/>
            <a:ext cx="3556230" cy="1931472"/>
          </a:xfrm>
          <a:prstGeom prst="rect">
            <a:avLst/>
          </a:prstGeom>
        </p:spPr>
      </p:pic>
      <p:pic>
        <p:nvPicPr>
          <p:cNvPr id="5" name="Image 4"/>
          <p:cNvPicPr>
            <a:picLocks noChangeAspect="1"/>
          </p:cNvPicPr>
          <p:nvPr/>
        </p:nvPicPr>
        <p:blipFill>
          <a:blip r:embed="rId3"/>
          <a:stretch>
            <a:fillRect/>
          </a:stretch>
        </p:blipFill>
        <p:spPr>
          <a:xfrm>
            <a:off x="5854913" y="1743281"/>
            <a:ext cx="4679930" cy="2008597"/>
          </a:xfrm>
          <a:prstGeom prst="rect">
            <a:avLst/>
          </a:prstGeom>
        </p:spPr>
      </p:pic>
      <p:sp>
        <p:nvSpPr>
          <p:cNvPr id="17" name="Text Box 5"/>
          <p:cNvSpPr txBox="1">
            <a:spLocks noChangeArrowheads="1"/>
          </p:cNvSpPr>
          <p:nvPr/>
        </p:nvSpPr>
        <p:spPr bwMode="auto">
          <a:xfrm>
            <a:off x="180112" y="3852520"/>
            <a:ext cx="17621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fr-FR" b="1" dirty="0" smtClean="0">
                <a:latin typeface="Arial" charset="0"/>
              </a:rPr>
              <a:t>1) E1 </a:t>
            </a:r>
            <a:r>
              <a:rPr lang="fr-FR" sz="2800" b="1" spc="-150" dirty="0">
                <a:solidFill>
                  <a:srgbClr val="3333B2"/>
                </a:solidFill>
                <a:latin typeface="Lucida Sans Unicode"/>
                <a:cs typeface="Lucida Sans Unicode"/>
                <a:sym typeface="Symbol" pitchFamily="18" charset="2"/>
              </a:rPr>
              <a:t> </a:t>
            </a:r>
            <a:r>
              <a:rPr lang="fr-FR" b="1" dirty="0" smtClean="0">
                <a:latin typeface="Arial" charset="0"/>
                <a:sym typeface="Symbol" pitchFamily="18" charset="2"/>
              </a:rPr>
              <a:t>E2</a:t>
            </a:r>
            <a:endParaRPr lang="fr-FR" b="1" dirty="0">
              <a:solidFill>
                <a:schemeClr val="accent1"/>
              </a:solidFill>
              <a:latin typeface="Arial" charset="0"/>
            </a:endParaRPr>
          </a:p>
        </p:txBody>
      </p:sp>
      <p:sp>
        <p:nvSpPr>
          <p:cNvPr id="18" name="Rectangle 17"/>
          <p:cNvSpPr/>
          <p:nvPr/>
        </p:nvSpPr>
        <p:spPr>
          <a:xfrm>
            <a:off x="6707879" y="3871407"/>
            <a:ext cx="1567270" cy="523220"/>
          </a:xfrm>
          <a:prstGeom prst="rect">
            <a:avLst/>
          </a:prstGeom>
        </p:spPr>
        <p:txBody>
          <a:bodyPr wrap="square">
            <a:spAutoFit/>
          </a:bodyPr>
          <a:lstStyle/>
          <a:p>
            <a:pPr marL="0" lvl="1"/>
            <a:r>
              <a:rPr lang="fr-FR" sz="2000" b="1" dirty="0" smtClean="0"/>
              <a:t>3) E1</a:t>
            </a:r>
            <a:r>
              <a:rPr lang="fr-FR" sz="2800" b="1" spc="-150" dirty="0" smtClean="0">
                <a:solidFill>
                  <a:srgbClr val="3333B2"/>
                </a:solidFill>
                <a:latin typeface="Lucida Sans Unicode"/>
                <a:cs typeface="Lucida Sans Unicode"/>
              </a:rPr>
              <a:t>− </a:t>
            </a:r>
            <a:r>
              <a:rPr lang="fr-FR" sz="2000" b="1" dirty="0" smtClean="0">
                <a:sym typeface="Symbol" pitchFamily="18" charset="2"/>
              </a:rPr>
              <a:t>E2</a:t>
            </a:r>
            <a:endParaRPr lang="fr-FR" sz="2000" b="1" dirty="0"/>
          </a:p>
        </p:txBody>
      </p:sp>
      <p:sp>
        <p:nvSpPr>
          <p:cNvPr id="19" name="Text Box 5"/>
          <p:cNvSpPr txBox="1">
            <a:spLocks noChangeArrowheads="1"/>
          </p:cNvSpPr>
          <p:nvPr/>
        </p:nvSpPr>
        <p:spPr bwMode="auto">
          <a:xfrm>
            <a:off x="3938812" y="3975027"/>
            <a:ext cx="19161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b="1" dirty="0" smtClean="0">
                <a:latin typeface="Arial" charset="0"/>
              </a:rPr>
              <a:t>2) E1</a:t>
            </a:r>
            <a:r>
              <a:rPr lang="fr-FR" sz="2800" b="1" spc="-150" dirty="0" smtClean="0">
                <a:solidFill>
                  <a:srgbClr val="3333B2"/>
                </a:solidFill>
                <a:latin typeface="Lucida Sans Unicode"/>
                <a:cs typeface="Lucida Sans Unicode"/>
              </a:rPr>
              <a:t>∩</a:t>
            </a:r>
            <a:r>
              <a:rPr lang="fr-FR" spc="-150" dirty="0" smtClean="0">
                <a:solidFill>
                  <a:srgbClr val="3333B2"/>
                </a:solidFill>
                <a:latin typeface="Lucida Sans Unicode"/>
                <a:cs typeface="Lucida Sans Unicode"/>
              </a:rPr>
              <a:t> </a:t>
            </a:r>
            <a:r>
              <a:rPr lang="fr-FR" b="1" dirty="0" smtClean="0">
                <a:latin typeface="Arial" charset="0"/>
                <a:sym typeface="Symbol" pitchFamily="18" charset="2"/>
              </a:rPr>
              <a:t>E2</a:t>
            </a:r>
            <a:endParaRPr lang="fr-FR" b="1" dirty="0">
              <a:latin typeface="Arial" charset="0"/>
            </a:endParaRPr>
          </a:p>
        </p:txBody>
      </p:sp>
      <p:sp>
        <p:nvSpPr>
          <p:cNvPr id="20" name="Rectangle 19"/>
          <p:cNvSpPr/>
          <p:nvPr/>
        </p:nvSpPr>
        <p:spPr>
          <a:xfrm>
            <a:off x="73068" y="3642587"/>
            <a:ext cx="2181726" cy="400110"/>
          </a:xfrm>
          <a:prstGeom prst="rect">
            <a:avLst/>
          </a:prstGeom>
        </p:spPr>
        <p:txBody>
          <a:bodyPr wrap="square">
            <a:spAutoFit/>
          </a:bodyPr>
          <a:lstStyle/>
          <a:p>
            <a:pPr marL="342900" lvl="1" indent="-342900">
              <a:buFont typeface="Arial" pitchFamily="34" charset="0"/>
              <a:buChar char="•"/>
            </a:pPr>
            <a:r>
              <a:rPr lang="fr-FR" sz="2000" b="1" dirty="0" smtClean="0">
                <a:solidFill>
                  <a:schemeClr val="accent1"/>
                </a:solidFill>
                <a:sym typeface="Symbol" pitchFamily="18" charset="2"/>
              </a:rPr>
              <a:t>Déterminer : </a:t>
            </a:r>
            <a:endParaRPr lang="fr-FR" sz="2000" b="1" dirty="0">
              <a:solidFill>
                <a:schemeClr val="accent1"/>
              </a:solidFill>
              <a:sym typeface="Symbol" pitchFamily="18" charset="2"/>
            </a:endParaRPr>
          </a:p>
        </p:txBody>
      </p:sp>
      <p:pic>
        <p:nvPicPr>
          <p:cNvPr id="25" name="Image 24"/>
          <p:cNvPicPr>
            <a:picLocks noChangeAspect="1"/>
          </p:cNvPicPr>
          <p:nvPr/>
        </p:nvPicPr>
        <p:blipFill>
          <a:blip r:embed="rId4"/>
          <a:stretch>
            <a:fillRect/>
          </a:stretch>
        </p:blipFill>
        <p:spPr>
          <a:xfrm>
            <a:off x="155276" y="4795027"/>
            <a:ext cx="2644423" cy="2062973"/>
          </a:xfrm>
          <a:prstGeom prst="rect">
            <a:avLst/>
          </a:prstGeom>
        </p:spPr>
      </p:pic>
      <p:pic>
        <p:nvPicPr>
          <p:cNvPr id="27" name="Image 26"/>
          <p:cNvPicPr>
            <a:picLocks noChangeAspect="1"/>
          </p:cNvPicPr>
          <p:nvPr/>
        </p:nvPicPr>
        <p:blipFill>
          <a:blip r:embed="rId5"/>
          <a:stretch>
            <a:fillRect/>
          </a:stretch>
        </p:blipFill>
        <p:spPr>
          <a:xfrm>
            <a:off x="3414791" y="5040609"/>
            <a:ext cx="2568535" cy="1429514"/>
          </a:xfrm>
          <a:prstGeom prst="rect">
            <a:avLst/>
          </a:prstGeom>
        </p:spPr>
      </p:pic>
      <p:sp>
        <p:nvSpPr>
          <p:cNvPr id="28" name="Rectangle 27"/>
          <p:cNvSpPr/>
          <p:nvPr/>
        </p:nvSpPr>
        <p:spPr>
          <a:xfrm>
            <a:off x="9923837" y="3831239"/>
            <a:ext cx="1567270" cy="523220"/>
          </a:xfrm>
          <a:prstGeom prst="rect">
            <a:avLst/>
          </a:prstGeom>
        </p:spPr>
        <p:txBody>
          <a:bodyPr wrap="square">
            <a:spAutoFit/>
          </a:bodyPr>
          <a:lstStyle/>
          <a:p>
            <a:pPr marL="0" lvl="1"/>
            <a:r>
              <a:rPr lang="fr-FR" sz="2000" b="1" dirty="0"/>
              <a:t>4</a:t>
            </a:r>
            <a:r>
              <a:rPr lang="fr-FR" sz="2000" b="1" dirty="0" smtClean="0"/>
              <a:t>) E2</a:t>
            </a:r>
            <a:r>
              <a:rPr lang="fr-FR" sz="2800" b="1" spc="-150" dirty="0" smtClean="0">
                <a:solidFill>
                  <a:srgbClr val="3333B2"/>
                </a:solidFill>
                <a:latin typeface="Lucida Sans Unicode"/>
                <a:cs typeface="Lucida Sans Unicode"/>
              </a:rPr>
              <a:t>− </a:t>
            </a:r>
            <a:r>
              <a:rPr lang="fr-FR" sz="2000" b="1" dirty="0" smtClean="0">
                <a:sym typeface="Symbol" pitchFamily="18" charset="2"/>
              </a:rPr>
              <a:t>E1</a:t>
            </a:r>
            <a:endParaRPr lang="fr-FR" sz="2000" b="1" dirty="0"/>
          </a:p>
        </p:txBody>
      </p:sp>
      <p:sp>
        <p:nvSpPr>
          <p:cNvPr id="2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4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41" name="Rectangle 4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42" name="ZoneTexte 41"/>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43" name="Rectangle 42"/>
          <p:cNvSpPr/>
          <p:nvPr/>
        </p:nvSpPr>
        <p:spPr>
          <a:xfrm>
            <a:off x="4427621" y="870999"/>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cxnSp>
        <p:nvCxnSpPr>
          <p:cNvPr id="45" name="Connecteur droit 44"/>
          <p:cNvCxnSpPr/>
          <p:nvPr/>
        </p:nvCxnSpPr>
        <p:spPr>
          <a:xfrm>
            <a:off x="0" y="4407223"/>
            <a:ext cx="12192000"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52" name="Image 51"/>
          <p:cNvPicPr>
            <a:picLocks noChangeAspect="1"/>
          </p:cNvPicPr>
          <p:nvPr/>
        </p:nvPicPr>
        <p:blipFill>
          <a:blip r:embed="rId6"/>
          <a:stretch>
            <a:fillRect/>
          </a:stretch>
        </p:blipFill>
        <p:spPr>
          <a:xfrm>
            <a:off x="6351384" y="5128496"/>
            <a:ext cx="2481059" cy="1179117"/>
          </a:xfrm>
          <a:prstGeom prst="rect">
            <a:avLst/>
          </a:prstGeom>
        </p:spPr>
      </p:pic>
      <p:pic>
        <p:nvPicPr>
          <p:cNvPr id="54" name="Image 53"/>
          <p:cNvPicPr>
            <a:picLocks noChangeAspect="1"/>
          </p:cNvPicPr>
          <p:nvPr/>
        </p:nvPicPr>
        <p:blipFill>
          <a:blip r:embed="rId7"/>
          <a:stretch>
            <a:fillRect/>
          </a:stretch>
        </p:blipFill>
        <p:spPr>
          <a:xfrm>
            <a:off x="9447535" y="5128495"/>
            <a:ext cx="2519875" cy="1063757"/>
          </a:xfrm>
          <a:prstGeom prst="rect">
            <a:avLst/>
          </a:prstGeom>
        </p:spPr>
      </p:pic>
      <p:sp>
        <p:nvSpPr>
          <p:cNvPr id="55" name="Flèche droite 54"/>
          <p:cNvSpPr/>
          <p:nvPr/>
        </p:nvSpPr>
        <p:spPr>
          <a:xfrm rot="5400000" flipV="1">
            <a:off x="948800" y="4495675"/>
            <a:ext cx="401741" cy="267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lèche droite 55"/>
          <p:cNvSpPr/>
          <p:nvPr/>
        </p:nvSpPr>
        <p:spPr>
          <a:xfrm rot="5400000" flipV="1">
            <a:off x="4386288" y="4605769"/>
            <a:ext cx="599652" cy="270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lèche droite 56"/>
          <p:cNvSpPr/>
          <p:nvPr/>
        </p:nvSpPr>
        <p:spPr>
          <a:xfrm rot="5400000" flipV="1">
            <a:off x="7147756" y="4576366"/>
            <a:ext cx="602039" cy="326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Flèche droite 57"/>
          <p:cNvSpPr/>
          <p:nvPr/>
        </p:nvSpPr>
        <p:spPr>
          <a:xfrm rot="5400000" flipV="1">
            <a:off x="10348579" y="4562005"/>
            <a:ext cx="664870" cy="29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145295" y="1341790"/>
            <a:ext cx="8564652" cy="400110"/>
          </a:xfrm>
          <a:prstGeom prst="rect">
            <a:avLst/>
          </a:prstGeom>
          <a:noFill/>
        </p:spPr>
        <p:txBody>
          <a:bodyPr wrap="none" rtlCol="0">
            <a:spAutoFit/>
          </a:bodyPr>
          <a:lstStyle/>
          <a:p>
            <a:r>
              <a:rPr lang="fr-FR" sz="2000" b="1" spc="-10" dirty="0">
                <a:solidFill>
                  <a:srgbClr val="002060"/>
                </a:solidFill>
                <a:latin typeface="Microsoft Sans Serif"/>
                <a:cs typeface="Microsoft Sans Serif"/>
              </a:rPr>
              <a:t>Exercice </a:t>
            </a:r>
            <a:r>
              <a:rPr lang="fr-FR" sz="2000" b="1" spc="-10" dirty="0" smtClean="0">
                <a:solidFill>
                  <a:srgbClr val="002060"/>
                </a:solidFill>
                <a:latin typeface="Microsoft Sans Serif"/>
                <a:cs typeface="Microsoft Sans Serif"/>
              </a:rPr>
              <a:t>2 </a:t>
            </a:r>
            <a:r>
              <a:rPr lang="fr-FR" sz="2000" b="1" dirty="0" smtClean="0"/>
              <a:t>Soit le  schéma Relationnelle constitué de deux Relation suivante</a:t>
            </a:r>
            <a:r>
              <a:rPr lang="fr-FR" sz="2000" b="1" dirty="0" smtClean="0">
                <a:solidFill>
                  <a:schemeClr val="accent1"/>
                </a:solidFill>
              </a:rPr>
              <a:t>:  </a:t>
            </a:r>
            <a:endParaRPr lang="fr-FR" sz="2000" b="1" dirty="0">
              <a:solidFill>
                <a:schemeClr val="accent1"/>
              </a:solidFill>
            </a:endParaRPr>
          </a:p>
        </p:txBody>
      </p:sp>
    </p:spTree>
    <p:extLst>
      <p:ext uri="{BB962C8B-B14F-4D97-AF65-F5344CB8AC3E}">
        <p14:creationId xmlns:p14="http://schemas.microsoft.com/office/powerpoint/2010/main" val="146368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9" name="Rectangle 2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0" name="ZoneTexte 29"/>
          <p:cNvSpPr txBox="1"/>
          <p:nvPr/>
        </p:nvSpPr>
        <p:spPr>
          <a:xfrm>
            <a:off x="368488" y="870999"/>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31" name="Rectangle 30"/>
          <p:cNvSpPr/>
          <p:nvPr/>
        </p:nvSpPr>
        <p:spPr>
          <a:xfrm>
            <a:off x="4427621" y="870999"/>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
        <p:nvSpPr>
          <p:cNvPr id="33" name="object 6"/>
          <p:cNvSpPr txBox="1"/>
          <p:nvPr/>
        </p:nvSpPr>
        <p:spPr>
          <a:xfrm>
            <a:off x="193677" y="1479158"/>
            <a:ext cx="2885699"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Produit Cartésien </a:t>
            </a:r>
            <a:r>
              <a:rPr sz="2400" b="1" spc="-5" dirty="0" smtClean="0">
                <a:solidFill>
                  <a:srgbClr val="3333B2"/>
                </a:solidFill>
                <a:latin typeface="Arial"/>
                <a:cs typeface="Arial"/>
              </a:rPr>
              <a:t>:</a:t>
            </a:r>
            <a:endParaRPr sz="2400" dirty="0">
              <a:latin typeface="Tahoma"/>
              <a:cs typeface="Tahoma"/>
            </a:endParaRPr>
          </a:p>
        </p:txBody>
      </p:sp>
      <p:sp>
        <p:nvSpPr>
          <p:cNvPr id="2" name="Rectangle 1"/>
          <p:cNvSpPr/>
          <p:nvPr/>
        </p:nvSpPr>
        <p:spPr>
          <a:xfrm>
            <a:off x="3194719" y="1461850"/>
            <a:ext cx="8463881" cy="369332"/>
          </a:xfrm>
          <a:prstGeom prst="rect">
            <a:avLst/>
          </a:prstGeom>
        </p:spPr>
        <p:txBody>
          <a:bodyPr wrap="square">
            <a:spAutoFit/>
          </a:bodyPr>
          <a:lstStyle/>
          <a:p>
            <a:pPr algn="just"/>
            <a:r>
              <a:rPr lang="fr-FR" b="1" dirty="0">
                <a:solidFill>
                  <a:srgbClr val="FF0000"/>
                </a:solidFill>
                <a:latin typeface="Garamand"/>
              </a:rPr>
              <a:t>Formalisme</a:t>
            </a:r>
            <a:r>
              <a:rPr lang="fr-FR" dirty="0">
                <a:solidFill>
                  <a:srgbClr val="2D3748"/>
                </a:solidFill>
                <a:latin typeface="Garamand"/>
              </a:rPr>
              <a:t> : </a:t>
            </a:r>
            <a:r>
              <a:rPr lang="fr-FR" dirty="0" smtClean="0">
                <a:solidFill>
                  <a:srgbClr val="2D3748"/>
                </a:solidFill>
                <a:latin typeface="Garamand"/>
                <a:sym typeface="Wingdings" panose="05000000000000000000" pitchFamily="2" charset="2"/>
              </a:rPr>
              <a:t> </a:t>
            </a:r>
            <a:r>
              <a:rPr lang="fr-FR" dirty="0" smtClean="0">
                <a:solidFill>
                  <a:srgbClr val="2D3748"/>
                </a:solidFill>
                <a:latin typeface="Garamand"/>
              </a:rPr>
              <a:t>R </a:t>
            </a:r>
            <a:r>
              <a:rPr lang="fr-FR" dirty="0">
                <a:solidFill>
                  <a:srgbClr val="2D3748"/>
                </a:solidFill>
                <a:latin typeface="Garamand"/>
              </a:rPr>
              <a:t>= </a:t>
            </a:r>
            <a:r>
              <a:rPr lang="fr-FR" b="1" dirty="0">
                <a:solidFill>
                  <a:srgbClr val="FF0000"/>
                </a:solidFill>
                <a:latin typeface="Garamand"/>
              </a:rPr>
              <a:t>PRODUIT </a:t>
            </a:r>
            <a:r>
              <a:rPr lang="fr-FR" b="1" dirty="0">
                <a:solidFill>
                  <a:srgbClr val="2D3748"/>
                </a:solidFill>
                <a:latin typeface="Garamand"/>
              </a:rPr>
              <a:t>(R1, R2</a:t>
            </a:r>
            <a:r>
              <a:rPr lang="fr-FR" b="1" dirty="0" smtClean="0">
                <a:solidFill>
                  <a:srgbClr val="2D3748"/>
                </a:solidFill>
                <a:latin typeface="Garamand"/>
              </a:rPr>
              <a:t>)                  OU                   R = R1 </a:t>
            </a:r>
            <a:r>
              <a:rPr lang="fr-FR" b="1" dirty="0" smtClean="0">
                <a:solidFill>
                  <a:srgbClr val="FF0000"/>
                </a:solidFill>
                <a:latin typeface="Garamand"/>
              </a:rPr>
              <a:t>x</a:t>
            </a:r>
            <a:r>
              <a:rPr lang="fr-FR" b="1" dirty="0" smtClean="0">
                <a:solidFill>
                  <a:srgbClr val="2D3748"/>
                </a:solidFill>
                <a:latin typeface="Garamand"/>
              </a:rPr>
              <a:t> R2 </a:t>
            </a:r>
            <a:endParaRPr lang="fr-FR" dirty="0">
              <a:solidFill>
                <a:srgbClr val="2D3748"/>
              </a:solidFill>
              <a:latin typeface="Garamand"/>
            </a:endParaRPr>
          </a:p>
        </p:txBody>
      </p:sp>
      <p:sp>
        <p:nvSpPr>
          <p:cNvPr id="3" name="Rectangle 2"/>
          <p:cNvSpPr/>
          <p:nvPr/>
        </p:nvSpPr>
        <p:spPr>
          <a:xfrm>
            <a:off x="140505" y="2248161"/>
            <a:ext cx="11222877" cy="923330"/>
          </a:xfrm>
          <a:prstGeom prst="rect">
            <a:avLst/>
          </a:prstGeom>
        </p:spPr>
        <p:txBody>
          <a:bodyPr wrap="square">
            <a:spAutoFit/>
          </a:bodyPr>
          <a:lstStyle/>
          <a:p>
            <a:pPr algn="just"/>
            <a:r>
              <a:rPr lang="fr-FR" dirty="0" smtClean="0">
                <a:solidFill>
                  <a:srgbClr val="2D3748"/>
                </a:solidFill>
                <a:latin typeface="Garamand"/>
              </a:rPr>
              <a:t>Cet </a:t>
            </a:r>
            <a:r>
              <a:rPr lang="fr-FR" dirty="0">
                <a:solidFill>
                  <a:srgbClr val="2D3748"/>
                </a:solidFill>
                <a:latin typeface="Garamand"/>
              </a:rPr>
              <a:t>opérateur porte sur deux </a:t>
            </a:r>
            <a:r>
              <a:rPr lang="fr-FR" dirty="0" smtClean="0">
                <a:solidFill>
                  <a:srgbClr val="2D3748"/>
                </a:solidFill>
                <a:latin typeface="Garamand"/>
              </a:rPr>
              <a:t>relations ou plus. </a:t>
            </a:r>
            <a:r>
              <a:rPr lang="fr-FR" dirty="0">
                <a:solidFill>
                  <a:srgbClr val="2D3748"/>
                </a:solidFill>
                <a:latin typeface="Garamand"/>
              </a:rPr>
              <a:t>La relation résultat possède les attributs de chacune des relations d’origine et ses n-</a:t>
            </a:r>
            <a:r>
              <a:rPr lang="fr-FR" dirty="0" err="1">
                <a:solidFill>
                  <a:srgbClr val="2D3748"/>
                </a:solidFill>
                <a:latin typeface="Garamand"/>
              </a:rPr>
              <a:t>uplets</a:t>
            </a:r>
            <a:r>
              <a:rPr lang="fr-FR" dirty="0">
                <a:solidFill>
                  <a:srgbClr val="2D3748"/>
                </a:solidFill>
                <a:latin typeface="Garamand"/>
              </a:rPr>
              <a:t> sont formés par la concaténation de chaque n-</a:t>
            </a:r>
            <a:r>
              <a:rPr lang="fr-FR" dirty="0" err="1">
                <a:solidFill>
                  <a:srgbClr val="2D3748"/>
                </a:solidFill>
                <a:latin typeface="Garamand"/>
              </a:rPr>
              <a:t>uplet</a:t>
            </a:r>
            <a:r>
              <a:rPr lang="fr-FR" dirty="0">
                <a:solidFill>
                  <a:srgbClr val="2D3748"/>
                </a:solidFill>
                <a:latin typeface="Garamand"/>
              </a:rPr>
              <a:t> de la première relation avec l’ensemble des n-</a:t>
            </a:r>
            <a:r>
              <a:rPr lang="fr-FR" dirty="0" err="1">
                <a:solidFill>
                  <a:srgbClr val="2D3748"/>
                </a:solidFill>
                <a:latin typeface="Garamand"/>
              </a:rPr>
              <a:t>uplets</a:t>
            </a:r>
            <a:r>
              <a:rPr lang="fr-FR" dirty="0">
                <a:solidFill>
                  <a:srgbClr val="2D3748"/>
                </a:solidFill>
                <a:latin typeface="Garamand"/>
              </a:rPr>
              <a:t> </a:t>
            </a:r>
            <a:r>
              <a:rPr lang="fr-FR" dirty="0" smtClean="0">
                <a:solidFill>
                  <a:srgbClr val="2D3748"/>
                </a:solidFill>
                <a:latin typeface="Garamand"/>
              </a:rPr>
              <a:t>des autre </a:t>
            </a:r>
            <a:r>
              <a:rPr lang="fr-FR" dirty="0" err="1" smtClean="0">
                <a:solidFill>
                  <a:srgbClr val="2D3748"/>
                </a:solidFill>
                <a:latin typeface="Garamand"/>
              </a:rPr>
              <a:t>relationn</a:t>
            </a:r>
            <a:endParaRPr lang="fr-FR" dirty="0">
              <a:solidFill>
                <a:srgbClr val="2D3748"/>
              </a:solidFill>
              <a:latin typeface="Garamand"/>
            </a:endParaRPr>
          </a:p>
        </p:txBody>
      </p:sp>
      <p:pic>
        <p:nvPicPr>
          <p:cNvPr id="5" name="Image 4"/>
          <p:cNvPicPr>
            <a:picLocks noChangeAspect="1"/>
          </p:cNvPicPr>
          <p:nvPr/>
        </p:nvPicPr>
        <p:blipFill>
          <a:blip r:embed="rId2"/>
          <a:stretch>
            <a:fillRect/>
          </a:stretch>
        </p:blipFill>
        <p:spPr>
          <a:xfrm>
            <a:off x="85316" y="3660907"/>
            <a:ext cx="2626760" cy="1389928"/>
          </a:xfrm>
          <a:prstGeom prst="rect">
            <a:avLst/>
          </a:prstGeom>
        </p:spPr>
      </p:pic>
      <p:pic>
        <p:nvPicPr>
          <p:cNvPr id="34" name="Image 33"/>
          <p:cNvPicPr>
            <a:picLocks noChangeAspect="1"/>
          </p:cNvPicPr>
          <p:nvPr/>
        </p:nvPicPr>
        <p:blipFill>
          <a:blip r:embed="rId3"/>
          <a:stretch>
            <a:fillRect/>
          </a:stretch>
        </p:blipFill>
        <p:spPr>
          <a:xfrm>
            <a:off x="140505" y="5147859"/>
            <a:ext cx="2809402" cy="1498510"/>
          </a:xfrm>
          <a:prstGeom prst="rect">
            <a:avLst/>
          </a:prstGeom>
        </p:spPr>
      </p:pic>
      <p:sp>
        <p:nvSpPr>
          <p:cNvPr id="36" name="Rectangle 35"/>
          <p:cNvSpPr/>
          <p:nvPr/>
        </p:nvSpPr>
        <p:spPr>
          <a:xfrm>
            <a:off x="2656887" y="4355871"/>
            <a:ext cx="3652473" cy="923330"/>
          </a:xfrm>
          <a:prstGeom prst="rect">
            <a:avLst/>
          </a:prstGeom>
        </p:spPr>
        <p:txBody>
          <a:bodyPr wrap="square">
            <a:spAutoFit/>
          </a:bodyPr>
          <a:lstStyle/>
          <a:p>
            <a:pPr algn="just"/>
            <a:r>
              <a:rPr lang="fr-FR" dirty="0">
                <a:solidFill>
                  <a:srgbClr val="2D3748"/>
                </a:solidFill>
                <a:latin typeface="Garamand"/>
              </a:rPr>
              <a:t> </a:t>
            </a:r>
            <a:r>
              <a:rPr lang="fr-FR" b="1" dirty="0">
                <a:solidFill>
                  <a:srgbClr val="FF0000"/>
                </a:solidFill>
                <a:latin typeface="Garamand"/>
              </a:rPr>
              <a:t>PRODUIT </a:t>
            </a:r>
            <a:r>
              <a:rPr lang="fr-FR" b="1" dirty="0" smtClean="0">
                <a:solidFill>
                  <a:srgbClr val="2D3748"/>
                </a:solidFill>
                <a:latin typeface="Garamand"/>
              </a:rPr>
              <a:t>(Etudiant, Epreuve)   </a:t>
            </a:r>
          </a:p>
          <a:p>
            <a:pPr algn="just"/>
            <a:r>
              <a:rPr lang="fr-FR" b="1" dirty="0" smtClean="0">
                <a:solidFill>
                  <a:srgbClr val="2D3748"/>
                </a:solidFill>
                <a:latin typeface="Garamand"/>
              </a:rPr>
              <a:t>OU    </a:t>
            </a:r>
          </a:p>
          <a:p>
            <a:pPr algn="just"/>
            <a:r>
              <a:rPr lang="fr-FR" b="1" dirty="0" smtClean="0">
                <a:solidFill>
                  <a:srgbClr val="2D3748"/>
                </a:solidFill>
                <a:latin typeface="Garamand"/>
              </a:rPr>
              <a:t> Etudiant </a:t>
            </a:r>
            <a:r>
              <a:rPr lang="fr-FR" b="1" dirty="0" smtClean="0">
                <a:solidFill>
                  <a:srgbClr val="FF0000"/>
                </a:solidFill>
                <a:latin typeface="Garamand"/>
              </a:rPr>
              <a:t>X </a:t>
            </a:r>
            <a:r>
              <a:rPr lang="fr-FR" b="1" dirty="0">
                <a:solidFill>
                  <a:srgbClr val="2D3748"/>
                </a:solidFill>
                <a:latin typeface="Garamand"/>
              </a:rPr>
              <a:t>Epreuve</a:t>
            </a:r>
            <a:endParaRPr lang="fr-FR" dirty="0">
              <a:solidFill>
                <a:srgbClr val="2D3748"/>
              </a:solidFill>
              <a:latin typeface="Garamand"/>
            </a:endParaRPr>
          </a:p>
        </p:txBody>
      </p:sp>
      <p:pic>
        <p:nvPicPr>
          <p:cNvPr id="37" name="Image 36"/>
          <p:cNvPicPr>
            <a:picLocks noChangeAspect="1"/>
          </p:cNvPicPr>
          <p:nvPr/>
        </p:nvPicPr>
        <p:blipFill>
          <a:blip r:embed="rId4"/>
          <a:stretch>
            <a:fillRect/>
          </a:stretch>
        </p:blipFill>
        <p:spPr>
          <a:xfrm>
            <a:off x="6232461" y="3716799"/>
            <a:ext cx="5983109" cy="2612114"/>
          </a:xfrm>
          <a:prstGeom prst="rect">
            <a:avLst/>
          </a:prstGeom>
        </p:spPr>
      </p:pic>
      <p:sp>
        <p:nvSpPr>
          <p:cNvPr id="38" name="Flèche droite 37"/>
          <p:cNvSpPr/>
          <p:nvPr/>
        </p:nvSpPr>
        <p:spPr>
          <a:xfrm>
            <a:off x="5197777" y="4772850"/>
            <a:ext cx="1111583" cy="250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bject 6"/>
          <p:cNvSpPr txBox="1"/>
          <p:nvPr/>
        </p:nvSpPr>
        <p:spPr>
          <a:xfrm>
            <a:off x="154697" y="3200543"/>
            <a:ext cx="1216903" cy="387927"/>
          </a:xfrm>
          <a:prstGeom prst="rect">
            <a:avLst/>
          </a:prstGeom>
          <a:solidFill>
            <a:schemeClr val="bg1"/>
          </a:solidFill>
        </p:spPr>
        <p:txBody>
          <a:bodyPr vert="horz" wrap="square" lIns="0" tIns="18415" rIns="0" bIns="0" rtlCol="0">
            <a:spAutoFit/>
          </a:bodyPr>
          <a:lstStyle/>
          <a:p>
            <a:pPr marL="53975">
              <a:lnSpc>
                <a:spcPct val="100000"/>
              </a:lnSpc>
              <a:spcBef>
                <a:spcPts val="145"/>
              </a:spcBef>
            </a:pPr>
            <a:r>
              <a:rPr lang="fr-FR" b="1" spc="-10" dirty="0" smtClean="0">
                <a:latin typeface="Arial"/>
                <a:cs typeface="Arial"/>
              </a:rPr>
              <a:t>Exemple</a:t>
            </a:r>
            <a:r>
              <a:rPr sz="2400" b="1" spc="-5" dirty="0" smtClean="0">
                <a:solidFill>
                  <a:srgbClr val="3333B2"/>
                </a:solidFill>
                <a:latin typeface="Arial"/>
                <a:cs typeface="Arial"/>
              </a:rPr>
              <a:t>:</a:t>
            </a:r>
            <a:endParaRPr sz="2400" dirty="0">
              <a:latin typeface="Tahoma"/>
              <a:cs typeface="Tahoma"/>
            </a:endParaRPr>
          </a:p>
        </p:txBody>
      </p:sp>
    </p:spTree>
    <p:extLst>
      <p:ext uri="{BB962C8B-B14F-4D97-AF65-F5344CB8AC3E}">
        <p14:creationId xmlns:p14="http://schemas.microsoft.com/office/powerpoint/2010/main" val="354934266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9" name="Rectangle 2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0" name="ZoneTexte 29"/>
          <p:cNvSpPr txBox="1"/>
          <p:nvPr/>
        </p:nvSpPr>
        <p:spPr>
          <a:xfrm>
            <a:off x="214583" y="582148"/>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31" name="Rectangle 30"/>
          <p:cNvSpPr/>
          <p:nvPr/>
        </p:nvSpPr>
        <p:spPr>
          <a:xfrm>
            <a:off x="3607124" y="600517"/>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
        <p:nvSpPr>
          <p:cNvPr id="2" name="Rectangle 1"/>
          <p:cNvSpPr/>
          <p:nvPr/>
        </p:nvSpPr>
        <p:spPr>
          <a:xfrm>
            <a:off x="0" y="1343979"/>
            <a:ext cx="12097832" cy="369332"/>
          </a:xfrm>
          <a:prstGeom prst="rect">
            <a:avLst/>
          </a:prstGeom>
        </p:spPr>
        <p:txBody>
          <a:bodyPr wrap="square">
            <a:spAutoFit/>
          </a:bodyPr>
          <a:lstStyle/>
          <a:p>
            <a:r>
              <a:rPr lang="fr-FR" dirty="0">
                <a:solidFill>
                  <a:srgbClr val="373737"/>
                </a:solidFill>
                <a:latin typeface="Helvetica Neue"/>
              </a:rPr>
              <a:t>Imaginons une application de recettes de cuisines qui contient 2 tables d’ingrédients, la table </a:t>
            </a:r>
            <a:r>
              <a:rPr lang="fr-FR" b="1" dirty="0" err="1">
                <a:solidFill>
                  <a:srgbClr val="373737"/>
                </a:solidFill>
                <a:latin typeface="Helvetica Neue"/>
              </a:rPr>
              <a:t>legume</a:t>
            </a:r>
            <a:r>
              <a:rPr lang="fr-FR" dirty="0">
                <a:solidFill>
                  <a:srgbClr val="373737"/>
                </a:solidFill>
                <a:latin typeface="Helvetica Neue"/>
              </a:rPr>
              <a:t> et la table </a:t>
            </a:r>
            <a:r>
              <a:rPr lang="fr-FR" b="1" dirty="0">
                <a:solidFill>
                  <a:srgbClr val="373737"/>
                </a:solidFill>
                <a:latin typeface="Helvetica Neue"/>
              </a:rPr>
              <a:t>fruit</a:t>
            </a:r>
            <a:r>
              <a:rPr lang="fr-FR" dirty="0">
                <a:solidFill>
                  <a:srgbClr val="373737"/>
                </a:solidFill>
                <a:latin typeface="Helvetica Neue"/>
              </a:rPr>
              <a:t>.</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776799147"/>
              </p:ext>
            </p:extLst>
          </p:nvPr>
        </p:nvGraphicFramePr>
        <p:xfrm>
          <a:off x="675159" y="1853736"/>
          <a:ext cx="2226311" cy="1854200"/>
        </p:xfrm>
        <a:graphic>
          <a:graphicData uri="http://schemas.openxmlformats.org/drawingml/2006/table">
            <a:tbl>
              <a:tblPr firstRow="1" bandRow="1">
                <a:tableStyleId>{2D5ABB26-0587-4C30-8999-92F81FD0307C}</a:tableStyleId>
              </a:tblPr>
              <a:tblGrid>
                <a:gridCol w="975043"/>
                <a:gridCol w="1251268"/>
              </a:tblGrid>
              <a:tr h="370840">
                <a:tc gridSpan="2">
                  <a:txBody>
                    <a:bodyPr/>
                    <a:lstStyle/>
                    <a:p>
                      <a:pPr algn="ctr"/>
                      <a:r>
                        <a:rPr lang="fr-FR" b="1" dirty="0" smtClean="0"/>
                        <a:t>Relation Fruit</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r h="370840">
                <a:tc>
                  <a:txBody>
                    <a:bodyPr/>
                    <a:lstStyle/>
                    <a:p>
                      <a:r>
                        <a:rPr lang="fr-FR" b="1" dirty="0" err="1" smtClean="0"/>
                        <a:t>Id_Fruit</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err="1" smtClean="0"/>
                        <a:t>Nom_Fruit</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11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Banane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22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Pomme </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33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Kiwi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3" name="Tableau 32"/>
          <p:cNvGraphicFramePr>
            <a:graphicFrameLocks noGrp="1"/>
          </p:cNvGraphicFramePr>
          <p:nvPr>
            <p:extLst>
              <p:ext uri="{D42A27DB-BD31-4B8C-83A1-F6EECF244321}">
                <p14:modId xmlns:p14="http://schemas.microsoft.com/office/powerpoint/2010/main" val="551223626"/>
              </p:ext>
            </p:extLst>
          </p:nvPr>
        </p:nvGraphicFramePr>
        <p:xfrm>
          <a:off x="387822" y="3823425"/>
          <a:ext cx="2800986" cy="1854200"/>
        </p:xfrm>
        <a:graphic>
          <a:graphicData uri="http://schemas.openxmlformats.org/drawingml/2006/table">
            <a:tbl>
              <a:tblPr firstRow="1" bandRow="1">
                <a:tableStyleId>{2D5ABB26-0587-4C30-8999-92F81FD0307C}</a:tableStyleId>
              </a:tblPr>
              <a:tblGrid>
                <a:gridCol w="1263968"/>
                <a:gridCol w="1537018"/>
              </a:tblGrid>
              <a:tr h="370840">
                <a:tc gridSpan="2">
                  <a:txBody>
                    <a:bodyPr/>
                    <a:lstStyle/>
                    <a:p>
                      <a:pPr algn="ctr"/>
                      <a:r>
                        <a:rPr lang="fr-FR" b="1" dirty="0" smtClean="0"/>
                        <a:t>Relation </a:t>
                      </a:r>
                      <a:r>
                        <a:rPr lang="fr-FR" b="1" dirty="0" err="1" smtClean="0"/>
                        <a:t>Legmes</a:t>
                      </a:r>
                      <a:r>
                        <a:rPr lang="fr-FR" b="1" baseline="0" dirty="0" smtClean="0"/>
                        <a:t> </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r h="370840">
                <a:tc>
                  <a:txBody>
                    <a:bodyPr/>
                    <a:lstStyle/>
                    <a:p>
                      <a:r>
                        <a:rPr lang="fr-FR" b="1" dirty="0" err="1" smtClean="0"/>
                        <a:t>Id_Legume</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err="1" smtClean="0"/>
                        <a:t>Nom_Legume</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Carotte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Oignion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Poieau</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4" name="Rectangle 33"/>
          <p:cNvSpPr/>
          <p:nvPr/>
        </p:nvSpPr>
        <p:spPr>
          <a:xfrm>
            <a:off x="0" y="5677625"/>
            <a:ext cx="3947160" cy="1200329"/>
          </a:xfrm>
          <a:prstGeom prst="rect">
            <a:avLst/>
          </a:prstGeom>
        </p:spPr>
        <p:txBody>
          <a:bodyPr wrap="square">
            <a:spAutoFit/>
          </a:bodyPr>
          <a:lstStyle/>
          <a:p>
            <a:pPr algn="just"/>
            <a:r>
              <a:rPr lang="fr-FR" b="1" dirty="0" smtClean="0">
                <a:solidFill>
                  <a:srgbClr val="2D3748"/>
                </a:solidFill>
                <a:latin typeface="Garamand"/>
              </a:rPr>
              <a:t>Questions</a:t>
            </a:r>
            <a:r>
              <a:rPr lang="fr-FR" dirty="0" smtClean="0">
                <a:solidFill>
                  <a:srgbClr val="2D3748"/>
                </a:solidFill>
                <a:latin typeface="Garamand"/>
              </a:rPr>
              <a:t>: :1) Quel est le nombre de lignes ( </a:t>
            </a:r>
            <a:r>
              <a:rPr lang="fr-FR" dirty="0" err="1" smtClean="0">
                <a:solidFill>
                  <a:srgbClr val="2D3748"/>
                </a:solidFill>
                <a:latin typeface="Garamand"/>
              </a:rPr>
              <a:t>Tuples</a:t>
            </a:r>
            <a:r>
              <a:rPr lang="fr-FR" dirty="0" smtClean="0">
                <a:solidFill>
                  <a:srgbClr val="2D3748"/>
                </a:solidFill>
                <a:latin typeface="Garamand"/>
              </a:rPr>
              <a:t>) de la relation </a:t>
            </a:r>
          </a:p>
          <a:p>
            <a:pPr algn="just"/>
            <a:r>
              <a:rPr lang="fr-FR" b="1" dirty="0" smtClean="0">
                <a:solidFill>
                  <a:srgbClr val="2D3748"/>
                </a:solidFill>
                <a:latin typeface="Garamand"/>
              </a:rPr>
              <a:t>Fruit </a:t>
            </a:r>
            <a:r>
              <a:rPr lang="fr-FR" b="1" dirty="0" smtClean="0">
                <a:solidFill>
                  <a:srgbClr val="FF0000"/>
                </a:solidFill>
                <a:latin typeface="Garamand"/>
              </a:rPr>
              <a:t>X </a:t>
            </a:r>
            <a:r>
              <a:rPr lang="fr-FR" b="1" dirty="0" err="1" smtClean="0">
                <a:solidFill>
                  <a:srgbClr val="2D3748"/>
                </a:solidFill>
                <a:latin typeface="Garamand"/>
              </a:rPr>
              <a:t>Legume</a:t>
            </a:r>
            <a:endParaRPr lang="fr-FR" b="1" dirty="0" smtClean="0">
              <a:solidFill>
                <a:srgbClr val="2D3748"/>
              </a:solidFill>
              <a:latin typeface="Garamand"/>
            </a:endParaRPr>
          </a:p>
          <a:p>
            <a:pPr algn="just"/>
            <a:r>
              <a:rPr lang="fr-FR" b="1" dirty="0" smtClean="0">
                <a:solidFill>
                  <a:srgbClr val="2D3748"/>
                </a:solidFill>
                <a:latin typeface="Garamand"/>
              </a:rPr>
              <a:t>2) </a:t>
            </a:r>
            <a:r>
              <a:rPr lang="fr-FR" b="1" dirty="0" err="1" smtClean="0">
                <a:solidFill>
                  <a:srgbClr val="2D3748"/>
                </a:solidFill>
                <a:latin typeface="Garamand"/>
              </a:rPr>
              <a:t>Determiner</a:t>
            </a:r>
            <a:r>
              <a:rPr lang="fr-FR" b="1" dirty="0" smtClean="0">
                <a:solidFill>
                  <a:srgbClr val="2D3748"/>
                </a:solidFill>
                <a:latin typeface="Garamand"/>
              </a:rPr>
              <a:t> :  </a:t>
            </a:r>
            <a:r>
              <a:rPr lang="fr-FR" b="1" dirty="0">
                <a:solidFill>
                  <a:srgbClr val="2D3748"/>
                </a:solidFill>
                <a:latin typeface="Garamand"/>
              </a:rPr>
              <a:t>Fruit </a:t>
            </a:r>
            <a:r>
              <a:rPr lang="fr-FR" b="1" dirty="0">
                <a:solidFill>
                  <a:srgbClr val="FF0000"/>
                </a:solidFill>
                <a:latin typeface="Garamand"/>
              </a:rPr>
              <a:t>X </a:t>
            </a:r>
            <a:r>
              <a:rPr lang="fr-FR" b="1" dirty="0" err="1" smtClean="0">
                <a:solidFill>
                  <a:srgbClr val="2D3748"/>
                </a:solidFill>
                <a:latin typeface="Garamand"/>
              </a:rPr>
              <a:t>Legume</a:t>
            </a:r>
            <a:endParaRPr lang="fr-FR" b="1" dirty="0">
              <a:solidFill>
                <a:srgbClr val="2D3748"/>
              </a:solidFill>
              <a:latin typeface="Garamand"/>
            </a:endParaRPr>
          </a:p>
        </p:txBody>
      </p:sp>
      <p:sp>
        <p:nvSpPr>
          <p:cNvPr id="35" name="Rectangle 34"/>
          <p:cNvSpPr/>
          <p:nvPr/>
        </p:nvSpPr>
        <p:spPr>
          <a:xfrm>
            <a:off x="3607124" y="1699167"/>
            <a:ext cx="8140723" cy="923330"/>
          </a:xfrm>
          <a:prstGeom prst="rect">
            <a:avLst/>
          </a:prstGeom>
        </p:spPr>
        <p:txBody>
          <a:bodyPr wrap="square">
            <a:spAutoFit/>
          </a:bodyPr>
          <a:lstStyle/>
          <a:p>
            <a:pPr algn="just"/>
            <a:r>
              <a:rPr lang="fr-FR" b="1" dirty="0" smtClean="0">
                <a:solidFill>
                  <a:srgbClr val="2D3748"/>
                </a:solidFill>
                <a:latin typeface="Garamand"/>
              </a:rPr>
              <a:t>Réponse</a:t>
            </a:r>
            <a:r>
              <a:rPr lang="fr-FR" dirty="0" smtClean="0">
                <a:solidFill>
                  <a:srgbClr val="2D3748"/>
                </a:solidFill>
                <a:latin typeface="Garamand"/>
              </a:rPr>
              <a:t>: </a:t>
            </a:r>
          </a:p>
          <a:p>
            <a:pPr marL="342900" indent="-342900" algn="just">
              <a:buAutoNum type="arabicParenR"/>
            </a:pPr>
            <a:r>
              <a:rPr lang="fr-FR" dirty="0" smtClean="0">
                <a:solidFill>
                  <a:srgbClr val="2D3748"/>
                </a:solidFill>
                <a:latin typeface="Garamand"/>
              </a:rPr>
              <a:t>Nombre de ligne Légume X  Nombre de ligne Fruit = </a:t>
            </a:r>
            <a:r>
              <a:rPr lang="fr-FR" b="1" dirty="0" smtClean="0">
                <a:solidFill>
                  <a:srgbClr val="C00000"/>
                </a:solidFill>
                <a:latin typeface="Garamand"/>
              </a:rPr>
              <a:t>3x 3= 9 lignes</a:t>
            </a:r>
          </a:p>
          <a:p>
            <a:pPr marL="342900" indent="-342900" algn="just">
              <a:buAutoNum type="arabicParenR"/>
            </a:pPr>
            <a:r>
              <a:rPr lang="fr-FR" b="1" dirty="0">
                <a:solidFill>
                  <a:srgbClr val="2D3748"/>
                </a:solidFill>
                <a:latin typeface="Garamand"/>
              </a:rPr>
              <a:t>Fruit </a:t>
            </a:r>
            <a:r>
              <a:rPr lang="fr-FR" b="1" dirty="0">
                <a:solidFill>
                  <a:srgbClr val="FF0000"/>
                </a:solidFill>
                <a:latin typeface="Garamand"/>
              </a:rPr>
              <a:t>X </a:t>
            </a:r>
            <a:r>
              <a:rPr lang="fr-FR" b="1" dirty="0" err="1" smtClean="0">
                <a:solidFill>
                  <a:srgbClr val="2D3748"/>
                </a:solidFill>
                <a:latin typeface="Garamand"/>
              </a:rPr>
              <a:t>Legume</a:t>
            </a:r>
            <a:r>
              <a:rPr lang="fr-FR" b="1" dirty="0" smtClean="0">
                <a:solidFill>
                  <a:srgbClr val="2D3748"/>
                </a:solidFill>
                <a:latin typeface="Garamand"/>
              </a:rPr>
              <a:t>  est : </a:t>
            </a:r>
          </a:p>
        </p:txBody>
      </p:sp>
      <p:graphicFrame>
        <p:nvGraphicFramePr>
          <p:cNvPr id="36" name="Tableau 35"/>
          <p:cNvGraphicFramePr>
            <a:graphicFrameLocks noGrp="1"/>
          </p:cNvGraphicFramePr>
          <p:nvPr>
            <p:extLst>
              <p:ext uri="{D42A27DB-BD31-4B8C-83A1-F6EECF244321}">
                <p14:modId xmlns:p14="http://schemas.microsoft.com/office/powerpoint/2010/main" val="1200254546"/>
              </p:ext>
            </p:extLst>
          </p:nvPr>
        </p:nvGraphicFramePr>
        <p:xfrm>
          <a:off x="4073665" y="2700994"/>
          <a:ext cx="6761974" cy="1865209"/>
        </p:xfrm>
        <a:graphic>
          <a:graphicData uri="http://schemas.openxmlformats.org/drawingml/2006/table">
            <a:tbl>
              <a:tblPr firstRow="1" bandRow="1">
                <a:tableStyleId>{2D5ABB26-0587-4C30-8999-92F81FD0307C}</a:tableStyleId>
              </a:tblPr>
              <a:tblGrid>
                <a:gridCol w="2104031"/>
                <a:gridCol w="1226350"/>
                <a:gridCol w="1695466"/>
                <a:gridCol w="1736127"/>
              </a:tblGrid>
              <a:tr h="381849">
                <a:tc gridSpan="4">
                  <a:txBody>
                    <a:bodyPr/>
                    <a:lstStyle/>
                    <a:p>
                      <a:pPr algn="ctr"/>
                      <a:r>
                        <a:rPr lang="fr-FR" b="1" dirty="0" smtClean="0">
                          <a:solidFill>
                            <a:srgbClr val="C00000"/>
                          </a:solidFill>
                        </a:rPr>
                        <a:t>Fruit</a:t>
                      </a:r>
                      <a:r>
                        <a:rPr lang="fr-FR" b="1" baseline="0" dirty="0" smtClean="0">
                          <a:solidFill>
                            <a:srgbClr val="C00000"/>
                          </a:solidFill>
                        </a:rPr>
                        <a:t> X </a:t>
                      </a:r>
                      <a:r>
                        <a:rPr lang="fr-FR" b="1" dirty="0" smtClean="0">
                          <a:solidFill>
                            <a:srgbClr val="C00000"/>
                          </a:solidFill>
                        </a:rPr>
                        <a:t>Légumes</a:t>
                      </a:r>
                      <a:r>
                        <a:rPr lang="fr-FR" b="1" baseline="0" dirty="0" smtClean="0">
                          <a:solidFill>
                            <a:srgbClr val="C00000"/>
                          </a:solidFill>
                        </a:rPr>
                        <a:t> </a:t>
                      </a:r>
                      <a:endParaRPr lang="fr-FR"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pPr algn="ctr"/>
                      <a:endParaRPr lang="fr-FR" dirty="0"/>
                    </a:p>
                  </a:txBody>
                  <a:tcPr/>
                </a:tc>
                <a:tc hMerge="1">
                  <a:txBody>
                    <a:bodyPr/>
                    <a:lstStyle/>
                    <a:p>
                      <a:pPr algn="ctr"/>
                      <a:endParaRPr lang="fr-FR" dirty="0"/>
                    </a:p>
                  </a:txBody>
                  <a:tcPr/>
                </a:tc>
              </a:tr>
              <a:tr h="370840">
                <a:tc>
                  <a:txBody>
                    <a:bodyPr/>
                    <a:lstStyle/>
                    <a:p>
                      <a:r>
                        <a:rPr lang="fr-FR" b="1" dirty="0" err="1" smtClean="0"/>
                        <a:t>Id_Fruit</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err="1" smtClean="0"/>
                        <a:t>Nom_Fruit</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err="1" smtClean="0"/>
                        <a:t>Id_Legume</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err="1" smtClean="0"/>
                        <a:t>Nom_Legume</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11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Banane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Carotte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11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Banane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Oignion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11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Banane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Poieau</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995835452"/>
              </p:ext>
            </p:extLst>
          </p:nvPr>
        </p:nvGraphicFramePr>
        <p:xfrm>
          <a:off x="4073665" y="4566203"/>
          <a:ext cx="6761974" cy="1112520"/>
        </p:xfrm>
        <a:graphic>
          <a:graphicData uri="http://schemas.openxmlformats.org/drawingml/2006/table">
            <a:tbl>
              <a:tblPr firstRow="1" bandRow="1">
                <a:tableStyleId>{2D5ABB26-0587-4C30-8999-92F81FD0307C}</a:tableStyleId>
              </a:tblPr>
              <a:tblGrid>
                <a:gridCol w="2104031"/>
                <a:gridCol w="1226350"/>
                <a:gridCol w="1695466"/>
                <a:gridCol w="1736127"/>
              </a:tblGrid>
              <a:tr h="370840">
                <a:tc>
                  <a:txBody>
                    <a:bodyPr/>
                    <a:lstStyle/>
                    <a:p>
                      <a:r>
                        <a:rPr lang="fr-FR" dirty="0" smtClean="0"/>
                        <a:t>22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Pomme </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Carotte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22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Pomme </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Oignion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22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Pomme </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Poieau</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713320322"/>
              </p:ext>
            </p:extLst>
          </p:nvPr>
        </p:nvGraphicFramePr>
        <p:xfrm>
          <a:off x="4073665" y="5760720"/>
          <a:ext cx="6761974" cy="1109037"/>
        </p:xfrm>
        <a:graphic>
          <a:graphicData uri="http://schemas.openxmlformats.org/drawingml/2006/table">
            <a:tbl>
              <a:tblPr firstRow="1" bandRow="1">
                <a:tableStyleId>{2D5ABB26-0587-4C30-8999-92F81FD0307C}</a:tableStyleId>
              </a:tblPr>
              <a:tblGrid>
                <a:gridCol w="2104031"/>
                <a:gridCol w="1226350"/>
                <a:gridCol w="1695466"/>
                <a:gridCol w="1736127"/>
              </a:tblGrid>
              <a:tr h="367357">
                <a:tc>
                  <a:txBody>
                    <a:bodyPr/>
                    <a:lstStyle/>
                    <a:p>
                      <a:r>
                        <a:rPr lang="fr-FR" dirty="0" smtClean="0"/>
                        <a:t>33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Kiwi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Carotte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33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Kiwi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Oignion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33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Kiwi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Poieau</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7" name="object 6"/>
          <p:cNvSpPr txBox="1"/>
          <p:nvPr/>
        </p:nvSpPr>
        <p:spPr>
          <a:xfrm>
            <a:off x="8346750" y="688116"/>
            <a:ext cx="2885699"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Produit Cartésien </a:t>
            </a:r>
            <a:r>
              <a:rPr sz="2400" b="1" spc="-5" dirty="0" smtClean="0">
                <a:solidFill>
                  <a:srgbClr val="3333B2"/>
                </a:solidFill>
                <a:latin typeface="Arial"/>
                <a:cs typeface="Arial"/>
              </a:rPr>
              <a:t>:</a:t>
            </a:r>
            <a:endParaRPr sz="2400" dirty="0">
              <a:latin typeface="Tahoma"/>
              <a:cs typeface="Tahoma"/>
            </a:endParaRPr>
          </a:p>
        </p:txBody>
      </p:sp>
      <p:sp>
        <p:nvSpPr>
          <p:cNvPr id="38" name="object 6"/>
          <p:cNvSpPr txBox="1"/>
          <p:nvPr/>
        </p:nvSpPr>
        <p:spPr>
          <a:xfrm>
            <a:off x="214583" y="913828"/>
            <a:ext cx="1216903" cy="387927"/>
          </a:xfrm>
          <a:prstGeom prst="rect">
            <a:avLst/>
          </a:prstGeom>
          <a:solidFill>
            <a:schemeClr val="bg1"/>
          </a:solidFill>
        </p:spPr>
        <p:txBody>
          <a:bodyPr vert="horz" wrap="square" lIns="0" tIns="18415" rIns="0" bIns="0" rtlCol="0">
            <a:spAutoFit/>
          </a:bodyPr>
          <a:lstStyle/>
          <a:p>
            <a:pPr marL="53975">
              <a:lnSpc>
                <a:spcPct val="100000"/>
              </a:lnSpc>
              <a:spcBef>
                <a:spcPts val="145"/>
              </a:spcBef>
            </a:pPr>
            <a:r>
              <a:rPr lang="fr-FR" b="1" spc="-10" dirty="0" smtClean="0">
                <a:latin typeface="Arial"/>
                <a:cs typeface="Arial"/>
              </a:rPr>
              <a:t>Exemple</a:t>
            </a:r>
            <a:r>
              <a:rPr sz="2400" b="1" spc="-5" dirty="0" smtClean="0">
                <a:solidFill>
                  <a:srgbClr val="3333B2"/>
                </a:solidFill>
                <a:latin typeface="Arial"/>
                <a:cs typeface="Arial"/>
              </a:rPr>
              <a:t>:</a:t>
            </a:r>
            <a:endParaRPr sz="2400" dirty="0">
              <a:latin typeface="Tahoma"/>
              <a:cs typeface="Tahoma"/>
            </a:endParaRPr>
          </a:p>
        </p:txBody>
      </p:sp>
    </p:spTree>
    <p:extLst>
      <p:ext uri="{BB962C8B-B14F-4D97-AF65-F5344CB8AC3E}">
        <p14:creationId xmlns:p14="http://schemas.microsoft.com/office/powerpoint/2010/main" val="150667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Rectangle 1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1" name="ZoneTexte 20"/>
          <p:cNvSpPr txBox="1"/>
          <p:nvPr/>
        </p:nvSpPr>
        <p:spPr>
          <a:xfrm>
            <a:off x="214583" y="582148"/>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22" name="Rectangle 21"/>
          <p:cNvSpPr/>
          <p:nvPr/>
        </p:nvSpPr>
        <p:spPr>
          <a:xfrm>
            <a:off x="3607124" y="600517"/>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
        <p:nvSpPr>
          <p:cNvPr id="24" name="object 6"/>
          <p:cNvSpPr txBox="1"/>
          <p:nvPr/>
        </p:nvSpPr>
        <p:spPr>
          <a:xfrm>
            <a:off x="214583" y="1469241"/>
            <a:ext cx="9319260" cy="387927"/>
          </a:xfrm>
          <a:prstGeom prst="rect">
            <a:avLst/>
          </a:prstGeom>
          <a:solidFill>
            <a:schemeClr val="bg1"/>
          </a:solidFill>
        </p:spPr>
        <p:txBody>
          <a:bodyPr vert="horz" wrap="square" lIns="0" tIns="18415" rIns="0" bIns="0" rtlCol="0">
            <a:spAutoFit/>
          </a:bodyPr>
          <a:lstStyle/>
          <a:p>
            <a:pPr marL="53975">
              <a:lnSpc>
                <a:spcPct val="100000"/>
              </a:lnSpc>
              <a:spcBef>
                <a:spcPts val="145"/>
              </a:spcBef>
            </a:pPr>
            <a:r>
              <a:rPr lang="fr-FR" b="1" spc="-10" dirty="0" smtClean="0">
                <a:latin typeface="Arial"/>
                <a:cs typeface="Arial"/>
              </a:rPr>
              <a:t>Le degré est le nombre des attributs ( Champs) d’une table ( Relations </a:t>
            </a:r>
            <a:r>
              <a:rPr sz="2400" b="1" spc="-5" dirty="0" smtClean="0">
                <a:solidFill>
                  <a:srgbClr val="3333B2"/>
                </a:solidFill>
                <a:latin typeface="Arial"/>
                <a:cs typeface="Arial"/>
              </a:rPr>
              <a:t>:</a:t>
            </a:r>
            <a:endParaRPr sz="2400" dirty="0">
              <a:latin typeface="Tahoma"/>
              <a:cs typeface="Tahoma"/>
            </a:endParaRPr>
          </a:p>
        </p:txBody>
      </p:sp>
      <p:sp>
        <p:nvSpPr>
          <p:cNvPr id="25" name="Rectangle 24"/>
          <p:cNvSpPr/>
          <p:nvPr/>
        </p:nvSpPr>
        <p:spPr>
          <a:xfrm>
            <a:off x="8224357" y="600516"/>
            <a:ext cx="1624163"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Propriété </a:t>
            </a:r>
            <a:endParaRPr lang="fr-FR" sz="2400" dirty="0">
              <a:latin typeface="Arial"/>
              <a:cs typeface="Arial"/>
            </a:endParaRPr>
          </a:p>
        </p:txBody>
      </p:sp>
      <p:pic>
        <p:nvPicPr>
          <p:cNvPr id="27" name="Image 26"/>
          <p:cNvPicPr>
            <a:picLocks noChangeAspect="1"/>
          </p:cNvPicPr>
          <p:nvPr/>
        </p:nvPicPr>
        <p:blipFill>
          <a:blip r:embed="rId2"/>
          <a:stretch>
            <a:fillRect/>
          </a:stretch>
        </p:blipFill>
        <p:spPr>
          <a:xfrm>
            <a:off x="377634" y="2282596"/>
            <a:ext cx="6458979" cy="1634446"/>
          </a:xfrm>
          <a:prstGeom prst="rect">
            <a:avLst/>
          </a:prstGeom>
        </p:spPr>
      </p:pic>
      <p:pic>
        <p:nvPicPr>
          <p:cNvPr id="29" name="Image 28"/>
          <p:cNvPicPr>
            <a:picLocks noChangeAspect="1"/>
          </p:cNvPicPr>
          <p:nvPr/>
        </p:nvPicPr>
        <p:blipFill>
          <a:blip r:embed="rId3"/>
          <a:stretch>
            <a:fillRect/>
          </a:stretch>
        </p:blipFill>
        <p:spPr>
          <a:xfrm>
            <a:off x="214583" y="4694444"/>
            <a:ext cx="7060942" cy="1192349"/>
          </a:xfrm>
          <a:prstGeom prst="rect">
            <a:avLst/>
          </a:prstGeom>
        </p:spPr>
      </p:pic>
    </p:spTree>
    <p:extLst>
      <p:ext uri="{BB962C8B-B14F-4D97-AF65-F5344CB8AC3E}">
        <p14:creationId xmlns:p14="http://schemas.microsoft.com/office/powerpoint/2010/main" val="377136428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122770" y="1610198"/>
            <a:ext cx="6312586" cy="512961"/>
          </a:xfrm>
          <a:prstGeom prst="rect">
            <a:avLst/>
          </a:prstGeom>
          <a:solidFill>
            <a:srgbClr val="D6D6EF"/>
          </a:solidFill>
        </p:spPr>
        <p:txBody>
          <a:bodyPr vert="horz" wrap="square" lIns="0" tIns="20320" rIns="0" bIns="0" rtlCol="0">
            <a:spAutoFit/>
          </a:bodyPr>
          <a:lstStyle/>
          <a:p>
            <a:pPr marL="53975">
              <a:lnSpc>
                <a:spcPct val="100000"/>
              </a:lnSpc>
              <a:spcBef>
                <a:spcPts val="160"/>
              </a:spcBef>
            </a:pPr>
            <a:r>
              <a:rPr sz="2400" b="1" spc="-5" dirty="0">
                <a:solidFill>
                  <a:srgbClr val="3333B2"/>
                </a:solidFill>
                <a:latin typeface="Tahoma" panose="020B0604030504040204" pitchFamily="34" charset="0"/>
                <a:ea typeface="Tahoma" panose="020B0604030504040204" pitchFamily="34" charset="0"/>
                <a:cs typeface="Tahoma" panose="020B0604030504040204" pitchFamily="34" charset="0"/>
              </a:rPr>
              <a:t>Jointure</a:t>
            </a:r>
            <a:r>
              <a:rPr sz="2400" b="1" spc="-15" dirty="0">
                <a:solidFill>
                  <a:srgbClr val="3333B2"/>
                </a:solidFill>
                <a:latin typeface="Tahoma" panose="020B0604030504040204" pitchFamily="34" charset="0"/>
                <a:ea typeface="Tahoma" panose="020B0604030504040204" pitchFamily="34" charset="0"/>
                <a:cs typeface="Tahoma" panose="020B0604030504040204" pitchFamily="34" charset="0"/>
              </a:rPr>
              <a:t> </a:t>
            </a:r>
            <a:r>
              <a:rPr sz="2400" b="1" spc="-65" dirty="0" err="1" smtClean="0">
                <a:solidFill>
                  <a:srgbClr val="3333B2"/>
                </a:solidFill>
                <a:latin typeface="Tahoma" panose="020B0604030504040204" pitchFamily="34" charset="0"/>
                <a:ea typeface="Tahoma" panose="020B0604030504040204" pitchFamily="34" charset="0"/>
                <a:cs typeface="Tahoma" panose="020B0604030504040204" pitchFamily="34" charset="0"/>
              </a:rPr>
              <a:t>th</a:t>
            </a:r>
            <a:r>
              <a:rPr lang="fr-FR" sz="2400" b="1" spc="-65" dirty="0" smtClean="0">
                <a:solidFill>
                  <a:srgbClr val="3333B2"/>
                </a:solidFill>
                <a:latin typeface="Tahoma" panose="020B0604030504040204" pitchFamily="34" charset="0"/>
                <a:ea typeface="Tahoma" panose="020B0604030504040204" pitchFamily="34" charset="0"/>
                <a:cs typeface="Tahoma" panose="020B0604030504040204" pitchFamily="34" charset="0"/>
              </a:rPr>
              <a:t>é</a:t>
            </a:r>
            <a:r>
              <a:rPr sz="2400" b="1" spc="-65" dirty="0" smtClean="0">
                <a:solidFill>
                  <a:srgbClr val="3333B2"/>
                </a:solidFill>
                <a:latin typeface="Tahoma" panose="020B0604030504040204" pitchFamily="34" charset="0"/>
                <a:ea typeface="Tahoma" panose="020B0604030504040204" pitchFamily="34" charset="0"/>
                <a:cs typeface="Tahoma" panose="020B0604030504040204" pitchFamily="34" charset="0"/>
              </a:rPr>
              <a:t>ta</a:t>
            </a:r>
            <a:r>
              <a:rPr sz="2400" b="1" spc="-10" dirty="0" smtClean="0">
                <a:solidFill>
                  <a:srgbClr val="3333B2"/>
                </a:solidFill>
                <a:latin typeface="Tahoma" panose="020B0604030504040204" pitchFamily="34" charset="0"/>
                <a:ea typeface="Tahoma" panose="020B0604030504040204" pitchFamily="34" charset="0"/>
                <a:cs typeface="Tahoma" panose="020B0604030504040204" pitchFamily="34" charset="0"/>
              </a:rPr>
              <a:t> </a:t>
            </a:r>
            <a:r>
              <a:rPr sz="2400" b="1" spc="-5" dirty="0" smtClean="0">
                <a:solidFill>
                  <a:srgbClr val="3333B2"/>
                </a:solidFill>
                <a:latin typeface="Tahoma" panose="020B0604030504040204" pitchFamily="34" charset="0"/>
                <a:ea typeface="Tahoma" panose="020B0604030504040204" pitchFamily="34" charset="0"/>
                <a:cs typeface="Tahoma" panose="020B0604030504040204" pitchFamily="34" charset="0"/>
              </a:rPr>
              <a:t>:</a:t>
            </a:r>
            <a:r>
              <a:rPr sz="2400" b="1" spc="55" dirty="0" smtClean="0">
                <a:solidFill>
                  <a:srgbClr val="3333B2"/>
                </a:solidFill>
                <a:latin typeface="Tahoma" panose="020B0604030504040204" pitchFamily="34" charset="0"/>
                <a:ea typeface="Tahoma" panose="020B0604030504040204" pitchFamily="34" charset="0"/>
                <a:cs typeface="Tahoma" panose="020B0604030504040204" pitchFamily="34" charset="0"/>
              </a:rPr>
              <a:t> </a:t>
            </a:r>
            <a:r>
              <a:rPr sz="3200" i="1" spc="-10" dirty="0">
                <a:solidFill>
                  <a:srgbClr val="3333B2"/>
                </a:solidFill>
                <a:latin typeface="Tahoma" panose="020B0604030504040204" pitchFamily="34" charset="0"/>
                <a:ea typeface="Tahoma" panose="020B0604030504040204" pitchFamily="34" charset="0"/>
                <a:cs typeface="Tahoma" panose="020B0604030504040204" pitchFamily="34" charset="0"/>
              </a:rPr>
              <a:t>R</a:t>
            </a:r>
            <a:r>
              <a:rPr sz="3200" i="1" spc="45" dirty="0">
                <a:solidFill>
                  <a:srgbClr val="3333B2"/>
                </a:solidFill>
                <a:latin typeface="Tahoma" panose="020B0604030504040204" pitchFamily="34" charset="0"/>
                <a:ea typeface="Tahoma" panose="020B0604030504040204" pitchFamily="34" charset="0"/>
                <a:cs typeface="Tahoma" panose="020B0604030504040204" pitchFamily="34" charset="0"/>
              </a:rPr>
              <a:t> </a:t>
            </a:r>
            <a:r>
              <a:rPr lang="fr-FR" sz="2400" b="1" i="1" spc="-105" dirty="0" smtClean="0">
                <a:solidFill>
                  <a:srgbClr val="C00000"/>
                </a:solidFill>
                <a:latin typeface="Tahoma" panose="020B0604030504040204" pitchFamily="34" charset="0"/>
                <a:ea typeface="Tahoma" panose="020B0604030504040204" pitchFamily="34" charset="0"/>
                <a:cs typeface="Tahoma" panose="020B0604030504040204" pitchFamily="34" charset="0"/>
              </a:rPr>
              <a:t>ri </a:t>
            </a:r>
            <a:r>
              <a:rPr lang="el-GR" sz="2400" b="1" i="1" spc="-105" dirty="0" smtClean="0">
                <a:solidFill>
                  <a:srgbClr val="C00000"/>
                </a:solidFill>
                <a:latin typeface="Tahoma" panose="020B0604030504040204" pitchFamily="34" charset="0"/>
                <a:ea typeface="Tahoma" panose="020B0604030504040204" pitchFamily="34" charset="0"/>
                <a:cs typeface="Tahoma" panose="020B0604030504040204" pitchFamily="34" charset="0"/>
              </a:rPr>
              <a:t>θ</a:t>
            </a:r>
            <a:r>
              <a:rPr lang="fr-FR" sz="2400" b="1" i="1" spc="-105" dirty="0" smtClean="0">
                <a:solidFill>
                  <a:srgbClr val="C00000"/>
                </a:solidFill>
                <a:latin typeface="Tahoma" panose="020B0604030504040204" pitchFamily="34" charset="0"/>
                <a:ea typeface="Tahoma" panose="020B0604030504040204" pitchFamily="34" charset="0"/>
                <a:cs typeface="Tahoma" panose="020B0604030504040204" pitchFamily="34" charset="0"/>
              </a:rPr>
              <a:t> si</a:t>
            </a:r>
            <a:r>
              <a:rPr lang="el-GR" sz="2400" b="1" i="1" spc="-1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fr-FR" sz="2400" b="1" i="1" spc="-1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fr-FR" sz="3200" i="1" spc="-10" dirty="0" smtClean="0">
                <a:solidFill>
                  <a:srgbClr val="3333B2"/>
                </a:solidFill>
                <a:latin typeface="Tahoma" panose="020B0604030504040204" pitchFamily="34" charset="0"/>
                <a:ea typeface="Tahoma" panose="020B0604030504040204" pitchFamily="34" charset="0"/>
                <a:cs typeface="Tahoma" panose="020B0604030504040204" pitchFamily="34" charset="0"/>
              </a:rPr>
              <a:t>S</a:t>
            </a:r>
            <a:endParaRPr sz="3200" dirty="0">
              <a:latin typeface="Tahoma" panose="020B0604030504040204" pitchFamily="34" charset="0"/>
              <a:ea typeface="Tahoma" panose="020B0604030504040204" pitchFamily="34" charset="0"/>
              <a:cs typeface="Tahoma" panose="020B0604030504040204" pitchFamily="34" charset="0"/>
            </a:endParaRPr>
          </a:p>
        </p:txBody>
      </p:sp>
      <p:sp>
        <p:nvSpPr>
          <p:cNvPr id="9" name="object 4"/>
          <p:cNvSpPr txBox="1"/>
          <p:nvPr/>
        </p:nvSpPr>
        <p:spPr>
          <a:xfrm>
            <a:off x="19718" y="2221472"/>
            <a:ext cx="11985773" cy="2413481"/>
          </a:xfrm>
          <a:prstGeom prst="rect">
            <a:avLst/>
          </a:prstGeom>
          <a:solidFill>
            <a:srgbClr val="EAEAF7"/>
          </a:solidFill>
        </p:spPr>
        <p:txBody>
          <a:bodyPr vert="horz" wrap="square" lIns="0" tIns="27940" rIns="0" bIns="0" rtlCol="0">
            <a:spAutoFit/>
          </a:bodyPr>
          <a:lstStyle/>
          <a:p>
            <a:pPr marL="53975" marR="168910">
              <a:lnSpc>
                <a:spcPct val="150000"/>
              </a:lnSpc>
              <a:spcBef>
                <a:spcPts val="220"/>
              </a:spcBef>
            </a:pPr>
            <a:r>
              <a:rPr sz="2000" spc="-10" dirty="0">
                <a:latin typeface="Tahoma" panose="020B0604030504040204" pitchFamily="34" charset="0"/>
                <a:ea typeface="Tahoma" panose="020B0604030504040204" pitchFamily="34" charset="0"/>
                <a:cs typeface="Tahoma" panose="020B0604030504040204" pitchFamily="34" charset="0"/>
              </a:rPr>
              <a:t>La</a:t>
            </a:r>
            <a:r>
              <a:rPr sz="2000" spc="15" dirty="0">
                <a:latin typeface="Tahoma" panose="020B0604030504040204" pitchFamily="34" charset="0"/>
                <a:ea typeface="Tahoma" panose="020B0604030504040204" pitchFamily="34" charset="0"/>
                <a:cs typeface="Tahoma" panose="020B0604030504040204" pitchFamily="34" charset="0"/>
              </a:rPr>
              <a:t> </a:t>
            </a:r>
            <a:r>
              <a:rPr sz="2000" spc="-30" dirty="0" err="1" smtClean="0">
                <a:latin typeface="Tahoma" panose="020B0604030504040204" pitchFamily="34" charset="0"/>
                <a:ea typeface="Tahoma" panose="020B0604030504040204" pitchFamily="34" charset="0"/>
                <a:cs typeface="Tahoma" panose="020B0604030504040204" pitchFamily="34" charset="0"/>
              </a:rPr>
              <a:t>th</a:t>
            </a:r>
            <a:r>
              <a:rPr lang="fr-FR" sz="2000" spc="-30" dirty="0" smtClean="0">
                <a:latin typeface="Tahoma" panose="020B0604030504040204" pitchFamily="34" charset="0"/>
                <a:ea typeface="Tahoma" panose="020B0604030504040204" pitchFamily="34" charset="0"/>
                <a:cs typeface="Tahoma" panose="020B0604030504040204" pitchFamily="34" charset="0"/>
              </a:rPr>
              <a:t>é</a:t>
            </a:r>
            <a:r>
              <a:rPr sz="2000" spc="-30" dirty="0" smtClean="0">
                <a:latin typeface="Tahoma" panose="020B0604030504040204" pitchFamily="34" charset="0"/>
                <a:ea typeface="Tahoma" panose="020B0604030504040204" pitchFamily="34" charset="0"/>
                <a:cs typeface="Tahoma" panose="020B0604030504040204" pitchFamily="34" charset="0"/>
              </a:rPr>
              <a:t>ta-jointure</a:t>
            </a:r>
            <a:r>
              <a:rPr sz="2000" spc="20" dirty="0" smtClean="0">
                <a:latin typeface="Tahoma" panose="020B0604030504040204" pitchFamily="34" charset="0"/>
                <a:ea typeface="Tahoma" panose="020B0604030504040204" pitchFamily="34" charset="0"/>
                <a:cs typeface="Tahoma" panose="020B0604030504040204" pitchFamily="34" charset="0"/>
              </a:rPr>
              <a:t> </a:t>
            </a:r>
            <a:r>
              <a:rPr sz="2000" spc="-55" dirty="0" smtClean="0">
                <a:latin typeface="Tahoma" panose="020B0604030504040204" pitchFamily="34" charset="0"/>
                <a:ea typeface="Tahoma" panose="020B0604030504040204" pitchFamily="34" charset="0"/>
                <a:cs typeface="Tahoma" panose="020B0604030504040204" pitchFamily="34" charset="0"/>
              </a:rPr>
              <a:t>d</a:t>
            </a:r>
            <a:r>
              <a:rPr lang="fr-FR" sz="2000" spc="-55" dirty="0" smtClean="0">
                <a:latin typeface="Tahoma" panose="020B0604030504040204" pitchFamily="34" charset="0"/>
                <a:ea typeface="Tahoma" panose="020B0604030504040204" pitchFamily="34" charset="0"/>
                <a:cs typeface="Tahoma" panose="020B0604030504040204" pitchFamily="34" charset="0"/>
              </a:rPr>
              <a:t>é</a:t>
            </a:r>
            <a:r>
              <a:rPr sz="2000" spc="-55" dirty="0" err="1" smtClean="0">
                <a:latin typeface="Tahoma" panose="020B0604030504040204" pitchFamily="34" charset="0"/>
                <a:ea typeface="Tahoma" panose="020B0604030504040204" pitchFamily="34" charset="0"/>
                <a:cs typeface="Tahoma" panose="020B0604030504040204" pitchFamily="34" charset="0"/>
              </a:rPr>
              <a:t>finit</a:t>
            </a:r>
            <a:r>
              <a:rPr sz="2000" spc="15" dirty="0" smtClean="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une</a:t>
            </a:r>
            <a:r>
              <a:rPr sz="2000" spc="1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relation</a:t>
            </a:r>
            <a:r>
              <a:rPr sz="2000" spc="2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qui</a:t>
            </a:r>
            <a:r>
              <a:rPr sz="2000" spc="15"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contient</a:t>
            </a:r>
            <a:r>
              <a:rPr sz="2000" spc="2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les</a:t>
            </a:r>
            <a:r>
              <a:rPr sz="2000" spc="1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tuples</a:t>
            </a:r>
            <a:r>
              <a:rPr sz="2000" spc="2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qui </a:t>
            </a:r>
            <a:r>
              <a:rPr sz="2000" spc="-27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satisfont</a:t>
            </a:r>
            <a:r>
              <a:rPr sz="2000" spc="1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le</a:t>
            </a:r>
            <a:r>
              <a:rPr sz="2000" spc="10" dirty="0">
                <a:latin typeface="Tahoma" panose="020B0604030504040204" pitchFamily="34" charset="0"/>
                <a:ea typeface="Tahoma" panose="020B0604030504040204" pitchFamily="34" charset="0"/>
                <a:cs typeface="Tahoma" panose="020B0604030504040204" pitchFamily="34" charset="0"/>
              </a:rPr>
              <a:t> </a:t>
            </a:r>
            <a:r>
              <a:rPr sz="2000" spc="-50" dirty="0" err="1" smtClean="0">
                <a:latin typeface="Tahoma" panose="020B0604030504040204" pitchFamily="34" charset="0"/>
                <a:ea typeface="Tahoma" panose="020B0604030504040204" pitchFamily="34" charset="0"/>
                <a:cs typeface="Tahoma" panose="020B0604030504040204" pitchFamily="34" charset="0"/>
              </a:rPr>
              <a:t>pr</a:t>
            </a:r>
            <a:r>
              <a:rPr lang="fr-FR" sz="2000" spc="-50" dirty="0" smtClean="0">
                <a:latin typeface="Tahoma" panose="020B0604030504040204" pitchFamily="34" charset="0"/>
                <a:ea typeface="Tahoma" panose="020B0604030504040204" pitchFamily="34" charset="0"/>
                <a:cs typeface="Tahoma" panose="020B0604030504040204" pitchFamily="34" charset="0"/>
              </a:rPr>
              <a:t>é</a:t>
            </a:r>
            <a:r>
              <a:rPr sz="2000" spc="-50" dirty="0" err="1" smtClean="0">
                <a:latin typeface="Tahoma" panose="020B0604030504040204" pitchFamily="34" charset="0"/>
                <a:ea typeface="Tahoma" panose="020B0604030504040204" pitchFamily="34" charset="0"/>
                <a:cs typeface="Tahoma" panose="020B0604030504040204" pitchFamily="34" charset="0"/>
              </a:rPr>
              <a:t>dicat</a:t>
            </a:r>
            <a:r>
              <a:rPr sz="2000" spc="10" dirty="0" smtClean="0">
                <a:latin typeface="Tahoma" panose="020B0604030504040204" pitchFamily="34" charset="0"/>
                <a:ea typeface="Tahoma" panose="020B0604030504040204" pitchFamily="34" charset="0"/>
                <a:cs typeface="Tahoma" panose="020B0604030504040204" pitchFamily="34" charset="0"/>
              </a:rPr>
              <a:t> </a:t>
            </a:r>
            <a:r>
              <a:rPr sz="2000" b="1" i="1" spc="-10" dirty="0">
                <a:solidFill>
                  <a:srgbClr val="C00000"/>
                </a:solidFill>
                <a:latin typeface="Tahoma" panose="020B0604030504040204" pitchFamily="34" charset="0"/>
                <a:ea typeface="Tahoma" panose="020B0604030504040204" pitchFamily="34" charset="0"/>
                <a:cs typeface="Tahoma" panose="020B0604030504040204" pitchFamily="34" charset="0"/>
              </a:rPr>
              <a:t>P</a:t>
            </a:r>
            <a:r>
              <a:rPr sz="2000" i="1" spc="7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du</a:t>
            </a:r>
            <a:r>
              <a:rPr sz="2000" spc="10" dirty="0">
                <a:latin typeface="Tahoma" panose="020B0604030504040204" pitchFamily="34" charset="0"/>
                <a:ea typeface="Tahoma" panose="020B0604030504040204" pitchFamily="34" charset="0"/>
                <a:cs typeface="Tahoma" panose="020B0604030504040204" pitchFamily="34" charset="0"/>
              </a:rPr>
              <a:t> </a:t>
            </a:r>
            <a:r>
              <a:rPr sz="2000" spc="-5" dirty="0" err="1">
                <a:latin typeface="Tahoma" panose="020B0604030504040204" pitchFamily="34" charset="0"/>
                <a:ea typeface="Tahoma" panose="020B0604030504040204" pitchFamily="34" charset="0"/>
                <a:cs typeface="Tahoma" panose="020B0604030504040204" pitchFamily="34" charset="0"/>
              </a:rPr>
              <a:t>produit</a:t>
            </a:r>
            <a:r>
              <a:rPr sz="2000" spc="10" dirty="0">
                <a:latin typeface="Tahoma" panose="020B0604030504040204" pitchFamily="34" charset="0"/>
                <a:ea typeface="Tahoma" panose="020B0604030504040204" pitchFamily="34" charset="0"/>
                <a:cs typeface="Tahoma" panose="020B0604030504040204" pitchFamily="34" charset="0"/>
              </a:rPr>
              <a:t> </a:t>
            </a:r>
            <a:r>
              <a:rPr sz="2000" spc="-40" dirty="0" smtClean="0">
                <a:latin typeface="Tahoma" panose="020B0604030504040204" pitchFamily="34" charset="0"/>
                <a:ea typeface="Tahoma" panose="020B0604030504040204" pitchFamily="34" charset="0"/>
                <a:cs typeface="Tahoma" panose="020B0604030504040204" pitchFamily="34" charset="0"/>
              </a:rPr>
              <a:t>cart</a:t>
            </a:r>
            <a:r>
              <a:rPr lang="fr-FR" sz="2000" spc="-40" dirty="0" smtClean="0">
                <a:latin typeface="Tahoma" panose="020B0604030504040204" pitchFamily="34" charset="0"/>
                <a:ea typeface="Tahoma" panose="020B0604030504040204" pitchFamily="34" charset="0"/>
                <a:cs typeface="Tahoma" panose="020B0604030504040204" pitchFamily="34" charset="0"/>
              </a:rPr>
              <a:t>é</a:t>
            </a:r>
            <a:r>
              <a:rPr sz="2000" spc="-40" dirty="0" err="1" smtClean="0">
                <a:latin typeface="Tahoma" panose="020B0604030504040204" pitchFamily="34" charset="0"/>
                <a:ea typeface="Tahoma" panose="020B0604030504040204" pitchFamily="34" charset="0"/>
                <a:cs typeface="Tahoma" panose="020B0604030504040204" pitchFamily="34" charset="0"/>
              </a:rPr>
              <a:t>sien</a:t>
            </a:r>
            <a:r>
              <a:rPr sz="2000" spc="10" dirty="0" smtClean="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de</a:t>
            </a:r>
            <a:r>
              <a:rPr sz="2000" spc="15" dirty="0">
                <a:latin typeface="Tahoma" panose="020B0604030504040204" pitchFamily="34" charset="0"/>
                <a:ea typeface="Tahoma" panose="020B0604030504040204" pitchFamily="34" charset="0"/>
                <a:cs typeface="Tahoma" panose="020B0604030504040204" pitchFamily="34" charset="0"/>
              </a:rPr>
              <a:t> </a:t>
            </a:r>
            <a:r>
              <a:rPr sz="2000" i="1" spc="-10" dirty="0">
                <a:latin typeface="Tahoma" panose="020B0604030504040204" pitchFamily="34" charset="0"/>
                <a:ea typeface="Tahoma" panose="020B0604030504040204" pitchFamily="34" charset="0"/>
                <a:cs typeface="Tahoma" panose="020B0604030504040204" pitchFamily="34" charset="0"/>
              </a:rPr>
              <a:t>R</a:t>
            </a:r>
            <a:r>
              <a:rPr sz="2000" i="1" spc="5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et</a:t>
            </a:r>
            <a:r>
              <a:rPr sz="2000" spc="10" dirty="0">
                <a:latin typeface="Tahoma" panose="020B0604030504040204" pitchFamily="34" charset="0"/>
                <a:ea typeface="Tahoma" panose="020B0604030504040204" pitchFamily="34" charset="0"/>
                <a:cs typeface="Tahoma" panose="020B0604030504040204" pitchFamily="34" charset="0"/>
              </a:rPr>
              <a:t> </a:t>
            </a:r>
            <a:r>
              <a:rPr sz="2000" i="1" spc="20" dirty="0">
                <a:latin typeface="Tahoma" panose="020B0604030504040204" pitchFamily="34" charset="0"/>
                <a:ea typeface="Tahoma" panose="020B0604030504040204" pitchFamily="34" charset="0"/>
                <a:cs typeface="Tahoma" panose="020B0604030504040204" pitchFamily="34" charset="0"/>
              </a:rPr>
              <a:t>S</a:t>
            </a:r>
            <a:r>
              <a:rPr sz="2000" spc="20" dirty="0">
                <a:latin typeface="Tahoma" panose="020B0604030504040204" pitchFamily="34" charset="0"/>
                <a:ea typeface="Tahoma" panose="020B0604030504040204" pitchFamily="34" charset="0"/>
                <a:cs typeface="Tahoma" panose="020B0604030504040204" pitchFamily="34" charset="0"/>
              </a:rPr>
              <a:t>.</a:t>
            </a:r>
            <a:r>
              <a:rPr sz="2000" spc="85" dirty="0">
                <a:latin typeface="Tahoma" panose="020B0604030504040204" pitchFamily="34" charset="0"/>
                <a:ea typeface="Tahoma" panose="020B0604030504040204" pitchFamily="34" charset="0"/>
                <a:cs typeface="Tahoma" panose="020B0604030504040204" pitchFamily="34" charset="0"/>
              </a:rPr>
              <a:t> </a:t>
            </a:r>
            <a:r>
              <a:rPr sz="2000" spc="-10" dirty="0" smtClean="0">
                <a:latin typeface="Tahoma" panose="020B0604030504040204" pitchFamily="34" charset="0"/>
                <a:ea typeface="Tahoma" panose="020B0604030504040204" pitchFamily="34" charset="0"/>
                <a:cs typeface="Tahoma" panose="020B0604030504040204" pitchFamily="34" charset="0"/>
              </a:rPr>
              <a:t>Le</a:t>
            </a:r>
            <a:r>
              <a:rPr lang="fr-FR" sz="2000" dirty="0">
                <a:latin typeface="Tahoma" panose="020B0604030504040204" pitchFamily="34" charset="0"/>
                <a:ea typeface="Tahoma" panose="020B0604030504040204" pitchFamily="34" charset="0"/>
                <a:cs typeface="Tahoma" panose="020B0604030504040204" pitchFamily="34" charset="0"/>
              </a:rPr>
              <a:t> </a:t>
            </a:r>
            <a:r>
              <a:rPr sz="2000" spc="-50" dirty="0" err="1" smtClean="0">
                <a:latin typeface="Tahoma" panose="020B0604030504040204" pitchFamily="34" charset="0"/>
                <a:ea typeface="Tahoma" panose="020B0604030504040204" pitchFamily="34" charset="0"/>
                <a:cs typeface="Tahoma" panose="020B0604030504040204" pitchFamily="34" charset="0"/>
              </a:rPr>
              <a:t>pr</a:t>
            </a:r>
            <a:r>
              <a:rPr lang="fr-FR" sz="2000" spc="-50" dirty="0" smtClean="0">
                <a:latin typeface="Tahoma" panose="020B0604030504040204" pitchFamily="34" charset="0"/>
                <a:ea typeface="Tahoma" panose="020B0604030504040204" pitchFamily="34" charset="0"/>
                <a:cs typeface="Tahoma" panose="020B0604030504040204" pitchFamily="34" charset="0"/>
              </a:rPr>
              <a:t>é</a:t>
            </a:r>
            <a:r>
              <a:rPr sz="2000" spc="-50" dirty="0" err="1" smtClean="0">
                <a:latin typeface="Tahoma" panose="020B0604030504040204" pitchFamily="34" charset="0"/>
                <a:ea typeface="Tahoma" panose="020B0604030504040204" pitchFamily="34" charset="0"/>
                <a:cs typeface="Tahoma" panose="020B0604030504040204" pitchFamily="34" charset="0"/>
              </a:rPr>
              <a:t>dicat</a:t>
            </a:r>
            <a:r>
              <a:rPr sz="2000" spc="-50" dirty="0" smtClean="0">
                <a:latin typeface="Tahoma" panose="020B0604030504040204" pitchFamily="34" charset="0"/>
                <a:ea typeface="Tahoma" panose="020B0604030504040204" pitchFamily="34" charset="0"/>
                <a:cs typeface="Tahoma" panose="020B0604030504040204" pitchFamily="34" charset="0"/>
              </a:rPr>
              <a:t> </a:t>
            </a:r>
            <a:r>
              <a:rPr sz="2000" i="1" spc="-10" dirty="0">
                <a:latin typeface="Tahoma" panose="020B0604030504040204" pitchFamily="34" charset="0"/>
                <a:ea typeface="Tahoma" panose="020B0604030504040204" pitchFamily="34" charset="0"/>
                <a:cs typeface="Tahoma" panose="020B0604030504040204" pitchFamily="34" charset="0"/>
              </a:rPr>
              <a:t>P </a:t>
            </a:r>
            <a:r>
              <a:rPr sz="2000" spc="-5" dirty="0">
                <a:latin typeface="Tahoma" panose="020B0604030504040204" pitchFamily="34" charset="0"/>
                <a:ea typeface="Tahoma" panose="020B0604030504040204" pitchFamily="34" charset="0"/>
                <a:cs typeface="Tahoma" panose="020B0604030504040204" pitchFamily="34" charset="0"/>
              </a:rPr>
              <a:t>est </a:t>
            </a:r>
            <a:r>
              <a:rPr sz="2000" spc="-10" dirty="0">
                <a:latin typeface="Tahoma" panose="020B0604030504040204" pitchFamily="34" charset="0"/>
                <a:ea typeface="Tahoma" panose="020B0604030504040204" pitchFamily="34" charset="0"/>
                <a:cs typeface="Tahoma" panose="020B0604030504040204" pitchFamily="34" charset="0"/>
              </a:rPr>
              <a:t>de la </a:t>
            </a:r>
            <a:r>
              <a:rPr sz="2000" spc="-10" dirty="0" err="1">
                <a:latin typeface="Tahoma" panose="020B0604030504040204" pitchFamily="34" charset="0"/>
                <a:ea typeface="Tahoma" panose="020B0604030504040204" pitchFamily="34" charset="0"/>
                <a:cs typeface="Tahoma" panose="020B0604030504040204" pitchFamily="34" charset="0"/>
              </a:rPr>
              <a:t>forme</a:t>
            </a:r>
            <a:r>
              <a:rPr sz="2000" spc="-10" dirty="0">
                <a:latin typeface="Tahoma" panose="020B0604030504040204" pitchFamily="34" charset="0"/>
                <a:ea typeface="Tahoma" panose="020B0604030504040204" pitchFamily="34" charset="0"/>
                <a:cs typeface="Tahoma" panose="020B0604030504040204" pitchFamily="34" charset="0"/>
              </a:rPr>
              <a:t> </a:t>
            </a:r>
            <a:r>
              <a:rPr lang="fr-FR" sz="2000" b="1" i="1" spc="15" dirty="0" smtClean="0">
                <a:solidFill>
                  <a:srgbClr val="C00000"/>
                </a:solidFill>
                <a:latin typeface="Tahoma" panose="020B0604030504040204" pitchFamily="34" charset="0"/>
                <a:ea typeface="Tahoma" panose="020B0604030504040204" pitchFamily="34" charset="0"/>
                <a:cs typeface="Tahoma" panose="020B0604030504040204" pitchFamily="34" charset="0"/>
              </a:rPr>
              <a:t>r</a:t>
            </a:r>
            <a:r>
              <a:rPr lang="fr-FR" sz="2000" b="1" i="1" spc="22" baseline="-13888" dirty="0">
                <a:solidFill>
                  <a:srgbClr val="C00000"/>
                </a:solidFill>
                <a:latin typeface="Tahoma" panose="020B0604030504040204" pitchFamily="34" charset="0"/>
                <a:ea typeface="Tahoma" panose="020B0604030504040204" pitchFamily="34" charset="0"/>
                <a:cs typeface="Tahoma" panose="020B0604030504040204" pitchFamily="34" charset="0"/>
              </a:rPr>
              <a:t>i</a:t>
            </a:r>
            <a:r>
              <a:rPr sz="2000" b="1" i="1" spc="22" baseline="-13888"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sz="2000" b="1" i="1" spc="-5" dirty="0" smtClean="0">
                <a:solidFill>
                  <a:srgbClr val="C00000"/>
                </a:solidFill>
                <a:latin typeface="Tahoma" panose="020B0604030504040204" pitchFamily="34" charset="0"/>
                <a:ea typeface="Tahoma" panose="020B0604030504040204" pitchFamily="34" charset="0"/>
                <a:cs typeface="Tahoma" panose="020B0604030504040204" pitchFamily="34" charset="0"/>
              </a:rPr>
              <a:t>θ</a:t>
            </a:r>
            <a:r>
              <a:rPr lang="fr-FR" sz="2000" b="1" i="1" spc="-5"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fr-FR" sz="2000" b="1" i="1" spc="-5" dirty="0" smtClean="0">
                <a:solidFill>
                  <a:srgbClr val="C00000"/>
                </a:solidFill>
                <a:latin typeface="Tahoma" panose="020B0604030504040204" pitchFamily="34" charset="0"/>
                <a:ea typeface="Tahoma" panose="020B0604030504040204" pitchFamily="34" charset="0"/>
                <a:cs typeface="Tahoma" panose="020B0604030504040204" pitchFamily="34" charset="0"/>
              </a:rPr>
              <a:t>s</a:t>
            </a:r>
            <a:r>
              <a:rPr lang="fr-FR" sz="2000" b="1" i="1" spc="-7" baseline="-13888" dirty="0">
                <a:solidFill>
                  <a:srgbClr val="C00000"/>
                </a:solidFill>
                <a:latin typeface="Tahoma" panose="020B0604030504040204" pitchFamily="34" charset="0"/>
                <a:ea typeface="Tahoma" panose="020B0604030504040204" pitchFamily="34" charset="0"/>
                <a:cs typeface="Tahoma" panose="020B0604030504040204" pitchFamily="34" charset="0"/>
              </a:rPr>
              <a:t>i</a:t>
            </a:r>
            <a:r>
              <a:rPr sz="2000" b="1" i="1" baseline="-13888"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sz="2000" spc="-170" dirty="0" err="1" smtClean="0">
                <a:latin typeface="Tahoma" panose="020B0604030504040204" pitchFamily="34" charset="0"/>
                <a:ea typeface="Tahoma" panose="020B0604030504040204" pitchFamily="34" charset="0"/>
                <a:cs typeface="Tahoma" panose="020B0604030504040204" pitchFamily="34" charset="0"/>
              </a:rPr>
              <a:t>ou</a:t>
            </a:r>
            <a:r>
              <a:rPr sz="2000" spc="-170" dirty="0">
                <a:latin typeface="Tahoma" panose="020B0604030504040204" pitchFamily="34" charset="0"/>
                <a:ea typeface="Tahoma" panose="020B0604030504040204" pitchFamily="34" charset="0"/>
                <a:cs typeface="Tahoma" panose="020B0604030504040204" pitchFamily="34" charset="0"/>
              </a:rPr>
              <a:t>`</a:t>
            </a:r>
            <a:r>
              <a:rPr sz="2000" spc="-165" dirty="0">
                <a:latin typeface="Tahoma" panose="020B0604030504040204" pitchFamily="34" charset="0"/>
                <a:ea typeface="Tahoma" panose="020B0604030504040204" pitchFamily="34" charset="0"/>
                <a:cs typeface="Tahoma" panose="020B0604030504040204" pitchFamily="34" charset="0"/>
              </a:rPr>
              <a:t> </a:t>
            </a:r>
            <a:r>
              <a:rPr lang="fr-FR" sz="2000" spc="-165" dirty="0" smtClean="0">
                <a:latin typeface="Tahoma" panose="020B0604030504040204" pitchFamily="34" charset="0"/>
                <a:ea typeface="Tahoma" panose="020B0604030504040204" pitchFamily="34" charset="0"/>
                <a:cs typeface="Tahoma" panose="020B0604030504040204" pitchFamily="34" charset="0"/>
              </a:rPr>
              <a:t>:</a:t>
            </a:r>
          </a:p>
          <a:p>
            <a:pPr marL="396875" marR="168910" indent="-342900">
              <a:lnSpc>
                <a:spcPct val="150000"/>
              </a:lnSpc>
              <a:spcBef>
                <a:spcPts val="220"/>
              </a:spcBef>
              <a:buFontTx/>
              <a:buChar char="-"/>
            </a:pPr>
            <a:r>
              <a:rPr lang="el-GR" sz="2000" b="1" i="1" spc="-5" dirty="0" smtClean="0">
                <a:solidFill>
                  <a:srgbClr val="C00000"/>
                </a:solidFill>
                <a:latin typeface="Tahoma" panose="020B0604030504040204" pitchFamily="34" charset="0"/>
                <a:ea typeface="Tahoma" panose="020B0604030504040204" pitchFamily="34" charset="0"/>
                <a:cs typeface="Tahoma" panose="020B0604030504040204" pitchFamily="34" charset="0"/>
              </a:rPr>
              <a:t>θ </a:t>
            </a:r>
            <a:r>
              <a:rPr sz="2000" spc="-5" dirty="0" err="1" smtClean="0">
                <a:latin typeface="Tahoma" panose="020B0604030504040204" pitchFamily="34" charset="0"/>
                <a:ea typeface="Tahoma" panose="020B0604030504040204" pitchFamily="34" charset="0"/>
                <a:cs typeface="Tahoma" panose="020B0604030504040204" pitchFamily="34" charset="0"/>
              </a:rPr>
              <a:t>est</a:t>
            </a:r>
            <a:r>
              <a:rPr sz="2000" spc="-5" dirty="0" smtClean="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l’un </a:t>
            </a:r>
            <a:r>
              <a:rPr sz="2000" spc="-5" dirty="0">
                <a:latin typeface="Tahoma" panose="020B0604030504040204" pitchFamily="34" charset="0"/>
                <a:ea typeface="Tahoma" panose="020B0604030504040204" pitchFamily="34" charset="0"/>
                <a:cs typeface="Tahoma" panose="020B0604030504040204" pitchFamily="34" charset="0"/>
              </a:rPr>
              <a:t>des </a:t>
            </a:r>
            <a:r>
              <a:rPr sz="2000" spc="-280" dirty="0">
                <a:latin typeface="Tahoma" panose="020B0604030504040204" pitchFamily="34" charset="0"/>
                <a:ea typeface="Tahoma" panose="020B0604030504040204" pitchFamily="34" charset="0"/>
                <a:cs typeface="Tahoma" panose="020B0604030504040204" pitchFamily="34" charset="0"/>
              </a:rPr>
              <a:t> </a:t>
            </a:r>
            <a:r>
              <a:rPr sz="2000" spc="-40" dirty="0" smtClean="0">
                <a:latin typeface="Tahoma" panose="020B0604030504040204" pitchFamily="34" charset="0"/>
                <a:ea typeface="Tahoma" panose="020B0604030504040204" pitchFamily="34" charset="0"/>
                <a:cs typeface="Tahoma" panose="020B0604030504040204" pitchFamily="34" charset="0"/>
              </a:rPr>
              <a:t>op</a:t>
            </a:r>
            <a:r>
              <a:rPr lang="fr-FR" sz="2000" spc="-40" dirty="0" smtClean="0">
                <a:latin typeface="Tahoma" panose="020B0604030504040204" pitchFamily="34" charset="0"/>
                <a:ea typeface="Tahoma" panose="020B0604030504040204" pitchFamily="34" charset="0"/>
                <a:cs typeface="Tahoma" panose="020B0604030504040204" pitchFamily="34" charset="0"/>
              </a:rPr>
              <a:t>é</a:t>
            </a:r>
            <a:r>
              <a:rPr sz="2000" spc="-40" dirty="0" err="1" smtClean="0">
                <a:latin typeface="Tahoma" panose="020B0604030504040204" pitchFamily="34" charset="0"/>
                <a:ea typeface="Tahoma" panose="020B0604030504040204" pitchFamily="34" charset="0"/>
                <a:cs typeface="Tahoma" panose="020B0604030504040204" pitchFamily="34" charset="0"/>
              </a:rPr>
              <a:t>rateurs</a:t>
            </a:r>
            <a:r>
              <a:rPr sz="2000" spc="5" dirty="0" smtClean="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de</a:t>
            </a:r>
            <a:r>
              <a:rPr sz="2000" spc="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comparaison</a:t>
            </a:r>
            <a:r>
              <a:rPr sz="2000" spc="10" dirty="0">
                <a:latin typeface="Tahoma" panose="020B0604030504040204" pitchFamily="34" charset="0"/>
                <a:ea typeface="Tahoma" panose="020B0604030504040204" pitchFamily="34" charset="0"/>
                <a:cs typeface="Tahoma" panose="020B0604030504040204" pitchFamily="34" charset="0"/>
              </a:rPr>
              <a:t> </a:t>
            </a:r>
            <a:r>
              <a:rPr sz="2000" spc="40" dirty="0">
                <a:latin typeface="Tahoma" panose="020B0604030504040204" pitchFamily="34" charset="0"/>
                <a:ea typeface="Tahoma" panose="020B0604030504040204" pitchFamily="34" charset="0"/>
                <a:cs typeface="Tahoma" panose="020B0604030504040204" pitchFamily="34" charset="0"/>
              </a:rPr>
              <a:t>(</a:t>
            </a:r>
            <a:r>
              <a:rPr sz="2000" i="1" spc="40" dirty="0">
                <a:latin typeface="Tahoma" panose="020B0604030504040204" pitchFamily="34" charset="0"/>
                <a:ea typeface="Tahoma" panose="020B0604030504040204" pitchFamily="34" charset="0"/>
                <a:cs typeface="Tahoma" panose="020B0604030504040204" pitchFamily="34" charset="0"/>
              </a:rPr>
              <a:t>&lt;</a:t>
            </a:r>
            <a:r>
              <a:rPr sz="2000" spc="40" dirty="0">
                <a:latin typeface="Tahoma" panose="020B0604030504040204" pitchFamily="34" charset="0"/>
                <a:ea typeface="Tahoma" panose="020B0604030504040204" pitchFamily="34" charset="0"/>
                <a:cs typeface="Tahoma" panose="020B0604030504040204" pitchFamily="34" charset="0"/>
              </a:rPr>
              <a:t>,≤,</a:t>
            </a:r>
            <a:r>
              <a:rPr sz="2000" i="1" spc="40" dirty="0">
                <a:latin typeface="Tahoma" panose="020B0604030504040204" pitchFamily="34" charset="0"/>
                <a:ea typeface="Tahoma" panose="020B0604030504040204" pitchFamily="34" charset="0"/>
                <a:cs typeface="Tahoma" panose="020B0604030504040204" pitchFamily="34" charset="0"/>
              </a:rPr>
              <a:t>&gt;</a:t>
            </a:r>
            <a:r>
              <a:rPr sz="2000" spc="40" dirty="0">
                <a:latin typeface="Tahoma" panose="020B0604030504040204" pitchFamily="34" charset="0"/>
                <a:ea typeface="Tahoma" panose="020B0604030504040204" pitchFamily="34" charset="0"/>
                <a:cs typeface="Tahoma" panose="020B0604030504040204" pitchFamily="34" charset="0"/>
              </a:rPr>
              <a:t>,≥</a:t>
            </a:r>
            <a:r>
              <a:rPr sz="2000" spc="40" dirty="0" smtClean="0">
                <a:latin typeface="Tahoma" panose="020B0604030504040204" pitchFamily="34" charset="0"/>
                <a:ea typeface="Tahoma" panose="020B0604030504040204" pitchFamily="34" charset="0"/>
                <a:cs typeface="Tahoma" panose="020B0604030504040204" pitchFamily="34" charset="0"/>
              </a:rPr>
              <a:t>,=,</a:t>
            </a:r>
            <a:r>
              <a:rPr lang="fr-FR" sz="2000" spc="40" dirty="0" smtClean="0">
                <a:latin typeface="Tahoma" panose="020B0604030504040204" pitchFamily="34" charset="0"/>
                <a:ea typeface="Tahoma" panose="020B0604030504040204" pitchFamily="34" charset="0"/>
                <a:cs typeface="Tahoma" panose="020B0604030504040204" pitchFamily="34" charset="0"/>
              </a:rPr>
              <a:t>&lt;&gt;( Diffèrent)</a:t>
            </a:r>
            <a:r>
              <a:rPr sz="2000" spc="40" dirty="0" smtClean="0">
                <a:latin typeface="Tahoma" panose="020B0604030504040204" pitchFamily="34" charset="0"/>
                <a:ea typeface="Tahoma" panose="020B0604030504040204" pitchFamily="34" charset="0"/>
                <a:cs typeface="Tahoma" panose="020B0604030504040204" pitchFamily="34" charset="0"/>
              </a:rPr>
              <a:t>).</a:t>
            </a:r>
            <a:endParaRPr lang="fr-FR" sz="2000" spc="40" dirty="0" smtClean="0">
              <a:latin typeface="Tahoma" panose="020B0604030504040204" pitchFamily="34" charset="0"/>
              <a:ea typeface="Tahoma" panose="020B0604030504040204" pitchFamily="34" charset="0"/>
              <a:cs typeface="Tahoma" panose="020B0604030504040204" pitchFamily="34" charset="0"/>
            </a:endParaRPr>
          </a:p>
          <a:p>
            <a:pPr marL="396875" marR="168910" indent="-342900">
              <a:lnSpc>
                <a:spcPct val="150000"/>
              </a:lnSpc>
              <a:spcBef>
                <a:spcPts val="220"/>
              </a:spcBef>
              <a:buFontTx/>
              <a:buChar char="-"/>
            </a:pPr>
            <a:r>
              <a:rPr lang="fr-FR" sz="2000" b="1" i="1" spc="15" dirty="0">
                <a:solidFill>
                  <a:srgbClr val="C00000"/>
                </a:solidFill>
                <a:latin typeface="Tahoma" panose="020B0604030504040204" pitchFamily="34" charset="0"/>
                <a:ea typeface="Tahoma" panose="020B0604030504040204" pitchFamily="34" charset="0"/>
                <a:cs typeface="Tahoma" panose="020B0604030504040204" pitchFamily="34" charset="0"/>
              </a:rPr>
              <a:t>r</a:t>
            </a:r>
            <a:r>
              <a:rPr lang="fr-FR" sz="2000" b="1" i="1" spc="22" baseline="-13888" dirty="0">
                <a:solidFill>
                  <a:srgbClr val="C00000"/>
                </a:solidFill>
                <a:latin typeface="Tahoma" panose="020B0604030504040204" pitchFamily="34" charset="0"/>
                <a:ea typeface="Tahoma" panose="020B0604030504040204" pitchFamily="34" charset="0"/>
                <a:cs typeface="Tahoma" panose="020B0604030504040204" pitchFamily="34" charset="0"/>
              </a:rPr>
              <a:t>i </a:t>
            </a:r>
            <a:r>
              <a:rPr lang="fr-FR" sz="2000" spc="40" dirty="0" smtClean="0">
                <a:latin typeface="Tahoma" panose="020B0604030504040204" pitchFamily="34" charset="0"/>
                <a:ea typeface="Tahoma" panose="020B0604030504040204" pitchFamily="34" charset="0"/>
                <a:cs typeface="Tahoma" panose="020B0604030504040204" pitchFamily="34" charset="0"/>
              </a:rPr>
              <a:t> est un attribut de la relation </a:t>
            </a:r>
            <a:r>
              <a:rPr lang="fr-FR" sz="2000" b="1" spc="40" dirty="0" smtClean="0">
                <a:solidFill>
                  <a:srgbClr val="C00000"/>
                </a:solidFill>
                <a:latin typeface="Tahoma" panose="020B0604030504040204" pitchFamily="34" charset="0"/>
                <a:ea typeface="Tahoma" panose="020B0604030504040204" pitchFamily="34" charset="0"/>
                <a:cs typeface="Tahoma" panose="020B0604030504040204" pitchFamily="34" charset="0"/>
              </a:rPr>
              <a:t>R</a:t>
            </a:r>
            <a:r>
              <a:rPr lang="fr-FR" sz="2000" spc="40" dirty="0" smtClean="0">
                <a:latin typeface="Tahoma" panose="020B0604030504040204" pitchFamily="34" charset="0"/>
                <a:ea typeface="Tahoma" panose="020B0604030504040204" pitchFamily="34" charset="0"/>
                <a:cs typeface="Tahoma" panose="020B0604030504040204" pitchFamily="34" charset="0"/>
              </a:rPr>
              <a:t> </a:t>
            </a:r>
          </a:p>
          <a:p>
            <a:pPr marL="396875" marR="168910" indent="-342900">
              <a:lnSpc>
                <a:spcPct val="150000"/>
              </a:lnSpc>
              <a:spcBef>
                <a:spcPts val="220"/>
              </a:spcBef>
              <a:buFontTx/>
              <a:buChar char="-"/>
            </a:pPr>
            <a:r>
              <a:rPr lang="fr-FR" sz="2000" b="1" i="1" spc="15" dirty="0" smtClean="0">
                <a:solidFill>
                  <a:srgbClr val="C00000"/>
                </a:solidFill>
                <a:latin typeface="Tahoma" panose="020B0604030504040204" pitchFamily="34" charset="0"/>
                <a:ea typeface="Tahoma" panose="020B0604030504040204" pitchFamily="34" charset="0"/>
                <a:cs typeface="Tahoma" panose="020B0604030504040204" pitchFamily="34" charset="0"/>
              </a:rPr>
              <a:t>r</a:t>
            </a:r>
            <a:r>
              <a:rPr lang="fr-FR" sz="2000" b="1" i="1" spc="22" baseline="-13888" dirty="0" smtClean="0">
                <a:solidFill>
                  <a:srgbClr val="C00000"/>
                </a:solidFill>
                <a:latin typeface="Tahoma" panose="020B0604030504040204" pitchFamily="34" charset="0"/>
                <a:ea typeface="Tahoma" panose="020B0604030504040204" pitchFamily="34" charset="0"/>
                <a:cs typeface="Tahoma" panose="020B0604030504040204" pitchFamily="34" charset="0"/>
              </a:rPr>
              <a:t>i </a:t>
            </a:r>
            <a:r>
              <a:rPr lang="fr-FR" sz="2000" spc="40" dirty="0">
                <a:latin typeface="Tahoma" panose="020B0604030504040204" pitchFamily="34" charset="0"/>
                <a:ea typeface="Tahoma" panose="020B0604030504040204" pitchFamily="34" charset="0"/>
                <a:cs typeface="Tahoma" panose="020B0604030504040204" pitchFamily="34" charset="0"/>
              </a:rPr>
              <a:t>est un attribut de la relation </a:t>
            </a:r>
            <a:r>
              <a:rPr lang="fr-FR" sz="2000" b="1" spc="40" dirty="0">
                <a:solidFill>
                  <a:srgbClr val="C00000"/>
                </a:solidFill>
                <a:latin typeface="Tahoma" panose="020B0604030504040204" pitchFamily="34" charset="0"/>
                <a:ea typeface="Tahoma" panose="020B0604030504040204" pitchFamily="34" charset="0"/>
                <a:cs typeface="Tahoma" panose="020B0604030504040204" pitchFamily="34" charset="0"/>
              </a:rPr>
              <a:t>S</a:t>
            </a:r>
            <a:endParaRPr lang="fr-FR" sz="2000" b="1" i="1" baseline="-13888"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object 5"/>
          <p:cNvSpPr txBox="1"/>
          <p:nvPr/>
        </p:nvSpPr>
        <p:spPr>
          <a:xfrm>
            <a:off x="164386" y="4639441"/>
            <a:ext cx="10488397" cy="763029"/>
          </a:xfrm>
          <a:prstGeom prst="rect">
            <a:avLst/>
          </a:prstGeom>
        </p:spPr>
        <p:txBody>
          <a:bodyPr vert="horz" wrap="square" lIns="0" tIns="11430" rIns="0" bIns="0" rtlCol="0">
            <a:spAutoFit/>
          </a:bodyPr>
          <a:lstStyle/>
          <a:p>
            <a:pPr marL="12700">
              <a:spcBef>
                <a:spcPts val="90"/>
              </a:spcBef>
            </a:pPr>
            <a:r>
              <a:rPr sz="2000" spc="-10" dirty="0">
                <a:latin typeface="Tahoma" panose="020B0604030504040204" pitchFamily="34" charset="0"/>
                <a:ea typeface="Tahoma" panose="020B0604030504040204" pitchFamily="34" charset="0"/>
                <a:cs typeface="Tahoma" panose="020B0604030504040204" pitchFamily="34" charset="0"/>
              </a:rPr>
              <a:t>Si</a:t>
            </a:r>
            <a:r>
              <a:rPr sz="2000" spc="1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le</a:t>
            </a:r>
            <a:r>
              <a:rPr sz="2000" spc="15" dirty="0">
                <a:latin typeface="Tahoma" panose="020B0604030504040204" pitchFamily="34" charset="0"/>
                <a:ea typeface="Tahoma" panose="020B0604030504040204" pitchFamily="34" charset="0"/>
                <a:cs typeface="Tahoma" panose="020B0604030504040204" pitchFamily="34" charset="0"/>
              </a:rPr>
              <a:t> </a:t>
            </a:r>
            <a:r>
              <a:rPr sz="2000" spc="-50" dirty="0" err="1" smtClean="0">
                <a:latin typeface="Tahoma" panose="020B0604030504040204" pitchFamily="34" charset="0"/>
                <a:ea typeface="Tahoma" panose="020B0604030504040204" pitchFamily="34" charset="0"/>
                <a:cs typeface="Tahoma" panose="020B0604030504040204" pitchFamily="34" charset="0"/>
              </a:rPr>
              <a:t>pr</a:t>
            </a:r>
            <a:r>
              <a:rPr lang="fr-FR" sz="2000" spc="-50" dirty="0" smtClean="0">
                <a:latin typeface="Tahoma" panose="020B0604030504040204" pitchFamily="34" charset="0"/>
                <a:ea typeface="Tahoma" panose="020B0604030504040204" pitchFamily="34" charset="0"/>
                <a:cs typeface="Tahoma" panose="020B0604030504040204" pitchFamily="34" charset="0"/>
              </a:rPr>
              <a:t>é</a:t>
            </a:r>
            <a:r>
              <a:rPr sz="2000" spc="-50" dirty="0" err="1" smtClean="0">
                <a:latin typeface="Tahoma" panose="020B0604030504040204" pitchFamily="34" charset="0"/>
                <a:ea typeface="Tahoma" panose="020B0604030504040204" pitchFamily="34" charset="0"/>
                <a:cs typeface="Tahoma" panose="020B0604030504040204" pitchFamily="34" charset="0"/>
              </a:rPr>
              <a:t>dicat</a:t>
            </a:r>
            <a:r>
              <a:rPr sz="2000" spc="15" dirty="0" smtClean="0">
                <a:latin typeface="Tahoma" panose="020B0604030504040204" pitchFamily="34" charset="0"/>
                <a:ea typeface="Tahoma" panose="020B0604030504040204" pitchFamily="34" charset="0"/>
                <a:cs typeface="Tahoma" panose="020B0604030504040204" pitchFamily="34" charset="0"/>
              </a:rPr>
              <a:t> </a:t>
            </a:r>
            <a:r>
              <a:rPr sz="2000" b="1" i="1" spc="-10" dirty="0">
                <a:latin typeface="Tahoma" panose="020B0604030504040204" pitchFamily="34" charset="0"/>
                <a:ea typeface="Tahoma" panose="020B0604030504040204" pitchFamily="34" charset="0"/>
                <a:cs typeface="Tahoma" panose="020B0604030504040204" pitchFamily="34" charset="0"/>
              </a:rPr>
              <a:t>P</a:t>
            </a:r>
            <a:r>
              <a:rPr sz="2000" b="1" i="1" spc="75" dirty="0">
                <a:latin typeface="Tahoma" panose="020B0604030504040204" pitchFamily="34" charset="0"/>
                <a:ea typeface="Tahoma" panose="020B0604030504040204" pitchFamily="34" charset="0"/>
                <a:cs typeface="Tahoma" panose="020B0604030504040204" pitchFamily="34" charset="0"/>
              </a:rPr>
              <a:t> </a:t>
            </a:r>
            <a:r>
              <a:rPr sz="2000" b="1" spc="-5" dirty="0" err="1">
                <a:latin typeface="Tahoma" panose="020B0604030504040204" pitchFamily="34" charset="0"/>
                <a:ea typeface="Tahoma" panose="020B0604030504040204" pitchFamily="34" charset="0"/>
                <a:cs typeface="Tahoma" panose="020B0604030504040204" pitchFamily="34" charset="0"/>
              </a:rPr>
              <a:t>est</a:t>
            </a:r>
            <a:r>
              <a:rPr sz="2000" b="1" spc="15" dirty="0">
                <a:latin typeface="Tahoma" panose="020B0604030504040204" pitchFamily="34" charset="0"/>
                <a:ea typeface="Tahoma" panose="020B0604030504040204" pitchFamily="34" charset="0"/>
                <a:cs typeface="Tahoma" panose="020B0604030504040204" pitchFamily="34" charset="0"/>
              </a:rPr>
              <a:t> </a:t>
            </a:r>
            <a:r>
              <a:rPr sz="2000" b="1" spc="-85" dirty="0" smtClean="0">
                <a:latin typeface="Tahoma" panose="020B0604030504040204" pitchFamily="34" charset="0"/>
                <a:ea typeface="Tahoma" panose="020B0604030504040204" pitchFamily="34" charset="0"/>
                <a:cs typeface="Tahoma" panose="020B0604030504040204" pitchFamily="34" charset="0"/>
              </a:rPr>
              <a:t>l’</a:t>
            </a:r>
            <a:r>
              <a:rPr lang="fr-FR" sz="2000" b="1" spc="-85" dirty="0" smtClean="0">
                <a:latin typeface="Tahoma" panose="020B0604030504040204" pitchFamily="34" charset="0"/>
                <a:ea typeface="Tahoma" panose="020B0604030504040204" pitchFamily="34" charset="0"/>
                <a:cs typeface="Tahoma" panose="020B0604030504040204" pitchFamily="34" charset="0"/>
              </a:rPr>
              <a:t>é</a:t>
            </a:r>
            <a:r>
              <a:rPr sz="2000" b="1" spc="-85" dirty="0" err="1" smtClean="0">
                <a:latin typeface="Tahoma" panose="020B0604030504040204" pitchFamily="34" charset="0"/>
                <a:ea typeface="Tahoma" panose="020B0604030504040204" pitchFamily="34" charset="0"/>
                <a:cs typeface="Tahoma" panose="020B0604030504040204" pitchFamily="34" charset="0"/>
              </a:rPr>
              <a:t>galit</a:t>
            </a:r>
            <a:r>
              <a:rPr lang="fr-FR" sz="2000" b="1" spc="-85" dirty="0" smtClean="0">
                <a:latin typeface="Tahoma" panose="020B0604030504040204" pitchFamily="34" charset="0"/>
                <a:ea typeface="Tahoma" panose="020B0604030504040204" pitchFamily="34" charset="0"/>
                <a:cs typeface="Tahoma" panose="020B0604030504040204" pitchFamily="34" charset="0"/>
              </a:rPr>
              <a:t>é</a:t>
            </a:r>
            <a:r>
              <a:rPr sz="2000" b="1" spc="140" dirty="0" smtClean="0">
                <a:latin typeface="Tahoma" panose="020B0604030504040204" pitchFamily="34" charset="0"/>
                <a:ea typeface="Tahoma" panose="020B0604030504040204" pitchFamily="34" charset="0"/>
                <a:cs typeface="Tahoma" panose="020B0604030504040204" pitchFamily="34" charset="0"/>
              </a:rPr>
              <a:t> </a:t>
            </a:r>
            <a:r>
              <a:rPr sz="2000" b="1" spc="5" dirty="0">
                <a:latin typeface="Tahoma" panose="020B0604030504040204" pitchFamily="34" charset="0"/>
                <a:ea typeface="Tahoma" panose="020B0604030504040204" pitchFamily="34" charset="0"/>
                <a:cs typeface="Tahoma" panose="020B0604030504040204" pitchFamily="34" charset="0"/>
              </a:rPr>
              <a:t>(=)</a:t>
            </a:r>
            <a:r>
              <a:rPr sz="2000" spc="5" dirty="0">
                <a:latin typeface="Tahoma" panose="020B0604030504040204" pitchFamily="34" charset="0"/>
                <a:ea typeface="Tahoma" panose="020B0604030504040204" pitchFamily="34" charset="0"/>
                <a:cs typeface="Tahoma" panose="020B0604030504040204" pitchFamily="34" charset="0"/>
              </a:rPr>
              <a:t>,</a:t>
            </a:r>
            <a:r>
              <a:rPr sz="2000" spc="1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on</a:t>
            </a:r>
            <a:r>
              <a:rPr sz="2000" spc="15" dirty="0">
                <a:latin typeface="Tahoma" panose="020B0604030504040204" pitchFamily="34" charset="0"/>
                <a:ea typeface="Tahoma" panose="020B0604030504040204" pitchFamily="34" charset="0"/>
                <a:cs typeface="Tahoma" panose="020B0604030504040204" pitchFamily="34" charset="0"/>
              </a:rPr>
              <a:t> </a:t>
            </a:r>
            <a:r>
              <a:rPr sz="2000" spc="-5" dirty="0" err="1">
                <a:latin typeface="Tahoma" panose="020B0604030504040204" pitchFamily="34" charset="0"/>
                <a:ea typeface="Tahoma" panose="020B0604030504040204" pitchFamily="34" charset="0"/>
                <a:cs typeface="Tahoma" panose="020B0604030504040204" pitchFamily="34" charset="0"/>
              </a:rPr>
              <a:t>parle</a:t>
            </a:r>
            <a:r>
              <a:rPr sz="2000" spc="15" dirty="0">
                <a:latin typeface="Tahoma" panose="020B0604030504040204" pitchFamily="34" charset="0"/>
                <a:ea typeface="Tahoma" panose="020B0604030504040204" pitchFamily="34" charset="0"/>
                <a:cs typeface="Tahoma" panose="020B0604030504040204" pitchFamily="34" charset="0"/>
              </a:rPr>
              <a:t> </a:t>
            </a:r>
            <a:r>
              <a:rPr sz="2000" b="1" spc="-30" dirty="0" smtClean="0">
                <a:solidFill>
                  <a:srgbClr val="C00000"/>
                </a:solidFill>
                <a:latin typeface="Tahoma" panose="020B0604030504040204" pitchFamily="34" charset="0"/>
                <a:ea typeface="Tahoma" panose="020B0604030504040204" pitchFamily="34" charset="0"/>
                <a:cs typeface="Tahoma" panose="020B0604030504040204" pitchFamily="34" charset="0"/>
              </a:rPr>
              <a:t>d’</a:t>
            </a:r>
            <a:r>
              <a:rPr lang="fr-FR" sz="2000" b="1" spc="-30" dirty="0">
                <a:solidFill>
                  <a:srgbClr val="C00000"/>
                </a:solidFill>
                <a:latin typeface="Tahoma" panose="020B0604030504040204" pitchFamily="34" charset="0"/>
                <a:ea typeface="Tahoma" panose="020B0604030504040204" pitchFamily="34" charset="0"/>
                <a:cs typeface="Tahoma" panose="020B0604030504040204" pitchFamily="34" charset="0"/>
              </a:rPr>
              <a:t>é</a:t>
            </a:r>
            <a:r>
              <a:rPr sz="2000" b="1" spc="-3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quijointure</a:t>
            </a:r>
            <a:r>
              <a:rPr lang="fr-FR" sz="2000" b="1" spc="-3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fr-FR" sz="2000" b="1" spc="-30"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pt-BR" sz="2800" i="1" spc="-10" dirty="0" smtClean="0">
                <a:solidFill>
                  <a:srgbClr val="3333B2"/>
                </a:solidFill>
                <a:latin typeface="Tahoma" panose="020B0604030504040204" pitchFamily="34" charset="0"/>
                <a:ea typeface="Tahoma" panose="020B0604030504040204" pitchFamily="34" charset="0"/>
                <a:cs typeface="Tahoma" panose="020B0604030504040204" pitchFamily="34" charset="0"/>
              </a:rPr>
              <a:t>R</a:t>
            </a:r>
            <a:r>
              <a:rPr lang="pt-BR" sz="2800" i="1" spc="45" dirty="0" smtClean="0">
                <a:solidFill>
                  <a:srgbClr val="3333B2"/>
                </a:solidFill>
                <a:latin typeface="Tahoma" panose="020B0604030504040204" pitchFamily="34" charset="0"/>
                <a:ea typeface="Tahoma" panose="020B0604030504040204" pitchFamily="34" charset="0"/>
                <a:cs typeface="Tahoma" panose="020B0604030504040204" pitchFamily="34" charset="0"/>
              </a:rPr>
              <a:t> </a:t>
            </a:r>
            <a:r>
              <a:rPr lang="pt-BR" sz="2000" b="1" i="1" spc="-105" dirty="0">
                <a:solidFill>
                  <a:srgbClr val="C00000"/>
                </a:solidFill>
                <a:latin typeface="Tahoma" panose="020B0604030504040204" pitchFamily="34" charset="0"/>
                <a:ea typeface="Tahoma" panose="020B0604030504040204" pitchFamily="34" charset="0"/>
                <a:cs typeface="Tahoma" panose="020B0604030504040204" pitchFamily="34" charset="0"/>
              </a:rPr>
              <a:t>ri </a:t>
            </a:r>
            <a:r>
              <a:rPr lang="pt-BR" sz="2000" b="1" i="1" spc="-105" dirty="0" smtClean="0">
                <a:solidFill>
                  <a:srgbClr val="C00000"/>
                </a:solidFill>
                <a:latin typeface="Tahoma" panose="020B0604030504040204" pitchFamily="34" charset="0"/>
                <a:ea typeface="Tahoma" panose="020B0604030504040204" pitchFamily="34" charset="0"/>
                <a:cs typeface="Tahoma" panose="020B0604030504040204" pitchFamily="34" charset="0"/>
              </a:rPr>
              <a:t>= si</a:t>
            </a:r>
            <a:r>
              <a:rPr lang="pt-BR" sz="2000" b="1" i="1" spc="-1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pt-BR" sz="2800" i="1" spc="-10" dirty="0">
                <a:solidFill>
                  <a:srgbClr val="3333B2"/>
                </a:solidFill>
                <a:latin typeface="Tahoma" panose="020B0604030504040204" pitchFamily="34" charset="0"/>
                <a:ea typeface="Tahoma" panose="020B0604030504040204" pitchFamily="34" charset="0"/>
                <a:cs typeface="Tahoma" panose="020B0604030504040204" pitchFamily="34" charset="0"/>
              </a:rPr>
              <a:t>S</a:t>
            </a:r>
            <a:endParaRPr lang="pt-BR" sz="28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90"/>
              </a:spcBef>
            </a:pPr>
            <a:endParaRPr sz="2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object 6"/>
          <p:cNvSpPr txBox="1"/>
          <p:nvPr/>
        </p:nvSpPr>
        <p:spPr>
          <a:xfrm>
            <a:off x="122770" y="5281155"/>
            <a:ext cx="3044973" cy="386003"/>
          </a:xfrm>
          <a:prstGeom prst="rect">
            <a:avLst/>
          </a:prstGeom>
          <a:solidFill>
            <a:srgbClr val="D6D6EF"/>
          </a:solidFill>
        </p:spPr>
        <p:txBody>
          <a:bodyPr vert="horz" wrap="square" lIns="0" tIns="16510" rIns="0" bIns="0" rtlCol="0">
            <a:spAutoFit/>
          </a:bodyPr>
          <a:lstStyle/>
          <a:p>
            <a:pPr marL="53975">
              <a:lnSpc>
                <a:spcPct val="100000"/>
              </a:lnSpc>
              <a:spcBef>
                <a:spcPts val="130"/>
              </a:spcBef>
            </a:pPr>
            <a:r>
              <a:rPr sz="2400" b="1" spc="-5" dirty="0">
                <a:solidFill>
                  <a:srgbClr val="3333B2"/>
                </a:solidFill>
                <a:latin typeface="Tahoma" panose="020B0604030504040204" pitchFamily="34" charset="0"/>
                <a:ea typeface="Tahoma" panose="020B0604030504040204" pitchFamily="34" charset="0"/>
                <a:cs typeface="Tahoma" panose="020B0604030504040204" pitchFamily="34" charset="0"/>
              </a:rPr>
              <a:t>Jointure </a:t>
            </a:r>
            <a:r>
              <a:rPr sz="2400" b="1" spc="-5" dirty="0" err="1">
                <a:solidFill>
                  <a:srgbClr val="3333B2"/>
                </a:solidFill>
                <a:latin typeface="Tahoma" panose="020B0604030504040204" pitchFamily="34" charset="0"/>
                <a:ea typeface="Tahoma" panose="020B0604030504040204" pitchFamily="34" charset="0"/>
                <a:cs typeface="Tahoma" panose="020B0604030504040204" pitchFamily="34" charset="0"/>
              </a:rPr>
              <a:t>naturelle</a:t>
            </a:r>
            <a:r>
              <a:rPr sz="2400" b="1" spc="-5" dirty="0">
                <a:solidFill>
                  <a:srgbClr val="3333B2"/>
                </a:solidFill>
                <a:latin typeface="Tahoma" panose="020B0604030504040204" pitchFamily="34" charset="0"/>
                <a:ea typeface="Tahoma" panose="020B0604030504040204" pitchFamily="34" charset="0"/>
                <a:cs typeface="Tahoma" panose="020B0604030504040204" pitchFamily="34" charset="0"/>
              </a:rPr>
              <a:t> </a:t>
            </a:r>
            <a:r>
              <a:rPr sz="2400" b="1" spc="-5" dirty="0" smtClean="0">
                <a:solidFill>
                  <a:srgbClr val="3333B2"/>
                </a:solidFill>
                <a:latin typeface="Tahoma" panose="020B0604030504040204" pitchFamily="34" charset="0"/>
                <a:ea typeface="Tahoma" panose="020B0604030504040204" pitchFamily="34" charset="0"/>
                <a:cs typeface="Tahoma" panose="020B0604030504040204" pitchFamily="34" charset="0"/>
              </a:rPr>
              <a:t>:</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object 8"/>
          <p:cNvSpPr txBox="1"/>
          <p:nvPr/>
        </p:nvSpPr>
        <p:spPr>
          <a:xfrm>
            <a:off x="122770" y="5667158"/>
            <a:ext cx="11779670" cy="951543"/>
          </a:xfrm>
          <a:prstGeom prst="rect">
            <a:avLst/>
          </a:prstGeom>
        </p:spPr>
        <p:txBody>
          <a:bodyPr vert="horz" wrap="square" lIns="0" tIns="27940" rIns="0" bIns="0" rtlCol="0">
            <a:spAutoFit/>
          </a:bodyPr>
          <a:lstStyle/>
          <a:p>
            <a:pPr marL="53975" marR="215900">
              <a:lnSpc>
                <a:spcPct val="150000"/>
              </a:lnSpc>
              <a:spcBef>
                <a:spcPts val="220"/>
              </a:spcBef>
            </a:pPr>
            <a:r>
              <a:rPr sz="2000" spc="-10" dirty="0">
                <a:latin typeface="Tahoma" panose="020B0604030504040204" pitchFamily="34" charset="0"/>
                <a:ea typeface="Tahoma" panose="020B0604030504040204" pitchFamily="34" charset="0"/>
                <a:cs typeface="Tahoma" panose="020B0604030504040204" pitchFamily="34" charset="0"/>
              </a:rPr>
              <a:t>La</a:t>
            </a:r>
            <a:r>
              <a:rPr sz="2000" spc="1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jointure</a:t>
            </a:r>
            <a:r>
              <a:rPr sz="2000" spc="1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naturelle</a:t>
            </a:r>
            <a:r>
              <a:rPr sz="2000" spc="2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est</a:t>
            </a:r>
            <a:r>
              <a:rPr sz="2000" spc="15" dirty="0">
                <a:latin typeface="Tahoma" panose="020B0604030504040204" pitchFamily="34" charset="0"/>
                <a:ea typeface="Tahoma" panose="020B0604030504040204" pitchFamily="34" charset="0"/>
                <a:cs typeface="Tahoma" panose="020B0604030504040204" pitchFamily="34" charset="0"/>
              </a:rPr>
              <a:t> </a:t>
            </a:r>
            <a:r>
              <a:rPr sz="2000" spc="-10" dirty="0" err="1">
                <a:latin typeface="Tahoma" panose="020B0604030504040204" pitchFamily="34" charset="0"/>
                <a:ea typeface="Tahoma" panose="020B0604030504040204" pitchFamily="34" charset="0"/>
                <a:cs typeface="Tahoma" panose="020B0604030504040204" pitchFamily="34" charset="0"/>
              </a:rPr>
              <a:t>une</a:t>
            </a:r>
            <a:r>
              <a:rPr sz="2000" spc="20" dirty="0">
                <a:latin typeface="Tahoma" panose="020B0604030504040204" pitchFamily="34" charset="0"/>
                <a:ea typeface="Tahoma" panose="020B0604030504040204" pitchFamily="34" charset="0"/>
                <a:cs typeface="Tahoma" panose="020B0604030504040204" pitchFamily="34" charset="0"/>
              </a:rPr>
              <a:t> </a:t>
            </a:r>
            <a:r>
              <a:rPr lang="fr-FR" sz="2000" b="1" spc="-35" dirty="0">
                <a:solidFill>
                  <a:srgbClr val="C00000"/>
                </a:solidFill>
                <a:latin typeface="Tahoma" panose="020B0604030504040204" pitchFamily="34" charset="0"/>
                <a:ea typeface="Tahoma" panose="020B0604030504040204" pitchFamily="34" charset="0"/>
                <a:cs typeface="Tahoma" panose="020B0604030504040204" pitchFamily="34" charset="0"/>
              </a:rPr>
              <a:t>é</a:t>
            </a:r>
            <a:r>
              <a:rPr sz="2000" b="1" spc="-35"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quijointure</a:t>
            </a:r>
            <a:r>
              <a:rPr sz="2000" b="1" spc="15"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des</a:t>
            </a:r>
            <a:r>
              <a:rPr sz="2000" spc="2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relations</a:t>
            </a:r>
            <a:r>
              <a:rPr sz="2000" spc="15" dirty="0">
                <a:latin typeface="Tahoma" panose="020B0604030504040204" pitchFamily="34" charset="0"/>
                <a:ea typeface="Tahoma" panose="020B0604030504040204" pitchFamily="34" charset="0"/>
                <a:cs typeface="Tahoma" panose="020B0604030504040204" pitchFamily="34" charset="0"/>
              </a:rPr>
              <a:t> </a:t>
            </a:r>
            <a:r>
              <a:rPr sz="2000" b="1" i="1" spc="-10" dirty="0">
                <a:solidFill>
                  <a:schemeClr val="tx2"/>
                </a:solidFill>
                <a:latin typeface="Tahoma" panose="020B0604030504040204" pitchFamily="34" charset="0"/>
                <a:ea typeface="Tahoma" panose="020B0604030504040204" pitchFamily="34" charset="0"/>
                <a:cs typeface="Tahoma" panose="020B0604030504040204" pitchFamily="34" charset="0"/>
              </a:rPr>
              <a:t>R</a:t>
            </a:r>
            <a:r>
              <a:rPr sz="2000" b="1" i="1" spc="6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et</a:t>
            </a:r>
            <a:r>
              <a:rPr sz="2000" spc="15" dirty="0">
                <a:latin typeface="Tahoma" panose="020B0604030504040204" pitchFamily="34" charset="0"/>
                <a:ea typeface="Tahoma" panose="020B0604030504040204" pitchFamily="34" charset="0"/>
                <a:cs typeface="Tahoma" panose="020B0604030504040204" pitchFamily="34" charset="0"/>
              </a:rPr>
              <a:t> </a:t>
            </a:r>
            <a:r>
              <a:rPr sz="2000" b="1" i="1" spc="-10" dirty="0">
                <a:solidFill>
                  <a:schemeClr val="tx2"/>
                </a:solidFill>
                <a:latin typeface="Tahoma" panose="020B0604030504040204" pitchFamily="34" charset="0"/>
                <a:ea typeface="Tahoma" panose="020B0604030504040204" pitchFamily="34" charset="0"/>
                <a:cs typeface="Tahoma" panose="020B0604030504040204" pitchFamily="34" charset="0"/>
              </a:rPr>
              <a:t>S </a:t>
            </a:r>
            <a:r>
              <a:rPr sz="2000" i="1" spc="-29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sur</a:t>
            </a:r>
            <a:r>
              <a:rPr sz="2000" spc="1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tous</a:t>
            </a:r>
            <a:r>
              <a:rPr sz="2000" spc="1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les</a:t>
            </a:r>
            <a:r>
              <a:rPr sz="2000" spc="1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attributs</a:t>
            </a:r>
            <a:r>
              <a:rPr sz="2000" spc="1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communs</a:t>
            </a:r>
            <a:r>
              <a:rPr sz="2000" spc="1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en</a:t>
            </a:r>
            <a:r>
              <a:rPr sz="2000" spc="1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retirant</a:t>
            </a:r>
            <a:r>
              <a:rPr sz="2000" spc="1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les</a:t>
            </a:r>
            <a:r>
              <a:rPr sz="2000" spc="10" dirty="0">
                <a:latin typeface="Tahoma" panose="020B0604030504040204" pitchFamily="34" charset="0"/>
                <a:ea typeface="Tahoma" panose="020B0604030504040204" pitchFamily="34" charset="0"/>
                <a:cs typeface="Tahoma" panose="020B0604030504040204" pitchFamily="34" charset="0"/>
              </a:rPr>
              <a:t> </a:t>
            </a:r>
            <a:r>
              <a:rPr sz="2000" spc="-5" dirty="0">
                <a:latin typeface="Tahoma" panose="020B0604030504040204" pitchFamily="34" charset="0"/>
                <a:ea typeface="Tahoma" panose="020B0604030504040204" pitchFamily="34" charset="0"/>
                <a:cs typeface="Tahoma" panose="020B0604030504040204" pitchFamily="34" charset="0"/>
              </a:rPr>
              <a:t>occurrences </a:t>
            </a:r>
            <a:r>
              <a:rPr sz="2000"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multiples</a:t>
            </a:r>
            <a:r>
              <a:rPr sz="2000" spc="5" dirty="0">
                <a:latin typeface="Tahoma" panose="020B0604030504040204" pitchFamily="34" charset="0"/>
                <a:ea typeface="Tahoma" panose="020B0604030504040204" pitchFamily="34" charset="0"/>
                <a:cs typeface="Tahoma" panose="020B0604030504040204" pitchFamily="34" charset="0"/>
              </a:rPr>
              <a:t> </a:t>
            </a:r>
            <a:r>
              <a:rPr sz="2000" spc="-10" dirty="0">
                <a:latin typeface="Tahoma" panose="020B0604030504040204" pitchFamily="34" charset="0"/>
                <a:ea typeface="Tahoma" panose="020B0604030504040204" pitchFamily="34" charset="0"/>
                <a:cs typeface="Tahoma" panose="020B0604030504040204" pitchFamily="34" charset="0"/>
              </a:rPr>
              <a:t>d’attributs.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6" name="Rectangle 2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7" name="ZoneTexte 26"/>
          <p:cNvSpPr txBox="1"/>
          <p:nvPr/>
        </p:nvSpPr>
        <p:spPr>
          <a:xfrm>
            <a:off x="214583" y="582148"/>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28" name="Rectangle 27"/>
          <p:cNvSpPr/>
          <p:nvPr/>
        </p:nvSpPr>
        <p:spPr>
          <a:xfrm>
            <a:off x="3607124" y="600517"/>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
        <p:nvSpPr>
          <p:cNvPr id="29" name="object 6"/>
          <p:cNvSpPr txBox="1"/>
          <p:nvPr/>
        </p:nvSpPr>
        <p:spPr>
          <a:xfrm>
            <a:off x="8346750" y="577993"/>
            <a:ext cx="2885699"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 Jointure</a:t>
            </a:r>
            <a:r>
              <a:rPr sz="2400" b="1" spc="-5" dirty="0" smtClean="0">
                <a:solidFill>
                  <a:srgbClr val="3333B2"/>
                </a:solidFill>
                <a:latin typeface="Arial"/>
                <a:cs typeface="Arial"/>
              </a:rPr>
              <a:t>:</a:t>
            </a:r>
            <a:endParaRPr sz="2400" dirty="0">
              <a:latin typeface="Tahoma"/>
              <a:cs typeface="Tahoma"/>
            </a:endParaRPr>
          </a:p>
        </p:txBody>
      </p:sp>
      <p:pic>
        <p:nvPicPr>
          <p:cNvPr id="30" name="Image 29"/>
          <p:cNvPicPr>
            <a:picLocks noChangeAspect="1"/>
          </p:cNvPicPr>
          <p:nvPr/>
        </p:nvPicPr>
        <p:blipFill>
          <a:blip r:embed="rId2"/>
          <a:stretch>
            <a:fillRect/>
          </a:stretch>
        </p:blipFill>
        <p:spPr>
          <a:xfrm>
            <a:off x="3568722" y="5271257"/>
            <a:ext cx="712560" cy="433732"/>
          </a:xfrm>
          <a:prstGeom prst="rect">
            <a:avLst/>
          </a:prstGeom>
        </p:spPr>
      </p:pic>
      <p:sp>
        <p:nvSpPr>
          <p:cNvPr id="31" name="Rectangle 30"/>
          <p:cNvSpPr/>
          <p:nvPr/>
        </p:nvSpPr>
        <p:spPr>
          <a:xfrm>
            <a:off x="3167743" y="5243324"/>
            <a:ext cx="1514517" cy="461665"/>
          </a:xfrm>
          <a:prstGeom prst="rect">
            <a:avLst/>
          </a:prstGeom>
        </p:spPr>
        <p:txBody>
          <a:bodyPr wrap="none">
            <a:spAutoFit/>
          </a:bodyPr>
          <a:lstStyle/>
          <a:p>
            <a:pPr marL="53975">
              <a:lnSpc>
                <a:spcPct val="100000"/>
              </a:lnSpc>
              <a:spcBef>
                <a:spcPts val="130"/>
              </a:spcBef>
            </a:pPr>
            <a:r>
              <a:rPr lang="fr-FR" sz="2400" b="1" i="1" spc="-10" dirty="0">
                <a:solidFill>
                  <a:srgbClr val="3333B2"/>
                </a:solidFill>
                <a:latin typeface="Tahoma" panose="020B0604030504040204" pitchFamily="34" charset="0"/>
                <a:ea typeface="Tahoma" panose="020B0604030504040204" pitchFamily="34" charset="0"/>
                <a:cs typeface="Tahoma" panose="020B0604030504040204" pitchFamily="34" charset="0"/>
              </a:rPr>
              <a:t>R </a:t>
            </a:r>
            <a:r>
              <a:rPr lang="fr-FR" sz="2400" b="1" spc="-110" dirty="0">
                <a:solidFill>
                  <a:srgbClr val="3333B2"/>
                </a:solidFill>
                <a:latin typeface="Tahoma" panose="020B0604030504040204" pitchFamily="34" charset="0"/>
                <a:ea typeface="Tahoma" panose="020B0604030504040204" pitchFamily="34" charset="0"/>
                <a:cs typeface="Tahoma" panose="020B0604030504040204" pitchFamily="34" charset="0"/>
              </a:rPr>
              <a:t>          </a:t>
            </a:r>
            <a:r>
              <a:rPr lang="fr-FR" sz="2400" b="1" i="1" spc="-10" dirty="0">
                <a:solidFill>
                  <a:srgbClr val="3333B2"/>
                </a:solidFill>
                <a:latin typeface="Tahoma" panose="020B0604030504040204" pitchFamily="34" charset="0"/>
                <a:ea typeface="Tahoma" panose="020B0604030504040204" pitchFamily="34" charset="0"/>
                <a:cs typeface="Tahoma" panose="020B0604030504040204" pitchFamily="34" charset="0"/>
              </a:rPr>
              <a:t>S</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58162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21" name="Rectangle 20"/>
          <p:cNvSpPr/>
          <p:nvPr/>
        </p:nvSpPr>
        <p:spPr>
          <a:xfrm>
            <a:off x="3607124" y="600517"/>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
        <p:nvSpPr>
          <p:cNvPr id="22" name="object 6"/>
          <p:cNvSpPr txBox="1"/>
          <p:nvPr/>
        </p:nvSpPr>
        <p:spPr>
          <a:xfrm>
            <a:off x="8346750" y="577993"/>
            <a:ext cx="2885699"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 Jointure(Suite)</a:t>
            </a:r>
            <a:r>
              <a:rPr sz="2400" b="1" spc="-5" dirty="0" smtClean="0">
                <a:solidFill>
                  <a:srgbClr val="3333B2"/>
                </a:solidFill>
                <a:latin typeface="Arial"/>
                <a:cs typeface="Arial"/>
              </a:rPr>
              <a:t>:</a:t>
            </a:r>
            <a:endParaRPr sz="2400" dirty="0">
              <a:latin typeface="Tahoma"/>
              <a:cs typeface="Tahoma"/>
            </a:endParaRPr>
          </a:p>
        </p:txBody>
      </p:sp>
      <p:sp>
        <p:nvSpPr>
          <p:cNvPr id="23" name="object 6"/>
          <p:cNvSpPr txBox="1"/>
          <p:nvPr/>
        </p:nvSpPr>
        <p:spPr>
          <a:xfrm>
            <a:off x="104786" y="1313648"/>
            <a:ext cx="3002147" cy="386003"/>
          </a:xfrm>
          <a:prstGeom prst="rect">
            <a:avLst/>
          </a:prstGeom>
          <a:solidFill>
            <a:srgbClr val="D6D6EF"/>
          </a:solidFill>
        </p:spPr>
        <p:txBody>
          <a:bodyPr vert="horz" wrap="square" lIns="0" tIns="16510" rIns="0" bIns="0" rtlCol="0">
            <a:spAutoFit/>
          </a:bodyPr>
          <a:lstStyle/>
          <a:p>
            <a:pPr marL="53975">
              <a:lnSpc>
                <a:spcPct val="100000"/>
              </a:lnSpc>
              <a:spcBef>
                <a:spcPts val="130"/>
              </a:spcBef>
            </a:pPr>
            <a:r>
              <a:rPr sz="2400" b="1" spc="-5" dirty="0">
                <a:solidFill>
                  <a:srgbClr val="3333B2"/>
                </a:solidFill>
                <a:latin typeface="Tahoma" panose="020B0604030504040204" pitchFamily="34" charset="0"/>
                <a:ea typeface="Tahoma" panose="020B0604030504040204" pitchFamily="34" charset="0"/>
                <a:cs typeface="Tahoma" panose="020B0604030504040204" pitchFamily="34" charset="0"/>
              </a:rPr>
              <a:t>Jointure </a:t>
            </a:r>
            <a:r>
              <a:rPr sz="2400" b="1" spc="-5" dirty="0" err="1">
                <a:solidFill>
                  <a:srgbClr val="3333B2"/>
                </a:solidFill>
                <a:latin typeface="Tahoma" panose="020B0604030504040204" pitchFamily="34" charset="0"/>
                <a:ea typeface="Tahoma" panose="020B0604030504040204" pitchFamily="34" charset="0"/>
                <a:cs typeface="Tahoma" panose="020B0604030504040204" pitchFamily="34" charset="0"/>
              </a:rPr>
              <a:t>naturelle</a:t>
            </a:r>
            <a:r>
              <a:rPr sz="2400" b="1" spc="-5" dirty="0">
                <a:solidFill>
                  <a:srgbClr val="3333B2"/>
                </a:solidFill>
                <a:latin typeface="Tahoma" panose="020B0604030504040204" pitchFamily="34" charset="0"/>
                <a:ea typeface="Tahoma" panose="020B0604030504040204" pitchFamily="34" charset="0"/>
                <a:cs typeface="Tahoma" panose="020B0604030504040204" pitchFamily="34" charset="0"/>
              </a:rPr>
              <a:t> </a:t>
            </a:r>
            <a:r>
              <a:rPr sz="2400" b="1" spc="-5" dirty="0" smtClean="0">
                <a:solidFill>
                  <a:srgbClr val="3333B2"/>
                </a:solidFill>
                <a:latin typeface="Tahoma" panose="020B0604030504040204" pitchFamily="34" charset="0"/>
                <a:ea typeface="Tahoma" panose="020B0604030504040204" pitchFamily="34" charset="0"/>
                <a:cs typeface="Tahoma" panose="020B0604030504040204" pitchFamily="34" charset="0"/>
              </a:rPr>
              <a:t>:</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24" name="Image 23"/>
          <p:cNvPicPr>
            <a:picLocks noChangeAspect="1"/>
          </p:cNvPicPr>
          <p:nvPr/>
        </p:nvPicPr>
        <p:blipFill>
          <a:blip r:embed="rId2"/>
          <a:stretch>
            <a:fillRect/>
          </a:stretch>
        </p:blipFill>
        <p:spPr>
          <a:xfrm>
            <a:off x="3694956" y="1302488"/>
            <a:ext cx="712560" cy="433732"/>
          </a:xfrm>
          <a:prstGeom prst="rect">
            <a:avLst/>
          </a:prstGeom>
        </p:spPr>
      </p:pic>
      <p:sp>
        <p:nvSpPr>
          <p:cNvPr id="25" name="Rectangle 24"/>
          <p:cNvSpPr/>
          <p:nvPr/>
        </p:nvSpPr>
        <p:spPr>
          <a:xfrm>
            <a:off x="3293978" y="1274555"/>
            <a:ext cx="1514517" cy="461665"/>
          </a:xfrm>
          <a:prstGeom prst="rect">
            <a:avLst/>
          </a:prstGeom>
        </p:spPr>
        <p:txBody>
          <a:bodyPr wrap="none">
            <a:spAutoFit/>
          </a:bodyPr>
          <a:lstStyle/>
          <a:p>
            <a:pPr marL="53975">
              <a:lnSpc>
                <a:spcPct val="100000"/>
              </a:lnSpc>
              <a:spcBef>
                <a:spcPts val="130"/>
              </a:spcBef>
            </a:pPr>
            <a:r>
              <a:rPr lang="fr-FR" sz="2400" b="1" i="1" spc="-10" dirty="0">
                <a:solidFill>
                  <a:srgbClr val="3333B2"/>
                </a:solidFill>
                <a:latin typeface="Tahoma" panose="020B0604030504040204" pitchFamily="34" charset="0"/>
                <a:ea typeface="Tahoma" panose="020B0604030504040204" pitchFamily="34" charset="0"/>
                <a:cs typeface="Tahoma" panose="020B0604030504040204" pitchFamily="34" charset="0"/>
              </a:rPr>
              <a:t>R </a:t>
            </a:r>
            <a:r>
              <a:rPr lang="fr-FR" sz="2400" b="1" spc="-110" dirty="0">
                <a:solidFill>
                  <a:srgbClr val="3333B2"/>
                </a:solidFill>
                <a:latin typeface="Tahoma" panose="020B0604030504040204" pitchFamily="34" charset="0"/>
                <a:ea typeface="Tahoma" panose="020B0604030504040204" pitchFamily="34" charset="0"/>
                <a:cs typeface="Tahoma" panose="020B0604030504040204" pitchFamily="34" charset="0"/>
              </a:rPr>
              <a:t>          </a:t>
            </a:r>
            <a:r>
              <a:rPr lang="fr-FR" sz="2400" b="1" i="1" spc="-10" dirty="0">
                <a:solidFill>
                  <a:srgbClr val="3333B2"/>
                </a:solidFill>
                <a:latin typeface="Tahoma" panose="020B0604030504040204" pitchFamily="34" charset="0"/>
                <a:ea typeface="Tahoma" panose="020B0604030504040204" pitchFamily="34" charset="0"/>
                <a:cs typeface="Tahoma" panose="020B0604030504040204" pitchFamily="34" charset="0"/>
              </a:rPr>
              <a:t>S</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pic>
        <p:nvPicPr>
          <p:cNvPr id="28" name="Image 27"/>
          <p:cNvPicPr>
            <a:picLocks noChangeAspect="1"/>
          </p:cNvPicPr>
          <p:nvPr/>
        </p:nvPicPr>
        <p:blipFill>
          <a:blip r:embed="rId3"/>
          <a:stretch>
            <a:fillRect/>
          </a:stretch>
        </p:blipFill>
        <p:spPr>
          <a:xfrm>
            <a:off x="0" y="1758744"/>
            <a:ext cx="7987304" cy="5033884"/>
          </a:xfrm>
          <a:prstGeom prst="rect">
            <a:avLst/>
          </a:prstGeom>
        </p:spPr>
      </p:pic>
      <p:pic>
        <p:nvPicPr>
          <p:cNvPr id="30" name="Image 29"/>
          <p:cNvPicPr>
            <a:picLocks noChangeAspect="1"/>
          </p:cNvPicPr>
          <p:nvPr/>
        </p:nvPicPr>
        <p:blipFill>
          <a:blip r:embed="rId4"/>
          <a:stretch>
            <a:fillRect/>
          </a:stretch>
        </p:blipFill>
        <p:spPr>
          <a:xfrm>
            <a:off x="7329176" y="1842485"/>
            <a:ext cx="3914775" cy="2143125"/>
          </a:xfrm>
          <a:prstGeom prst="rect">
            <a:avLst/>
          </a:prstGeom>
        </p:spPr>
      </p:pic>
      <p:pic>
        <p:nvPicPr>
          <p:cNvPr id="32" name="Image 31"/>
          <p:cNvPicPr>
            <a:picLocks noChangeAspect="1"/>
          </p:cNvPicPr>
          <p:nvPr/>
        </p:nvPicPr>
        <p:blipFill>
          <a:blip r:embed="rId5"/>
          <a:stretch>
            <a:fillRect/>
          </a:stretch>
        </p:blipFill>
        <p:spPr>
          <a:xfrm>
            <a:off x="7454652" y="3967241"/>
            <a:ext cx="781050" cy="342900"/>
          </a:xfrm>
          <a:prstGeom prst="rect">
            <a:avLst/>
          </a:prstGeom>
        </p:spPr>
      </p:pic>
      <p:pic>
        <p:nvPicPr>
          <p:cNvPr id="34" name="Image 33"/>
          <p:cNvPicPr>
            <a:picLocks noChangeAspect="1"/>
          </p:cNvPicPr>
          <p:nvPr/>
        </p:nvPicPr>
        <p:blipFill>
          <a:blip r:embed="rId6"/>
          <a:stretch>
            <a:fillRect/>
          </a:stretch>
        </p:blipFill>
        <p:spPr>
          <a:xfrm>
            <a:off x="8756136" y="4125684"/>
            <a:ext cx="2066925" cy="2552700"/>
          </a:xfrm>
          <a:prstGeom prst="rect">
            <a:avLst/>
          </a:prstGeom>
        </p:spPr>
      </p:pic>
      <p:sp>
        <p:nvSpPr>
          <p:cNvPr id="35" name="object 6"/>
          <p:cNvSpPr txBox="1"/>
          <p:nvPr/>
        </p:nvSpPr>
        <p:spPr>
          <a:xfrm>
            <a:off x="8153776" y="1302488"/>
            <a:ext cx="3002147" cy="386003"/>
          </a:xfrm>
          <a:prstGeom prst="rect">
            <a:avLst/>
          </a:prstGeom>
          <a:solidFill>
            <a:schemeClr val="bg1"/>
          </a:solidFill>
        </p:spPr>
        <p:txBody>
          <a:bodyPr vert="horz" wrap="square" lIns="0" tIns="16510" rIns="0" bIns="0" rtlCol="0">
            <a:spAutoFit/>
          </a:bodyPr>
          <a:lstStyle/>
          <a:p>
            <a:pPr marL="53975">
              <a:lnSpc>
                <a:spcPct val="100000"/>
              </a:lnSpc>
              <a:spcBef>
                <a:spcPts val="130"/>
              </a:spcBef>
            </a:pPr>
            <a:r>
              <a:rPr lang="fr-FR" sz="2400" b="1" spc="-5" dirty="0" smtClean="0">
                <a:latin typeface="Tahoma" panose="020B0604030504040204" pitchFamily="34" charset="0"/>
                <a:ea typeface="Tahoma" panose="020B0604030504040204" pitchFamily="34" charset="0"/>
                <a:cs typeface="Tahoma" panose="020B0604030504040204" pitchFamily="34" charset="0"/>
              </a:rPr>
              <a:t>Exemple</a:t>
            </a:r>
            <a:r>
              <a:rPr sz="2400" spc="-5" dirty="0" smtClean="0">
                <a:latin typeface="Tahoma" panose="020B0604030504040204" pitchFamily="34" charset="0"/>
                <a:ea typeface="Tahoma" panose="020B0604030504040204" pitchFamily="34" charset="0"/>
                <a:cs typeface="Tahoma" panose="020B0604030504040204" pitchFamily="34" charset="0"/>
              </a:rPr>
              <a:t>:</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093126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6400800" y="3456393"/>
            <a:ext cx="5791200" cy="1560749"/>
          </a:xfrm>
          <a:prstGeom prst="rect">
            <a:avLst/>
          </a:prstGeom>
        </p:spPr>
      </p:pic>
      <p:sp>
        <p:nvSpPr>
          <p:cNvPr id="10" name="ZoneTexte 9"/>
          <p:cNvSpPr txBox="1"/>
          <p:nvPr/>
        </p:nvSpPr>
        <p:spPr>
          <a:xfrm>
            <a:off x="7010907" y="2994728"/>
            <a:ext cx="2997744" cy="461665"/>
          </a:xfrm>
          <a:prstGeom prst="rect">
            <a:avLst/>
          </a:prstGeom>
          <a:noFill/>
        </p:spPr>
        <p:txBody>
          <a:bodyPr wrap="none" rtlCol="0">
            <a:spAutoFit/>
          </a:bodyPr>
          <a:lstStyle/>
          <a:p>
            <a:r>
              <a:rPr lang="fr-FR" sz="2400" b="1" dirty="0" smtClean="0"/>
              <a:t>Relation (Table) </a:t>
            </a:r>
            <a:r>
              <a:rPr lang="fr-FR" sz="2400" b="1" dirty="0" smtClean="0">
                <a:solidFill>
                  <a:srgbClr val="002060"/>
                </a:solidFill>
              </a:rPr>
              <a:t>Vente</a:t>
            </a:r>
            <a:endParaRPr lang="fr-FR" sz="2400" b="1" dirty="0">
              <a:solidFill>
                <a:srgbClr val="002060"/>
              </a:solidFill>
            </a:endParaRPr>
          </a:p>
        </p:txBody>
      </p:sp>
      <p:pic>
        <p:nvPicPr>
          <p:cNvPr id="11" name="Image 10"/>
          <p:cNvPicPr>
            <a:picLocks noChangeAspect="1"/>
          </p:cNvPicPr>
          <p:nvPr/>
        </p:nvPicPr>
        <p:blipFill>
          <a:blip r:embed="rId3"/>
          <a:stretch>
            <a:fillRect/>
          </a:stretch>
        </p:blipFill>
        <p:spPr>
          <a:xfrm>
            <a:off x="91489" y="3377148"/>
            <a:ext cx="5657980" cy="1639994"/>
          </a:xfrm>
          <a:prstGeom prst="rect">
            <a:avLst/>
          </a:prstGeom>
        </p:spPr>
      </p:pic>
      <p:sp>
        <p:nvSpPr>
          <p:cNvPr id="12" name="ZoneTexte 11"/>
          <p:cNvSpPr txBox="1"/>
          <p:nvPr/>
        </p:nvSpPr>
        <p:spPr>
          <a:xfrm>
            <a:off x="934678" y="3016895"/>
            <a:ext cx="2580450" cy="400110"/>
          </a:xfrm>
          <a:prstGeom prst="rect">
            <a:avLst/>
          </a:prstGeom>
          <a:noFill/>
        </p:spPr>
        <p:txBody>
          <a:bodyPr wrap="none" rtlCol="0">
            <a:spAutoFit/>
          </a:bodyPr>
          <a:lstStyle/>
          <a:p>
            <a:pPr algn="r"/>
            <a:r>
              <a:rPr lang="fr-FR" sz="2000" b="1" dirty="0" smtClean="0"/>
              <a:t>Relation (Table) </a:t>
            </a:r>
            <a:r>
              <a:rPr lang="fr-FR" sz="2000" b="1" dirty="0" smtClean="0">
                <a:solidFill>
                  <a:srgbClr val="002060"/>
                </a:solidFill>
              </a:rPr>
              <a:t>Client </a:t>
            </a:r>
            <a:endParaRPr lang="fr-FR" sz="2000" b="1" dirty="0">
              <a:solidFill>
                <a:srgbClr val="002060"/>
              </a:solidFill>
            </a:endParaRPr>
          </a:p>
        </p:txBody>
      </p:sp>
      <p:graphicFrame>
        <p:nvGraphicFramePr>
          <p:cNvPr id="17" name="Tableau 16"/>
          <p:cNvGraphicFramePr>
            <a:graphicFrameLocks noGrp="1"/>
          </p:cNvGraphicFramePr>
          <p:nvPr>
            <p:extLst>
              <p:ext uri="{D42A27DB-BD31-4B8C-83A1-F6EECF244321}">
                <p14:modId xmlns:p14="http://schemas.microsoft.com/office/powerpoint/2010/main" val="844136815"/>
              </p:ext>
            </p:extLst>
          </p:nvPr>
        </p:nvGraphicFramePr>
        <p:xfrm>
          <a:off x="622350" y="5650882"/>
          <a:ext cx="10522342" cy="1112520"/>
        </p:xfrm>
        <a:graphic>
          <a:graphicData uri="http://schemas.openxmlformats.org/drawingml/2006/table">
            <a:tbl>
              <a:tblPr firstRow="1" bandRow="1">
                <a:tableStyleId>{5C22544A-7EE6-4342-B048-85BDC9FD1C3A}</a:tableStyleId>
              </a:tblPr>
              <a:tblGrid>
                <a:gridCol w="1057304"/>
                <a:gridCol w="1057304"/>
                <a:gridCol w="1260983"/>
                <a:gridCol w="1394143"/>
                <a:gridCol w="1057304"/>
                <a:gridCol w="1997329"/>
                <a:gridCol w="1640671"/>
                <a:gridCol w="1057304"/>
              </a:tblGrid>
              <a:tr h="370840">
                <a:tc>
                  <a:txBody>
                    <a:bodyPr/>
                    <a:lstStyle/>
                    <a:p>
                      <a:r>
                        <a:rPr lang="fr-FR" dirty="0" err="1" smtClean="0"/>
                        <a:t>Numero</a:t>
                      </a:r>
                      <a:endParaRPr lang="fr-FR" dirty="0"/>
                    </a:p>
                  </a:txBody>
                  <a:tcPr/>
                </a:tc>
                <a:tc>
                  <a:txBody>
                    <a:bodyPr/>
                    <a:lstStyle/>
                    <a:p>
                      <a:r>
                        <a:rPr lang="fr-FR" dirty="0" smtClean="0"/>
                        <a:t>nom</a:t>
                      </a:r>
                      <a:endParaRPr lang="fr-FR" dirty="0"/>
                    </a:p>
                  </a:txBody>
                  <a:tcPr/>
                </a:tc>
                <a:tc>
                  <a:txBody>
                    <a:bodyPr/>
                    <a:lstStyle/>
                    <a:p>
                      <a:r>
                        <a:rPr lang="fr-FR" dirty="0" smtClean="0"/>
                        <a:t>adresse</a:t>
                      </a:r>
                      <a:endParaRPr lang="fr-FR" dirty="0"/>
                    </a:p>
                  </a:txBody>
                  <a:tcPr/>
                </a:tc>
                <a:tc>
                  <a:txBody>
                    <a:bodyPr/>
                    <a:lstStyle/>
                    <a:p>
                      <a:r>
                        <a:rPr lang="fr-FR" dirty="0" err="1" smtClean="0"/>
                        <a:t>telephone</a:t>
                      </a:r>
                      <a:endParaRPr lang="fr-FR" dirty="0"/>
                    </a:p>
                  </a:txBody>
                  <a:tcPr/>
                </a:tc>
                <a:tc>
                  <a:txBody>
                    <a:bodyPr/>
                    <a:lstStyle/>
                    <a:p>
                      <a:r>
                        <a:rPr lang="fr-FR" dirty="0" smtClean="0"/>
                        <a:t>numéro</a:t>
                      </a:r>
                      <a:endParaRPr lang="fr-FR" dirty="0"/>
                    </a:p>
                  </a:txBody>
                  <a:tcPr/>
                </a:tc>
                <a:tc>
                  <a:txBody>
                    <a:bodyPr/>
                    <a:lstStyle/>
                    <a:p>
                      <a:r>
                        <a:rPr lang="fr-FR" dirty="0" err="1" smtClean="0"/>
                        <a:t>Reference_produit</a:t>
                      </a:r>
                      <a:endParaRPr lang="fr-FR" dirty="0"/>
                    </a:p>
                  </a:txBody>
                  <a:tcPr/>
                </a:tc>
                <a:tc>
                  <a:txBody>
                    <a:bodyPr/>
                    <a:lstStyle/>
                    <a:p>
                      <a:r>
                        <a:rPr lang="fr-FR" dirty="0" err="1" smtClean="0"/>
                        <a:t>Nimero_client</a:t>
                      </a:r>
                      <a:endParaRPr lang="fr-FR" dirty="0"/>
                    </a:p>
                  </a:txBody>
                  <a:tcPr/>
                </a:tc>
                <a:tc>
                  <a:txBody>
                    <a:bodyPr/>
                    <a:lstStyle/>
                    <a:p>
                      <a:r>
                        <a:rPr lang="fr-FR" dirty="0" smtClean="0"/>
                        <a:t>date</a:t>
                      </a:r>
                      <a:endParaRPr lang="fr-FR" dirty="0"/>
                    </a:p>
                  </a:txBody>
                  <a:tcPr/>
                </a:tc>
              </a:tr>
              <a:tr h="370840">
                <a:tc>
                  <a:txBody>
                    <a:bodyPr/>
                    <a:lstStyle/>
                    <a:p>
                      <a:r>
                        <a:rPr lang="fr-FR" b="1" dirty="0" smtClean="0">
                          <a:solidFill>
                            <a:srgbClr val="C00000"/>
                          </a:solidFill>
                        </a:rPr>
                        <a:t>101</a:t>
                      </a:r>
                      <a:endParaRPr lang="fr-FR" b="1" dirty="0">
                        <a:solidFill>
                          <a:srgbClr val="C00000"/>
                        </a:solidFill>
                      </a:endParaRPr>
                    </a:p>
                  </a:txBody>
                  <a:tcPr/>
                </a:tc>
                <a:tc>
                  <a:txBody>
                    <a:bodyPr/>
                    <a:lstStyle/>
                    <a:p>
                      <a:r>
                        <a:rPr lang="fr-FR" dirty="0" smtClean="0"/>
                        <a:t>Durand</a:t>
                      </a:r>
                      <a:endParaRPr lang="fr-FR" dirty="0"/>
                    </a:p>
                  </a:txBody>
                  <a:tcPr/>
                </a:tc>
                <a:tc>
                  <a:txBody>
                    <a:bodyPr/>
                    <a:lstStyle/>
                    <a:p>
                      <a:r>
                        <a:rPr lang="fr-FR" dirty="0" smtClean="0"/>
                        <a:t>NICE</a:t>
                      </a:r>
                      <a:endParaRPr lang="fr-FR" dirty="0"/>
                    </a:p>
                  </a:txBody>
                  <a:tcPr/>
                </a:tc>
                <a:tc>
                  <a:txBody>
                    <a:bodyPr/>
                    <a:lstStyle/>
                    <a:p>
                      <a:r>
                        <a:rPr lang="fr-FR" dirty="0" smtClean="0"/>
                        <a:t>049392613</a:t>
                      </a:r>
                      <a:endParaRPr lang="fr-FR" dirty="0"/>
                    </a:p>
                  </a:txBody>
                  <a:tcPr/>
                </a:tc>
                <a:tc>
                  <a:txBody>
                    <a:bodyPr/>
                    <a:lstStyle/>
                    <a:p>
                      <a:r>
                        <a:rPr lang="fr-FR" dirty="0" smtClean="0"/>
                        <a:t>00102</a:t>
                      </a:r>
                      <a:endParaRPr lang="fr-FR" dirty="0"/>
                    </a:p>
                  </a:txBody>
                  <a:tcPr/>
                </a:tc>
                <a:tc>
                  <a:txBody>
                    <a:bodyPr/>
                    <a:lstStyle/>
                    <a:p>
                      <a:r>
                        <a:rPr lang="fr-FR" dirty="0" smtClean="0"/>
                        <a:t>153</a:t>
                      </a:r>
                      <a:endParaRPr lang="fr-FR" dirty="0"/>
                    </a:p>
                  </a:txBody>
                  <a:tcPr/>
                </a:tc>
                <a:tc>
                  <a:txBody>
                    <a:bodyPr/>
                    <a:lstStyle/>
                    <a:p>
                      <a:r>
                        <a:rPr lang="fr-FR" b="1" dirty="0" smtClean="0">
                          <a:solidFill>
                            <a:srgbClr val="C00000"/>
                          </a:solidFill>
                        </a:rPr>
                        <a:t>101</a:t>
                      </a:r>
                      <a:endParaRPr lang="fr-FR" b="1" dirty="0">
                        <a:solidFill>
                          <a:srgbClr val="C00000"/>
                        </a:solidFill>
                      </a:endParaRPr>
                    </a:p>
                  </a:txBody>
                  <a:tcPr/>
                </a:tc>
                <a:tc>
                  <a:txBody>
                    <a:bodyPr/>
                    <a:lstStyle/>
                    <a:p>
                      <a:r>
                        <a:rPr lang="fr-FR" dirty="0" smtClean="0"/>
                        <a:t>12/10/04</a:t>
                      </a:r>
                      <a:endParaRPr lang="fr-FR" dirty="0"/>
                    </a:p>
                  </a:txBody>
                  <a:tcPr/>
                </a:tc>
              </a:tr>
              <a:tr h="370840">
                <a:tc>
                  <a:txBody>
                    <a:bodyPr/>
                    <a:lstStyle/>
                    <a:p>
                      <a:r>
                        <a:rPr lang="fr-FR" b="1" dirty="0" smtClean="0">
                          <a:solidFill>
                            <a:srgbClr val="C00000"/>
                          </a:solidFill>
                        </a:rPr>
                        <a:t>125</a:t>
                      </a:r>
                      <a:endParaRPr lang="fr-FR" b="1" dirty="0">
                        <a:solidFill>
                          <a:srgbClr val="C00000"/>
                        </a:solidFill>
                      </a:endParaRPr>
                    </a:p>
                  </a:txBody>
                  <a:tcPr/>
                </a:tc>
                <a:tc>
                  <a:txBody>
                    <a:bodyPr/>
                    <a:lstStyle/>
                    <a:p>
                      <a:r>
                        <a:rPr lang="fr-FR" dirty="0" smtClean="0"/>
                        <a:t>Antonin</a:t>
                      </a:r>
                      <a:endParaRPr lang="fr-FR" dirty="0"/>
                    </a:p>
                  </a:txBody>
                  <a:tcPr/>
                </a:tc>
                <a:tc>
                  <a:txBody>
                    <a:bodyPr/>
                    <a:lstStyle/>
                    <a:p>
                      <a:r>
                        <a:rPr lang="fr-FR" dirty="0" smtClean="0"/>
                        <a:t>MARSEILLE</a:t>
                      </a:r>
                      <a:endParaRPr lang="fr-FR" dirty="0"/>
                    </a:p>
                  </a:txBody>
                  <a:tcPr/>
                </a:tc>
                <a:tc>
                  <a:txBody>
                    <a:bodyPr/>
                    <a:lstStyle/>
                    <a:p>
                      <a:r>
                        <a:rPr lang="fr-FR" dirty="0" smtClean="0"/>
                        <a:t>0491258472</a:t>
                      </a:r>
                      <a:endParaRPr lang="fr-FR" dirty="0"/>
                    </a:p>
                  </a:txBody>
                  <a:tcPr/>
                </a:tc>
                <a:tc>
                  <a:txBody>
                    <a:bodyPr/>
                    <a:lstStyle/>
                    <a:p>
                      <a:r>
                        <a:rPr lang="fr-FR" dirty="0" smtClean="0"/>
                        <a:t>12005</a:t>
                      </a:r>
                      <a:endParaRPr lang="fr-FR" dirty="0"/>
                    </a:p>
                  </a:txBody>
                  <a:tcPr/>
                </a:tc>
                <a:tc>
                  <a:txBody>
                    <a:bodyPr/>
                    <a:lstStyle/>
                    <a:p>
                      <a:r>
                        <a:rPr lang="fr-FR" dirty="0" smtClean="0"/>
                        <a:t>589</a:t>
                      </a:r>
                      <a:endParaRPr lang="fr-FR" dirty="0"/>
                    </a:p>
                  </a:txBody>
                  <a:tcPr/>
                </a:tc>
                <a:tc>
                  <a:txBody>
                    <a:bodyPr/>
                    <a:lstStyle/>
                    <a:p>
                      <a:r>
                        <a:rPr lang="fr-FR" b="1" dirty="0" smtClean="0">
                          <a:solidFill>
                            <a:srgbClr val="C00000"/>
                          </a:solidFill>
                        </a:rPr>
                        <a:t>125</a:t>
                      </a:r>
                      <a:endParaRPr lang="fr-FR" dirty="0"/>
                    </a:p>
                  </a:txBody>
                  <a:tcPr/>
                </a:tc>
                <a:tc>
                  <a:txBody>
                    <a:bodyPr/>
                    <a:lstStyle/>
                    <a:p>
                      <a:r>
                        <a:rPr lang="fr-FR" dirty="0" smtClean="0"/>
                        <a:t>30/03/05</a:t>
                      </a:r>
                      <a:endParaRPr lang="fr-FR" dirty="0"/>
                    </a:p>
                  </a:txBody>
                  <a:tcPr/>
                </a:tc>
              </a:tr>
            </a:tbl>
          </a:graphicData>
        </a:graphic>
      </p:graphicFrame>
      <p:sp>
        <p:nvSpPr>
          <p:cNvPr id="18" name="ZoneTexte 17"/>
          <p:cNvSpPr txBox="1"/>
          <p:nvPr/>
        </p:nvSpPr>
        <p:spPr>
          <a:xfrm>
            <a:off x="7431197" y="4907866"/>
            <a:ext cx="445956" cy="769441"/>
          </a:xfrm>
          <a:prstGeom prst="rect">
            <a:avLst/>
          </a:prstGeom>
          <a:noFill/>
        </p:spPr>
        <p:txBody>
          <a:bodyPr wrap="none" rtlCol="0">
            <a:spAutoFit/>
          </a:bodyPr>
          <a:lstStyle/>
          <a:p>
            <a:r>
              <a:rPr lang="fr-FR" sz="4400" b="1" dirty="0" smtClean="0">
                <a:solidFill>
                  <a:srgbClr val="C00000"/>
                </a:solidFill>
              </a:rPr>
              <a:t>?</a:t>
            </a:r>
            <a:endParaRPr lang="fr-FR" sz="4400" b="1" dirty="0">
              <a:solidFill>
                <a:srgbClr val="C00000"/>
              </a:solidFill>
            </a:endParaRPr>
          </a:p>
        </p:txBody>
      </p:sp>
      <p:pic>
        <p:nvPicPr>
          <p:cNvPr id="20" name="Image 19"/>
          <p:cNvPicPr>
            <a:picLocks noChangeAspect="1"/>
          </p:cNvPicPr>
          <p:nvPr/>
        </p:nvPicPr>
        <p:blipFill>
          <a:blip r:embed="rId4"/>
          <a:stretch>
            <a:fillRect/>
          </a:stretch>
        </p:blipFill>
        <p:spPr>
          <a:xfrm>
            <a:off x="4891313" y="1923990"/>
            <a:ext cx="1657695" cy="844309"/>
          </a:xfrm>
          <a:prstGeom prst="rect">
            <a:avLst/>
          </a:prstGeom>
        </p:spPr>
      </p:pic>
      <p:sp>
        <p:nvSpPr>
          <p:cNvPr id="21" name="ZoneTexte 20"/>
          <p:cNvSpPr txBox="1"/>
          <p:nvPr/>
        </p:nvSpPr>
        <p:spPr>
          <a:xfrm>
            <a:off x="128150" y="1460258"/>
            <a:ext cx="11016542" cy="707886"/>
          </a:xfrm>
          <a:prstGeom prst="rect">
            <a:avLst/>
          </a:prstGeom>
          <a:noFill/>
        </p:spPr>
        <p:txBody>
          <a:bodyPr wrap="square" rtlCol="0">
            <a:spAutoFit/>
          </a:bodyPr>
          <a:lstStyle/>
          <a:p>
            <a:r>
              <a:rPr lang="fr-FR" sz="2000" dirty="0" smtClean="0"/>
              <a:t>La jointure est exprimée par l’opérateur </a:t>
            </a:r>
            <a:r>
              <a:rPr lang="fr-FR" sz="2000" b="1" dirty="0" smtClean="0">
                <a:solidFill>
                  <a:schemeClr val="tx2"/>
                </a:solidFill>
              </a:rPr>
              <a:t>Joint                   </a:t>
            </a:r>
            <a:r>
              <a:rPr lang="fr-FR" sz="2000" dirty="0" smtClean="0"/>
              <a:t>qui </a:t>
            </a:r>
            <a:r>
              <a:rPr lang="fr-FR" sz="2000" dirty="0"/>
              <a:t>combine une </a:t>
            </a:r>
            <a:r>
              <a:rPr lang="fr-FR" sz="2000" dirty="0" err="1"/>
              <a:t>apire</a:t>
            </a:r>
            <a:r>
              <a:rPr lang="fr-FR" sz="2000" dirty="0"/>
              <a:t> de </a:t>
            </a:r>
            <a:r>
              <a:rPr lang="fr-FR" sz="2000" dirty="0" err="1"/>
              <a:t>tuples</a:t>
            </a:r>
            <a:r>
              <a:rPr lang="fr-FR" sz="2000" dirty="0"/>
              <a:t> des deux relations en un seul </a:t>
            </a:r>
            <a:r>
              <a:rPr lang="fr-FR" sz="2000" dirty="0" err="1"/>
              <a:t>tuple</a:t>
            </a:r>
            <a:r>
              <a:rPr lang="fr-FR" sz="2000" dirty="0"/>
              <a:t> </a:t>
            </a:r>
          </a:p>
        </p:txBody>
      </p:sp>
      <p:pic>
        <p:nvPicPr>
          <p:cNvPr id="23" name="Image 22"/>
          <p:cNvPicPr>
            <a:picLocks noChangeAspect="1"/>
          </p:cNvPicPr>
          <p:nvPr/>
        </p:nvPicPr>
        <p:blipFill>
          <a:blip r:embed="rId5"/>
          <a:stretch>
            <a:fillRect/>
          </a:stretch>
        </p:blipFill>
        <p:spPr>
          <a:xfrm>
            <a:off x="5030332" y="1483219"/>
            <a:ext cx="712560" cy="433732"/>
          </a:xfrm>
          <a:prstGeom prst="rect">
            <a:avLst/>
          </a:prstGeom>
        </p:spPr>
      </p:pic>
      <p:sp>
        <p:nvSpPr>
          <p:cNvPr id="24" name="object 6"/>
          <p:cNvSpPr txBox="1"/>
          <p:nvPr/>
        </p:nvSpPr>
        <p:spPr>
          <a:xfrm>
            <a:off x="214583" y="2362561"/>
            <a:ext cx="1216903" cy="387927"/>
          </a:xfrm>
          <a:prstGeom prst="rect">
            <a:avLst/>
          </a:prstGeom>
          <a:solidFill>
            <a:schemeClr val="bg1"/>
          </a:solidFill>
        </p:spPr>
        <p:txBody>
          <a:bodyPr vert="horz" wrap="square" lIns="0" tIns="18415" rIns="0" bIns="0" rtlCol="0">
            <a:spAutoFit/>
          </a:bodyPr>
          <a:lstStyle/>
          <a:p>
            <a:pPr marL="53975">
              <a:lnSpc>
                <a:spcPct val="100000"/>
              </a:lnSpc>
              <a:spcBef>
                <a:spcPts val="145"/>
              </a:spcBef>
            </a:pPr>
            <a:r>
              <a:rPr lang="fr-FR" b="1" spc="-10" dirty="0" smtClean="0">
                <a:latin typeface="Arial"/>
                <a:cs typeface="Arial"/>
              </a:rPr>
              <a:t>Exemple</a:t>
            </a:r>
            <a:r>
              <a:rPr sz="2400" b="1" spc="-5" dirty="0" smtClean="0">
                <a:solidFill>
                  <a:srgbClr val="3333B2"/>
                </a:solidFill>
                <a:latin typeface="Arial"/>
                <a:cs typeface="Arial"/>
              </a:rPr>
              <a:t>:</a:t>
            </a:r>
            <a:endParaRPr sz="2400" dirty="0">
              <a:latin typeface="Tahoma"/>
              <a:cs typeface="Tahoma"/>
            </a:endParaRPr>
          </a:p>
        </p:txBody>
      </p:sp>
      <p:pic>
        <p:nvPicPr>
          <p:cNvPr id="26" name="Image 25"/>
          <p:cNvPicPr>
            <a:picLocks noChangeAspect="1"/>
          </p:cNvPicPr>
          <p:nvPr/>
        </p:nvPicPr>
        <p:blipFill>
          <a:blip r:embed="rId6"/>
          <a:stretch>
            <a:fillRect/>
          </a:stretch>
        </p:blipFill>
        <p:spPr>
          <a:xfrm>
            <a:off x="8489986" y="1923350"/>
            <a:ext cx="2599225" cy="684006"/>
          </a:xfrm>
          <a:prstGeom prst="rect">
            <a:avLst/>
          </a:prstGeom>
        </p:spPr>
      </p:pic>
      <p:pic>
        <p:nvPicPr>
          <p:cNvPr id="28" name="Image 27"/>
          <p:cNvPicPr>
            <a:picLocks noChangeAspect="1"/>
          </p:cNvPicPr>
          <p:nvPr/>
        </p:nvPicPr>
        <p:blipFill>
          <a:blip r:embed="rId7"/>
          <a:stretch>
            <a:fillRect/>
          </a:stretch>
        </p:blipFill>
        <p:spPr>
          <a:xfrm>
            <a:off x="4181620" y="4980940"/>
            <a:ext cx="2606635" cy="633320"/>
          </a:xfrm>
          <a:prstGeom prst="rect">
            <a:avLst/>
          </a:prstGeom>
        </p:spPr>
      </p:pic>
      <p:sp>
        <p:nvSpPr>
          <p:cNvPr id="2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4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41" name="Rectangle 4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42" name="ZoneTexte 41"/>
          <p:cNvSpPr txBox="1"/>
          <p:nvPr/>
        </p:nvSpPr>
        <p:spPr>
          <a:xfrm>
            <a:off x="214583" y="582148"/>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43" name="Rectangle 42"/>
          <p:cNvSpPr/>
          <p:nvPr/>
        </p:nvSpPr>
        <p:spPr>
          <a:xfrm>
            <a:off x="3607124" y="600517"/>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
        <p:nvSpPr>
          <p:cNvPr id="44" name="object 6"/>
          <p:cNvSpPr txBox="1"/>
          <p:nvPr/>
        </p:nvSpPr>
        <p:spPr>
          <a:xfrm>
            <a:off x="8346750" y="577993"/>
            <a:ext cx="2885699"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 Jointure(Suite)</a:t>
            </a:r>
            <a:r>
              <a:rPr sz="2400" b="1" spc="-5" dirty="0" smtClean="0">
                <a:solidFill>
                  <a:srgbClr val="3333B2"/>
                </a:solidFill>
                <a:latin typeface="Arial"/>
                <a:cs typeface="Arial"/>
              </a:rPr>
              <a:t>:</a:t>
            </a:r>
            <a:endParaRPr sz="2400" dirty="0">
              <a:latin typeface="Tahoma"/>
              <a:cs typeface="Tahoma"/>
            </a:endParaRPr>
          </a:p>
        </p:txBody>
      </p:sp>
    </p:spTree>
    <p:extLst>
      <p:ext uri="{BB962C8B-B14F-4D97-AF65-F5344CB8AC3E}">
        <p14:creationId xmlns:p14="http://schemas.microsoft.com/office/powerpoint/2010/main" val="56321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8"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6065990" y="3176526"/>
            <a:ext cx="5791200" cy="1560749"/>
          </a:xfrm>
          <a:prstGeom prst="rect">
            <a:avLst/>
          </a:prstGeom>
        </p:spPr>
      </p:pic>
      <p:sp>
        <p:nvSpPr>
          <p:cNvPr id="9" name="ZoneTexte 8"/>
          <p:cNvSpPr txBox="1"/>
          <p:nvPr/>
        </p:nvSpPr>
        <p:spPr>
          <a:xfrm>
            <a:off x="6198656" y="2860498"/>
            <a:ext cx="2997744" cy="461665"/>
          </a:xfrm>
          <a:prstGeom prst="rect">
            <a:avLst/>
          </a:prstGeom>
          <a:noFill/>
        </p:spPr>
        <p:txBody>
          <a:bodyPr wrap="none" rtlCol="0">
            <a:spAutoFit/>
          </a:bodyPr>
          <a:lstStyle/>
          <a:p>
            <a:r>
              <a:rPr lang="fr-FR" sz="2400" b="1" dirty="0" smtClean="0"/>
              <a:t>Relation (Table) </a:t>
            </a:r>
            <a:r>
              <a:rPr lang="fr-FR" sz="2400" b="1" dirty="0" smtClean="0">
                <a:solidFill>
                  <a:srgbClr val="002060"/>
                </a:solidFill>
              </a:rPr>
              <a:t>Vente</a:t>
            </a:r>
            <a:endParaRPr lang="fr-FR" sz="2400" b="1" dirty="0">
              <a:solidFill>
                <a:srgbClr val="002060"/>
              </a:solidFill>
            </a:endParaRPr>
          </a:p>
        </p:txBody>
      </p:sp>
      <p:pic>
        <p:nvPicPr>
          <p:cNvPr id="10" name="Image 9"/>
          <p:cNvPicPr>
            <a:picLocks noChangeAspect="1"/>
          </p:cNvPicPr>
          <p:nvPr/>
        </p:nvPicPr>
        <p:blipFill>
          <a:blip r:embed="rId3"/>
          <a:stretch>
            <a:fillRect/>
          </a:stretch>
        </p:blipFill>
        <p:spPr>
          <a:xfrm>
            <a:off x="-58025" y="3299651"/>
            <a:ext cx="5657980" cy="1639994"/>
          </a:xfrm>
          <a:prstGeom prst="rect">
            <a:avLst/>
          </a:prstGeom>
        </p:spPr>
      </p:pic>
      <p:sp>
        <p:nvSpPr>
          <p:cNvPr id="11" name="ZoneTexte 10"/>
          <p:cNvSpPr txBox="1"/>
          <p:nvPr/>
        </p:nvSpPr>
        <p:spPr>
          <a:xfrm>
            <a:off x="-36765" y="3029341"/>
            <a:ext cx="2580450" cy="400110"/>
          </a:xfrm>
          <a:prstGeom prst="rect">
            <a:avLst/>
          </a:prstGeom>
          <a:noFill/>
        </p:spPr>
        <p:txBody>
          <a:bodyPr wrap="none" rtlCol="0">
            <a:spAutoFit/>
          </a:bodyPr>
          <a:lstStyle/>
          <a:p>
            <a:pPr algn="r"/>
            <a:r>
              <a:rPr lang="fr-FR" sz="2000" b="1" dirty="0" smtClean="0"/>
              <a:t>Relation (Table) </a:t>
            </a:r>
            <a:r>
              <a:rPr lang="fr-FR" sz="2000" b="1" dirty="0" smtClean="0">
                <a:solidFill>
                  <a:srgbClr val="002060"/>
                </a:solidFill>
              </a:rPr>
              <a:t>Client </a:t>
            </a:r>
            <a:endParaRPr lang="fr-FR" sz="2000" b="1" dirty="0">
              <a:solidFill>
                <a:srgbClr val="002060"/>
              </a:solidFill>
            </a:endParaRPr>
          </a:p>
        </p:txBody>
      </p:sp>
      <p:sp>
        <p:nvSpPr>
          <p:cNvPr id="12" name="object 6"/>
          <p:cNvSpPr txBox="1"/>
          <p:nvPr/>
        </p:nvSpPr>
        <p:spPr>
          <a:xfrm>
            <a:off x="34732" y="1533009"/>
            <a:ext cx="5746985" cy="1583126"/>
          </a:xfrm>
          <a:prstGeom prst="rect">
            <a:avLst/>
          </a:prstGeom>
          <a:solidFill>
            <a:schemeClr val="bg1"/>
          </a:solidFill>
        </p:spPr>
        <p:txBody>
          <a:bodyPr vert="horz" wrap="square" lIns="0" tIns="18415" rIns="0" bIns="0" rtlCol="0">
            <a:spAutoFit/>
          </a:bodyPr>
          <a:lstStyle/>
          <a:p>
            <a:pPr marL="53975">
              <a:lnSpc>
                <a:spcPct val="100000"/>
              </a:lnSpc>
              <a:spcBef>
                <a:spcPts val="145"/>
              </a:spcBef>
            </a:pPr>
            <a:r>
              <a:rPr lang="fr-FR" sz="2000" spc="-5" dirty="0" smtClean="0">
                <a:latin typeface="Arial"/>
                <a:cs typeface="Arial"/>
              </a:rPr>
              <a:t>Soit le tables Client et vente ci-dessous)</a:t>
            </a:r>
          </a:p>
          <a:p>
            <a:pPr marL="396875" indent="-342900">
              <a:lnSpc>
                <a:spcPct val="100000"/>
              </a:lnSpc>
              <a:spcBef>
                <a:spcPts val="145"/>
              </a:spcBef>
              <a:buAutoNum type="arabicParenR"/>
            </a:pPr>
            <a:r>
              <a:rPr lang="fr-FR" sz="2000" spc="-5" dirty="0" smtClean="0">
                <a:latin typeface="Arial"/>
                <a:cs typeface="Arial"/>
              </a:rPr>
              <a:t>Afficher le nom des clients avec les date de leurs achats</a:t>
            </a:r>
          </a:p>
          <a:p>
            <a:pPr marL="396875" indent="-342900">
              <a:lnSpc>
                <a:spcPct val="100000"/>
              </a:lnSpc>
              <a:spcBef>
                <a:spcPts val="145"/>
              </a:spcBef>
              <a:buAutoNum type="arabicParenR"/>
            </a:pPr>
            <a:r>
              <a:rPr lang="fr-FR" sz="2000" spc="-5" dirty="0" smtClean="0">
                <a:latin typeface="Arial"/>
                <a:cs typeface="Arial"/>
              </a:rPr>
              <a:t>Afficher, pour le client numéro 125, le numéro de vente et la marque des produit acheté </a:t>
            </a:r>
            <a:endParaRPr sz="2000" dirty="0">
              <a:latin typeface="Tahoma"/>
              <a:cs typeface="Tahoma"/>
            </a:endParaRPr>
          </a:p>
        </p:txBody>
      </p:sp>
      <p:sp>
        <p:nvSpPr>
          <p:cNvPr id="13" name="Rectangle 12"/>
          <p:cNvSpPr/>
          <p:nvPr/>
        </p:nvSpPr>
        <p:spPr>
          <a:xfrm>
            <a:off x="73676" y="4939645"/>
            <a:ext cx="1097736" cy="369332"/>
          </a:xfrm>
          <a:prstGeom prst="rect">
            <a:avLst/>
          </a:prstGeom>
        </p:spPr>
        <p:txBody>
          <a:bodyPr wrap="none">
            <a:spAutoFit/>
          </a:bodyPr>
          <a:lstStyle/>
          <a:p>
            <a:r>
              <a:rPr lang="fr-FR" b="1" spc="-10" dirty="0" smtClean="0">
                <a:latin typeface="Arial"/>
                <a:cs typeface="Arial"/>
              </a:rPr>
              <a:t>Solution</a:t>
            </a:r>
            <a:endParaRPr lang="fr-FR" dirty="0"/>
          </a:p>
        </p:txBody>
      </p:sp>
      <p:sp>
        <p:nvSpPr>
          <p:cNvPr id="14" name="Rectangle 13"/>
          <p:cNvSpPr/>
          <p:nvPr/>
        </p:nvSpPr>
        <p:spPr>
          <a:xfrm>
            <a:off x="235258" y="5258422"/>
            <a:ext cx="387286" cy="369332"/>
          </a:xfrm>
          <a:prstGeom prst="rect">
            <a:avLst/>
          </a:prstGeom>
        </p:spPr>
        <p:txBody>
          <a:bodyPr wrap="none">
            <a:spAutoFit/>
          </a:bodyPr>
          <a:lstStyle/>
          <a:p>
            <a:r>
              <a:rPr lang="fr-FR" b="1" spc="-10" dirty="0" smtClean="0">
                <a:latin typeface="Arial"/>
                <a:cs typeface="Arial"/>
              </a:rPr>
              <a:t>1)</a:t>
            </a:r>
            <a:endParaRPr lang="fr-FR" dirty="0"/>
          </a:p>
        </p:txBody>
      </p:sp>
      <p:sp>
        <p:nvSpPr>
          <p:cNvPr id="15" name="Rectangle 14"/>
          <p:cNvSpPr/>
          <p:nvPr/>
        </p:nvSpPr>
        <p:spPr>
          <a:xfrm>
            <a:off x="5588074" y="4422822"/>
            <a:ext cx="387286" cy="369332"/>
          </a:xfrm>
          <a:prstGeom prst="rect">
            <a:avLst/>
          </a:prstGeom>
        </p:spPr>
        <p:txBody>
          <a:bodyPr wrap="none">
            <a:spAutoFit/>
          </a:bodyPr>
          <a:lstStyle/>
          <a:p>
            <a:r>
              <a:rPr lang="fr-FR" b="1" spc="-10" dirty="0" smtClean="0">
                <a:latin typeface="Arial"/>
                <a:cs typeface="Arial"/>
              </a:rPr>
              <a:t>2)</a:t>
            </a:r>
            <a:endParaRPr lang="fr-FR" dirty="0"/>
          </a:p>
        </p:txBody>
      </p:sp>
      <p:pic>
        <p:nvPicPr>
          <p:cNvPr id="17" name="Image 16"/>
          <p:cNvPicPr>
            <a:picLocks noChangeAspect="1"/>
          </p:cNvPicPr>
          <p:nvPr/>
        </p:nvPicPr>
        <p:blipFill>
          <a:blip r:embed="rId4"/>
          <a:stretch>
            <a:fillRect/>
          </a:stretch>
        </p:blipFill>
        <p:spPr>
          <a:xfrm>
            <a:off x="0" y="5579287"/>
            <a:ext cx="5599955" cy="1048819"/>
          </a:xfrm>
          <a:prstGeom prst="rect">
            <a:avLst/>
          </a:prstGeom>
        </p:spPr>
      </p:pic>
      <p:pic>
        <p:nvPicPr>
          <p:cNvPr id="19" name="Image 18"/>
          <p:cNvPicPr>
            <a:picLocks noChangeAspect="1"/>
          </p:cNvPicPr>
          <p:nvPr/>
        </p:nvPicPr>
        <p:blipFill>
          <a:blip r:embed="rId5"/>
          <a:stretch>
            <a:fillRect/>
          </a:stretch>
        </p:blipFill>
        <p:spPr>
          <a:xfrm>
            <a:off x="5758823" y="4681321"/>
            <a:ext cx="6016560" cy="2132832"/>
          </a:xfrm>
          <a:prstGeom prst="rect">
            <a:avLst/>
          </a:prstGeom>
        </p:spPr>
      </p:pic>
      <p:cxnSp>
        <p:nvCxnSpPr>
          <p:cNvPr id="21" name="Connecteur droit 20"/>
          <p:cNvCxnSpPr/>
          <p:nvPr/>
        </p:nvCxnSpPr>
        <p:spPr>
          <a:xfrm>
            <a:off x="5555710" y="4546166"/>
            <a:ext cx="32364" cy="2403142"/>
          </a:xfrm>
          <a:prstGeom prst="line">
            <a:avLst/>
          </a:prstGeom>
        </p:spPr>
        <p:style>
          <a:lnRef idx="2">
            <a:schemeClr val="accent2"/>
          </a:lnRef>
          <a:fillRef idx="0">
            <a:schemeClr val="accent2"/>
          </a:fillRef>
          <a:effectRef idx="1">
            <a:schemeClr val="accent2"/>
          </a:effectRef>
          <a:fontRef idx="minor">
            <a:schemeClr val="tx1"/>
          </a:fontRef>
        </p:style>
      </p:cxn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6" name="Rectangle 3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7" name="ZoneTexte 36"/>
          <p:cNvSpPr txBox="1"/>
          <p:nvPr/>
        </p:nvSpPr>
        <p:spPr>
          <a:xfrm>
            <a:off x="214583" y="582148"/>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38" name="Rectangle 37"/>
          <p:cNvSpPr/>
          <p:nvPr/>
        </p:nvSpPr>
        <p:spPr>
          <a:xfrm>
            <a:off x="3607124" y="600517"/>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
        <p:nvSpPr>
          <p:cNvPr id="39" name="object 6"/>
          <p:cNvSpPr txBox="1"/>
          <p:nvPr/>
        </p:nvSpPr>
        <p:spPr>
          <a:xfrm>
            <a:off x="8346750" y="577993"/>
            <a:ext cx="2885699"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 Jointure(Suite)</a:t>
            </a:r>
            <a:r>
              <a:rPr sz="2400" b="1" spc="-5" dirty="0" smtClean="0">
                <a:solidFill>
                  <a:srgbClr val="3333B2"/>
                </a:solidFill>
                <a:latin typeface="Arial"/>
                <a:cs typeface="Arial"/>
              </a:rPr>
              <a:t>:</a:t>
            </a:r>
            <a:endParaRPr sz="2400" dirty="0">
              <a:latin typeface="Tahoma"/>
              <a:cs typeface="Tahoma"/>
            </a:endParaRPr>
          </a:p>
        </p:txBody>
      </p:sp>
      <p:sp>
        <p:nvSpPr>
          <p:cNvPr id="40" name="Rectangle 39"/>
          <p:cNvSpPr/>
          <p:nvPr/>
        </p:nvSpPr>
        <p:spPr>
          <a:xfrm>
            <a:off x="61777" y="1025178"/>
            <a:ext cx="1506823" cy="507831"/>
          </a:xfrm>
          <a:prstGeom prst="rect">
            <a:avLst/>
          </a:prstGeom>
        </p:spPr>
        <p:txBody>
          <a:bodyPr wrap="none">
            <a:spAutoFit/>
          </a:bodyPr>
          <a:lstStyle/>
          <a:p>
            <a:pPr marL="53975">
              <a:lnSpc>
                <a:spcPct val="150000"/>
              </a:lnSpc>
              <a:spcBef>
                <a:spcPts val="145"/>
              </a:spcBef>
            </a:pPr>
            <a:r>
              <a:rPr lang="fr-FR" b="1" spc="-10" dirty="0" smtClean="0">
                <a:latin typeface="Arial"/>
                <a:cs typeface="Arial"/>
              </a:rPr>
              <a:t>Exercice 1 </a:t>
            </a:r>
            <a:r>
              <a:rPr lang="fr-FR" b="1" spc="-5" dirty="0">
                <a:latin typeface="Arial"/>
                <a:cs typeface="Arial"/>
              </a:rPr>
              <a:t>:</a:t>
            </a:r>
          </a:p>
        </p:txBody>
      </p:sp>
      <p:pic>
        <p:nvPicPr>
          <p:cNvPr id="41" name="Image 40"/>
          <p:cNvPicPr>
            <a:picLocks noChangeAspect="1"/>
          </p:cNvPicPr>
          <p:nvPr/>
        </p:nvPicPr>
        <p:blipFill>
          <a:blip r:embed="rId6"/>
          <a:stretch>
            <a:fillRect/>
          </a:stretch>
        </p:blipFill>
        <p:spPr>
          <a:xfrm>
            <a:off x="5975361" y="1216431"/>
            <a:ext cx="4155610" cy="1648279"/>
          </a:xfrm>
          <a:prstGeom prst="rect">
            <a:avLst/>
          </a:prstGeom>
        </p:spPr>
      </p:pic>
    </p:spTree>
    <p:extLst>
      <p:ext uri="{BB962C8B-B14F-4D97-AF65-F5344CB8AC3E}">
        <p14:creationId xmlns:p14="http://schemas.microsoft.com/office/powerpoint/2010/main" val="162617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6976" y="1792100"/>
            <a:ext cx="11905128" cy="2136976"/>
          </a:xfrm>
          <a:prstGeom prst="rect">
            <a:avLst/>
          </a:prstGeom>
        </p:spPr>
        <p:txBody>
          <a:bodyPr vert="horz" wrap="square" lIns="0" tIns="14395" rIns="0" bIns="0" rtlCol="0">
            <a:spAutoFit/>
          </a:bodyPr>
          <a:lstStyle/>
          <a:p>
            <a:pPr marL="468140" indent="-457200">
              <a:lnSpc>
                <a:spcPct val="150000"/>
              </a:lnSpc>
              <a:spcBef>
                <a:spcPts val="113"/>
              </a:spcBef>
              <a:buFont typeface="Wingdings" panose="05000000000000000000" pitchFamily="2" charset="2"/>
              <a:buChar char="v"/>
              <a:tabLst>
                <a:tab pos="354128" algn="l"/>
                <a:tab pos="354704" algn="l"/>
              </a:tabLst>
            </a:pPr>
            <a:r>
              <a:rPr lang="fr-FR" sz="3174" dirty="0">
                <a:latin typeface="Calibri"/>
                <a:cs typeface="Calibri"/>
              </a:rPr>
              <a:t>L</a:t>
            </a:r>
            <a:r>
              <a:rPr sz="3174" dirty="0" smtClean="0">
                <a:latin typeface="Calibri"/>
                <a:cs typeface="Calibri"/>
              </a:rPr>
              <a:t>e</a:t>
            </a:r>
            <a:r>
              <a:rPr lang="fr-FR" sz="3174" dirty="0" smtClean="0">
                <a:latin typeface="Calibri"/>
                <a:cs typeface="Calibri"/>
              </a:rPr>
              <a:t> Codage et la programmation des programmes constituant les différentes option et fonctionnalités du </a:t>
            </a:r>
            <a:r>
              <a:rPr sz="3174" spc="-27" dirty="0" smtClean="0">
                <a:latin typeface="Calibri"/>
                <a:cs typeface="Calibri"/>
              </a:rPr>
              <a:t> </a:t>
            </a:r>
            <a:r>
              <a:rPr sz="3174" spc="-9" dirty="0" err="1" smtClean="0">
                <a:latin typeface="Calibri"/>
                <a:cs typeface="Calibri"/>
              </a:rPr>
              <a:t>logiciel</a:t>
            </a:r>
            <a:r>
              <a:rPr lang="fr-FR" sz="3174" spc="-9" dirty="0" smtClean="0">
                <a:latin typeface="Calibri"/>
                <a:cs typeface="Calibri"/>
              </a:rPr>
              <a:t> à l’aide des langages programmations </a:t>
            </a:r>
            <a:endParaRPr sz="3174"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40"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r>
              <a:rPr lang="fr-FR" sz="3000" b="1" spc="145" dirty="0" smtClean="0">
                <a:solidFill>
                  <a:schemeClr val="accent5"/>
                </a:solidFill>
                <a:cs typeface="Calibri"/>
              </a:rPr>
              <a:t>:</a:t>
            </a:r>
          </a:p>
          <a:p>
            <a:pPr marL="3455" lvl="0">
              <a:spcBef>
                <a:spcPts val="481"/>
              </a:spcBef>
            </a:pPr>
            <a:r>
              <a:rPr lang="fr-FR" sz="3000" b="1" spc="145" dirty="0" smtClean="0">
                <a:solidFill>
                  <a:srgbClr val="C00000"/>
                </a:solidFill>
                <a:cs typeface="Calibri"/>
              </a:rPr>
              <a:t> Implémentation</a:t>
            </a:r>
            <a:endParaRPr lang="fr-FR" sz="3000" b="1" spc="145" dirty="0">
              <a:solidFill>
                <a:srgbClr val="C00000"/>
              </a:solidFill>
              <a:cs typeface="Calibri"/>
            </a:endParaRPr>
          </a:p>
        </p:txBody>
      </p:sp>
      <p:pic>
        <p:nvPicPr>
          <p:cNvPr id="2050" name="Picture 2" descr="Résultat d’images pour codage et programmation des application informatiq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732" y="4176642"/>
            <a:ext cx="5540188" cy="26813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images pour codage et programmation des application informatiq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92" y="4195483"/>
            <a:ext cx="4577790" cy="241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9118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5530888" y="2648268"/>
            <a:ext cx="4034972" cy="1950033"/>
          </a:xfrm>
          <a:prstGeom prst="rect">
            <a:avLst/>
          </a:prstGeom>
        </p:spPr>
      </p:pic>
      <p:sp>
        <p:nvSpPr>
          <p:cNvPr id="11" name="object 6"/>
          <p:cNvSpPr txBox="1"/>
          <p:nvPr/>
        </p:nvSpPr>
        <p:spPr>
          <a:xfrm>
            <a:off x="214583" y="1536656"/>
            <a:ext cx="11774217" cy="954749"/>
          </a:xfrm>
          <a:prstGeom prst="rect">
            <a:avLst/>
          </a:prstGeom>
          <a:solidFill>
            <a:schemeClr val="bg1"/>
          </a:solidFill>
        </p:spPr>
        <p:txBody>
          <a:bodyPr vert="horz" wrap="square" lIns="0" tIns="18415" rIns="0" bIns="0" rtlCol="0">
            <a:spAutoFit/>
          </a:bodyPr>
          <a:lstStyle/>
          <a:p>
            <a:pPr marL="53975">
              <a:lnSpc>
                <a:spcPct val="150000"/>
              </a:lnSpc>
              <a:spcBef>
                <a:spcPts val="145"/>
              </a:spcBef>
            </a:pPr>
            <a:r>
              <a:rPr lang="fr-FR" sz="2000" spc="-5" dirty="0" smtClean="0">
                <a:latin typeface="Arial"/>
                <a:cs typeface="Arial"/>
              </a:rPr>
              <a:t>Soit la tables Produit ci-dessous)</a:t>
            </a:r>
          </a:p>
          <a:p>
            <a:pPr marL="53975">
              <a:lnSpc>
                <a:spcPct val="150000"/>
              </a:lnSpc>
              <a:spcBef>
                <a:spcPts val="145"/>
              </a:spcBef>
            </a:pPr>
            <a:r>
              <a:rPr lang="fr-FR" sz="2000" b="1" spc="-5" dirty="0" smtClean="0">
                <a:latin typeface="Arial"/>
                <a:cs typeface="Arial"/>
              </a:rPr>
              <a:t>1</a:t>
            </a:r>
            <a:r>
              <a:rPr lang="fr-FR" sz="2000" spc="-5" dirty="0" smtClean="0">
                <a:latin typeface="Arial"/>
                <a:cs typeface="Arial"/>
              </a:rPr>
              <a:t>) Afficher </a:t>
            </a:r>
            <a:r>
              <a:rPr lang="fr-FR" sz="2000" spc="-5" dirty="0">
                <a:latin typeface="Arial"/>
                <a:cs typeface="Arial"/>
              </a:rPr>
              <a:t>les </a:t>
            </a:r>
            <a:r>
              <a:rPr lang="fr-FR" sz="2000" spc="-5" dirty="0" smtClean="0">
                <a:latin typeface="Arial"/>
                <a:cs typeface="Arial"/>
              </a:rPr>
              <a:t>référence </a:t>
            </a:r>
            <a:r>
              <a:rPr lang="fr-FR" sz="2000" spc="-5" dirty="0">
                <a:latin typeface="Arial"/>
                <a:cs typeface="Arial"/>
              </a:rPr>
              <a:t>des produit dont le prix est supérieur </a:t>
            </a:r>
            <a:r>
              <a:rPr lang="fr-FR" sz="2000" spc="-5" dirty="0" smtClean="0">
                <a:latin typeface="Arial"/>
                <a:cs typeface="Arial"/>
              </a:rPr>
              <a:t>au </a:t>
            </a:r>
            <a:r>
              <a:rPr lang="fr-FR" sz="2000" spc="-5" dirty="0">
                <a:latin typeface="Arial"/>
                <a:cs typeface="Arial"/>
              </a:rPr>
              <a:t>prix </a:t>
            </a:r>
            <a:r>
              <a:rPr lang="fr-FR" sz="2000" spc="-5" dirty="0" smtClean="0">
                <a:latin typeface="Arial"/>
                <a:cs typeface="Arial"/>
              </a:rPr>
              <a:t>du </a:t>
            </a:r>
            <a:r>
              <a:rPr lang="fr-FR" sz="2000" spc="-5" dirty="0">
                <a:latin typeface="Arial"/>
                <a:cs typeface="Arial"/>
              </a:rPr>
              <a:t>produit ayant la </a:t>
            </a:r>
            <a:r>
              <a:rPr lang="fr-FR" sz="2000" spc="-5" dirty="0" smtClean="0">
                <a:latin typeface="Arial"/>
                <a:cs typeface="Arial"/>
              </a:rPr>
              <a:t>référence </a:t>
            </a:r>
            <a:r>
              <a:rPr lang="fr-FR" sz="2000" b="1" spc="-5" dirty="0" smtClean="0">
                <a:latin typeface="Arial"/>
                <a:cs typeface="Arial"/>
              </a:rPr>
              <a:t>153 </a:t>
            </a:r>
            <a:endParaRPr lang="fr-FR" sz="2000" b="1" spc="-5" dirty="0">
              <a:latin typeface="Arial"/>
              <a:cs typeface="Arial"/>
            </a:endParaRPr>
          </a:p>
        </p:txBody>
      </p:sp>
      <p:pic>
        <p:nvPicPr>
          <p:cNvPr id="13" name="Image 12"/>
          <p:cNvPicPr>
            <a:picLocks noChangeAspect="1"/>
          </p:cNvPicPr>
          <p:nvPr/>
        </p:nvPicPr>
        <p:blipFill>
          <a:blip r:embed="rId4"/>
          <a:stretch>
            <a:fillRect/>
          </a:stretch>
        </p:blipFill>
        <p:spPr>
          <a:xfrm>
            <a:off x="783770" y="4755164"/>
            <a:ext cx="4629150" cy="876300"/>
          </a:xfrm>
          <a:prstGeom prst="rect">
            <a:avLst/>
          </a:prstGeom>
        </p:spPr>
      </p:pic>
      <p:pic>
        <p:nvPicPr>
          <p:cNvPr id="15" name="Image 14"/>
          <p:cNvPicPr>
            <a:picLocks noChangeAspect="1"/>
          </p:cNvPicPr>
          <p:nvPr/>
        </p:nvPicPr>
        <p:blipFill>
          <a:blip r:embed="rId5"/>
          <a:stretch>
            <a:fillRect/>
          </a:stretch>
        </p:blipFill>
        <p:spPr>
          <a:xfrm>
            <a:off x="664981" y="5794363"/>
            <a:ext cx="7562850" cy="781050"/>
          </a:xfrm>
          <a:prstGeom prst="rect">
            <a:avLst/>
          </a:prstGeom>
        </p:spPr>
      </p:pic>
      <p:sp>
        <p:nvSpPr>
          <p:cNvPr id="16" name="Rectangle 15"/>
          <p:cNvSpPr/>
          <p:nvPr/>
        </p:nvSpPr>
        <p:spPr>
          <a:xfrm>
            <a:off x="240935" y="4066145"/>
            <a:ext cx="1097736" cy="369332"/>
          </a:xfrm>
          <a:prstGeom prst="rect">
            <a:avLst/>
          </a:prstGeom>
        </p:spPr>
        <p:txBody>
          <a:bodyPr wrap="none">
            <a:spAutoFit/>
          </a:bodyPr>
          <a:lstStyle/>
          <a:p>
            <a:r>
              <a:rPr lang="fr-FR" b="1" spc="-10" dirty="0" smtClean="0">
                <a:latin typeface="Arial"/>
                <a:cs typeface="Arial"/>
              </a:rPr>
              <a:t>Solution</a:t>
            </a:r>
            <a:endParaRPr lang="fr-FR" dirty="0"/>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9" name="Rectangle 2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0" name="ZoneTexte 29"/>
          <p:cNvSpPr txBox="1"/>
          <p:nvPr/>
        </p:nvSpPr>
        <p:spPr>
          <a:xfrm>
            <a:off x="214583" y="582148"/>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31" name="Rectangle 30"/>
          <p:cNvSpPr/>
          <p:nvPr/>
        </p:nvSpPr>
        <p:spPr>
          <a:xfrm>
            <a:off x="3607124" y="600517"/>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
        <p:nvSpPr>
          <p:cNvPr id="32" name="object 6"/>
          <p:cNvSpPr txBox="1"/>
          <p:nvPr/>
        </p:nvSpPr>
        <p:spPr>
          <a:xfrm>
            <a:off x="8346750" y="577993"/>
            <a:ext cx="2885699"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 Jointure(Suite)</a:t>
            </a:r>
            <a:r>
              <a:rPr sz="2400" b="1" spc="-5" dirty="0" smtClean="0">
                <a:solidFill>
                  <a:srgbClr val="3333B2"/>
                </a:solidFill>
                <a:latin typeface="Arial"/>
                <a:cs typeface="Arial"/>
              </a:rPr>
              <a:t>:</a:t>
            </a:r>
            <a:endParaRPr sz="2400" dirty="0">
              <a:latin typeface="Tahoma"/>
              <a:cs typeface="Tahoma"/>
            </a:endParaRPr>
          </a:p>
        </p:txBody>
      </p:sp>
      <p:sp>
        <p:nvSpPr>
          <p:cNvPr id="2" name="Rectangle 1"/>
          <p:cNvSpPr/>
          <p:nvPr/>
        </p:nvSpPr>
        <p:spPr>
          <a:xfrm>
            <a:off x="61777" y="1025178"/>
            <a:ext cx="1506823" cy="507831"/>
          </a:xfrm>
          <a:prstGeom prst="rect">
            <a:avLst/>
          </a:prstGeom>
        </p:spPr>
        <p:txBody>
          <a:bodyPr wrap="none">
            <a:spAutoFit/>
          </a:bodyPr>
          <a:lstStyle/>
          <a:p>
            <a:pPr marL="53975">
              <a:lnSpc>
                <a:spcPct val="150000"/>
              </a:lnSpc>
              <a:spcBef>
                <a:spcPts val="145"/>
              </a:spcBef>
            </a:pPr>
            <a:r>
              <a:rPr lang="fr-FR" b="1" spc="-10" dirty="0" smtClean="0">
                <a:latin typeface="Arial"/>
                <a:cs typeface="Arial"/>
              </a:rPr>
              <a:t>Exercice 2 </a:t>
            </a:r>
            <a:r>
              <a:rPr lang="fr-FR" b="1" spc="-5" dirty="0">
                <a:latin typeface="Arial"/>
                <a:cs typeface="Arial"/>
              </a:rPr>
              <a:t>:</a:t>
            </a:r>
          </a:p>
        </p:txBody>
      </p:sp>
    </p:spTree>
    <p:extLst>
      <p:ext uri="{BB962C8B-B14F-4D97-AF65-F5344CB8AC3E}">
        <p14:creationId xmlns:p14="http://schemas.microsoft.com/office/powerpoint/2010/main" val="85944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21" name="Rectangle 20"/>
          <p:cNvSpPr/>
          <p:nvPr/>
        </p:nvSpPr>
        <p:spPr>
          <a:xfrm>
            <a:off x="3607124" y="600517"/>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
        <p:nvSpPr>
          <p:cNvPr id="22" name="object 6"/>
          <p:cNvSpPr txBox="1"/>
          <p:nvPr/>
        </p:nvSpPr>
        <p:spPr>
          <a:xfrm>
            <a:off x="8346750" y="577993"/>
            <a:ext cx="2885699"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 Jointure(Suite)</a:t>
            </a:r>
            <a:r>
              <a:rPr sz="2400" b="1" spc="-5" dirty="0" smtClean="0">
                <a:solidFill>
                  <a:srgbClr val="3333B2"/>
                </a:solidFill>
                <a:latin typeface="Arial"/>
                <a:cs typeface="Arial"/>
              </a:rPr>
              <a:t>:</a:t>
            </a:r>
            <a:endParaRPr sz="2400" dirty="0">
              <a:latin typeface="Tahoma"/>
              <a:cs typeface="Tahoma"/>
            </a:endParaRPr>
          </a:p>
        </p:txBody>
      </p:sp>
      <p:sp>
        <p:nvSpPr>
          <p:cNvPr id="23" name="Rectangle 22"/>
          <p:cNvSpPr/>
          <p:nvPr/>
        </p:nvSpPr>
        <p:spPr>
          <a:xfrm>
            <a:off x="61777" y="1025178"/>
            <a:ext cx="1506823" cy="507831"/>
          </a:xfrm>
          <a:prstGeom prst="rect">
            <a:avLst/>
          </a:prstGeom>
        </p:spPr>
        <p:txBody>
          <a:bodyPr wrap="none">
            <a:spAutoFit/>
          </a:bodyPr>
          <a:lstStyle/>
          <a:p>
            <a:pPr marL="53975">
              <a:lnSpc>
                <a:spcPct val="150000"/>
              </a:lnSpc>
              <a:spcBef>
                <a:spcPts val="145"/>
              </a:spcBef>
            </a:pPr>
            <a:r>
              <a:rPr lang="fr-FR" b="1" spc="-10" dirty="0" smtClean="0">
                <a:latin typeface="Arial"/>
                <a:cs typeface="Arial"/>
              </a:rPr>
              <a:t>Exercice 3 </a:t>
            </a:r>
            <a:r>
              <a:rPr lang="fr-FR" b="1" spc="-5" dirty="0">
                <a:latin typeface="Arial"/>
                <a:cs typeface="Arial"/>
              </a:rPr>
              <a:t>:</a:t>
            </a:r>
          </a:p>
        </p:txBody>
      </p:sp>
      <p:pic>
        <p:nvPicPr>
          <p:cNvPr id="25" name="Image 24"/>
          <p:cNvPicPr>
            <a:picLocks noChangeAspect="1"/>
          </p:cNvPicPr>
          <p:nvPr/>
        </p:nvPicPr>
        <p:blipFill>
          <a:blip r:embed="rId3"/>
          <a:stretch>
            <a:fillRect/>
          </a:stretch>
        </p:blipFill>
        <p:spPr>
          <a:xfrm>
            <a:off x="150075" y="1976039"/>
            <a:ext cx="3724275" cy="2324100"/>
          </a:xfrm>
          <a:prstGeom prst="rect">
            <a:avLst/>
          </a:prstGeom>
        </p:spPr>
      </p:pic>
      <p:sp>
        <p:nvSpPr>
          <p:cNvPr id="26" name="Rectangle 25"/>
          <p:cNvSpPr/>
          <p:nvPr/>
        </p:nvSpPr>
        <p:spPr>
          <a:xfrm>
            <a:off x="150075" y="1526309"/>
            <a:ext cx="1538883" cy="369332"/>
          </a:xfrm>
          <a:prstGeom prst="rect">
            <a:avLst/>
          </a:prstGeom>
        </p:spPr>
        <p:txBody>
          <a:bodyPr wrap="none">
            <a:spAutoFit/>
          </a:bodyPr>
          <a:lstStyle/>
          <a:p>
            <a:r>
              <a:rPr lang="fr-FR" dirty="0"/>
              <a:t>Soit la relation</a:t>
            </a:r>
          </a:p>
        </p:txBody>
      </p:sp>
      <p:sp>
        <p:nvSpPr>
          <p:cNvPr id="27" name="Rectangle 26"/>
          <p:cNvSpPr/>
          <p:nvPr/>
        </p:nvSpPr>
        <p:spPr>
          <a:xfrm>
            <a:off x="18697" y="4449681"/>
            <a:ext cx="5218032" cy="400110"/>
          </a:xfrm>
          <a:prstGeom prst="rect">
            <a:avLst/>
          </a:prstGeom>
        </p:spPr>
        <p:txBody>
          <a:bodyPr wrap="none">
            <a:spAutoFit/>
          </a:bodyPr>
          <a:lstStyle/>
          <a:p>
            <a:r>
              <a:rPr lang="fr-FR" sz="2000" b="1" dirty="0" smtClean="0"/>
              <a:t>A </a:t>
            </a:r>
            <a:r>
              <a:rPr lang="fr-FR" sz="2000" b="1" dirty="0"/>
              <a:t>: Donnez les résultats des requêtes suivantes:</a:t>
            </a:r>
          </a:p>
        </p:txBody>
      </p:sp>
      <p:pic>
        <p:nvPicPr>
          <p:cNvPr id="29" name="Image 28"/>
          <p:cNvPicPr>
            <a:picLocks noChangeAspect="1"/>
          </p:cNvPicPr>
          <p:nvPr/>
        </p:nvPicPr>
        <p:blipFill>
          <a:blip r:embed="rId4"/>
          <a:stretch>
            <a:fillRect/>
          </a:stretch>
        </p:blipFill>
        <p:spPr>
          <a:xfrm>
            <a:off x="174799" y="5034457"/>
            <a:ext cx="4535527" cy="1314621"/>
          </a:xfrm>
          <a:prstGeom prst="rect">
            <a:avLst/>
          </a:prstGeom>
        </p:spPr>
      </p:pic>
      <p:sp>
        <p:nvSpPr>
          <p:cNvPr id="30" name="Rectangle 29"/>
          <p:cNvSpPr/>
          <p:nvPr/>
        </p:nvSpPr>
        <p:spPr>
          <a:xfrm>
            <a:off x="5432614" y="1378039"/>
            <a:ext cx="6382132" cy="400110"/>
          </a:xfrm>
          <a:prstGeom prst="rect">
            <a:avLst/>
          </a:prstGeom>
        </p:spPr>
        <p:txBody>
          <a:bodyPr wrap="none">
            <a:spAutoFit/>
          </a:bodyPr>
          <a:lstStyle/>
          <a:p>
            <a:r>
              <a:rPr lang="fr-FR" sz="2000" b="1" dirty="0" smtClean="0"/>
              <a:t>B) </a:t>
            </a:r>
            <a:r>
              <a:rPr lang="fr-FR" sz="2000" dirty="0" smtClean="0"/>
              <a:t>Exprimez </a:t>
            </a:r>
            <a:r>
              <a:rPr lang="fr-FR" sz="2000" dirty="0"/>
              <a:t>les requêtes suivantes en algèbre relationnelle:</a:t>
            </a:r>
            <a:endParaRPr lang="fr-FR" sz="2000" b="1" dirty="0"/>
          </a:p>
        </p:txBody>
      </p:sp>
      <p:sp>
        <p:nvSpPr>
          <p:cNvPr id="31" name="Rectangle 30"/>
          <p:cNvSpPr/>
          <p:nvPr/>
        </p:nvSpPr>
        <p:spPr>
          <a:xfrm>
            <a:off x="5243987" y="1803280"/>
            <a:ext cx="6759385" cy="1754326"/>
          </a:xfrm>
          <a:prstGeom prst="rect">
            <a:avLst/>
          </a:prstGeom>
        </p:spPr>
        <p:txBody>
          <a:bodyPr wrap="square">
            <a:spAutoFit/>
          </a:bodyPr>
          <a:lstStyle/>
          <a:p>
            <a:pPr>
              <a:lnSpc>
                <a:spcPct val="150000"/>
              </a:lnSpc>
            </a:pPr>
            <a:r>
              <a:rPr lang="fr-FR" b="1" dirty="0"/>
              <a:t>Requête 1 </a:t>
            </a:r>
            <a:r>
              <a:rPr lang="fr-FR" dirty="0"/>
              <a:t>: les personnes (nom, âge, ville) qui habitent Paris</a:t>
            </a:r>
            <a:r>
              <a:rPr lang="fr-FR" dirty="0" smtClean="0"/>
              <a:t>.</a:t>
            </a:r>
          </a:p>
          <a:p>
            <a:pPr>
              <a:lnSpc>
                <a:spcPct val="150000"/>
              </a:lnSpc>
            </a:pPr>
            <a:r>
              <a:rPr lang="fr-FR" b="1" dirty="0" smtClean="0"/>
              <a:t>Requête </a:t>
            </a:r>
            <a:r>
              <a:rPr lang="fr-FR" b="1" dirty="0"/>
              <a:t>2 </a:t>
            </a:r>
            <a:r>
              <a:rPr lang="fr-FR" dirty="0"/>
              <a:t>: les personnes (nom, âge, ville) qui ont moins de 30 </a:t>
            </a:r>
            <a:r>
              <a:rPr lang="fr-FR" dirty="0" smtClean="0"/>
              <a:t>ans.</a:t>
            </a:r>
          </a:p>
          <a:p>
            <a:pPr>
              <a:lnSpc>
                <a:spcPct val="150000"/>
              </a:lnSpc>
            </a:pPr>
            <a:r>
              <a:rPr lang="fr-FR" b="1" dirty="0" smtClean="0"/>
              <a:t>Requête </a:t>
            </a:r>
            <a:r>
              <a:rPr lang="fr-FR" b="1" dirty="0"/>
              <a:t>3 </a:t>
            </a:r>
            <a:r>
              <a:rPr lang="fr-FR" dirty="0"/>
              <a:t>: les villes dans la relation PERSONNE. </a:t>
            </a:r>
            <a:endParaRPr lang="fr-FR" dirty="0" smtClean="0"/>
          </a:p>
          <a:p>
            <a:pPr>
              <a:lnSpc>
                <a:spcPct val="150000"/>
              </a:lnSpc>
            </a:pPr>
            <a:r>
              <a:rPr lang="fr-FR" b="1" dirty="0" smtClean="0"/>
              <a:t>Requête </a:t>
            </a:r>
            <a:r>
              <a:rPr lang="fr-FR" b="1" dirty="0"/>
              <a:t>4 </a:t>
            </a:r>
            <a:r>
              <a:rPr lang="fr-FR" dirty="0"/>
              <a:t>: les noms des personnes habitant à Paris.</a:t>
            </a:r>
          </a:p>
        </p:txBody>
      </p:sp>
      <p:pic>
        <p:nvPicPr>
          <p:cNvPr id="33" name="Image 32"/>
          <p:cNvPicPr>
            <a:picLocks noChangeAspect="1"/>
          </p:cNvPicPr>
          <p:nvPr/>
        </p:nvPicPr>
        <p:blipFill>
          <a:blip r:embed="rId5"/>
          <a:stretch>
            <a:fillRect/>
          </a:stretch>
        </p:blipFill>
        <p:spPr>
          <a:xfrm>
            <a:off x="7830199" y="4448804"/>
            <a:ext cx="1044607" cy="1396825"/>
          </a:xfrm>
          <a:prstGeom prst="rect">
            <a:avLst/>
          </a:prstGeom>
        </p:spPr>
      </p:pic>
      <p:sp>
        <p:nvSpPr>
          <p:cNvPr id="34" name="Rectangle 33"/>
          <p:cNvSpPr/>
          <p:nvPr/>
        </p:nvSpPr>
        <p:spPr>
          <a:xfrm>
            <a:off x="7649772" y="4061884"/>
            <a:ext cx="1467261" cy="369332"/>
          </a:xfrm>
          <a:prstGeom prst="rect">
            <a:avLst/>
          </a:prstGeom>
        </p:spPr>
        <p:txBody>
          <a:bodyPr wrap="none">
            <a:spAutoFit/>
          </a:bodyPr>
          <a:lstStyle/>
          <a:p>
            <a:r>
              <a:rPr lang="fr-FR" b="1" dirty="0" smtClean="0"/>
              <a:t>A) Requête </a:t>
            </a:r>
            <a:r>
              <a:rPr lang="fr-FR" b="1" dirty="0"/>
              <a:t>2 </a:t>
            </a:r>
            <a:endParaRPr lang="fr-FR" dirty="0"/>
          </a:p>
        </p:txBody>
      </p:sp>
      <p:sp>
        <p:nvSpPr>
          <p:cNvPr id="35" name="Rectangle 34"/>
          <p:cNvSpPr/>
          <p:nvPr/>
        </p:nvSpPr>
        <p:spPr>
          <a:xfrm>
            <a:off x="5552906" y="4097392"/>
            <a:ext cx="1467261" cy="369332"/>
          </a:xfrm>
          <a:prstGeom prst="rect">
            <a:avLst/>
          </a:prstGeom>
        </p:spPr>
        <p:txBody>
          <a:bodyPr wrap="none">
            <a:spAutoFit/>
          </a:bodyPr>
          <a:lstStyle/>
          <a:p>
            <a:r>
              <a:rPr lang="fr-FR" b="1" dirty="0" smtClean="0"/>
              <a:t>A) Requête </a:t>
            </a:r>
            <a:r>
              <a:rPr lang="fr-FR" b="1" dirty="0"/>
              <a:t>1</a:t>
            </a:r>
            <a:r>
              <a:rPr lang="fr-FR" b="1" dirty="0" smtClean="0"/>
              <a:t> </a:t>
            </a:r>
            <a:endParaRPr lang="fr-FR" dirty="0"/>
          </a:p>
        </p:txBody>
      </p:sp>
      <p:sp>
        <p:nvSpPr>
          <p:cNvPr id="36" name="Rectangle 35"/>
          <p:cNvSpPr/>
          <p:nvPr/>
        </p:nvSpPr>
        <p:spPr>
          <a:xfrm>
            <a:off x="5564581" y="4511120"/>
            <a:ext cx="1747658" cy="369332"/>
          </a:xfrm>
          <a:prstGeom prst="rect">
            <a:avLst/>
          </a:prstGeom>
        </p:spPr>
        <p:txBody>
          <a:bodyPr wrap="none">
            <a:spAutoFit/>
          </a:bodyPr>
          <a:lstStyle/>
          <a:p>
            <a:r>
              <a:rPr lang="fr-FR" b="1" dirty="0" smtClean="0"/>
              <a:t>L’ensemble vide </a:t>
            </a:r>
            <a:endParaRPr lang="fr-FR" b="1" dirty="0"/>
          </a:p>
        </p:txBody>
      </p:sp>
      <p:sp>
        <p:nvSpPr>
          <p:cNvPr id="37" name="Rectangle 36"/>
          <p:cNvSpPr/>
          <p:nvPr/>
        </p:nvSpPr>
        <p:spPr>
          <a:xfrm>
            <a:off x="9583539" y="4035460"/>
            <a:ext cx="1467261" cy="369332"/>
          </a:xfrm>
          <a:prstGeom prst="rect">
            <a:avLst/>
          </a:prstGeom>
        </p:spPr>
        <p:txBody>
          <a:bodyPr wrap="none">
            <a:spAutoFit/>
          </a:bodyPr>
          <a:lstStyle/>
          <a:p>
            <a:r>
              <a:rPr lang="fr-FR" b="1" dirty="0" smtClean="0"/>
              <a:t>A) Requête 3 </a:t>
            </a:r>
            <a:endParaRPr lang="fr-FR" dirty="0"/>
          </a:p>
        </p:txBody>
      </p:sp>
      <p:pic>
        <p:nvPicPr>
          <p:cNvPr id="39" name="Image 38"/>
          <p:cNvPicPr>
            <a:picLocks noChangeAspect="1"/>
          </p:cNvPicPr>
          <p:nvPr/>
        </p:nvPicPr>
        <p:blipFill>
          <a:blip r:embed="rId6"/>
          <a:stretch>
            <a:fillRect/>
          </a:stretch>
        </p:blipFill>
        <p:spPr>
          <a:xfrm>
            <a:off x="9979553" y="4511120"/>
            <a:ext cx="905117" cy="697694"/>
          </a:xfrm>
          <a:prstGeom prst="rect">
            <a:avLst/>
          </a:prstGeom>
        </p:spPr>
      </p:pic>
      <p:sp>
        <p:nvSpPr>
          <p:cNvPr id="40" name="Rectangle 39"/>
          <p:cNvSpPr/>
          <p:nvPr/>
        </p:nvSpPr>
        <p:spPr>
          <a:xfrm>
            <a:off x="5343512" y="3638021"/>
            <a:ext cx="1513556" cy="400110"/>
          </a:xfrm>
          <a:prstGeom prst="rect">
            <a:avLst/>
          </a:prstGeom>
        </p:spPr>
        <p:txBody>
          <a:bodyPr wrap="none">
            <a:spAutoFit/>
          </a:bodyPr>
          <a:lstStyle/>
          <a:p>
            <a:r>
              <a:rPr lang="fr-FR" sz="2000" b="1" dirty="0" smtClean="0"/>
              <a:t>Solutions A </a:t>
            </a:r>
            <a:r>
              <a:rPr lang="fr-FR" sz="2000" dirty="0" smtClean="0"/>
              <a:t>:</a:t>
            </a:r>
            <a:endParaRPr lang="fr-FR" sz="2000" b="1" dirty="0"/>
          </a:p>
        </p:txBody>
      </p:sp>
      <p:sp>
        <p:nvSpPr>
          <p:cNvPr id="41" name="Rectangle 40"/>
          <p:cNvSpPr/>
          <p:nvPr/>
        </p:nvSpPr>
        <p:spPr>
          <a:xfrm>
            <a:off x="5343512" y="6026879"/>
            <a:ext cx="2459391" cy="400110"/>
          </a:xfrm>
          <a:prstGeom prst="rect">
            <a:avLst/>
          </a:prstGeom>
        </p:spPr>
        <p:txBody>
          <a:bodyPr wrap="square">
            <a:spAutoFit/>
          </a:bodyPr>
          <a:lstStyle/>
          <a:p>
            <a:r>
              <a:rPr lang="fr-FR" sz="2000" b="1" dirty="0" smtClean="0"/>
              <a:t>Solutions B</a:t>
            </a:r>
            <a:r>
              <a:rPr lang="fr-FR" sz="2000" dirty="0" smtClean="0"/>
              <a:t>: en classe</a:t>
            </a:r>
            <a:endParaRPr lang="fr-FR" sz="2000" b="1" dirty="0"/>
          </a:p>
        </p:txBody>
      </p:sp>
    </p:spTree>
    <p:extLst>
      <p:ext uri="{BB962C8B-B14F-4D97-AF65-F5344CB8AC3E}">
        <p14:creationId xmlns:p14="http://schemas.microsoft.com/office/powerpoint/2010/main" val="261991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41"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7823697" y="1526309"/>
            <a:ext cx="2200275" cy="2057400"/>
          </a:xfrm>
          <a:prstGeom prst="rect">
            <a:avLst/>
          </a:prstGeom>
        </p:spPr>
      </p:pic>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Rectangle 2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2" name="ZoneTexte 21"/>
          <p:cNvSpPr txBox="1"/>
          <p:nvPr/>
        </p:nvSpPr>
        <p:spPr>
          <a:xfrm>
            <a:off x="214583" y="582148"/>
            <a:ext cx="3147465" cy="461665"/>
          </a:xfrm>
          <a:prstGeom prst="rect">
            <a:avLst/>
          </a:prstGeom>
          <a:noFill/>
        </p:spPr>
        <p:txBody>
          <a:bodyPr wrap="none" rtlCol="0">
            <a:spAutoFit/>
          </a:bodyPr>
          <a:lstStyle/>
          <a:p>
            <a:r>
              <a:rPr lang="fr-FR" sz="2400" b="1" dirty="0" smtClean="0">
                <a:solidFill>
                  <a:srgbClr val="C00000"/>
                </a:solidFill>
              </a:rPr>
              <a:t>L’Algèbre Relationnelle </a:t>
            </a:r>
            <a:endParaRPr lang="fr-FR" sz="2400" b="1" dirty="0">
              <a:solidFill>
                <a:srgbClr val="C00000"/>
              </a:solidFill>
            </a:endParaRPr>
          </a:p>
        </p:txBody>
      </p:sp>
      <p:sp>
        <p:nvSpPr>
          <p:cNvPr id="23" name="Rectangle 22"/>
          <p:cNvSpPr/>
          <p:nvPr/>
        </p:nvSpPr>
        <p:spPr>
          <a:xfrm>
            <a:off x="3607124" y="600517"/>
            <a:ext cx="3847528" cy="461665"/>
          </a:xfrm>
          <a:prstGeom prst="rect">
            <a:avLst/>
          </a:prstGeom>
        </p:spPr>
        <p:txBody>
          <a:bodyPr wrap="none">
            <a:spAutoFit/>
          </a:bodyPr>
          <a:lstStyle/>
          <a:p>
            <a:pPr marL="53975">
              <a:lnSpc>
                <a:spcPct val="100000"/>
              </a:lnSpc>
              <a:spcBef>
                <a:spcPts val="160"/>
              </a:spcBef>
            </a:pPr>
            <a:r>
              <a:rPr lang="fr-FR" sz="2400" b="1" spc="-40" dirty="0" smtClean="0">
                <a:solidFill>
                  <a:srgbClr val="3333B2"/>
                </a:solidFill>
                <a:latin typeface="Arial"/>
                <a:cs typeface="Arial"/>
              </a:rPr>
              <a:t>Opérateurs</a:t>
            </a:r>
            <a:r>
              <a:rPr lang="fr-FR" sz="2400" b="1" spc="-30" dirty="0" smtClean="0">
                <a:solidFill>
                  <a:srgbClr val="3333B2"/>
                </a:solidFill>
                <a:latin typeface="Arial"/>
                <a:cs typeface="Arial"/>
              </a:rPr>
              <a:t> </a:t>
            </a:r>
            <a:r>
              <a:rPr lang="fr-FR" sz="2400" b="1" spc="-10" dirty="0">
                <a:solidFill>
                  <a:srgbClr val="3333B2"/>
                </a:solidFill>
                <a:latin typeface="Arial"/>
                <a:cs typeface="Arial"/>
              </a:rPr>
              <a:t>ensemblistes</a:t>
            </a:r>
            <a:endParaRPr lang="fr-FR" sz="2400" dirty="0">
              <a:latin typeface="Arial"/>
              <a:cs typeface="Arial"/>
            </a:endParaRPr>
          </a:p>
        </p:txBody>
      </p:sp>
      <p:sp>
        <p:nvSpPr>
          <p:cNvPr id="24" name="object 6"/>
          <p:cNvSpPr txBox="1"/>
          <p:nvPr/>
        </p:nvSpPr>
        <p:spPr>
          <a:xfrm>
            <a:off x="8346750" y="577993"/>
            <a:ext cx="2885699"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 Jointure(Suite)</a:t>
            </a:r>
            <a:r>
              <a:rPr sz="2400" b="1" spc="-5" dirty="0" smtClean="0">
                <a:solidFill>
                  <a:srgbClr val="3333B2"/>
                </a:solidFill>
                <a:latin typeface="Arial"/>
                <a:cs typeface="Arial"/>
              </a:rPr>
              <a:t>:</a:t>
            </a:r>
            <a:endParaRPr sz="2400" dirty="0">
              <a:latin typeface="Tahoma"/>
              <a:cs typeface="Tahoma"/>
            </a:endParaRPr>
          </a:p>
        </p:txBody>
      </p:sp>
      <p:sp>
        <p:nvSpPr>
          <p:cNvPr id="25" name="Rectangle 24"/>
          <p:cNvSpPr/>
          <p:nvPr/>
        </p:nvSpPr>
        <p:spPr>
          <a:xfrm>
            <a:off x="61777" y="1025178"/>
            <a:ext cx="1506823" cy="507831"/>
          </a:xfrm>
          <a:prstGeom prst="rect">
            <a:avLst/>
          </a:prstGeom>
        </p:spPr>
        <p:txBody>
          <a:bodyPr wrap="none">
            <a:spAutoFit/>
          </a:bodyPr>
          <a:lstStyle/>
          <a:p>
            <a:pPr marL="53975">
              <a:lnSpc>
                <a:spcPct val="150000"/>
              </a:lnSpc>
              <a:spcBef>
                <a:spcPts val="145"/>
              </a:spcBef>
            </a:pPr>
            <a:r>
              <a:rPr lang="fr-FR" b="1" spc="-10" dirty="0" smtClean="0">
                <a:latin typeface="Arial"/>
                <a:cs typeface="Arial"/>
              </a:rPr>
              <a:t>Exercice 4 </a:t>
            </a:r>
            <a:r>
              <a:rPr lang="fr-FR" b="1" spc="-5" dirty="0">
                <a:latin typeface="Arial"/>
                <a:cs typeface="Arial"/>
              </a:rPr>
              <a:t>:</a:t>
            </a:r>
          </a:p>
        </p:txBody>
      </p:sp>
      <p:sp>
        <p:nvSpPr>
          <p:cNvPr id="26" name="Rectangle 25"/>
          <p:cNvSpPr/>
          <p:nvPr/>
        </p:nvSpPr>
        <p:spPr>
          <a:xfrm>
            <a:off x="150075" y="1526309"/>
            <a:ext cx="4326826" cy="400110"/>
          </a:xfrm>
          <a:prstGeom prst="rect">
            <a:avLst/>
          </a:prstGeom>
        </p:spPr>
        <p:txBody>
          <a:bodyPr wrap="none">
            <a:spAutoFit/>
          </a:bodyPr>
          <a:lstStyle/>
          <a:p>
            <a:r>
              <a:rPr lang="fr-FR" sz="2000" dirty="0"/>
              <a:t>Soit </a:t>
            </a:r>
            <a:r>
              <a:rPr lang="fr-FR" sz="2000" dirty="0" smtClean="0"/>
              <a:t>les deux  relations R et S suivantes :</a:t>
            </a:r>
            <a:endParaRPr lang="fr-FR" sz="2000" dirty="0"/>
          </a:p>
        </p:txBody>
      </p:sp>
      <p:sp>
        <p:nvSpPr>
          <p:cNvPr id="27" name="Rectangle 26"/>
          <p:cNvSpPr/>
          <p:nvPr/>
        </p:nvSpPr>
        <p:spPr>
          <a:xfrm>
            <a:off x="61777" y="1970999"/>
            <a:ext cx="7392875" cy="1015663"/>
          </a:xfrm>
          <a:prstGeom prst="rect">
            <a:avLst/>
          </a:prstGeom>
        </p:spPr>
        <p:txBody>
          <a:bodyPr wrap="square">
            <a:spAutoFit/>
          </a:bodyPr>
          <a:lstStyle/>
          <a:p>
            <a:r>
              <a:rPr lang="fr-FR" sz="2000" dirty="0"/>
              <a:t>où les attributs </a:t>
            </a:r>
            <a:r>
              <a:rPr lang="fr-FR" sz="2000" b="1" dirty="0"/>
              <a:t>A, B, C </a:t>
            </a:r>
            <a:r>
              <a:rPr lang="fr-FR" sz="2000" dirty="0"/>
              <a:t>sont définis sur les domaines des lettres de l'alphabet. </a:t>
            </a:r>
            <a:endParaRPr lang="fr-FR" sz="2000" dirty="0" smtClean="0"/>
          </a:p>
          <a:p>
            <a:r>
              <a:rPr lang="fr-FR" sz="2000" b="1" dirty="0" smtClean="0"/>
              <a:t>A) </a:t>
            </a:r>
            <a:r>
              <a:rPr lang="fr-FR" sz="2000" dirty="0" smtClean="0"/>
              <a:t>Donnez </a:t>
            </a:r>
            <a:r>
              <a:rPr lang="fr-FR" sz="2000" dirty="0"/>
              <a:t>le résultat des requêtes suivantes:</a:t>
            </a:r>
          </a:p>
        </p:txBody>
      </p:sp>
      <p:pic>
        <p:nvPicPr>
          <p:cNvPr id="29" name="Image 28"/>
          <p:cNvPicPr>
            <a:picLocks noChangeAspect="1"/>
          </p:cNvPicPr>
          <p:nvPr/>
        </p:nvPicPr>
        <p:blipFill>
          <a:blip r:embed="rId3"/>
          <a:stretch>
            <a:fillRect/>
          </a:stretch>
        </p:blipFill>
        <p:spPr>
          <a:xfrm>
            <a:off x="214583" y="3077111"/>
            <a:ext cx="2810413" cy="506598"/>
          </a:xfrm>
          <a:prstGeom prst="rect">
            <a:avLst/>
          </a:prstGeom>
        </p:spPr>
      </p:pic>
      <p:pic>
        <p:nvPicPr>
          <p:cNvPr id="33" name="Image 32"/>
          <p:cNvPicPr>
            <a:picLocks noChangeAspect="1"/>
          </p:cNvPicPr>
          <p:nvPr/>
        </p:nvPicPr>
        <p:blipFill>
          <a:blip r:embed="rId4"/>
          <a:stretch>
            <a:fillRect/>
          </a:stretch>
        </p:blipFill>
        <p:spPr>
          <a:xfrm>
            <a:off x="214583" y="3673219"/>
            <a:ext cx="5358268" cy="444520"/>
          </a:xfrm>
          <a:prstGeom prst="rect">
            <a:avLst/>
          </a:prstGeom>
        </p:spPr>
      </p:pic>
      <p:sp>
        <p:nvSpPr>
          <p:cNvPr id="34" name="Rectangle 33"/>
          <p:cNvSpPr/>
          <p:nvPr/>
        </p:nvSpPr>
        <p:spPr>
          <a:xfrm>
            <a:off x="150075" y="4434964"/>
            <a:ext cx="5303696" cy="400110"/>
          </a:xfrm>
          <a:prstGeom prst="rect">
            <a:avLst/>
          </a:prstGeom>
        </p:spPr>
        <p:txBody>
          <a:bodyPr wrap="none">
            <a:spAutoFit/>
          </a:bodyPr>
          <a:lstStyle/>
          <a:p>
            <a:r>
              <a:rPr lang="fr-FR" sz="2000" b="1" dirty="0" smtClean="0"/>
              <a:t>B) </a:t>
            </a:r>
            <a:r>
              <a:rPr lang="fr-FR" sz="2000" dirty="0" smtClean="0"/>
              <a:t>Est-ce </a:t>
            </a:r>
            <a:r>
              <a:rPr lang="fr-FR" sz="2000" dirty="0"/>
              <a:t>que les équations suivantes sont vraies?</a:t>
            </a:r>
          </a:p>
        </p:txBody>
      </p:sp>
      <p:pic>
        <p:nvPicPr>
          <p:cNvPr id="38" name="Image 37"/>
          <p:cNvPicPr>
            <a:picLocks noChangeAspect="1"/>
          </p:cNvPicPr>
          <p:nvPr/>
        </p:nvPicPr>
        <p:blipFill>
          <a:blip r:embed="rId5"/>
          <a:stretch>
            <a:fillRect/>
          </a:stretch>
        </p:blipFill>
        <p:spPr>
          <a:xfrm>
            <a:off x="1336379" y="4961799"/>
            <a:ext cx="3114675" cy="381000"/>
          </a:xfrm>
          <a:prstGeom prst="rect">
            <a:avLst/>
          </a:prstGeom>
        </p:spPr>
      </p:pic>
      <p:pic>
        <p:nvPicPr>
          <p:cNvPr id="40" name="Image 39"/>
          <p:cNvPicPr>
            <a:picLocks noChangeAspect="1"/>
          </p:cNvPicPr>
          <p:nvPr/>
        </p:nvPicPr>
        <p:blipFill>
          <a:blip r:embed="rId6"/>
          <a:stretch>
            <a:fillRect/>
          </a:stretch>
        </p:blipFill>
        <p:spPr>
          <a:xfrm>
            <a:off x="1356918" y="5510116"/>
            <a:ext cx="2962275" cy="352425"/>
          </a:xfrm>
          <a:prstGeom prst="rect">
            <a:avLst/>
          </a:prstGeom>
        </p:spPr>
      </p:pic>
      <p:pic>
        <p:nvPicPr>
          <p:cNvPr id="42" name="Image 41"/>
          <p:cNvPicPr>
            <a:picLocks noChangeAspect="1"/>
          </p:cNvPicPr>
          <p:nvPr/>
        </p:nvPicPr>
        <p:blipFill>
          <a:blip r:embed="rId7"/>
          <a:stretch>
            <a:fillRect/>
          </a:stretch>
        </p:blipFill>
        <p:spPr>
          <a:xfrm>
            <a:off x="1210896" y="5862541"/>
            <a:ext cx="3133725" cy="676275"/>
          </a:xfrm>
          <a:prstGeom prst="rect">
            <a:avLst/>
          </a:prstGeom>
        </p:spPr>
      </p:pic>
    </p:spTree>
    <p:extLst>
      <p:ext uri="{BB962C8B-B14F-4D97-AF65-F5344CB8AC3E}">
        <p14:creationId xmlns:p14="http://schemas.microsoft.com/office/powerpoint/2010/main" val="88451112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Rectangle 1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1" name="ZoneTexte 20"/>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3" name="object 6"/>
          <p:cNvSpPr txBox="1"/>
          <p:nvPr/>
        </p:nvSpPr>
        <p:spPr>
          <a:xfrm>
            <a:off x="3890864" y="1091875"/>
            <a:ext cx="2885699"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Opération Insert </a:t>
            </a:r>
            <a:endParaRPr sz="2400" dirty="0">
              <a:latin typeface="Tahoma"/>
              <a:cs typeface="Tahoma"/>
            </a:endParaRPr>
          </a:p>
        </p:txBody>
      </p:sp>
      <p:sp>
        <p:nvSpPr>
          <p:cNvPr id="24" name="Rectangle 23"/>
          <p:cNvSpPr/>
          <p:nvPr/>
        </p:nvSpPr>
        <p:spPr>
          <a:xfrm>
            <a:off x="0" y="1661262"/>
            <a:ext cx="11887200" cy="923330"/>
          </a:xfrm>
          <a:prstGeom prst="rect">
            <a:avLst/>
          </a:prstGeom>
        </p:spPr>
        <p:txBody>
          <a:bodyPr wrap="square">
            <a:spAutoFit/>
          </a:bodyPr>
          <a:lstStyle/>
          <a:p>
            <a:pPr>
              <a:lnSpc>
                <a:spcPct val="150000"/>
              </a:lnSpc>
            </a:pPr>
            <a:r>
              <a:rPr lang="fr-FR" dirty="0">
                <a:solidFill>
                  <a:srgbClr val="2D3748"/>
                </a:solidFill>
                <a:latin typeface="Garamand"/>
              </a:rPr>
              <a:t> l’ordre </a:t>
            </a:r>
            <a:r>
              <a:rPr lang="fr-FR" dirty="0" err="1">
                <a:solidFill>
                  <a:srgbClr val="2D3748"/>
                </a:solidFill>
                <a:latin typeface="Garamand"/>
              </a:rPr>
              <a:t>sql</a:t>
            </a:r>
            <a:r>
              <a:rPr lang="fr-FR" dirty="0">
                <a:solidFill>
                  <a:srgbClr val="2D3748"/>
                </a:solidFill>
                <a:latin typeface="Garamand"/>
              </a:rPr>
              <a:t> </a:t>
            </a:r>
            <a:r>
              <a:rPr lang="fr-FR" b="1" dirty="0">
                <a:solidFill>
                  <a:srgbClr val="2D3748"/>
                </a:solidFill>
                <a:latin typeface="Garamand"/>
              </a:rPr>
              <a:t>insert </a:t>
            </a:r>
            <a:r>
              <a:rPr lang="fr-FR" dirty="0">
                <a:solidFill>
                  <a:srgbClr val="2D3748"/>
                </a:solidFill>
                <a:latin typeface="Garamand"/>
              </a:rPr>
              <a:t>qui nous permet d’ajouter des enregistrements dans les </a:t>
            </a:r>
            <a:r>
              <a:rPr lang="fr-FR" dirty="0" smtClean="0">
                <a:solidFill>
                  <a:srgbClr val="2D3748"/>
                </a:solidFill>
                <a:latin typeface="Garamand"/>
              </a:rPr>
              <a:t>tables.</a:t>
            </a:r>
          </a:p>
          <a:p>
            <a:pPr>
              <a:lnSpc>
                <a:spcPct val="150000"/>
              </a:lnSpc>
            </a:pPr>
            <a:r>
              <a:rPr lang="fr-FR" dirty="0">
                <a:solidFill>
                  <a:srgbClr val="2D3748"/>
                </a:solidFill>
                <a:latin typeface="Garamand"/>
              </a:rPr>
              <a:t>Pour ajouter un </a:t>
            </a:r>
            <a:r>
              <a:rPr lang="fr-FR" dirty="0" err="1">
                <a:solidFill>
                  <a:srgbClr val="2D3748"/>
                </a:solidFill>
                <a:latin typeface="Garamand"/>
              </a:rPr>
              <a:t>tuple</a:t>
            </a:r>
            <a:r>
              <a:rPr lang="fr-FR" dirty="0">
                <a:solidFill>
                  <a:srgbClr val="2D3748"/>
                </a:solidFill>
                <a:latin typeface="Garamand"/>
              </a:rPr>
              <a:t> (un enregistrement, une ligne) dans une table de la base de données, on procède comme suit </a:t>
            </a:r>
          </a:p>
        </p:txBody>
      </p:sp>
      <p:sp>
        <p:nvSpPr>
          <p:cNvPr id="26" name="Rectangle 25"/>
          <p:cNvSpPr/>
          <p:nvPr/>
        </p:nvSpPr>
        <p:spPr>
          <a:xfrm>
            <a:off x="159658" y="3037064"/>
            <a:ext cx="11727542" cy="2308324"/>
          </a:xfrm>
          <a:prstGeom prst="rect">
            <a:avLst/>
          </a:prstGeom>
          <a:solidFill>
            <a:schemeClr val="accent5">
              <a:lumMod val="40000"/>
              <a:lumOff val="60000"/>
            </a:schemeClr>
          </a:solidFill>
        </p:spPr>
        <p:txBody>
          <a:bodyPr wrap="square">
            <a:spAutoFit/>
          </a:bodyPr>
          <a:lstStyle/>
          <a:p>
            <a:pPr marL="342900" indent="-342900">
              <a:lnSpc>
                <a:spcPct val="200000"/>
              </a:lnSpc>
              <a:buAutoNum type="arabicParenR"/>
            </a:pPr>
            <a:r>
              <a:rPr lang="fr-FR" b="1" dirty="0" smtClean="0">
                <a:solidFill>
                  <a:srgbClr val="2D3748"/>
                </a:solidFill>
                <a:latin typeface="Garamand"/>
              </a:rPr>
              <a:t>Insertion en mentionnant tous les attributs dans l’</a:t>
            </a:r>
            <a:r>
              <a:rPr lang="fr-FR" b="1" dirty="0" err="1" smtClean="0">
                <a:solidFill>
                  <a:srgbClr val="2D3748"/>
                </a:solidFill>
                <a:latin typeface="Garamand"/>
              </a:rPr>
              <a:t>ipdre</a:t>
            </a:r>
            <a:r>
              <a:rPr lang="fr-FR" b="1" dirty="0" smtClean="0">
                <a:solidFill>
                  <a:srgbClr val="2D3748"/>
                </a:solidFill>
                <a:latin typeface="Garamand"/>
              </a:rPr>
              <a:t> de définition de la table </a:t>
            </a:r>
            <a:endParaRPr lang="fr-FR" b="1" dirty="0">
              <a:solidFill>
                <a:srgbClr val="2D3748"/>
              </a:solidFill>
              <a:latin typeface="Garamand"/>
            </a:endParaRPr>
          </a:p>
          <a:p>
            <a:pPr>
              <a:lnSpc>
                <a:spcPct val="200000"/>
              </a:lnSpc>
            </a:pPr>
            <a:r>
              <a:rPr lang="fr-FR" b="1" dirty="0" smtClean="0">
                <a:solidFill>
                  <a:srgbClr val="2D3748"/>
                </a:solidFill>
                <a:latin typeface="Garamand"/>
              </a:rPr>
              <a:t>		</a:t>
            </a:r>
            <a:r>
              <a:rPr lang="fr-FR" b="1" dirty="0" smtClean="0">
                <a:solidFill>
                  <a:srgbClr val="C00000"/>
                </a:solidFill>
                <a:latin typeface="Garamand"/>
              </a:rPr>
              <a:t>INSERT </a:t>
            </a:r>
            <a:r>
              <a:rPr lang="fr-FR" b="1" dirty="0">
                <a:solidFill>
                  <a:srgbClr val="C00000"/>
                </a:solidFill>
                <a:latin typeface="Garamand"/>
              </a:rPr>
              <a:t>INTO</a:t>
            </a:r>
            <a:r>
              <a:rPr lang="fr-FR" b="1" dirty="0">
                <a:solidFill>
                  <a:srgbClr val="2D3748"/>
                </a:solidFill>
                <a:latin typeface="Garamand"/>
              </a:rPr>
              <a:t> </a:t>
            </a:r>
            <a:r>
              <a:rPr lang="fr-FR" dirty="0" err="1">
                <a:solidFill>
                  <a:srgbClr val="2D3748"/>
                </a:solidFill>
                <a:latin typeface="Garamand"/>
              </a:rPr>
              <a:t>nom_table</a:t>
            </a:r>
            <a:r>
              <a:rPr lang="fr-FR" dirty="0">
                <a:solidFill>
                  <a:srgbClr val="2D3748"/>
                </a:solidFill>
                <a:latin typeface="Garamand"/>
              </a:rPr>
              <a:t> </a:t>
            </a:r>
            <a:r>
              <a:rPr lang="fr-FR" b="1" dirty="0">
                <a:solidFill>
                  <a:srgbClr val="C00000"/>
                </a:solidFill>
                <a:latin typeface="Garamand"/>
              </a:rPr>
              <a:t>VALUES</a:t>
            </a:r>
            <a:r>
              <a:rPr lang="fr-FR" b="1" dirty="0">
                <a:solidFill>
                  <a:srgbClr val="2D3748"/>
                </a:solidFill>
                <a:latin typeface="Garamand"/>
              </a:rPr>
              <a:t> </a:t>
            </a:r>
            <a:r>
              <a:rPr lang="fr-FR" dirty="0">
                <a:solidFill>
                  <a:srgbClr val="2D3748"/>
                </a:solidFill>
                <a:latin typeface="Garamand"/>
              </a:rPr>
              <a:t>(valeur_attribut1, valeur_attribut2, …) </a:t>
            </a:r>
            <a:r>
              <a:rPr lang="fr-FR" dirty="0" smtClean="0">
                <a:solidFill>
                  <a:srgbClr val="2D3748"/>
                </a:solidFill>
                <a:latin typeface="Garamand"/>
              </a:rPr>
              <a:t>;</a:t>
            </a:r>
            <a:r>
              <a:rPr lang="fr-FR" dirty="0"/>
              <a:t/>
            </a:r>
            <a:br>
              <a:rPr lang="fr-FR" dirty="0"/>
            </a:br>
            <a:r>
              <a:rPr lang="fr-FR" dirty="0" smtClean="0"/>
              <a:t>2</a:t>
            </a:r>
            <a:r>
              <a:rPr lang="fr-FR" b="1" dirty="0">
                <a:solidFill>
                  <a:srgbClr val="2D3748"/>
                </a:solidFill>
                <a:latin typeface="Garamand"/>
              </a:rPr>
              <a:t>)  Insertion avec </a:t>
            </a:r>
            <a:r>
              <a:rPr lang="fr-FR" b="1" dirty="0" smtClean="0">
                <a:solidFill>
                  <a:srgbClr val="2D3748"/>
                </a:solidFill>
                <a:latin typeface="Garamand"/>
              </a:rPr>
              <a:t>mention de la valeur  de </a:t>
            </a:r>
            <a:r>
              <a:rPr lang="fr-FR" b="1" dirty="0">
                <a:solidFill>
                  <a:srgbClr val="2D3748"/>
                </a:solidFill>
                <a:latin typeface="Garamand"/>
              </a:rPr>
              <a:t>quelques attributs </a:t>
            </a:r>
          </a:p>
          <a:p>
            <a:pPr>
              <a:lnSpc>
                <a:spcPct val="200000"/>
              </a:lnSpc>
            </a:pPr>
            <a:r>
              <a:rPr lang="fr-FR" b="1" dirty="0" smtClean="0">
                <a:solidFill>
                  <a:srgbClr val="2D3748"/>
                </a:solidFill>
                <a:latin typeface="Garamand"/>
              </a:rPr>
              <a:t>	</a:t>
            </a:r>
            <a:r>
              <a:rPr lang="fr-FR" b="1" dirty="0" smtClean="0">
                <a:solidFill>
                  <a:srgbClr val="C00000"/>
                </a:solidFill>
                <a:latin typeface="Garamand"/>
              </a:rPr>
              <a:t>INSERT </a:t>
            </a:r>
            <a:r>
              <a:rPr lang="fr-FR" b="1" dirty="0">
                <a:solidFill>
                  <a:srgbClr val="C00000"/>
                </a:solidFill>
                <a:latin typeface="Garamand"/>
              </a:rPr>
              <a:t>INTO</a:t>
            </a:r>
            <a:r>
              <a:rPr lang="fr-FR" b="1" dirty="0">
                <a:solidFill>
                  <a:srgbClr val="2D3748"/>
                </a:solidFill>
                <a:latin typeface="Garamand"/>
              </a:rPr>
              <a:t> </a:t>
            </a:r>
            <a:r>
              <a:rPr lang="fr-FR" dirty="0" err="1">
                <a:solidFill>
                  <a:srgbClr val="2D3748"/>
                </a:solidFill>
                <a:latin typeface="Garamand"/>
              </a:rPr>
              <a:t>nom_table</a:t>
            </a:r>
            <a:r>
              <a:rPr lang="fr-FR" dirty="0">
                <a:solidFill>
                  <a:srgbClr val="2D3748"/>
                </a:solidFill>
                <a:latin typeface="Garamand"/>
              </a:rPr>
              <a:t> (</a:t>
            </a:r>
            <a:r>
              <a:rPr lang="fr-FR" b="1" dirty="0">
                <a:solidFill>
                  <a:srgbClr val="2D3748"/>
                </a:solidFill>
                <a:latin typeface="Garamand"/>
              </a:rPr>
              <a:t>attribut1</a:t>
            </a:r>
            <a:r>
              <a:rPr lang="fr-FR" dirty="0">
                <a:solidFill>
                  <a:srgbClr val="2D3748"/>
                </a:solidFill>
                <a:latin typeface="Garamand"/>
              </a:rPr>
              <a:t>, </a:t>
            </a:r>
            <a:r>
              <a:rPr lang="fr-FR" b="1" dirty="0">
                <a:solidFill>
                  <a:srgbClr val="2D3748"/>
                </a:solidFill>
                <a:latin typeface="Garamand"/>
              </a:rPr>
              <a:t>attribut2</a:t>
            </a:r>
            <a:r>
              <a:rPr lang="fr-FR" dirty="0">
                <a:solidFill>
                  <a:srgbClr val="2D3748"/>
                </a:solidFill>
                <a:latin typeface="Garamand"/>
              </a:rPr>
              <a:t>, …)  </a:t>
            </a:r>
            <a:r>
              <a:rPr lang="fr-FR" b="1" dirty="0">
                <a:solidFill>
                  <a:srgbClr val="C00000"/>
                </a:solidFill>
                <a:latin typeface="Garamand"/>
              </a:rPr>
              <a:t>VALUES</a:t>
            </a:r>
            <a:r>
              <a:rPr lang="fr-FR" b="1" dirty="0">
                <a:solidFill>
                  <a:srgbClr val="2D3748"/>
                </a:solidFill>
                <a:latin typeface="Garamand"/>
              </a:rPr>
              <a:t> </a:t>
            </a:r>
            <a:r>
              <a:rPr lang="fr-FR" dirty="0">
                <a:solidFill>
                  <a:srgbClr val="2D3748"/>
                </a:solidFill>
                <a:latin typeface="Garamand"/>
              </a:rPr>
              <a:t>(valeur_attribut1, valeur_attribut2, ..) </a:t>
            </a:r>
            <a:endParaRPr lang="fr-FR" dirty="0"/>
          </a:p>
        </p:txBody>
      </p:sp>
      <p:sp>
        <p:nvSpPr>
          <p:cNvPr id="27" name="Rectangle 26"/>
          <p:cNvSpPr/>
          <p:nvPr/>
        </p:nvSpPr>
        <p:spPr>
          <a:xfrm>
            <a:off x="159658" y="2624942"/>
            <a:ext cx="1441613" cy="523220"/>
          </a:xfrm>
          <a:prstGeom prst="rect">
            <a:avLst/>
          </a:prstGeom>
        </p:spPr>
        <p:txBody>
          <a:bodyPr wrap="none">
            <a:spAutoFit/>
          </a:bodyPr>
          <a:lstStyle/>
          <a:p>
            <a:r>
              <a:rPr lang="fr-FR" sz="2800" b="1" u="sng" dirty="0">
                <a:solidFill>
                  <a:srgbClr val="0070C0"/>
                </a:solidFill>
              </a:rPr>
              <a:t>Syntaxe:</a:t>
            </a:r>
          </a:p>
        </p:txBody>
      </p:sp>
      <p:sp>
        <p:nvSpPr>
          <p:cNvPr id="28" name="Rectangle 27"/>
          <p:cNvSpPr/>
          <p:nvPr/>
        </p:nvSpPr>
        <p:spPr>
          <a:xfrm>
            <a:off x="32383" y="5387898"/>
            <a:ext cx="1774268" cy="523220"/>
          </a:xfrm>
          <a:prstGeom prst="rect">
            <a:avLst/>
          </a:prstGeom>
        </p:spPr>
        <p:txBody>
          <a:bodyPr wrap="none">
            <a:spAutoFit/>
          </a:bodyPr>
          <a:lstStyle/>
          <a:p>
            <a:r>
              <a:rPr lang="fr-FR" sz="2800" b="1" u="sng" dirty="0" smtClean="0">
                <a:solidFill>
                  <a:srgbClr val="0070C0"/>
                </a:solidFill>
              </a:rPr>
              <a:t>Exemples :</a:t>
            </a:r>
            <a:endParaRPr lang="fr-FR" sz="2800" b="1" u="sng" dirty="0">
              <a:solidFill>
                <a:srgbClr val="0070C0"/>
              </a:solidFill>
            </a:endParaRPr>
          </a:p>
        </p:txBody>
      </p:sp>
      <p:sp>
        <p:nvSpPr>
          <p:cNvPr id="29" name="Rectangle 28"/>
          <p:cNvSpPr/>
          <p:nvPr/>
        </p:nvSpPr>
        <p:spPr>
          <a:xfrm>
            <a:off x="1806651" y="5568040"/>
            <a:ext cx="8938342" cy="369332"/>
          </a:xfrm>
          <a:prstGeom prst="rect">
            <a:avLst/>
          </a:prstGeom>
        </p:spPr>
        <p:txBody>
          <a:bodyPr wrap="square">
            <a:spAutoFit/>
          </a:bodyPr>
          <a:lstStyle/>
          <a:p>
            <a:r>
              <a:rPr lang="fr-FR" dirty="0" smtClean="0">
                <a:latin typeface="Garamand"/>
              </a:rPr>
              <a:t>1) </a:t>
            </a:r>
            <a:r>
              <a:rPr lang="fr-FR" b="1" dirty="0" smtClean="0">
                <a:solidFill>
                  <a:srgbClr val="C00000"/>
                </a:solidFill>
                <a:latin typeface="Garamand"/>
              </a:rPr>
              <a:t>INSERT </a:t>
            </a:r>
            <a:r>
              <a:rPr lang="fr-FR" b="1" dirty="0">
                <a:solidFill>
                  <a:srgbClr val="C00000"/>
                </a:solidFill>
                <a:latin typeface="Garamand"/>
              </a:rPr>
              <a:t>INTO</a:t>
            </a:r>
            <a:r>
              <a:rPr lang="fr-FR" b="1" dirty="0">
                <a:solidFill>
                  <a:srgbClr val="2D3748"/>
                </a:solidFill>
                <a:latin typeface="Garamand"/>
              </a:rPr>
              <a:t> </a:t>
            </a:r>
            <a:r>
              <a:rPr lang="fr-FR" b="1" dirty="0" smtClean="0">
                <a:solidFill>
                  <a:srgbClr val="2D3748"/>
                </a:solidFill>
                <a:latin typeface="Garamand"/>
              </a:rPr>
              <a:t>Produit</a:t>
            </a:r>
            <a:r>
              <a:rPr lang="fr-FR" dirty="0" smtClean="0">
                <a:solidFill>
                  <a:srgbClr val="2D3748"/>
                </a:solidFill>
                <a:latin typeface="Garamand"/>
              </a:rPr>
              <a:t> </a:t>
            </a:r>
            <a:r>
              <a:rPr lang="fr-FR" dirty="0">
                <a:solidFill>
                  <a:srgbClr val="2D3748"/>
                </a:solidFill>
                <a:latin typeface="Garamand"/>
              </a:rPr>
              <a:t> </a:t>
            </a:r>
            <a:r>
              <a:rPr lang="fr-FR" b="1" dirty="0">
                <a:solidFill>
                  <a:srgbClr val="C00000"/>
                </a:solidFill>
                <a:latin typeface="Garamand"/>
              </a:rPr>
              <a:t>VALUES</a:t>
            </a:r>
            <a:r>
              <a:rPr lang="fr-FR" b="1" dirty="0">
                <a:solidFill>
                  <a:srgbClr val="2D3748"/>
                </a:solidFill>
                <a:latin typeface="Garamand"/>
              </a:rPr>
              <a:t> </a:t>
            </a:r>
            <a:r>
              <a:rPr lang="fr-FR" dirty="0" smtClean="0">
                <a:solidFill>
                  <a:srgbClr val="2D3748"/>
                </a:solidFill>
                <a:latin typeface="Garamand"/>
              </a:rPr>
              <a:t>(1234, ‘VOLVO’, 9000) </a:t>
            </a:r>
            <a:r>
              <a:rPr lang="fr-FR" dirty="0">
                <a:solidFill>
                  <a:srgbClr val="2D3748"/>
                </a:solidFill>
                <a:latin typeface="Garamand"/>
              </a:rPr>
              <a:t>;</a:t>
            </a:r>
            <a:endParaRPr lang="fr-FR" dirty="0"/>
          </a:p>
        </p:txBody>
      </p:sp>
      <p:sp>
        <p:nvSpPr>
          <p:cNvPr id="30" name="Rectangle 29"/>
          <p:cNvSpPr/>
          <p:nvPr/>
        </p:nvSpPr>
        <p:spPr>
          <a:xfrm>
            <a:off x="1787094" y="5975358"/>
            <a:ext cx="7673142" cy="369332"/>
          </a:xfrm>
          <a:prstGeom prst="rect">
            <a:avLst/>
          </a:prstGeom>
        </p:spPr>
        <p:txBody>
          <a:bodyPr wrap="square">
            <a:spAutoFit/>
          </a:bodyPr>
          <a:lstStyle/>
          <a:p>
            <a:r>
              <a:rPr lang="fr-FR" dirty="0" smtClean="0">
                <a:latin typeface="Garamand"/>
              </a:rPr>
              <a:t>2) </a:t>
            </a:r>
            <a:r>
              <a:rPr lang="fr-FR" b="1" dirty="0" smtClean="0">
                <a:solidFill>
                  <a:srgbClr val="C00000"/>
                </a:solidFill>
                <a:latin typeface="Garamand"/>
              </a:rPr>
              <a:t>INSERT </a:t>
            </a:r>
            <a:r>
              <a:rPr lang="fr-FR" b="1" dirty="0">
                <a:solidFill>
                  <a:srgbClr val="C00000"/>
                </a:solidFill>
                <a:latin typeface="Garamand"/>
              </a:rPr>
              <a:t>INTO</a:t>
            </a:r>
            <a:r>
              <a:rPr lang="fr-FR" b="1" dirty="0">
                <a:solidFill>
                  <a:srgbClr val="2D3748"/>
                </a:solidFill>
                <a:latin typeface="Garamand"/>
              </a:rPr>
              <a:t> </a:t>
            </a:r>
            <a:r>
              <a:rPr lang="fr-FR" b="1" dirty="0" smtClean="0">
                <a:solidFill>
                  <a:srgbClr val="2D3748"/>
                </a:solidFill>
                <a:latin typeface="Garamand"/>
              </a:rPr>
              <a:t>Produit</a:t>
            </a:r>
            <a:r>
              <a:rPr lang="fr-FR" dirty="0" smtClean="0">
                <a:solidFill>
                  <a:srgbClr val="2D3748"/>
                </a:solidFill>
                <a:latin typeface="Garamand"/>
              </a:rPr>
              <a:t> (</a:t>
            </a:r>
            <a:r>
              <a:rPr lang="fr-FR" b="1" dirty="0" smtClean="0">
                <a:solidFill>
                  <a:srgbClr val="2D3748"/>
                </a:solidFill>
                <a:latin typeface="Garamand"/>
              </a:rPr>
              <a:t>Reference</a:t>
            </a:r>
            <a:r>
              <a:rPr lang="fr-FR" dirty="0" smtClean="0">
                <a:solidFill>
                  <a:srgbClr val="2D3748"/>
                </a:solidFill>
                <a:latin typeface="Garamand"/>
              </a:rPr>
              <a:t>, </a:t>
            </a:r>
            <a:r>
              <a:rPr lang="fr-FR" b="1" dirty="0" smtClean="0">
                <a:solidFill>
                  <a:srgbClr val="2D3748"/>
                </a:solidFill>
                <a:latin typeface="Garamand"/>
              </a:rPr>
              <a:t>Prix</a:t>
            </a:r>
            <a:r>
              <a:rPr lang="fr-FR" dirty="0" smtClean="0">
                <a:solidFill>
                  <a:srgbClr val="2D3748"/>
                </a:solidFill>
                <a:latin typeface="Garamand"/>
              </a:rPr>
              <a:t>)</a:t>
            </a:r>
            <a:r>
              <a:rPr lang="fr-FR" dirty="0">
                <a:solidFill>
                  <a:srgbClr val="2D3748"/>
                </a:solidFill>
                <a:latin typeface="Garamand"/>
              </a:rPr>
              <a:t> </a:t>
            </a:r>
            <a:r>
              <a:rPr lang="fr-FR" b="1" dirty="0">
                <a:solidFill>
                  <a:srgbClr val="C00000"/>
                </a:solidFill>
                <a:latin typeface="Garamand"/>
              </a:rPr>
              <a:t>VALUES</a:t>
            </a:r>
            <a:r>
              <a:rPr lang="fr-FR" b="1" dirty="0">
                <a:solidFill>
                  <a:srgbClr val="2D3748"/>
                </a:solidFill>
                <a:latin typeface="Garamand"/>
              </a:rPr>
              <a:t> </a:t>
            </a:r>
            <a:r>
              <a:rPr lang="fr-FR" dirty="0" smtClean="0">
                <a:solidFill>
                  <a:srgbClr val="2D3748"/>
                </a:solidFill>
                <a:latin typeface="Garamand"/>
              </a:rPr>
              <a:t>(5467,9000) </a:t>
            </a:r>
            <a:r>
              <a:rPr lang="fr-FR" dirty="0">
                <a:solidFill>
                  <a:srgbClr val="2D3748"/>
                </a:solidFill>
                <a:latin typeface="Garamand"/>
              </a:rPr>
              <a:t>;</a:t>
            </a:r>
            <a:endParaRPr lang="fr-FR" dirty="0"/>
          </a:p>
        </p:txBody>
      </p:sp>
      <p:sp>
        <p:nvSpPr>
          <p:cNvPr id="25" name="Rectangle 24"/>
          <p:cNvSpPr/>
          <p:nvPr/>
        </p:nvSpPr>
        <p:spPr>
          <a:xfrm>
            <a:off x="2683055" y="6334780"/>
            <a:ext cx="5562741" cy="523220"/>
          </a:xfrm>
          <a:prstGeom prst="rect">
            <a:avLst/>
          </a:prstGeom>
        </p:spPr>
        <p:txBody>
          <a:bodyPr wrap="none">
            <a:spAutoFit/>
          </a:bodyPr>
          <a:lstStyle/>
          <a:p>
            <a:r>
              <a:rPr lang="fr-FR" sz="2800" b="1" u="sng" dirty="0" smtClean="0">
                <a:solidFill>
                  <a:srgbClr val="0070C0"/>
                </a:solidFill>
              </a:rPr>
              <a:t>D’autres exemple  en commentaire :</a:t>
            </a:r>
            <a:endParaRPr lang="fr-FR" sz="2800" b="1" u="sng" dirty="0">
              <a:solidFill>
                <a:srgbClr val="0070C0"/>
              </a:solidFill>
            </a:endParaRPr>
          </a:p>
        </p:txBody>
      </p:sp>
    </p:spTree>
    <p:extLst>
      <p:ext uri="{BB962C8B-B14F-4D97-AF65-F5344CB8AC3E}">
        <p14:creationId xmlns:p14="http://schemas.microsoft.com/office/powerpoint/2010/main" val="327201129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512" y="1556702"/>
            <a:ext cx="11103430" cy="1200329"/>
          </a:xfrm>
          <a:prstGeom prst="rect">
            <a:avLst/>
          </a:prstGeom>
        </p:spPr>
        <p:txBody>
          <a:bodyPr wrap="square">
            <a:spAutoFit/>
          </a:bodyPr>
          <a:lstStyle/>
          <a:p>
            <a:pPr algn="just"/>
            <a:r>
              <a:rPr lang="fr-FR" dirty="0"/>
              <a:t>Si un champ n’a pas de valeur précise </a:t>
            </a:r>
            <a:r>
              <a:rPr lang="fr-FR" dirty="0" smtClean="0"/>
              <a:t>alors </a:t>
            </a:r>
            <a:r>
              <a:rPr lang="fr-FR" dirty="0"/>
              <a:t>on peut : soit mettre </a:t>
            </a:r>
            <a:r>
              <a:rPr lang="fr-FR" b="1" dirty="0"/>
              <a:t>NULL</a:t>
            </a:r>
            <a:r>
              <a:rPr lang="fr-FR" dirty="0"/>
              <a:t> dans la valeur du champ , soit, spécifier après ‘</a:t>
            </a:r>
            <a:r>
              <a:rPr lang="fr-FR" dirty="0" err="1"/>
              <a:t>nom_table</a:t>
            </a:r>
            <a:r>
              <a:rPr lang="fr-FR" dirty="0"/>
              <a:t>’ les attributs (</a:t>
            </a:r>
            <a:r>
              <a:rPr lang="fr-FR" dirty="0" err="1"/>
              <a:t>attribut_i</a:t>
            </a:r>
            <a:r>
              <a:rPr lang="fr-FR" dirty="0"/>
              <a:t>) dont la valeur existe seulement.</a:t>
            </a:r>
          </a:p>
          <a:p>
            <a:endParaRPr lang="fr-FR" b="1" u="sng" dirty="0" smtClean="0"/>
          </a:p>
          <a:p>
            <a:r>
              <a:rPr lang="fr-FR" b="1" u="sng" dirty="0" smtClean="0"/>
              <a:t>NB</a:t>
            </a:r>
            <a:r>
              <a:rPr lang="fr-FR" b="1" u="sng" dirty="0"/>
              <a:t> </a:t>
            </a:r>
            <a:r>
              <a:rPr lang="fr-FR" dirty="0"/>
              <a:t>: </a:t>
            </a:r>
            <a:r>
              <a:rPr lang="fr-FR" b="1" dirty="0"/>
              <a:t>NULL</a:t>
            </a:r>
            <a:r>
              <a:rPr lang="fr-FR" dirty="0"/>
              <a:t> signifie l’absence de </a:t>
            </a:r>
            <a:r>
              <a:rPr lang="fr-FR" dirty="0" smtClean="0"/>
              <a:t>valeur</a:t>
            </a:r>
          </a:p>
        </p:txBody>
      </p:sp>
      <p:sp>
        <p:nvSpPr>
          <p:cNvPr id="8" name="Rectangle 7"/>
          <p:cNvSpPr/>
          <p:nvPr/>
        </p:nvSpPr>
        <p:spPr>
          <a:xfrm>
            <a:off x="179613" y="3764603"/>
            <a:ext cx="10508343" cy="923330"/>
          </a:xfrm>
          <a:prstGeom prst="rect">
            <a:avLst/>
          </a:prstGeom>
          <a:solidFill>
            <a:schemeClr val="accent5">
              <a:lumMod val="40000"/>
              <a:lumOff val="60000"/>
            </a:schemeClr>
          </a:solidFill>
        </p:spPr>
        <p:txBody>
          <a:bodyPr wrap="square">
            <a:spAutoFit/>
          </a:bodyPr>
          <a:lstStyle/>
          <a:p>
            <a:r>
              <a:rPr lang="fr-FR" b="1" dirty="0" smtClean="0">
                <a:solidFill>
                  <a:srgbClr val="2D3748"/>
                </a:solidFill>
                <a:latin typeface="Garamand"/>
              </a:rPr>
              <a:t>INSERT </a:t>
            </a:r>
            <a:r>
              <a:rPr lang="fr-FR" b="1" dirty="0">
                <a:solidFill>
                  <a:srgbClr val="2D3748"/>
                </a:solidFill>
                <a:latin typeface="Garamand"/>
              </a:rPr>
              <a:t>INTO </a:t>
            </a:r>
            <a:r>
              <a:rPr lang="fr-FR" dirty="0">
                <a:solidFill>
                  <a:srgbClr val="2D3748"/>
                </a:solidFill>
                <a:latin typeface="Garamand"/>
              </a:rPr>
              <a:t>ETUDIANT</a:t>
            </a:r>
            <a:r>
              <a:rPr lang="fr-FR" b="1" dirty="0">
                <a:solidFill>
                  <a:srgbClr val="2D3748"/>
                </a:solidFill>
                <a:latin typeface="Garamand"/>
              </a:rPr>
              <a:t> VALUES </a:t>
            </a:r>
            <a:r>
              <a:rPr lang="fr-FR" dirty="0" smtClean="0">
                <a:solidFill>
                  <a:srgbClr val="2D3748"/>
                </a:solidFill>
                <a:latin typeface="Garamand"/>
              </a:rPr>
              <a:t>(333, </a:t>
            </a:r>
            <a:r>
              <a:rPr lang="fr-FR" dirty="0">
                <a:solidFill>
                  <a:srgbClr val="2D3748"/>
                </a:solidFill>
                <a:latin typeface="Garamand"/>
              </a:rPr>
              <a:t>‘BEN </a:t>
            </a:r>
            <a:r>
              <a:rPr lang="fr-FR" dirty="0" smtClean="0">
                <a:solidFill>
                  <a:srgbClr val="2D3748"/>
                </a:solidFill>
                <a:latin typeface="Garamand"/>
              </a:rPr>
              <a:t>ALI’, ‘FATIMA’, NULL) </a:t>
            </a:r>
          </a:p>
          <a:p>
            <a:pPr algn="ctr"/>
            <a:r>
              <a:rPr lang="fr-FR" dirty="0" smtClean="0">
                <a:solidFill>
                  <a:srgbClr val="2D3748"/>
                </a:solidFill>
                <a:latin typeface="Garamand"/>
              </a:rPr>
              <a:t>Ou</a:t>
            </a:r>
          </a:p>
          <a:p>
            <a:r>
              <a:rPr lang="fr-FR" b="1" dirty="0">
                <a:solidFill>
                  <a:srgbClr val="2D3748"/>
                </a:solidFill>
                <a:latin typeface="Garamand"/>
              </a:rPr>
              <a:t>INSERT INTO </a:t>
            </a:r>
            <a:r>
              <a:rPr lang="fr-FR" dirty="0" smtClean="0">
                <a:solidFill>
                  <a:srgbClr val="2D3748"/>
                </a:solidFill>
                <a:latin typeface="Garamand"/>
              </a:rPr>
              <a:t>ETUDIANT</a:t>
            </a:r>
            <a:r>
              <a:rPr lang="fr-FR" dirty="0"/>
              <a:t> (</a:t>
            </a:r>
            <a:r>
              <a:rPr lang="fr-FR" b="1" dirty="0"/>
              <a:t>CNE, nom, </a:t>
            </a:r>
            <a:r>
              <a:rPr lang="fr-FR" b="1" dirty="0" err="1" smtClean="0"/>
              <a:t>prenom</a:t>
            </a:r>
            <a:r>
              <a:rPr lang="fr-FR" dirty="0" smtClean="0"/>
              <a:t>) </a:t>
            </a:r>
            <a:r>
              <a:rPr lang="fr-FR" b="1" dirty="0">
                <a:solidFill>
                  <a:srgbClr val="2D3748"/>
                </a:solidFill>
                <a:latin typeface="Garamand"/>
              </a:rPr>
              <a:t> VALUES </a:t>
            </a:r>
            <a:r>
              <a:rPr lang="fr-FR" dirty="0">
                <a:solidFill>
                  <a:srgbClr val="2D3748"/>
                </a:solidFill>
                <a:latin typeface="Garamand"/>
              </a:rPr>
              <a:t>(333, ‘BEN ALI’, ‘FATIMA</a:t>
            </a:r>
            <a:r>
              <a:rPr lang="fr-FR" dirty="0" smtClean="0">
                <a:solidFill>
                  <a:srgbClr val="2D3748"/>
                </a:solidFill>
                <a:latin typeface="Garamand"/>
              </a:rPr>
              <a:t>’) </a:t>
            </a:r>
            <a:endParaRPr lang="fr-FR" dirty="0">
              <a:solidFill>
                <a:srgbClr val="2D3748"/>
              </a:solidFill>
              <a:latin typeface="Garamand"/>
            </a:endParaRPr>
          </a:p>
        </p:txBody>
      </p:sp>
      <p:graphicFrame>
        <p:nvGraphicFramePr>
          <p:cNvPr id="11" name="Tableau 10"/>
          <p:cNvGraphicFramePr>
            <a:graphicFrameLocks noGrp="1"/>
          </p:cNvGraphicFramePr>
          <p:nvPr>
            <p:extLst>
              <p:ext uri="{D42A27DB-BD31-4B8C-83A1-F6EECF244321}">
                <p14:modId xmlns:p14="http://schemas.microsoft.com/office/powerpoint/2010/main" val="3987771266"/>
              </p:ext>
            </p:extLst>
          </p:nvPr>
        </p:nvGraphicFramePr>
        <p:xfrm>
          <a:off x="1148652" y="5804129"/>
          <a:ext cx="10823819" cy="365760"/>
        </p:xfrm>
        <a:graphic>
          <a:graphicData uri="http://schemas.openxmlformats.org/drawingml/2006/table">
            <a:tbl>
              <a:tblPr/>
              <a:tblGrid>
                <a:gridCol w="10823819"/>
              </a:tblGrid>
              <a:tr h="0">
                <a:tc>
                  <a:txBody>
                    <a:bodyPr/>
                    <a:lstStyle/>
                    <a:p>
                      <a:r>
                        <a:rPr lang="fr-FR" sz="1800" b="1" kern="1200" dirty="0">
                          <a:solidFill>
                            <a:srgbClr val="2D3748"/>
                          </a:solidFill>
                          <a:latin typeface="Garamand"/>
                          <a:ea typeface="+mn-ea"/>
                          <a:cs typeface="+mn-cs"/>
                        </a:rPr>
                        <a:t>INSERT INTO </a:t>
                      </a:r>
                      <a:r>
                        <a:rPr lang="fr-FR" sz="1800" b="1" kern="1200" dirty="0" err="1">
                          <a:solidFill>
                            <a:srgbClr val="2D3748"/>
                          </a:solidFill>
                          <a:latin typeface="Garamand"/>
                          <a:ea typeface="+mn-ea"/>
                          <a:cs typeface="+mn-cs"/>
                        </a:rPr>
                        <a:t>nom_table</a:t>
                      </a:r>
                      <a:r>
                        <a:rPr lang="fr-FR" sz="1800" b="1" kern="1200" dirty="0">
                          <a:solidFill>
                            <a:srgbClr val="2D3748"/>
                          </a:solidFill>
                          <a:latin typeface="Garamand"/>
                          <a:ea typeface="+mn-ea"/>
                          <a:cs typeface="+mn-cs"/>
                        </a:rPr>
                        <a:t> (attribut1, attribut2,..)  </a:t>
                      </a:r>
                      <a:r>
                        <a:rPr lang="fr-FR" sz="1800" b="1" kern="1200" dirty="0" smtClean="0">
                          <a:solidFill>
                            <a:srgbClr val="2D3748"/>
                          </a:solidFill>
                          <a:latin typeface="Garamand"/>
                          <a:ea typeface="+mn-ea"/>
                          <a:cs typeface="+mn-cs"/>
                        </a:rPr>
                        <a:t>SELECT champs1, Champs2… </a:t>
                      </a:r>
                      <a:r>
                        <a:rPr lang="fr-FR" sz="1800" b="1" kern="1200" dirty="0" err="1" smtClean="0">
                          <a:solidFill>
                            <a:srgbClr val="2D3748"/>
                          </a:solidFill>
                          <a:latin typeface="Garamand"/>
                          <a:ea typeface="+mn-ea"/>
                          <a:cs typeface="+mn-cs"/>
                        </a:rPr>
                        <a:t>From</a:t>
                      </a:r>
                      <a:r>
                        <a:rPr lang="fr-FR" sz="1800" b="1" kern="1200" dirty="0" smtClean="0">
                          <a:solidFill>
                            <a:srgbClr val="2D3748"/>
                          </a:solidFill>
                          <a:latin typeface="Garamand"/>
                          <a:ea typeface="+mn-ea"/>
                          <a:cs typeface="+mn-cs"/>
                        </a:rPr>
                        <a:t>  </a:t>
                      </a:r>
                      <a:r>
                        <a:rPr lang="fr-FR" sz="1800" b="1" kern="1200" dirty="0" err="1" smtClean="0">
                          <a:solidFill>
                            <a:srgbClr val="2D3748"/>
                          </a:solidFill>
                          <a:latin typeface="Garamand"/>
                          <a:ea typeface="+mn-ea"/>
                          <a:cs typeface="+mn-cs"/>
                        </a:rPr>
                        <a:t>Autre_Table</a:t>
                      </a:r>
                      <a:endParaRPr lang="fr-FR" sz="1800" b="1" kern="1200" dirty="0">
                        <a:solidFill>
                          <a:srgbClr val="2D3748"/>
                        </a:solidFill>
                        <a:latin typeface="Garamand"/>
                        <a:ea typeface="+mn-ea"/>
                        <a:cs typeface="+mn-cs"/>
                      </a:endParaRPr>
                    </a:p>
                  </a:txBody>
                  <a:tcPr anchor="ctr">
                    <a:lnL>
                      <a:noFill/>
                    </a:lnL>
                    <a:lnR>
                      <a:noFill/>
                    </a:lnR>
                    <a:lnT>
                      <a:noFill/>
                    </a:lnT>
                    <a:lnB>
                      <a:noFill/>
                    </a:lnB>
                  </a:tcPr>
                </a:tc>
              </a:tr>
            </a:tbl>
          </a:graphicData>
        </a:graphic>
      </p:graphicFrame>
      <p:sp>
        <p:nvSpPr>
          <p:cNvPr id="12" name="Rectangle 2"/>
          <p:cNvSpPr>
            <a:spLocks noChangeArrowheads="1"/>
          </p:cNvSpPr>
          <p:nvPr/>
        </p:nvSpPr>
        <p:spPr bwMode="auto">
          <a:xfrm>
            <a:off x="69512" y="4533967"/>
            <a:ext cx="11397344" cy="137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fr-FR" altLang="fr-FR" b="1" i="0" u="none" strike="noStrike" cap="none" normalizeH="0" baseline="0" dirty="0" smtClean="0">
                <a:ln>
                  <a:noFill/>
                </a:ln>
                <a:effectLst/>
                <a:latin typeface="var(--global-heading-font-family)"/>
              </a:rPr>
              <a:t>Définition d'une table par requête :</a:t>
            </a:r>
          </a:p>
          <a:p>
            <a:pPr marL="0" marR="0" lvl="0" indent="0" algn="l" defTabSz="914400" rtl="0" eaLnBrk="0" fontAlgn="base" latinLnBrk="0" hangingPunct="0">
              <a:lnSpc>
                <a:spcPct val="2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latin typeface="Roboto"/>
              </a:rPr>
              <a:t>Il est possible d’insérer dans une table </a:t>
            </a:r>
            <a:r>
              <a:rPr kumimoji="0" lang="fr-FR" altLang="fr-FR" b="0" i="0" u="sng" strike="noStrike" cap="none" normalizeH="0" baseline="0" dirty="0" smtClean="0">
                <a:ln>
                  <a:noFill/>
                </a:ln>
                <a:solidFill>
                  <a:schemeClr val="tx1"/>
                </a:solidFill>
                <a:effectLst/>
                <a:latin typeface="Roboto"/>
              </a:rPr>
              <a:t>des lignes</a:t>
            </a:r>
            <a:r>
              <a:rPr kumimoji="0" lang="fr-FR" altLang="fr-FR" b="0" i="0" u="none" strike="noStrike" cap="none" normalizeH="0" baseline="0" dirty="0" smtClean="0">
                <a:ln>
                  <a:noFill/>
                </a:ln>
                <a:solidFill>
                  <a:schemeClr val="tx1"/>
                </a:solidFill>
                <a:effectLst/>
                <a:latin typeface="Roboto"/>
              </a:rPr>
              <a:t> provenant d’une autre table.</a:t>
            </a:r>
          </a:p>
        </p:txBody>
      </p:sp>
      <p:sp>
        <p:nvSpPr>
          <p:cNvPr id="13" name="Rectangle 12"/>
          <p:cNvSpPr/>
          <p:nvPr/>
        </p:nvSpPr>
        <p:spPr>
          <a:xfrm>
            <a:off x="179613" y="2799152"/>
            <a:ext cx="11694884" cy="923330"/>
          </a:xfrm>
          <a:prstGeom prst="rect">
            <a:avLst/>
          </a:prstGeom>
        </p:spPr>
        <p:txBody>
          <a:bodyPr wrap="square">
            <a:spAutoFit/>
          </a:bodyPr>
          <a:lstStyle/>
          <a:p>
            <a:r>
              <a:rPr lang="fr-FR" b="1" u="sng" dirty="0"/>
              <a:t>Exemple</a:t>
            </a:r>
            <a:r>
              <a:rPr lang="fr-FR" u="sng" dirty="0"/>
              <a:t> :</a:t>
            </a:r>
            <a:r>
              <a:rPr lang="fr-FR" dirty="0"/>
              <a:t> Etant donné la table </a:t>
            </a:r>
            <a:r>
              <a:rPr lang="fr-FR" b="1" dirty="0"/>
              <a:t>Etudiant</a:t>
            </a:r>
            <a:r>
              <a:rPr lang="fr-FR" dirty="0"/>
              <a:t> (CNE, nom, </a:t>
            </a:r>
            <a:r>
              <a:rPr lang="fr-FR" dirty="0" err="1"/>
              <a:t>prenom</a:t>
            </a:r>
            <a:r>
              <a:rPr lang="fr-FR" dirty="0"/>
              <a:t>, ville). Si on souhaite insérer</a:t>
            </a:r>
          </a:p>
          <a:p>
            <a:r>
              <a:rPr lang="fr-FR" dirty="0"/>
              <a:t> Les informations d’un nouvel étudiant disposant des informations suivantes (333, Ben ALI, Fatima),  et dont on ignore la </a:t>
            </a:r>
            <a:r>
              <a:rPr lang="fr-FR" b="1" dirty="0"/>
              <a:t>ville</a:t>
            </a:r>
            <a:r>
              <a:rPr lang="fr-FR" dirty="0"/>
              <a:t> on peut écrire l’une des deux commande suivantes :</a:t>
            </a: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6" name="Rectangle 2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7" name="ZoneTexte 26"/>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8" name="object 6"/>
          <p:cNvSpPr txBox="1"/>
          <p:nvPr/>
        </p:nvSpPr>
        <p:spPr>
          <a:xfrm>
            <a:off x="3890864" y="1091875"/>
            <a:ext cx="2885699"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Opération Insert </a:t>
            </a:r>
            <a:endParaRPr sz="2400" dirty="0">
              <a:latin typeface="Tahoma"/>
              <a:cs typeface="Tahoma"/>
            </a:endParaRPr>
          </a:p>
        </p:txBody>
      </p:sp>
      <p:sp>
        <p:nvSpPr>
          <p:cNvPr id="29" name="Rectangle 28"/>
          <p:cNvSpPr/>
          <p:nvPr/>
        </p:nvSpPr>
        <p:spPr>
          <a:xfrm>
            <a:off x="37774" y="5588016"/>
            <a:ext cx="1197764" cy="646331"/>
          </a:xfrm>
          <a:prstGeom prst="rect">
            <a:avLst/>
          </a:prstGeom>
        </p:spPr>
        <p:txBody>
          <a:bodyPr wrap="none">
            <a:spAutoFit/>
          </a:bodyPr>
          <a:lstStyle/>
          <a:p>
            <a:pPr lvl="0" eaLnBrk="0" fontAlgn="base" hangingPunct="0">
              <a:lnSpc>
                <a:spcPct val="200000"/>
              </a:lnSpc>
              <a:spcBef>
                <a:spcPct val="0"/>
              </a:spcBef>
              <a:spcAft>
                <a:spcPct val="0"/>
              </a:spcAft>
            </a:pPr>
            <a:r>
              <a:rPr lang="fr-FR" altLang="fr-FR" b="1" u="sng" dirty="0">
                <a:latin typeface="Roboto"/>
              </a:rPr>
              <a:t>Syntaxe</a:t>
            </a:r>
            <a:r>
              <a:rPr lang="fr-FR" altLang="fr-FR" u="sng" dirty="0">
                <a:latin typeface="Roboto"/>
              </a:rPr>
              <a:t> :</a:t>
            </a:r>
            <a:endParaRPr lang="fr-FR" altLang="fr-FR" dirty="0">
              <a:latin typeface="Arial" panose="020B0604020202020204" pitchFamily="34" charset="0"/>
            </a:endParaRPr>
          </a:p>
        </p:txBody>
      </p:sp>
      <p:sp>
        <p:nvSpPr>
          <p:cNvPr id="30" name="Rectangle 29"/>
          <p:cNvSpPr/>
          <p:nvPr/>
        </p:nvSpPr>
        <p:spPr>
          <a:xfrm>
            <a:off x="2652413" y="6249970"/>
            <a:ext cx="4380943" cy="523220"/>
          </a:xfrm>
          <a:prstGeom prst="rect">
            <a:avLst/>
          </a:prstGeom>
        </p:spPr>
        <p:txBody>
          <a:bodyPr wrap="none">
            <a:spAutoFit/>
          </a:bodyPr>
          <a:lstStyle/>
          <a:p>
            <a:r>
              <a:rPr lang="fr-FR" sz="2800" b="1" u="sng" dirty="0">
                <a:solidFill>
                  <a:srgbClr val="0070C0"/>
                </a:solidFill>
              </a:rPr>
              <a:t>E</a:t>
            </a:r>
            <a:r>
              <a:rPr lang="fr-FR" sz="2800" b="1" u="sng" dirty="0" smtClean="0">
                <a:solidFill>
                  <a:srgbClr val="0070C0"/>
                </a:solidFill>
              </a:rPr>
              <a:t>xemples  en commentaire :</a:t>
            </a:r>
            <a:endParaRPr lang="fr-FR" sz="2800" b="1" u="sng" dirty="0">
              <a:solidFill>
                <a:srgbClr val="0070C0"/>
              </a:solidFill>
            </a:endParaRPr>
          </a:p>
        </p:txBody>
      </p:sp>
    </p:spTree>
    <p:extLst>
      <p:ext uri="{BB962C8B-B14F-4D97-AF65-F5344CB8AC3E}">
        <p14:creationId xmlns:p14="http://schemas.microsoft.com/office/powerpoint/2010/main" val="83398051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3739290657"/>
              </p:ext>
            </p:extLst>
          </p:nvPr>
        </p:nvGraphicFramePr>
        <p:xfrm>
          <a:off x="360015" y="2471274"/>
          <a:ext cx="6595167" cy="1325880"/>
        </p:xfrm>
        <a:graphic>
          <a:graphicData uri="http://schemas.openxmlformats.org/drawingml/2006/table">
            <a:tbl>
              <a:tblPr/>
              <a:tblGrid>
                <a:gridCol w="6595167"/>
              </a:tblGrid>
              <a:tr h="0">
                <a:tc>
                  <a:txBody>
                    <a:bodyPr/>
                    <a:lstStyle/>
                    <a:p>
                      <a:pPr>
                        <a:lnSpc>
                          <a:spcPct val="150000"/>
                        </a:lnSpc>
                      </a:pPr>
                      <a:r>
                        <a:rPr lang="fr-FR" b="1" dirty="0">
                          <a:effectLst/>
                        </a:rPr>
                        <a:t>UPDATE </a:t>
                      </a:r>
                      <a:r>
                        <a:rPr lang="fr-FR" dirty="0" err="1">
                          <a:effectLst/>
                        </a:rPr>
                        <a:t>nom_table</a:t>
                      </a:r>
                      <a:endParaRPr lang="fr-FR" dirty="0">
                        <a:effectLst/>
                      </a:endParaRPr>
                    </a:p>
                    <a:p>
                      <a:pPr>
                        <a:lnSpc>
                          <a:spcPct val="150000"/>
                        </a:lnSpc>
                      </a:pPr>
                      <a:r>
                        <a:rPr lang="fr-FR" b="1" dirty="0">
                          <a:effectLst/>
                        </a:rPr>
                        <a:t>SET </a:t>
                      </a:r>
                      <a:r>
                        <a:rPr lang="fr-FR" dirty="0">
                          <a:effectLst/>
                        </a:rPr>
                        <a:t>attribut1 = valeur1, attribut2 = valeur2, ….</a:t>
                      </a:r>
                    </a:p>
                    <a:p>
                      <a:pPr>
                        <a:lnSpc>
                          <a:spcPct val="150000"/>
                        </a:lnSpc>
                      </a:pPr>
                      <a:r>
                        <a:rPr lang="fr-FR" dirty="0">
                          <a:effectLst/>
                        </a:rPr>
                        <a:t>[</a:t>
                      </a:r>
                      <a:r>
                        <a:rPr lang="fr-FR" b="1" dirty="0">
                          <a:effectLst/>
                        </a:rPr>
                        <a:t>WHERE </a:t>
                      </a:r>
                      <a:r>
                        <a:rPr lang="fr-FR" dirty="0">
                          <a:effectLst/>
                        </a:rPr>
                        <a:t>condition]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r>
            </a:tbl>
          </a:graphicData>
        </a:graphic>
      </p:graphicFrame>
      <p:sp>
        <p:nvSpPr>
          <p:cNvPr id="8" name="Rectangle 1"/>
          <p:cNvSpPr>
            <a:spLocks noChangeArrowheads="1"/>
          </p:cNvSpPr>
          <p:nvPr/>
        </p:nvSpPr>
        <p:spPr bwMode="auto">
          <a:xfrm>
            <a:off x="0" y="1869242"/>
            <a:ext cx="119603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2D3748"/>
                </a:solidFill>
                <a:effectLst/>
                <a:latin typeface="Garamand"/>
              </a:rPr>
              <a:t>Pour modifier la valeur d’un attribut relatif à un ou plusieurs </a:t>
            </a:r>
            <a:r>
              <a:rPr kumimoji="0" lang="fr-FR" altLang="fr-FR" sz="2000" b="0" i="0" u="none" strike="noStrike" cap="none" normalizeH="0" baseline="0" dirty="0" err="1" smtClean="0">
                <a:ln>
                  <a:noFill/>
                </a:ln>
                <a:solidFill>
                  <a:srgbClr val="2D3748"/>
                </a:solidFill>
                <a:effectLst/>
                <a:latin typeface="Garamand"/>
              </a:rPr>
              <a:t>tuples</a:t>
            </a:r>
            <a:r>
              <a:rPr kumimoji="0" lang="fr-FR" altLang="fr-FR" sz="2000" b="0" i="0" u="none" strike="noStrike" cap="none" normalizeH="0" baseline="0" dirty="0" smtClean="0">
                <a:ln>
                  <a:noFill/>
                </a:ln>
                <a:solidFill>
                  <a:srgbClr val="2D3748"/>
                </a:solidFill>
                <a:effectLst/>
                <a:latin typeface="Garamand"/>
              </a:rPr>
              <a:t> d’une table, On procède comme suit :</a:t>
            </a:r>
            <a:endParaRPr kumimoji="0" lang="fr-FR" altLang="fr-FR" sz="2000" b="0" i="0" u="none" strike="noStrike" cap="none" normalizeH="0" baseline="0" dirty="0" smtClean="0">
              <a:ln>
                <a:noFill/>
              </a:ln>
              <a:solidFill>
                <a:schemeClr val="tx1"/>
              </a:solidFill>
              <a:effectLst/>
              <a:latin typeface="Arial" panose="020B0604020202020204" pitchFamily="34" charset="0"/>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Rectangle 2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2" name="ZoneTexte 21"/>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3" name="object 6"/>
          <p:cNvSpPr txBox="1"/>
          <p:nvPr/>
        </p:nvSpPr>
        <p:spPr>
          <a:xfrm>
            <a:off x="3890864" y="1091875"/>
            <a:ext cx="2885699"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Opération Update</a:t>
            </a:r>
            <a:endParaRPr sz="2400" dirty="0">
              <a:latin typeface="Tahoma"/>
              <a:cs typeface="Tahoma"/>
            </a:endParaRPr>
          </a:p>
        </p:txBody>
      </p:sp>
      <p:sp>
        <p:nvSpPr>
          <p:cNvPr id="24" name="Rectangle 23"/>
          <p:cNvSpPr/>
          <p:nvPr/>
        </p:nvSpPr>
        <p:spPr>
          <a:xfrm>
            <a:off x="203112" y="3956531"/>
            <a:ext cx="11745742" cy="2585323"/>
          </a:xfrm>
          <a:prstGeom prst="rect">
            <a:avLst/>
          </a:prstGeom>
        </p:spPr>
        <p:txBody>
          <a:bodyPr wrap="square">
            <a:spAutoFit/>
          </a:bodyPr>
          <a:lstStyle/>
          <a:p>
            <a:pPr algn="just">
              <a:lnSpc>
                <a:spcPct val="150000"/>
              </a:lnSpc>
            </a:pPr>
            <a:r>
              <a:rPr lang="fr-FR" dirty="0">
                <a:solidFill>
                  <a:srgbClr val="2D3748"/>
                </a:solidFill>
                <a:latin typeface="Garamand"/>
              </a:rPr>
              <a:t>L’ordre update a deux clauses :</a:t>
            </a:r>
          </a:p>
          <a:p>
            <a:pPr algn="just">
              <a:lnSpc>
                <a:spcPct val="150000"/>
              </a:lnSpc>
              <a:buFont typeface="+mj-lt"/>
              <a:buAutoNum type="arabicPeriod"/>
            </a:pPr>
            <a:r>
              <a:rPr lang="fr-FR" dirty="0">
                <a:solidFill>
                  <a:srgbClr val="2D3748"/>
                </a:solidFill>
                <a:latin typeface="Garamand"/>
              </a:rPr>
              <a:t>la clause </a:t>
            </a:r>
            <a:r>
              <a:rPr lang="fr-FR" b="1" dirty="0">
                <a:solidFill>
                  <a:srgbClr val="2D3748"/>
                </a:solidFill>
                <a:latin typeface="Garamand"/>
              </a:rPr>
              <a:t>set</a:t>
            </a:r>
            <a:r>
              <a:rPr lang="fr-FR" dirty="0">
                <a:solidFill>
                  <a:srgbClr val="2D3748"/>
                </a:solidFill>
                <a:latin typeface="Garamand"/>
              </a:rPr>
              <a:t> : qui permet de spécifier les nouvelles valeurs pour les champs à modifier</a:t>
            </a:r>
          </a:p>
          <a:p>
            <a:pPr algn="just">
              <a:lnSpc>
                <a:spcPct val="150000"/>
              </a:lnSpc>
              <a:buFont typeface="+mj-lt"/>
              <a:buAutoNum type="arabicPeriod"/>
            </a:pPr>
            <a:r>
              <a:rPr lang="fr-FR" dirty="0">
                <a:solidFill>
                  <a:srgbClr val="2D3748"/>
                </a:solidFill>
                <a:latin typeface="Garamand"/>
              </a:rPr>
              <a:t>La clause </a:t>
            </a:r>
            <a:r>
              <a:rPr lang="fr-FR" b="1" dirty="0" err="1">
                <a:solidFill>
                  <a:srgbClr val="2D3748"/>
                </a:solidFill>
                <a:latin typeface="Garamand"/>
              </a:rPr>
              <a:t>where</a:t>
            </a:r>
            <a:r>
              <a:rPr lang="fr-FR" dirty="0">
                <a:solidFill>
                  <a:srgbClr val="2D3748"/>
                </a:solidFill>
                <a:latin typeface="Garamand"/>
              </a:rPr>
              <a:t> : pour préciser la condition que les lignes (</a:t>
            </a:r>
            <a:r>
              <a:rPr lang="fr-FR" dirty="0" err="1">
                <a:solidFill>
                  <a:srgbClr val="2D3748"/>
                </a:solidFill>
                <a:latin typeface="Garamand"/>
              </a:rPr>
              <a:t>tuples</a:t>
            </a:r>
            <a:r>
              <a:rPr lang="fr-FR" dirty="0">
                <a:solidFill>
                  <a:srgbClr val="2D3748"/>
                </a:solidFill>
                <a:latin typeface="Garamand"/>
              </a:rPr>
              <a:t>) doivent vérifier pour être modifier. Cette clause est facultative (peut </a:t>
            </a:r>
            <a:r>
              <a:rPr lang="fr-FR" dirty="0" err="1">
                <a:solidFill>
                  <a:srgbClr val="2D3748"/>
                </a:solidFill>
                <a:latin typeface="Garamand"/>
              </a:rPr>
              <a:t>etre</a:t>
            </a:r>
            <a:r>
              <a:rPr lang="fr-FR" dirty="0">
                <a:solidFill>
                  <a:srgbClr val="2D3748"/>
                </a:solidFill>
                <a:latin typeface="Garamand"/>
              </a:rPr>
              <a:t> absente</a:t>
            </a:r>
            <a:r>
              <a:rPr lang="fr-FR" dirty="0" smtClean="0">
                <a:solidFill>
                  <a:srgbClr val="2D3748"/>
                </a:solidFill>
                <a:latin typeface="Garamand"/>
              </a:rPr>
              <a:t>).</a:t>
            </a:r>
          </a:p>
          <a:p>
            <a:pPr algn="just">
              <a:lnSpc>
                <a:spcPct val="150000"/>
              </a:lnSpc>
            </a:pPr>
            <a:r>
              <a:rPr lang="fr-FR" dirty="0" smtClean="0">
                <a:solidFill>
                  <a:srgbClr val="2D3748"/>
                </a:solidFill>
                <a:latin typeface="Garamand"/>
              </a:rPr>
              <a:t>NB: Un </a:t>
            </a:r>
            <a:r>
              <a:rPr lang="fr-FR" dirty="0">
                <a:solidFill>
                  <a:srgbClr val="2D3748"/>
                </a:solidFill>
                <a:latin typeface="Garamand"/>
              </a:rPr>
              <a:t>ordre </a:t>
            </a:r>
            <a:r>
              <a:rPr lang="fr-FR" b="1" dirty="0" err="1">
                <a:solidFill>
                  <a:srgbClr val="2D3748"/>
                </a:solidFill>
                <a:latin typeface="Garamand"/>
              </a:rPr>
              <a:t>sql</a:t>
            </a:r>
            <a:r>
              <a:rPr lang="fr-FR" b="1" dirty="0">
                <a:solidFill>
                  <a:srgbClr val="2D3748"/>
                </a:solidFill>
                <a:latin typeface="Garamand"/>
              </a:rPr>
              <a:t> update sans la clause </a:t>
            </a:r>
            <a:r>
              <a:rPr lang="fr-FR" b="1" dirty="0" err="1">
                <a:solidFill>
                  <a:srgbClr val="2D3748"/>
                </a:solidFill>
                <a:latin typeface="Garamand"/>
              </a:rPr>
              <a:t>where</a:t>
            </a:r>
            <a:r>
              <a:rPr lang="fr-FR" b="1" dirty="0">
                <a:solidFill>
                  <a:srgbClr val="2D3748"/>
                </a:solidFill>
                <a:latin typeface="Garamand"/>
              </a:rPr>
              <a:t> </a:t>
            </a:r>
            <a:r>
              <a:rPr lang="fr-FR" dirty="0">
                <a:solidFill>
                  <a:srgbClr val="2D3748"/>
                </a:solidFill>
                <a:latin typeface="Garamand"/>
              </a:rPr>
              <a:t>va modifier toutes les enregistrements (lignes- </a:t>
            </a:r>
            <a:r>
              <a:rPr lang="fr-FR" dirty="0" err="1">
                <a:solidFill>
                  <a:srgbClr val="2D3748"/>
                </a:solidFill>
                <a:latin typeface="Garamand"/>
              </a:rPr>
              <a:t>tuples</a:t>
            </a:r>
            <a:r>
              <a:rPr lang="fr-FR" dirty="0">
                <a:solidFill>
                  <a:srgbClr val="2D3748"/>
                </a:solidFill>
                <a:latin typeface="Garamand"/>
              </a:rPr>
              <a:t>) de la table concernée.</a:t>
            </a:r>
            <a:endParaRPr lang="fr-FR" b="0" i="0" dirty="0">
              <a:solidFill>
                <a:srgbClr val="2D3748"/>
              </a:solidFill>
              <a:effectLst/>
              <a:latin typeface="Garamand"/>
            </a:endParaRPr>
          </a:p>
        </p:txBody>
      </p:sp>
    </p:spTree>
    <p:extLst>
      <p:ext uri="{BB962C8B-B14F-4D97-AF65-F5344CB8AC3E}">
        <p14:creationId xmlns:p14="http://schemas.microsoft.com/office/powerpoint/2010/main" val="120584408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3828" y="1733265"/>
            <a:ext cx="11219544" cy="1323439"/>
          </a:xfrm>
          <a:prstGeom prst="rect">
            <a:avLst/>
          </a:prstGeom>
        </p:spPr>
        <p:txBody>
          <a:bodyPr wrap="square">
            <a:spAutoFit/>
          </a:bodyPr>
          <a:lstStyle/>
          <a:p>
            <a:pPr>
              <a:lnSpc>
                <a:spcPct val="200000"/>
              </a:lnSpc>
            </a:pPr>
            <a:r>
              <a:rPr lang="fr-FR" sz="2000" b="1" u="sng" dirty="0"/>
              <a:t>Exemple </a:t>
            </a:r>
            <a:r>
              <a:rPr lang="fr-FR" sz="2000" b="1" dirty="0"/>
              <a:t>: </a:t>
            </a:r>
            <a:r>
              <a:rPr lang="fr-FR" sz="2000" dirty="0"/>
              <a:t>Etant donné la table </a:t>
            </a:r>
            <a:r>
              <a:rPr lang="fr-FR" sz="2000" b="1" dirty="0"/>
              <a:t>Etudiant</a:t>
            </a:r>
            <a:r>
              <a:rPr lang="fr-FR" sz="2000" dirty="0"/>
              <a:t> (CNE, nom, </a:t>
            </a:r>
            <a:r>
              <a:rPr lang="fr-FR" sz="2000" dirty="0" err="1"/>
              <a:t>prenom</a:t>
            </a:r>
            <a:r>
              <a:rPr lang="fr-FR" sz="2000" dirty="0"/>
              <a:t>, ville). Si jamais l’étudiant </a:t>
            </a:r>
            <a:r>
              <a:rPr lang="fr-FR" sz="2000" dirty="0" smtClean="0"/>
              <a:t>ayant CNE 444 habite </a:t>
            </a:r>
            <a:r>
              <a:rPr lang="fr-FR" sz="2000" dirty="0"/>
              <a:t>maintenant à </a:t>
            </a:r>
            <a:r>
              <a:rPr lang="fr-FR" sz="2000" dirty="0" smtClean="0"/>
              <a:t>Casa , </a:t>
            </a:r>
            <a:r>
              <a:rPr lang="fr-FR" sz="2000" dirty="0"/>
              <a:t>on écrit dans ce cas </a:t>
            </a:r>
            <a:r>
              <a:rPr lang="fr-FR" sz="2000" dirty="0" smtClean="0"/>
              <a:t>:</a:t>
            </a:r>
            <a:endParaRPr lang="fr-FR" sz="2000" dirty="0"/>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Rectangle 1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1" name="ZoneTexte 20"/>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2" name="object 6"/>
          <p:cNvSpPr txBox="1"/>
          <p:nvPr/>
        </p:nvSpPr>
        <p:spPr>
          <a:xfrm>
            <a:off x="3890864" y="1091875"/>
            <a:ext cx="2885699"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Opération Update</a:t>
            </a:r>
            <a:endParaRPr sz="2400" dirty="0">
              <a:latin typeface="Tahoma"/>
              <a:cs typeface="Tahoma"/>
            </a:endParaRPr>
          </a:p>
        </p:txBody>
      </p:sp>
      <p:sp>
        <p:nvSpPr>
          <p:cNvPr id="23" name="Rectangle 22"/>
          <p:cNvSpPr/>
          <p:nvPr/>
        </p:nvSpPr>
        <p:spPr>
          <a:xfrm>
            <a:off x="2895600" y="3115981"/>
            <a:ext cx="6096000" cy="646331"/>
          </a:xfrm>
          <a:prstGeom prst="rect">
            <a:avLst/>
          </a:prstGeom>
          <a:solidFill>
            <a:schemeClr val="accent5">
              <a:lumMod val="40000"/>
              <a:lumOff val="60000"/>
            </a:schemeClr>
          </a:solidFill>
        </p:spPr>
        <p:txBody>
          <a:bodyPr>
            <a:spAutoFit/>
          </a:bodyPr>
          <a:lstStyle/>
          <a:p>
            <a:pPr>
              <a:lnSpc>
                <a:spcPct val="200000"/>
              </a:lnSpc>
            </a:pPr>
            <a:r>
              <a:rPr lang="fr-FR" b="1" dirty="0"/>
              <a:t>UPDATE </a:t>
            </a:r>
            <a:r>
              <a:rPr lang="fr-FR" dirty="0" smtClean="0"/>
              <a:t>ETUDIANT </a:t>
            </a:r>
            <a:r>
              <a:rPr lang="fr-FR" b="1" dirty="0" smtClean="0"/>
              <a:t>SET</a:t>
            </a:r>
            <a:r>
              <a:rPr lang="fr-FR" b="1" dirty="0"/>
              <a:t> </a:t>
            </a:r>
            <a:r>
              <a:rPr lang="fr-FR" dirty="0"/>
              <a:t>VILLE=</a:t>
            </a:r>
            <a:r>
              <a:rPr lang="fr-FR" dirty="0" smtClean="0"/>
              <a:t>’CASA’ </a:t>
            </a:r>
            <a:r>
              <a:rPr lang="fr-FR" b="1" dirty="0" smtClean="0"/>
              <a:t>WHERE</a:t>
            </a:r>
            <a:r>
              <a:rPr lang="fr-FR" b="1" dirty="0"/>
              <a:t> </a:t>
            </a:r>
            <a:r>
              <a:rPr lang="fr-FR" dirty="0" smtClean="0"/>
              <a:t>NCE=444</a:t>
            </a:r>
            <a:endParaRPr lang="fr-FR" dirty="0"/>
          </a:p>
        </p:txBody>
      </p:sp>
      <p:sp>
        <p:nvSpPr>
          <p:cNvPr id="24" name="Rectangle 23"/>
          <p:cNvSpPr/>
          <p:nvPr/>
        </p:nvSpPr>
        <p:spPr>
          <a:xfrm>
            <a:off x="87273" y="4009910"/>
            <a:ext cx="11977417" cy="1323439"/>
          </a:xfrm>
          <a:prstGeom prst="rect">
            <a:avLst/>
          </a:prstGeom>
        </p:spPr>
        <p:txBody>
          <a:bodyPr wrap="square">
            <a:spAutoFit/>
          </a:bodyPr>
          <a:lstStyle/>
          <a:p>
            <a:pPr>
              <a:lnSpc>
                <a:spcPct val="200000"/>
              </a:lnSpc>
            </a:pPr>
            <a:r>
              <a:rPr lang="fr-FR" sz="2000" b="1" u="sng" dirty="0" smtClean="0"/>
              <a:t>Exercice </a:t>
            </a:r>
            <a:r>
              <a:rPr lang="fr-FR" sz="2000" b="1" dirty="0" smtClean="0"/>
              <a:t>: </a:t>
            </a:r>
            <a:r>
              <a:rPr lang="fr-FR" sz="2000" dirty="0"/>
              <a:t>Etant donné la table Etudiant (CNE, nom, </a:t>
            </a:r>
            <a:r>
              <a:rPr lang="fr-FR" sz="2000" dirty="0" err="1"/>
              <a:t>prenom</a:t>
            </a:r>
            <a:r>
              <a:rPr lang="fr-FR" sz="2000" dirty="0"/>
              <a:t>, ville). </a:t>
            </a:r>
            <a:r>
              <a:rPr lang="fr-FR" sz="2000" dirty="0" err="1" smtClean="0"/>
              <a:t>Metre</a:t>
            </a:r>
            <a:r>
              <a:rPr lang="fr-FR" sz="2000" dirty="0" smtClean="0"/>
              <a:t> a jour ( Update) la table en renseignant le champs ville par ‘ </a:t>
            </a:r>
            <a:r>
              <a:rPr lang="fr-FR" sz="2000" b="1" dirty="0" smtClean="0"/>
              <a:t>Ville Inconnue</a:t>
            </a:r>
            <a:r>
              <a:rPr lang="fr-FR" sz="2000" dirty="0" smtClean="0"/>
              <a:t>’ pour les </a:t>
            </a:r>
            <a:r>
              <a:rPr lang="fr-FR" sz="2000" dirty="0" err="1" smtClean="0"/>
              <a:t>tuples</a:t>
            </a:r>
            <a:r>
              <a:rPr lang="fr-FR" sz="2000" dirty="0" smtClean="0"/>
              <a:t>( enregistrement dont la ville  n’st pas renseignée </a:t>
            </a:r>
            <a:endParaRPr lang="fr-FR" sz="2000" dirty="0"/>
          </a:p>
        </p:txBody>
      </p:sp>
      <p:sp>
        <p:nvSpPr>
          <p:cNvPr id="25" name="Rectangle 24"/>
          <p:cNvSpPr/>
          <p:nvPr/>
        </p:nvSpPr>
        <p:spPr>
          <a:xfrm>
            <a:off x="2356717" y="5536360"/>
            <a:ext cx="8183599" cy="646331"/>
          </a:xfrm>
          <a:prstGeom prst="rect">
            <a:avLst/>
          </a:prstGeom>
          <a:solidFill>
            <a:schemeClr val="accent5">
              <a:lumMod val="40000"/>
              <a:lumOff val="60000"/>
            </a:schemeClr>
          </a:solidFill>
        </p:spPr>
        <p:txBody>
          <a:bodyPr wrap="square">
            <a:spAutoFit/>
          </a:bodyPr>
          <a:lstStyle/>
          <a:p>
            <a:pPr>
              <a:lnSpc>
                <a:spcPct val="200000"/>
              </a:lnSpc>
            </a:pPr>
            <a:r>
              <a:rPr lang="fr-FR" b="1" dirty="0"/>
              <a:t>UPDATE </a:t>
            </a:r>
            <a:r>
              <a:rPr lang="fr-FR" dirty="0" smtClean="0"/>
              <a:t>ETUDIANT </a:t>
            </a:r>
            <a:r>
              <a:rPr lang="fr-FR" b="1" dirty="0" smtClean="0"/>
              <a:t>SET</a:t>
            </a:r>
            <a:r>
              <a:rPr lang="fr-FR" b="1" dirty="0"/>
              <a:t> </a:t>
            </a:r>
            <a:r>
              <a:rPr lang="fr-FR" dirty="0"/>
              <a:t>VILLE</a:t>
            </a:r>
            <a:r>
              <a:rPr lang="fr-FR" dirty="0" smtClean="0"/>
              <a:t>= </a:t>
            </a:r>
            <a:r>
              <a:rPr lang="fr-FR" b="1" dirty="0" smtClean="0"/>
              <a:t> ‘Ville </a:t>
            </a:r>
            <a:r>
              <a:rPr lang="fr-FR" b="1" dirty="0"/>
              <a:t>Inconnue</a:t>
            </a:r>
            <a:r>
              <a:rPr lang="fr-FR" dirty="0" smtClean="0"/>
              <a:t>’ </a:t>
            </a:r>
            <a:r>
              <a:rPr lang="fr-FR" b="1" dirty="0" smtClean="0"/>
              <a:t>WHERE</a:t>
            </a:r>
            <a:r>
              <a:rPr lang="fr-FR" b="1" dirty="0"/>
              <a:t> </a:t>
            </a:r>
            <a:r>
              <a:rPr lang="fr-FR" dirty="0"/>
              <a:t>VILLE</a:t>
            </a:r>
            <a:r>
              <a:rPr lang="fr-FR" dirty="0" smtClean="0"/>
              <a:t>= NULL;</a:t>
            </a:r>
            <a:endParaRPr lang="fr-FR" dirty="0"/>
          </a:p>
        </p:txBody>
      </p:sp>
    </p:spTree>
    <p:extLst>
      <p:ext uri="{BB962C8B-B14F-4D97-AF65-F5344CB8AC3E}">
        <p14:creationId xmlns:p14="http://schemas.microsoft.com/office/powerpoint/2010/main" val="14864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979847" y="3327162"/>
            <a:ext cx="7086600" cy="368605"/>
          </a:xfrm>
          <a:prstGeom prst="rect">
            <a:avLst/>
          </a:prstGeom>
          <a:solidFill>
            <a:schemeClr val="tx2">
              <a:lumMod val="40000"/>
              <a:lumOff val="60000"/>
            </a:schemeClr>
          </a:solidFill>
          <a:ln w="12700">
            <a:solidFill>
              <a:schemeClr val="tx1"/>
            </a:solidFill>
            <a:miter lim="800000"/>
            <a:headEnd type="none" w="sm" len="sm"/>
            <a:tailEnd type="none" w="sm" len="sm"/>
          </a:ln>
          <a:effectLst>
            <a:prstShdw prst="shdw17" dist="17961" dir="2700000">
              <a:schemeClr val="tx1">
                <a:gamma/>
                <a:shade val="60000"/>
                <a:invGamma/>
              </a:schemeClr>
            </a:prstShdw>
          </a:effectLst>
        </p:spPr>
        <p:txBody>
          <a:bodyPr tIns="190800" bIns="82800" anchor="ctr">
            <a:spAutoFit/>
          </a:bodyPr>
          <a:lstStyle/>
          <a:p>
            <a:pPr>
              <a:lnSpc>
                <a:spcPct val="30000"/>
              </a:lnSpc>
              <a:spcBef>
                <a:spcPct val="30000"/>
              </a:spcBef>
              <a:spcAft>
                <a:spcPct val="30000"/>
              </a:spcAft>
              <a:defRPr/>
            </a:pPr>
            <a:r>
              <a:rPr lang="fr-FR" sz="2000" b="1" dirty="0">
                <a:latin typeface="Courier New" pitchFamily="49" charset="0"/>
                <a:cs typeface="Times New Roman" pitchFamily="18" charset="0"/>
              </a:rPr>
              <a:t>DELETE FROM </a:t>
            </a:r>
            <a:r>
              <a:rPr lang="fr-FR" sz="2000" b="1" dirty="0" err="1" smtClean="0">
                <a:latin typeface="Courier New" pitchFamily="49" charset="0"/>
                <a:cs typeface="Times New Roman" pitchFamily="18" charset="0"/>
              </a:rPr>
              <a:t>nom_table</a:t>
            </a:r>
            <a:r>
              <a:rPr lang="fr-FR" sz="2000" b="1" dirty="0" smtClean="0">
                <a:latin typeface="Courier New" pitchFamily="49" charset="0"/>
                <a:cs typeface="Times New Roman" pitchFamily="18" charset="0"/>
              </a:rPr>
              <a:t>[WHERE Condition ];</a:t>
            </a:r>
            <a:endParaRPr lang="fr-FR" sz="2000" b="1" dirty="0">
              <a:latin typeface="Courier New" pitchFamily="49" charset="0"/>
              <a:cs typeface="Times New Roman" pitchFamily="18" charset="0"/>
            </a:endParaRPr>
          </a:p>
        </p:txBody>
      </p:sp>
      <p:sp>
        <p:nvSpPr>
          <p:cNvPr id="8" name="Text Box 4"/>
          <p:cNvSpPr txBox="1">
            <a:spLocks noChangeArrowheads="1"/>
          </p:cNvSpPr>
          <p:nvPr/>
        </p:nvSpPr>
        <p:spPr bwMode="auto">
          <a:xfrm>
            <a:off x="107291" y="4096984"/>
            <a:ext cx="6903109" cy="422466"/>
          </a:xfrm>
          <a:prstGeom prst="rect">
            <a:avLst/>
          </a:prstGeom>
          <a:solidFill>
            <a:srgbClr val="FFFF99"/>
          </a:solidFill>
          <a:ln w="12700">
            <a:solidFill>
              <a:schemeClr val="tx1"/>
            </a:solidFill>
            <a:miter lim="800000"/>
            <a:headEnd type="none" w="sm" len="sm"/>
            <a:tailEnd type="none" w="sm" len="sm"/>
          </a:ln>
          <a:effectLst>
            <a:prstShdw prst="shdw17" dist="17961" dir="2700000">
              <a:schemeClr val="tx1">
                <a:gamma/>
                <a:shade val="60000"/>
                <a:invGamma/>
              </a:schemeClr>
            </a:prstShdw>
          </a:effectLst>
        </p:spPr>
        <p:txBody>
          <a:bodyPr wrap="square" tIns="190800" bIns="82800" anchor="ctr">
            <a:spAutoFit/>
          </a:bodyPr>
          <a:lstStyle/>
          <a:p>
            <a:pPr>
              <a:lnSpc>
                <a:spcPct val="30000"/>
              </a:lnSpc>
              <a:spcBef>
                <a:spcPct val="30000"/>
              </a:spcBef>
              <a:spcAft>
                <a:spcPct val="30000"/>
              </a:spcAft>
              <a:defRPr/>
            </a:pPr>
            <a:r>
              <a:rPr lang="fr-FR" sz="2000" b="1" dirty="0">
                <a:latin typeface="Courier New" pitchFamily="49" charset="0"/>
                <a:cs typeface="Times New Roman" pitchFamily="18" charset="0"/>
              </a:rPr>
              <a:t>DELETE FROM </a:t>
            </a:r>
            <a:r>
              <a:rPr lang="fr-FR" sz="2000" b="1" dirty="0" smtClean="0">
                <a:latin typeface="Courier New" pitchFamily="49" charset="0"/>
                <a:cs typeface="Times New Roman" pitchFamily="18" charset="0"/>
              </a:rPr>
              <a:t>commande WHERE </a:t>
            </a:r>
            <a:r>
              <a:rPr lang="fr-FR" sz="2000" b="1" dirty="0" err="1" smtClean="0">
                <a:latin typeface="Courier New" pitchFamily="49" charset="0"/>
                <a:cs typeface="Times New Roman" pitchFamily="18" charset="0"/>
              </a:rPr>
              <a:t>num_commande</a:t>
            </a:r>
            <a:r>
              <a:rPr lang="fr-FR" sz="2000" b="1" dirty="0" smtClean="0">
                <a:latin typeface="Courier New" pitchFamily="49" charset="0"/>
                <a:cs typeface="Times New Roman" pitchFamily="18" charset="0"/>
              </a:rPr>
              <a:t>=102</a:t>
            </a:r>
            <a:r>
              <a:rPr lang="fr-FR" sz="2000" b="1" dirty="0">
                <a:latin typeface="Courier New" pitchFamily="49" charset="0"/>
                <a:cs typeface="Times New Roman" pitchFamily="18" charset="0"/>
              </a:rPr>
              <a:t>;</a:t>
            </a:r>
          </a:p>
        </p:txBody>
      </p:sp>
      <p:sp>
        <p:nvSpPr>
          <p:cNvPr id="9" name="Text Box 5"/>
          <p:cNvSpPr txBox="1">
            <a:spLocks noChangeArrowheads="1"/>
          </p:cNvSpPr>
          <p:nvPr/>
        </p:nvSpPr>
        <p:spPr bwMode="auto">
          <a:xfrm>
            <a:off x="200971" y="3571838"/>
            <a:ext cx="1718571" cy="461665"/>
          </a:xfrm>
          <a:prstGeom prst="rect">
            <a:avLst/>
          </a:prstGeom>
          <a:noFill/>
          <a:ln w="12700">
            <a:noFill/>
            <a:miter lim="800000"/>
            <a:headEnd type="none" w="sm" len="sm"/>
            <a:tailEnd type="none" w="sm" len="sm"/>
          </a:ln>
          <a:effectLst>
            <a:prstShdw prst="shdw17" dist="17961" dir="2700000">
              <a:schemeClr val="accent1">
                <a:gamma/>
                <a:shade val="60000"/>
                <a:invGamma/>
              </a:schemeClr>
            </a:prstShdw>
          </a:effectLst>
        </p:spPr>
        <p:txBody>
          <a:bodyPr wrap="square">
            <a:spAutoFit/>
          </a:bodyPr>
          <a:lstStyle/>
          <a:p>
            <a:pPr>
              <a:spcBef>
                <a:spcPct val="50000"/>
              </a:spcBef>
              <a:defRPr/>
            </a:pPr>
            <a:r>
              <a:rPr lang="fr-FR" sz="2400" b="1" dirty="0"/>
              <a:t>Exemples :</a:t>
            </a:r>
          </a:p>
        </p:txBody>
      </p:sp>
      <p:sp>
        <p:nvSpPr>
          <p:cNvPr id="10" name="Text Box 6"/>
          <p:cNvSpPr txBox="1">
            <a:spLocks noChangeArrowheads="1"/>
          </p:cNvSpPr>
          <p:nvPr/>
        </p:nvSpPr>
        <p:spPr bwMode="auto">
          <a:xfrm>
            <a:off x="7309702" y="4096984"/>
            <a:ext cx="4301068" cy="422466"/>
          </a:xfrm>
          <a:prstGeom prst="rect">
            <a:avLst/>
          </a:prstGeom>
          <a:solidFill>
            <a:srgbClr val="FFFF99"/>
          </a:solidFill>
          <a:ln w="12700">
            <a:solidFill>
              <a:schemeClr val="tx1"/>
            </a:solidFill>
            <a:miter lim="800000"/>
            <a:headEnd type="none" w="sm" len="sm"/>
            <a:tailEnd type="none" w="sm" len="sm"/>
          </a:ln>
          <a:effectLst>
            <a:prstShdw prst="shdw17" dist="17961" dir="2700000">
              <a:schemeClr val="tx1">
                <a:gamma/>
                <a:shade val="60000"/>
                <a:invGamma/>
              </a:schemeClr>
            </a:prstShdw>
          </a:effectLst>
        </p:spPr>
        <p:txBody>
          <a:bodyPr wrap="square" tIns="190800" bIns="82800" anchor="ctr">
            <a:spAutoFit/>
          </a:bodyPr>
          <a:lstStyle/>
          <a:p>
            <a:pPr>
              <a:lnSpc>
                <a:spcPct val="30000"/>
              </a:lnSpc>
              <a:spcBef>
                <a:spcPct val="30000"/>
              </a:spcBef>
              <a:spcAft>
                <a:spcPct val="30000"/>
              </a:spcAft>
              <a:defRPr/>
            </a:pPr>
            <a:r>
              <a:rPr lang="fr-FR" sz="2000" b="1" dirty="0">
                <a:latin typeface="Courier New" pitchFamily="49" charset="0"/>
                <a:cs typeface="Times New Roman" pitchFamily="18" charset="0"/>
              </a:rPr>
              <a:t>DELETE </a:t>
            </a:r>
            <a:r>
              <a:rPr lang="fr-FR" sz="2000" b="1" dirty="0" smtClean="0">
                <a:latin typeface="Courier New" pitchFamily="49" charset="0"/>
                <a:cs typeface="Times New Roman" pitchFamily="18" charset="0"/>
              </a:rPr>
              <a:t>FROM clients;</a:t>
            </a:r>
            <a:endParaRPr lang="fr-FR" sz="2000" b="1" dirty="0">
              <a:latin typeface="Courier New" pitchFamily="49" charset="0"/>
              <a:cs typeface="Times New Roman" pitchFamily="18" charset="0"/>
            </a:endParaRPr>
          </a:p>
        </p:txBody>
      </p:sp>
      <p:sp>
        <p:nvSpPr>
          <p:cNvPr id="1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3"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4"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5"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6"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3" name="Rectangle 22"/>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4" name="ZoneTexte 23"/>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5" name="object 6"/>
          <p:cNvSpPr txBox="1"/>
          <p:nvPr/>
        </p:nvSpPr>
        <p:spPr>
          <a:xfrm>
            <a:off x="2490201" y="1108121"/>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Opération de suppression : </a:t>
            </a:r>
            <a:r>
              <a:rPr lang="fr-FR" sz="2400" b="1" spc="-10" dirty="0" err="1" smtClean="0">
                <a:solidFill>
                  <a:srgbClr val="3333B2"/>
                </a:solidFill>
                <a:latin typeface="Arial"/>
                <a:cs typeface="Arial"/>
              </a:rPr>
              <a:t>Delete</a:t>
            </a:r>
            <a:r>
              <a:rPr lang="fr-FR" sz="2400" b="1" spc="-10" dirty="0" smtClean="0">
                <a:solidFill>
                  <a:srgbClr val="3333B2"/>
                </a:solidFill>
                <a:latin typeface="Arial"/>
                <a:cs typeface="Arial"/>
              </a:rPr>
              <a:t> /</a:t>
            </a:r>
            <a:r>
              <a:rPr lang="fr-FR" sz="2400" b="1" spc="-10" dirty="0" err="1" smtClean="0">
                <a:solidFill>
                  <a:srgbClr val="3333B2"/>
                </a:solidFill>
                <a:latin typeface="Arial"/>
                <a:cs typeface="Arial"/>
              </a:rPr>
              <a:t>Truncate</a:t>
            </a:r>
            <a:r>
              <a:rPr lang="fr-FR" sz="2400" b="1" spc="-10" dirty="0" smtClean="0">
                <a:solidFill>
                  <a:srgbClr val="3333B2"/>
                </a:solidFill>
                <a:latin typeface="Arial"/>
                <a:cs typeface="Arial"/>
              </a:rPr>
              <a:t> </a:t>
            </a:r>
            <a:endParaRPr sz="2400" dirty="0">
              <a:latin typeface="Tahoma"/>
              <a:cs typeface="Tahoma"/>
            </a:endParaRPr>
          </a:p>
        </p:txBody>
      </p:sp>
      <p:sp>
        <p:nvSpPr>
          <p:cNvPr id="28" name="Rectangle 1"/>
          <p:cNvSpPr>
            <a:spLocks noChangeArrowheads="1"/>
          </p:cNvSpPr>
          <p:nvPr/>
        </p:nvSpPr>
        <p:spPr bwMode="auto">
          <a:xfrm>
            <a:off x="214583" y="1658490"/>
            <a:ext cx="1197741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i="0" u="none" strike="noStrike" cap="none" normalizeH="0" baseline="0" dirty="0" smtClean="0">
                <a:ln>
                  <a:noFill/>
                </a:ln>
                <a:solidFill>
                  <a:srgbClr val="0D0D0D"/>
                </a:solidFill>
                <a:effectLst/>
                <a:latin typeface="Söhne"/>
              </a:rPr>
              <a:t>Pour supprimer des enregistrement d’une table on utilise la</a:t>
            </a:r>
            <a:r>
              <a:rPr kumimoji="0" lang="fr-FR" altLang="fr-FR" i="0" u="none" strike="noStrike" cap="none" normalizeH="0" dirty="0" smtClean="0">
                <a:ln>
                  <a:noFill/>
                </a:ln>
                <a:solidFill>
                  <a:srgbClr val="0D0D0D"/>
                </a:solidFill>
                <a:effectLst/>
                <a:latin typeface="Söhne"/>
              </a:rPr>
              <a:t> commande </a:t>
            </a:r>
            <a:r>
              <a:rPr kumimoji="0" lang="fr-FR" altLang="fr-FR" b="1" i="0" u="none" strike="noStrike" cap="none" normalizeH="0" baseline="0" dirty="0" smtClean="0">
                <a:ln>
                  <a:noFill/>
                </a:ln>
                <a:solidFill>
                  <a:srgbClr val="0D0D0D"/>
                </a:solidFill>
                <a:effectLst/>
                <a:latin typeface="Söhne"/>
              </a:rPr>
              <a:t>DELETE</a:t>
            </a:r>
            <a:r>
              <a:rPr kumimoji="0" lang="fr-FR" altLang="fr-FR" i="0" u="none" strike="noStrike" cap="none" normalizeH="0" baseline="0" dirty="0" smtClean="0">
                <a:ln>
                  <a:noFill/>
                </a:ln>
                <a:solidFill>
                  <a:srgbClr val="0D0D0D"/>
                </a:solidFill>
                <a:effectLst/>
                <a:latin typeface="Söhne"/>
              </a:rPr>
              <a:t> ou </a:t>
            </a:r>
            <a:r>
              <a:rPr kumimoji="0" lang="fr-FR" altLang="fr-FR" b="1" i="0" u="none" strike="noStrike" cap="none" normalizeH="0" baseline="0" dirty="0" smtClean="0">
                <a:ln>
                  <a:noFill/>
                </a:ln>
                <a:solidFill>
                  <a:srgbClr val="0D0D0D"/>
                </a:solidFill>
                <a:effectLst/>
                <a:latin typeface="Söhne"/>
              </a:rPr>
              <a:t>TRUNCATE</a:t>
            </a:r>
            <a:r>
              <a:rPr kumimoji="0" lang="fr-FR" altLang="fr-FR" i="0" u="none" strike="noStrike" cap="none" normalizeH="0" baseline="0" dirty="0" smtClean="0">
                <a:ln>
                  <a:noFill/>
                </a:ln>
                <a:solidFill>
                  <a:srgbClr val="0D0D0D"/>
                </a:solidFill>
                <a:effectLst/>
                <a:latin typeface="Söhne"/>
              </a:rPr>
              <a:t> :</a:t>
            </a:r>
            <a:endParaRPr kumimoji="0" lang="fr-FR" altLang="fr-FR" i="0" u="none" strike="noStrike" cap="none" normalizeH="0" baseline="0" dirty="0" smtClean="0">
              <a:ln>
                <a:noFill/>
              </a:ln>
              <a:solidFill>
                <a:schemeClr val="tx1"/>
              </a:solidFill>
              <a:effectLst/>
            </a:endParaRPr>
          </a:p>
        </p:txBody>
      </p:sp>
      <p:sp>
        <p:nvSpPr>
          <p:cNvPr id="29" name="Rectangle 28"/>
          <p:cNvSpPr/>
          <p:nvPr/>
        </p:nvSpPr>
        <p:spPr>
          <a:xfrm>
            <a:off x="107291" y="2373794"/>
            <a:ext cx="12191999" cy="923330"/>
          </a:xfrm>
          <a:prstGeom prst="rect">
            <a:avLst/>
          </a:prstGeom>
        </p:spPr>
        <p:txBody>
          <a:bodyPr wrap="square">
            <a:spAutoFit/>
          </a:bodyPr>
          <a:lstStyle/>
          <a:p>
            <a:pPr marL="84138" lvl="0" indent="-84138" eaLnBrk="0" fontAlgn="base" hangingPunct="0">
              <a:lnSpc>
                <a:spcPct val="150000"/>
              </a:lnSpc>
              <a:spcBef>
                <a:spcPct val="0"/>
              </a:spcBef>
              <a:spcAft>
                <a:spcPct val="0"/>
              </a:spcAft>
              <a:buFont typeface="Wingdings" panose="05000000000000000000" pitchFamily="2" charset="2"/>
              <a:buChar char="ü"/>
            </a:pPr>
            <a:r>
              <a:rPr lang="fr-FR" altLang="fr-FR" dirty="0">
                <a:solidFill>
                  <a:srgbClr val="0D0D0D"/>
                </a:solidFill>
                <a:latin typeface="Söhne"/>
              </a:rPr>
              <a:t>La commande </a:t>
            </a:r>
            <a:r>
              <a:rPr lang="fr-FR" altLang="fr-FR" b="1" dirty="0">
                <a:solidFill>
                  <a:schemeClr val="tx2"/>
                </a:solidFill>
                <a:latin typeface="Söhne Mono"/>
              </a:rPr>
              <a:t>DELETE</a:t>
            </a:r>
            <a:r>
              <a:rPr lang="fr-FR" altLang="fr-FR" dirty="0">
                <a:solidFill>
                  <a:schemeClr val="tx2"/>
                </a:solidFill>
                <a:latin typeface="Söhne"/>
              </a:rPr>
              <a:t> </a:t>
            </a:r>
            <a:r>
              <a:rPr lang="fr-FR" altLang="fr-FR" dirty="0">
                <a:solidFill>
                  <a:srgbClr val="0D0D0D"/>
                </a:solidFill>
                <a:latin typeface="Söhne"/>
              </a:rPr>
              <a:t>est utilisée pour supprimer des enregistrements spécifiques d'une table </a:t>
            </a:r>
            <a:r>
              <a:rPr lang="fr-FR" altLang="fr-FR" dirty="0" smtClean="0">
                <a:solidFill>
                  <a:srgbClr val="0D0D0D"/>
                </a:solidFill>
                <a:latin typeface="Söhne"/>
              </a:rPr>
              <a:t>selon une </a:t>
            </a:r>
            <a:r>
              <a:rPr lang="fr-FR" altLang="fr-FR" dirty="0">
                <a:solidFill>
                  <a:srgbClr val="0D0D0D"/>
                </a:solidFill>
                <a:latin typeface="Söhne"/>
              </a:rPr>
              <a:t>condition.</a:t>
            </a:r>
          </a:p>
          <a:p>
            <a:pPr marL="285750" lvl="0" indent="-285750" eaLnBrk="0" fontAlgn="base" hangingPunct="0">
              <a:lnSpc>
                <a:spcPct val="150000"/>
              </a:lnSpc>
              <a:spcBef>
                <a:spcPct val="0"/>
              </a:spcBef>
              <a:spcAft>
                <a:spcPct val="0"/>
              </a:spcAft>
              <a:buFont typeface="Wingdings" panose="05000000000000000000" pitchFamily="2" charset="2"/>
              <a:buChar char="ü"/>
            </a:pPr>
            <a:r>
              <a:rPr lang="fr-FR" altLang="fr-FR" dirty="0">
                <a:solidFill>
                  <a:srgbClr val="0D0D0D"/>
                </a:solidFill>
                <a:latin typeface="Söhne"/>
              </a:rPr>
              <a:t>Vous pouvez spécifier une condition à l'aide de la clause </a:t>
            </a:r>
            <a:r>
              <a:rPr lang="fr-FR" altLang="fr-FR" b="1" dirty="0">
                <a:solidFill>
                  <a:srgbClr val="0D0D0D"/>
                </a:solidFill>
                <a:latin typeface="Söhne Mono"/>
              </a:rPr>
              <a:t>WHERE</a:t>
            </a:r>
            <a:r>
              <a:rPr lang="fr-FR" altLang="fr-FR" dirty="0">
                <a:solidFill>
                  <a:srgbClr val="0D0D0D"/>
                </a:solidFill>
                <a:latin typeface="Söhne"/>
              </a:rPr>
              <a:t>.</a:t>
            </a:r>
          </a:p>
        </p:txBody>
      </p:sp>
      <p:sp>
        <p:nvSpPr>
          <p:cNvPr id="30" name="Rectangle 2"/>
          <p:cNvSpPr>
            <a:spLocks noChangeArrowheads="1"/>
          </p:cNvSpPr>
          <p:nvPr/>
        </p:nvSpPr>
        <p:spPr bwMode="auto">
          <a:xfrm>
            <a:off x="181099" y="5024078"/>
            <a:ext cx="8512175" cy="4565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fr-FR" altLang="fr-FR" b="0" i="0" u="none" strike="noStrike" cap="none" normalizeH="0" baseline="0" dirty="0" smtClean="0">
                <a:ln>
                  <a:noFill/>
                </a:ln>
                <a:solidFill>
                  <a:srgbClr val="0D0D0D"/>
                </a:solidFill>
                <a:effectLst/>
                <a:latin typeface="Söhne"/>
              </a:rPr>
              <a:t>La commande </a:t>
            </a:r>
            <a:r>
              <a:rPr kumimoji="0" lang="fr-FR" altLang="fr-FR" b="1" i="0" u="none" strike="noStrike" cap="none" normalizeH="0" baseline="0" dirty="0" smtClean="0">
                <a:ln>
                  <a:noFill/>
                </a:ln>
                <a:solidFill>
                  <a:srgbClr val="0D0D0D"/>
                </a:solidFill>
                <a:effectLst/>
                <a:latin typeface="Söhne Mono"/>
              </a:rPr>
              <a:t>TRUNCATE</a:t>
            </a:r>
            <a:r>
              <a:rPr kumimoji="0" lang="fr-FR" altLang="fr-FR" b="0" i="0" u="none" strike="noStrike" cap="none" normalizeH="0" baseline="0" dirty="0" smtClean="0">
                <a:ln>
                  <a:noFill/>
                </a:ln>
                <a:solidFill>
                  <a:srgbClr val="0D0D0D"/>
                </a:solidFill>
                <a:effectLst/>
                <a:latin typeface="Söhne"/>
              </a:rPr>
              <a:t> est utilisée pour vider toute </a:t>
            </a:r>
            <a:r>
              <a:rPr lang="fr-FR" altLang="fr-FR" dirty="0" smtClean="0">
                <a:solidFill>
                  <a:srgbClr val="0D0D0D"/>
                </a:solidFill>
                <a:latin typeface="Söhne"/>
              </a:rPr>
              <a:t>la </a:t>
            </a:r>
            <a:r>
              <a:rPr kumimoji="0" lang="fr-FR" altLang="fr-FR" b="0" i="0" u="none" strike="noStrike" cap="none" normalizeH="0" baseline="0" dirty="0" smtClean="0">
                <a:ln>
                  <a:noFill/>
                </a:ln>
                <a:solidFill>
                  <a:srgbClr val="0D0D0D"/>
                </a:solidFill>
                <a:effectLst/>
                <a:latin typeface="Söhne"/>
              </a:rPr>
              <a:t>table.</a:t>
            </a:r>
          </a:p>
        </p:txBody>
      </p:sp>
      <p:sp>
        <p:nvSpPr>
          <p:cNvPr id="31" name="Rectangle 30"/>
          <p:cNvSpPr/>
          <p:nvPr/>
        </p:nvSpPr>
        <p:spPr>
          <a:xfrm>
            <a:off x="313428" y="2099080"/>
            <a:ext cx="1159292" cy="369332"/>
          </a:xfrm>
          <a:prstGeom prst="rect">
            <a:avLst/>
          </a:prstGeom>
        </p:spPr>
        <p:txBody>
          <a:bodyPr wrap="none">
            <a:spAutoFit/>
          </a:bodyPr>
          <a:lstStyle/>
          <a:p>
            <a:r>
              <a:rPr lang="fr-FR" altLang="fr-FR" b="1" dirty="0">
                <a:solidFill>
                  <a:schemeClr val="tx2"/>
                </a:solidFill>
                <a:latin typeface="Söhne Mono"/>
              </a:rPr>
              <a:t>DELETE</a:t>
            </a:r>
            <a:r>
              <a:rPr lang="fr-FR" altLang="fr-FR" dirty="0">
                <a:solidFill>
                  <a:schemeClr val="tx2"/>
                </a:solidFill>
                <a:latin typeface="Söhne"/>
              </a:rPr>
              <a:t> </a:t>
            </a:r>
            <a:endParaRPr lang="fr-FR" dirty="0"/>
          </a:p>
        </p:txBody>
      </p:sp>
      <p:sp>
        <p:nvSpPr>
          <p:cNvPr id="32" name="Rectangle 31"/>
          <p:cNvSpPr/>
          <p:nvPr/>
        </p:nvSpPr>
        <p:spPr>
          <a:xfrm>
            <a:off x="174511" y="4643859"/>
            <a:ext cx="1437125" cy="369332"/>
          </a:xfrm>
          <a:prstGeom prst="rect">
            <a:avLst/>
          </a:prstGeom>
        </p:spPr>
        <p:txBody>
          <a:bodyPr wrap="none">
            <a:spAutoFit/>
          </a:bodyPr>
          <a:lstStyle/>
          <a:p>
            <a:r>
              <a:rPr lang="fr-FR" altLang="fr-FR" b="1" dirty="0" smtClean="0">
                <a:solidFill>
                  <a:schemeClr val="tx2"/>
                </a:solidFill>
                <a:latin typeface="Söhne Mono"/>
              </a:rPr>
              <a:t>TRUNCATE</a:t>
            </a:r>
            <a:endParaRPr lang="fr-FR" dirty="0"/>
          </a:p>
        </p:txBody>
      </p:sp>
      <p:sp>
        <p:nvSpPr>
          <p:cNvPr id="33" name="Rectangle 32"/>
          <p:cNvSpPr/>
          <p:nvPr/>
        </p:nvSpPr>
        <p:spPr>
          <a:xfrm>
            <a:off x="200971" y="5905609"/>
            <a:ext cx="1261884" cy="369332"/>
          </a:xfrm>
          <a:prstGeom prst="rect">
            <a:avLst/>
          </a:prstGeom>
        </p:spPr>
        <p:txBody>
          <a:bodyPr wrap="none">
            <a:spAutoFit/>
          </a:bodyPr>
          <a:lstStyle/>
          <a:p>
            <a:r>
              <a:rPr lang="fr-FR" altLang="fr-FR" b="1" dirty="0" smtClean="0">
                <a:solidFill>
                  <a:srgbClr val="0D0D0D"/>
                </a:solidFill>
                <a:latin typeface="Söhne"/>
              </a:rPr>
              <a:t>Exemples</a:t>
            </a:r>
            <a:endParaRPr lang="fr-FR" b="1" dirty="0"/>
          </a:p>
        </p:txBody>
      </p:sp>
      <p:sp>
        <p:nvSpPr>
          <p:cNvPr id="34" name="Rectangle 33"/>
          <p:cNvSpPr/>
          <p:nvPr/>
        </p:nvSpPr>
        <p:spPr>
          <a:xfrm>
            <a:off x="6009740" y="5478429"/>
            <a:ext cx="3450496" cy="369332"/>
          </a:xfrm>
          <a:prstGeom prst="rect">
            <a:avLst/>
          </a:prstGeom>
          <a:solidFill>
            <a:schemeClr val="tx2">
              <a:lumMod val="40000"/>
              <a:lumOff val="60000"/>
            </a:schemeClr>
          </a:solidFill>
        </p:spPr>
        <p:txBody>
          <a:bodyPr wrap="none">
            <a:spAutoFit/>
          </a:bodyPr>
          <a:lstStyle/>
          <a:p>
            <a:r>
              <a:rPr lang="fr-FR" b="1" dirty="0">
                <a:latin typeface="Söhne Mono"/>
              </a:rPr>
              <a:t>TRUNCATE </a:t>
            </a:r>
            <a:r>
              <a:rPr lang="fr-FR" b="1" dirty="0" err="1">
                <a:latin typeface="Söhne Mono"/>
              </a:rPr>
              <a:t>nom_de_la_table</a:t>
            </a:r>
            <a:r>
              <a:rPr lang="fr-FR" b="1" dirty="0">
                <a:latin typeface="Söhne Mono"/>
              </a:rPr>
              <a:t>;</a:t>
            </a:r>
            <a:endParaRPr lang="fr-FR" b="1" dirty="0"/>
          </a:p>
        </p:txBody>
      </p:sp>
      <p:sp>
        <p:nvSpPr>
          <p:cNvPr id="35" name="Text Box 6"/>
          <p:cNvSpPr txBox="1">
            <a:spLocks noChangeArrowheads="1"/>
          </p:cNvSpPr>
          <p:nvPr/>
        </p:nvSpPr>
        <p:spPr bwMode="auto">
          <a:xfrm>
            <a:off x="946718" y="6341502"/>
            <a:ext cx="4301068" cy="368605"/>
          </a:xfrm>
          <a:prstGeom prst="rect">
            <a:avLst/>
          </a:prstGeom>
          <a:solidFill>
            <a:srgbClr val="FFFF99"/>
          </a:solidFill>
          <a:ln w="12700">
            <a:solidFill>
              <a:schemeClr val="tx1"/>
            </a:solidFill>
            <a:miter lim="800000"/>
            <a:headEnd type="none" w="sm" len="sm"/>
            <a:tailEnd type="none" w="sm" len="sm"/>
          </a:ln>
          <a:effectLst>
            <a:prstShdw prst="shdw17" dist="17961" dir="2700000">
              <a:schemeClr val="tx1">
                <a:gamma/>
                <a:shade val="60000"/>
                <a:invGamma/>
              </a:schemeClr>
            </a:prstShdw>
          </a:effectLst>
        </p:spPr>
        <p:txBody>
          <a:bodyPr wrap="square" tIns="190800" bIns="82800" anchor="ctr">
            <a:spAutoFit/>
          </a:bodyPr>
          <a:lstStyle/>
          <a:p>
            <a:pPr>
              <a:lnSpc>
                <a:spcPct val="30000"/>
              </a:lnSpc>
              <a:spcBef>
                <a:spcPct val="30000"/>
              </a:spcBef>
              <a:spcAft>
                <a:spcPct val="30000"/>
              </a:spcAft>
              <a:defRPr/>
            </a:pPr>
            <a:r>
              <a:rPr lang="fr-FR" sz="2000" b="1" dirty="0" err="1" smtClean="0">
                <a:latin typeface="Courier New" pitchFamily="49" charset="0"/>
                <a:cs typeface="Times New Roman" pitchFamily="18" charset="0"/>
              </a:rPr>
              <a:t>Truncate</a:t>
            </a:r>
            <a:r>
              <a:rPr lang="fr-FR" sz="2000" b="1" dirty="0" smtClean="0">
                <a:latin typeface="Courier New" pitchFamily="49" charset="0"/>
                <a:cs typeface="Times New Roman" pitchFamily="18" charset="0"/>
              </a:rPr>
              <a:t>  clients;</a:t>
            </a:r>
            <a:endParaRPr lang="fr-FR" sz="2000" b="1" dirty="0">
              <a:latin typeface="Courier New" pitchFamily="49" charset="0"/>
              <a:cs typeface="Times New Roman" pitchFamily="18" charset="0"/>
            </a:endParaRPr>
          </a:p>
        </p:txBody>
      </p:sp>
      <p:sp>
        <p:nvSpPr>
          <p:cNvPr id="36" name="Text Box 6"/>
          <p:cNvSpPr txBox="1">
            <a:spLocks noChangeArrowheads="1"/>
          </p:cNvSpPr>
          <p:nvPr/>
        </p:nvSpPr>
        <p:spPr bwMode="auto">
          <a:xfrm>
            <a:off x="6348451" y="6310547"/>
            <a:ext cx="4301068" cy="368605"/>
          </a:xfrm>
          <a:prstGeom prst="rect">
            <a:avLst/>
          </a:prstGeom>
          <a:solidFill>
            <a:srgbClr val="FFFF99"/>
          </a:solidFill>
          <a:ln w="12700">
            <a:solidFill>
              <a:schemeClr val="tx1"/>
            </a:solidFill>
            <a:miter lim="800000"/>
            <a:headEnd type="none" w="sm" len="sm"/>
            <a:tailEnd type="none" w="sm" len="sm"/>
          </a:ln>
          <a:effectLst>
            <a:prstShdw prst="shdw17" dist="17961" dir="2700000">
              <a:schemeClr val="tx1">
                <a:gamma/>
                <a:shade val="60000"/>
                <a:invGamma/>
              </a:schemeClr>
            </a:prstShdw>
          </a:effectLst>
        </p:spPr>
        <p:txBody>
          <a:bodyPr wrap="square" tIns="190800" bIns="82800" anchor="ctr">
            <a:spAutoFit/>
          </a:bodyPr>
          <a:lstStyle/>
          <a:p>
            <a:pPr>
              <a:lnSpc>
                <a:spcPct val="30000"/>
              </a:lnSpc>
              <a:spcBef>
                <a:spcPct val="30000"/>
              </a:spcBef>
              <a:spcAft>
                <a:spcPct val="30000"/>
              </a:spcAft>
              <a:defRPr/>
            </a:pPr>
            <a:r>
              <a:rPr lang="fr-FR" sz="2000" b="1" dirty="0" err="1" smtClean="0">
                <a:latin typeface="Courier New" pitchFamily="49" charset="0"/>
                <a:cs typeface="Times New Roman" pitchFamily="18" charset="0"/>
              </a:rPr>
              <a:t>Truncate</a:t>
            </a:r>
            <a:r>
              <a:rPr lang="fr-FR" sz="2000" b="1" dirty="0" smtClean="0">
                <a:latin typeface="Courier New" pitchFamily="49" charset="0"/>
                <a:cs typeface="Times New Roman" pitchFamily="18" charset="0"/>
              </a:rPr>
              <a:t> Vente;</a:t>
            </a:r>
            <a:endParaRPr lang="fr-FR" sz="2000" b="1" dirty="0">
              <a:latin typeface="Courier New" pitchFamily="49" charset="0"/>
              <a:cs typeface="Times New Roman" pitchFamily="18" charset="0"/>
            </a:endParaRPr>
          </a:p>
        </p:txBody>
      </p:sp>
    </p:spTree>
    <p:extLst>
      <p:ext uri="{BB962C8B-B14F-4D97-AF65-F5344CB8AC3E}">
        <p14:creationId xmlns:p14="http://schemas.microsoft.com/office/powerpoint/2010/main" val="34174801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4583" y="3180169"/>
            <a:ext cx="11754818" cy="3000821"/>
          </a:xfrm>
          <a:prstGeom prst="rect">
            <a:avLst/>
          </a:prstGeom>
        </p:spPr>
        <p:txBody>
          <a:bodyPr wrap="square">
            <a:spAutoFit/>
          </a:bodyPr>
          <a:lstStyle/>
          <a:p>
            <a:pPr marL="285750" lvl="0" indent="-285750" eaLnBrk="0" fontAlgn="base" hangingPunct="0">
              <a:lnSpc>
                <a:spcPct val="150000"/>
              </a:lnSpc>
              <a:spcBef>
                <a:spcPct val="0"/>
              </a:spcBef>
              <a:spcAft>
                <a:spcPct val="0"/>
              </a:spcAft>
              <a:buFont typeface="Wingdings" panose="05000000000000000000" pitchFamily="2" charset="2"/>
              <a:buChar char="Ø"/>
            </a:pPr>
            <a:r>
              <a:rPr lang="fr-FR" altLang="fr-FR" dirty="0">
                <a:solidFill>
                  <a:srgbClr val="0D0D0D"/>
                </a:solidFill>
                <a:latin typeface="Söhne"/>
              </a:rPr>
              <a:t>L'utilisation de </a:t>
            </a:r>
            <a:r>
              <a:rPr lang="fr-FR" altLang="fr-FR" b="1" dirty="0" smtClean="0">
                <a:solidFill>
                  <a:srgbClr val="0D0D0D"/>
                </a:solidFill>
                <a:latin typeface="Söhne Mono"/>
              </a:rPr>
              <a:t>DELETE</a:t>
            </a:r>
          </a:p>
          <a:p>
            <a:pPr marL="742950" lvl="1" indent="-285750" eaLnBrk="0" fontAlgn="base" hangingPunct="0">
              <a:lnSpc>
                <a:spcPct val="150000"/>
              </a:lnSpc>
              <a:spcBef>
                <a:spcPct val="0"/>
              </a:spcBef>
              <a:spcAft>
                <a:spcPct val="0"/>
              </a:spcAft>
              <a:buFont typeface="Wingdings" panose="05000000000000000000" pitchFamily="2" charset="2"/>
              <a:buChar char="v"/>
            </a:pPr>
            <a:r>
              <a:rPr lang="fr-FR" altLang="fr-FR" dirty="0" smtClean="0">
                <a:solidFill>
                  <a:srgbClr val="0D0D0D"/>
                </a:solidFill>
                <a:latin typeface="Söhne"/>
              </a:rPr>
              <a:t> </a:t>
            </a:r>
            <a:r>
              <a:rPr lang="fr-FR" altLang="fr-FR" dirty="0">
                <a:solidFill>
                  <a:srgbClr val="0D0D0D"/>
                </a:solidFill>
                <a:latin typeface="Söhne"/>
              </a:rPr>
              <a:t>ne libère pas l'espace occupé par la table. Les enregistrements sont simplement marqués comme supprimés, mais l'espace est toujours alloué à la table</a:t>
            </a:r>
            <a:r>
              <a:rPr lang="fr-FR" altLang="fr-FR" dirty="0" smtClean="0">
                <a:solidFill>
                  <a:srgbClr val="0D0D0D"/>
                </a:solidFill>
                <a:latin typeface="Söhne"/>
              </a:rPr>
              <a:t>.</a:t>
            </a:r>
          </a:p>
          <a:p>
            <a:pPr marL="742950" lvl="1" indent="-285750" eaLnBrk="0" fontAlgn="base" hangingPunct="0">
              <a:lnSpc>
                <a:spcPct val="150000"/>
              </a:lnSpc>
              <a:spcBef>
                <a:spcPct val="0"/>
              </a:spcBef>
              <a:spcAft>
                <a:spcPct val="0"/>
              </a:spcAft>
              <a:buFont typeface="Wingdings" panose="05000000000000000000" pitchFamily="2" charset="2"/>
              <a:buChar char="v"/>
            </a:pPr>
            <a:r>
              <a:rPr lang="fr-FR" altLang="fr-FR" dirty="0" smtClean="0">
                <a:solidFill>
                  <a:srgbClr val="0D0D0D"/>
                </a:solidFill>
                <a:latin typeface="Söhne"/>
              </a:rPr>
              <a:t>Ne Réinitialise pas le compteur </a:t>
            </a:r>
            <a:r>
              <a:rPr lang="fr-FR" altLang="fr-FR" dirty="0" err="1" smtClean="0">
                <a:solidFill>
                  <a:srgbClr val="0D0D0D"/>
                </a:solidFill>
                <a:latin typeface="Söhne"/>
              </a:rPr>
              <a:t>auo</a:t>
            </a:r>
            <a:r>
              <a:rPr lang="fr-FR" altLang="fr-FR" dirty="0" smtClean="0">
                <a:solidFill>
                  <a:srgbClr val="0D0D0D"/>
                </a:solidFill>
                <a:latin typeface="Söhne"/>
              </a:rPr>
              <a:t>-incrémente </a:t>
            </a:r>
          </a:p>
          <a:p>
            <a:pPr marL="285750" indent="-285750">
              <a:lnSpc>
                <a:spcPct val="150000"/>
              </a:lnSpc>
              <a:buFont typeface="Wingdings" panose="05000000000000000000" pitchFamily="2" charset="2"/>
              <a:buChar char="Ø"/>
            </a:pPr>
            <a:r>
              <a:rPr lang="fr-FR" altLang="fr-FR" dirty="0" smtClean="0">
                <a:solidFill>
                  <a:srgbClr val="0D0D0D"/>
                </a:solidFill>
                <a:latin typeface="Söhne"/>
              </a:rPr>
              <a:t>L’utilisation de </a:t>
            </a:r>
            <a:r>
              <a:rPr lang="fr-FR" altLang="fr-FR" b="1" dirty="0" smtClean="0">
                <a:solidFill>
                  <a:srgbClr val="0D0D0D"/>
                </a:solidFill>
                <a:latin typeface="Söhne"/>
              </a:rPr>
              <a:t>TRUNCATE</a:t>
            </a:r>
          </a:p>
          <a:p>
            <a:pPr marL="742950" lvl="1" indent="-285750">
              <a:lnSpc>
                <a:spcPct val="150000"/>
              </a:lnSpc>
              <a:buFont typeface="Wingdings" panose="05000000000000000000" pitchFamily="2" charset="2"/>
              <a:buChar char="v"/>
            </a:pPr>
            <a:r>
              <a:rPr lang="fr-FR" altLang="fr-FR" dirty="0" smtClean="0">
                <a:solidFill>
                  <a:srgbClr val="0D0D0D"/>
                </a:solidFill>
                <a:latin typeface="Söhne"/>
              </a:rPr>
              <a:t> </a:t>
            </a:r>
            <a:r>
              <a:rPr lang="fr-FR" altLang="fr-FR" dirty="0">
                <a:solidFill>
                  <a:srgbClr val="0D0D0D"/>
                </a:solidFill>
                <a:latin typeface="Söhne"/>
              </a:rPr>
              <a:t>libère l'espace occupé par la table et réinitialise la table comme si elle était nouvellement </a:t>
            </a:r>
            <a:r>
              <a:rPr lang="fr-FR" altLang="fr-FR" dirty="0" smtClean="0">
                <a:solidFill>
                  <a:srgbClr val="0D0D0D"/>
                </a:solidFill>
                <a:latin typeface="Söhne"/>
              </a:rPr>
              <a:t>créée</a:t>
            </a:r>
          </a:p>
          <a:p>
            <a:pPr marL="742950" lvl="1" indent="-285750">
              <a:lnSpc>
                <a:spcPct val="150000"/>
              </a:lnSpc>
              <a:buFont typeface="Wingdings" panose="05000000000000000000" pitchFamily="2" charset="2"/>
              <a:buChar char="v"/>
            </a:pPr>
            <a:r>
              <a:rPr lang="fr-FR" altLang="fr-FR" dirty="0" smtClean="0">
                <a:solidFill>
                  <a:srgbClr val="0D0D0D"/>
                </a:solidFill>
                <a:latin typeface="Söhne"/>
              </a:rPr>
              <a:t> </a:t>
            </a:r>
            <a:r>
              <a:rPr lang="fr-FR" altLang="fr-FR" dirty="0">
                <a:solidFill>
                  <a:srgbClr val="0D0D0D"/>
                </a:solidFill>
                <a:latin typeface="Söhne"/>
              </a:rPr>
              <a:t>réinitialise également les compteurs d'auto-incrémentation des colonnes</a:t>
            </a:r>
            <a:r>
              <a:rPr lang="fr-FR" altLang="fr-FR" dirty="0" smtClean="0">
                <a:solidFill>
                  <a:srgbClr val="0D0D0D"/>
                </a:solidFill>
                <a:latin typeface="Söhne"/>
              </a:rPr>
              <a:t>..:</a:t>
            </a:r>
            <a:endParaRPr lang="fr-FR" altLang="fr-FR" dirty="0"/>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Rectangle 2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2" name="ZoneTexte 21"/>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3" name="object 6"/>
          <p:cNvSpPr txBox="1"/>
          <p:nvPr/>
        </p:nvSpPr>
        <p:spPr>
          <a:xfrm>
            <a:off x="2490201" y="1108121"/>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Opération de suppression : </a:t>
            </a:r>
            <a:r>
              <a:rPr lang="fr-FR" sz="2400" b="1" spc="-10" dirty="0" err="1" smtClean="0">
                <a:solidFill>
                  <a:srgbClr val="3333B2"/>
                </a:solidFill>
                <a:latin typeface="Arial"/>
                <a:cs typeface="Arial"/>
              </a:rPr>
              <a:t>Delete</a:t>
            </a:r>
            <a:r>
              <a:rPr lang="fr-FR" sz="2400" b="1" spc="-10" dirty="0" smtClean="0">
                <a:solidFill>
                  <a:srgbClr val="3333B2"/>
                </a:solidFill>
                <a:latin typeface="Arial"/>
                <a:cs typeface="Arial"/>
              </a:rPr>
              <a:t> /</a:t>
            </a:r>
            <a:r>
              <a:rPr lang="fr-FR" sz="2400" b="1" spc="-10" dirty="0" err="1" smtClean="0">
                <a:solidFill>
                  <a:srgbClr val="3333B2"/>
                </a:solidFill>
                <a:latin typeface="Arial"/>
                <a:cs typeface="Arial"/>
              </a:rPr>
              <a:t>Truncate</a:t>
            </a:r>
            <a:r>
              <a:rPr lang="fr-FR" sz="2400" b="1" spc="-10" dirty="0" smtClean="0">
                <a:solidFill>
                  <a:srgbClr val="3333B2"/>
                </a:solidFill>
                <a:latin typeface="Arial"/>
                <a:cs typeface="Arial"/>
              </a:rPr>
              <a:t> </a:t>
            </a:r>
            <a:endParaRPr sz="2400" dirty="0">
              <a:latin typeface="Tahoma"/>
              <a:cs typeface="Tahoma"/>
            </a:endParaRPr>
          </a:p>
        </p:txBody>
      </p:sp>
      <p:sp>
        <p:nvSpPr>
          <p:cNvPr id="24" name="object 6"/>
          <p:cNvSpPr txBox="1"/>
          <p:nvPr/>
        </p:nvSpPr>
        <p:spPr>
          <a:xfrm>
            <a:off x="390468" y="214414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latin typeface="Arial"/>
                <a:cs typeface="Arial"/>
              </a:rPr>
              <a:t>Différence entre </a:t>
            </a:r>
            <a:r>
              <a:rPr lang="fr-FR" sz="2400" b="1" spc="-10" dirty="0" err="1" smtClean="0">
                <a:latin typeface="Arial"/>
                <a:cs typeface="Arial"/>
              </a:rPr>
              <a:t>Delete</a:t>
            </a:r>
            <a:r>
              <a:rPr lang="fr-FR" sz="2400" b="1" spc="-10" dirty="0" smtClean="0">
                <a:latin typeface="Arial"/>
                <a:cs typeface="Arial"/>
              </a:rPr>
              <a:t> /</a:t>
            </a:r>
            <a:r>
              <a:rPr lang="fr-FR" sz="2400" b="1" spc="-10" dirty="0" err="1" smtClean="0">
                <a:latin typeface="Arial"/>
                <a:cs typeface="Arial"/>
              </a:rPr>
              <a:t>Truncate</a:t>
            </a:r>
            <a:r>
              <a:rPr lang="fr-FR" sz="2400" b="1" spc="-10" dirty="0" smtClean="0">
                <a:latin typeface="Arial"/>
                <a:cs typeface="Arial"/>
              </a:rPr>
              <a:t> </a:t>
            </a:r>
            <a:endParaRPr sz="2400" dirty="0">
              <a:latin typeface="Tahoma"/>
              <a:cs typeface="Tahoma"/>
            </a:endParaRPr>
          </a:p>
        </p:txBody>
      </p:sp>
    </p:spTree>
    <p:extLst>
      <p:ext uri="{BB962C8B-B14F-4D97-AF65-F5344CB8AC3E}">
        <p14:creationId xmlns:p14="http://schemas.microsoft.com/office/powerpoint/2010/main" val="116787088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3"/>
          <p:cNvSpPr>
            <a:spLocks noGrp="1" noChangeArrowheads="1"/>
          </p:cNvSpPr>
          <p:nvPr>
            <p:ph type="body" idx="1"/>
          </p:nvPr>
        </p:nvSpPr>
        <p:spPr>
          <a:xfrm>
            <a:off x="233521" y="2476370"/>
            <a:ext cx="11684923" cy="2255287"/>
          </a:xfrm>
        </p:spPr>
        <p:txBody>
          <a:bodyPr>
            <a:noAutofit/>
          </a:bodyPr>
          <a:lstStyle/>
          <a:p>
            <a:pPr eaLnBrk="1" hangingPunct="1">
              <a:lnSpc>
                <a:spcPct val="200000"/>
              </a:lnSpc>
              <a:buFont typeface="Wingdings" panose="05000000000000000000" pitchFamily="2" charset="2"/>
              <a:buNone/>
            </a:pPr>
            <a:r>
              <a:rPr lang="fr-FR" altLang="fr-FR" sz="2000" b="1" dirty="0" smtClean="0"/>
              <a:t>Rappel</a:t>
            </a:r>
            <a:r>
              <a:rPr lang="fr-FR" altLang="fr-FR" sz="2000" dirty="0" smtClean="0"/>
              <a:t>: </a:t>
            </a:r>
          </a:p>
          <a:p>
            <a:pPr eaLnBrk="1" hangingPunct="1">
              <a:lnSpc>
                <a:spcPct val="200000"/>
              </a:lnSpc>
            </a:pPr>
            <a:r>
              <a:rPr lang="fr-FR" altLang="fr-FR" sz="2000" dirty="0" smtClean="0"/>
              <a:t>SQL simplifie la manipulation des tables en autorisant </a:t>
            </a:r>
            <a:r>
              <a:rPr lang="fr-FR" altLang="fr-FR" sz="2000" b="1" u="sng" dirty="0" smtClean="0"/>
              <a:t>la recherche d'informations</a:t>
            </a:r>
            <a:r>
              <a:rPr lang="fr-FR" altLang="fr-FR" sz="2000" dirty="0" smtClean="0"/>
              <a:t> et </a:t>
            </a:r>
            <a:r>
              <a:rPr lang="fr-FR" altLang="fr-FR" sz="2000" b="1" u="sng" dirty="0" smtClean="0"/>
              <a:t>la mise à jour</a:t>
            </a:r>
            <a:r>
              <a:rPr lang="fr-FR" altLang="fr-FR" sz="2000" dirty="0" smtClean="0"/>
              <a:t> des relations par l'intermédiaire de requêtes:</a:t>
            </a:r>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 name="ZoneTexte 18"/>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0" name="object 6"/>
          <p:cNvSpPr txBox="1"/>
          <p:nvPr/>
        </p:nvSpPr>
        <p:spPr>
          <a:xfrm>
            <a:off x="2177550" y="141314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1319789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40730" y="3089055"/>
            <a:ext cx="12076050" cy="3429795"/>
          </a:xfrm>
          <a:prstGeom prst="rect">
            <a:avLst/>
          </a:prstGeom>
        </p:spPr>
        <p:txBody>
          <a:bodyPr vert="horz" wrap="square" lIns="0" tIns="9789" rIns="0" bIns="0" rtlCol="0">
            <a:spAutoFit/>
          </a:bodyPr>
          <a:lstStyle/>
          <a:p>
            <a:pPr marL="811615" marR="5182" lvl="1" indent="-342900">
              <a:spcBef>
                <a:spcPts val="603"/>
              </a:spcBef>
              <a:buFont typeface="Wingdings" panose="05000000000000000000" pitchFamily="2" charset="2"/>
              <a:buChar char="Ø"/>
              <a:tabLst>
                <a:tab pos="755472" algn="l"/>
              </a:tabLst>
            </a:pPr>
            <a:r>
              <a:rPr sz="2403" b="1" spc="-9" dirty="0" smtClean="0">
                <a:latin typeface="Calibri"/>
                <a:cs typeface="Calibri"/>
              </a:rPr>
              <a:t>Tests</a:t>
            </a:r>
            <a:r>
              <a:rPr sz="2403" b="1" spc="36" dirty="0" smtClean="0">
                <a:latin typeface="Calibri"/>
                <a:cs typeface="Calibri"/>
              </a:rPr>
              <a:t> </a:t>
            </a:r>
            <a:r>
              <a:rPr sz="2403" b="1" dirty="0">
                <a:latin typeface="Calibri"/>
                <a:cs typeface="Calibri"/>
              </a:rPr>
              <a:t>unitaires</a:t>
            </a:r>
            <a:r>
              <a:rPr sz="2403" b="1" spc="41" dirty="0">
                <a:latin typeface="Calibri"/>
                <a:cs typeface="Calibri"/>
              </a:rPr>
              <a:t> </a:t>
            </a:r>
            <a:r>
              <a:rPr sz="2403" dirty="0">
                <a:latin typeface="Calibri"/>
                <a:cs typeface="Calibri"/>
              </a:rPr>
              <a:t>:</a:t>
            </a:r>
            <a:r>
              <a:rPr sz="2403" spc="36" dirty="0">
                <a:latin typeface="Calibri"/>
                <a:cs typeface="Calibri"/>
              </a:rPr>
              <a:t> </a:t>
            </a:r>
            <a:r>
              <a:rPr sz="2403" dirty="0">
                <a:latin typeface="Calibri"/>
                <a:cs typeface="Calibri"/>
              </a:rPr>
              <a:t>faire</a:t>
            </a:r>
            <a:r>
              <a:rPr sz="2403" spc="41" dirty="0">
                <a:latin typeface="Calibri"/>
                <a:cs typeface="Calibri"/>
              </a:rPr>
              <a:t> </a:t>
            </a:r>
            <a:r>
              <a:rPr sz="2403" dirty="0">
                <a:latin typeface="Calibri"/>
                <a:cs typeface="Calibri"/>
              </a:rPr>
              <a:t>tester</a:t>
            </a:r>
            <a:r>
              <a:rPr sz="2403" spc="59" dirty="0">
                <a:latin typeface="Calibri"/>
                <a:cs typeface="Calibri"/>
              </a:rPr>
              <a:t> </a:t>
            </a:r>
            <a:r>
              <a:rPr sz="2403" dirty="0">
                <a:latin typeface="Calibri"/>
                <a:cs typeface="Calibri"/>
              </a:rPr>
              <a:t>les</a:t>
            </a:r>
            <a:r>
              <a:rPr sz="2403" spc="32" dirty="0">
                <a:latin typeface="Calibri"/>
                <a:cs typeface="Calibri"/>
              </a:rPr>
              <a:t> </a:t>
            </a:r>
            <a:r>
              <a:rPr sz="2403" dirty="0">
                <a:latin typeface="Calibri"/>
                <a:cs typeface="Calibri"/>
              </a:rPr>
              <a:t>parties</a:t>
            </a:r>
            <a:r>
              <a:rPr sz="2403" spc="54" dirty="0">
                <a:latin typeface="Calibri"/>
                <a:cs typeface="Calibri"/>
              </a:rPr>
              <a:t> </a:t>
            </a:r>
            <a:r>
              <a:rPr sz="2403" dirty="0">
                <a:latin typeface="Calibri"/>
                <a:cs typeface="Calibri"/>
              </a:rPr>
              <a:t>du</a:t>
            </a:r>
            <a:r>
              <a:rPr sz="2403" spc="23" dirty="0">
                <a:latin typeface="Calibri"/>
                <a:cs typeface="Calibri"/>
              </a:rPr>
              <a:t> </a:t>
            </a:r>
            <a:r>
              <a:rPr sz="2403" dirty="0">
                <a:latin typeface="Calibri"/>
                <a:cs typeface="Calibri"/>
              </a:rPr>
              <a:t>logiciel</a:t>
            </a:r>
            <a:r>
              <a:rPr sz="2403" spc="54" dirty="0">
                <a:latin typeface="Calibri"/>
                <a:cs typeface="Calibri"/>
              </a:rPr>
              <a:t> </a:t>
            </a:r>
            <a:r>
              <a:rPr sz="2403" dirty="0">
                <a:latin typeface="Calibri"/>
                <a:cs typeface="Calibri"/>
              </a:rPr>
              <a:t>par</a:t>
            </a:r>
            <a:r>
              <a:rPr sz="2403" spc="36" dirty="0">
                <a:latin typeface="Calibri"/>
                <a:cs typeface="Calibri"/>
              </a:rPr>
              <a:t> </a:t>
            </a:r>
            <a:r>
              <a:rPr sz="2403" spc="-9" dirty="0">
                <a:latin typeface="Calibri"/>
                <a:cs typeface="Calibri"/>
              </a:rPr>
              <a:t>leurs développeurs</a:t>
            </a:r>
            <a:endParaRPr sz="2403" dirty="0">
              <a:latin typeface="Calibri"/>
              <a:cs typeface="Calibri"/>
            </a:endParaRPr>
          </a:p>
          <a:p>
            <a:pPr marL="811040" lvl="1" indent="-342900">
              <a:spcBef>
                <a:spcPts val="576"/>
              </a:spcBef>
              <a:buFont typeface="Wingdings" panose="05000000000000000000" pitchFamily="2" charset="2"/>
              <a:buChar char="Ø"/>
              <a:tabLst>
                <a:tab pos="755472" algn="l"/>
              </a:tabLst>
            </a:pPr>
            <a:r>
              <a:rPr sz="2403" b="1" spc="-27" dirty="0">
                <a:latin typeface="Calibri"/>
                <a:cs typeface="Calibri"/>
              </a:rPr>
              <a:t>Tests</a:t>
            </a:r>
            <a:r>
              <a:rPr sz="2403" b="1" spc="-50" dirty="0">
                <a:latin typeface="Calibri"/>
                <a:cs typeface="Calibri"/>
              </a:rPr>
              <a:t> </a:t>
            </a:r>
            <a:r>
              <a:rPr sz="2403" b="1" spc="-9" dirty="0">
                <a:latin typeface="Calibri"/>
                <a:cs typeface="Calibri"/>
              </a:rPr>
              <a:t>d’intégration</a:t>
            </a:r>
            <a:r>
              <a:rPr sz="2403" b="1" spc="-73" dirty="0">
                <a:latin typeface="Calibri"/>
                <a:cs typeface="Calibri"/>
              </a:rPr>
              <a:t> </a:t>
            </a:r>
            <a:r>
              <a:rPr sz="2403" dirty="0">
                <a:latin typeface="Calibri"/>
                <a:cs typeface="Calibri"/>
              </a:rPr>
              <a:t>:</a:t>
            </a:r>
            <a:r>
              <a:rPr sz="2403" spc="-54" dirty="0">
                <a:latin typeface="Calibri"/>
                <a:cs typeface="Calibri"/>
              </a:rPr>
              <a:t> </a:t>
            </a:r>
            <a:r>
              <a:rPr sz="2403" dirty="0">
                <a:latin typeface="Calibri"/>
                <a:cs typeface="Calibri"/>
              </a:rPr>
              <a:t>tester</a:t>
            </a:r>
            <a:r>
              <a:rPr sz="2403" spc="-82" dirty="0">
                <a:latin typeface="Calibri"/>
                <a:cs typeface="Calibri"/>
              </a:rPr>
              <a:t> </a:t>
            </a:r>
            <a:r>
              <a:rPr sz="2403" dirty="0">
                <a:latin typeface="Calibri"/>
                <a:cs typeface="Calibri"/>
              </a:rPr>
              <a:t>pendant</a:t>
            </a:r>
            <a:r>
              <a:rPr sz="2403" spc="-45" dirty="0">
                <a:latin typeface="Calibri"/>
                <a:cs typeface="Calibri"/>
              </a:rPr>
              <a:t> </a:t>
            </a:r>
            <a:r>
              <a:rPr sz="2403" spc="-9" dirty="0">
                <a:latin typeface="Calibri"/>
                <a:cs typeface="Calibri"/>
              </a:rPr>
              <a:t>l’intégration</a:t>
            </a:r>
            <a:endParaRPr sz="2403" dirty="0">
              <a:latin typeface="Calibri"/>
              <a:cs typeface="Calibri"/>
            </a:endParaRPr>
          </a:p>
          <a:p>
            <a:pPr marL="811040" lvl="1" indent="-342900">
              <a:spcBef>
                <a:spcPts val="576"/>
              </a:spcBef>
              <a:buFont typeface="Wingdings" panose="05000000000000000000" pitchFamily="2" charset="2"/>
              <a:buChar char="Ø"/>
              <a:tabLst>
                <a:tab pos="755472" algn="l"/>
              </a:tabLst>
            </a:pPr>
            <a:r>
              <a:rPr sz="2403" b="1" spc="-27" dirty="0">
                <a:latin typeface="Calibri"/>
                <a:cs typeface="Calibri"/>
              </a:rPr>
              <a:t>Tests</a:t>
            </a:r>
            <a:r>
              <a:rPr sz="2403" b="1" spc="-32" dirty="0">
                <a:latin typeface="Calibri"/>
                <a:cs typeface="Calibri"/>
              </a:rPr>
              <a:t> </a:t>
            </a:r>
            <a:r>
              <a:rPr sz="2403" b="1" dirty="0">
                <a:latin typeface="Calibri"/>
                <a:cs typeface="Calibri"/>
              </a:rPr>
              <a:t>de</a:t>
            </a:r>
            <a:r>
              <a:rPr sz="2403" b="1" spc="-41" dirty="0">
                <a:latin typeface="Calibri"/>
                <a:cs typeface="Calibri"/>
              </a:rPr>
              <a:t> </a:t>
            </a:r>
            <a:r>
              <a:rPr sz="2403" b="1" dirty="0">
                <a:latin typeface="Calibri"/>
                <a:cs typeface="Calibri"/>
              </a:rPr>
              <a:t>validation</a:t>
            </a:r>
            <a:r>
              <a:rPr sz="2403" b="1" spc="-73" dirty="0">
                <a:latin typeface="Calibri"/>
                <a:cs typeface="Calibri"/>
              </a:rPr>
              <a:t> </a:t>
            </a:r>
            <a:r>
              <a:rPr sz="2403" dirty="0">
                <a:latin typeface="Calibri"/>
                <a:cs typeface="Calibri"/>
              </a:rPr>
              <a:t>:</a:t>
            </a:r>
            <a:r>
              <a:rPr sz="2403" spc="-50" dirty="0">
                <a:latin typeface="Calibri"/>
                <a:cs typeface="Calibri"/>
              </a:rPr>
              <a:t> </a:t>
            </a:r>
            <a:r>
              <a:rPr sz="2403" dirty="0">
                <a:latin typeface="Calibri"/>
                <a:cs typeface="Calibri"/>
              </a:rPr>
              <a:t>pour</a:t>
            </a:r>
            <a:r>
              <a:rPr sz="2403" spc="-50" dirty="0">
                <a:latin typeface="Calibri"/>
                <a:cs typeface="Calibri"/>
              </a:rPr>
              <a:t> </a:t>
            </a:r>
            <a:r>
              <a:rPr sz="2403" dirty="0">
                <a:latin typeface="Calibri"/>
                <a:cs typeface="Calibri"/>
              </a:rPr>
              <a:t>acceptation</a:t>
            </a:r>
            <a:r>
              <a:rPr sz="2403" spc="-63" dirty="0">
                <a:latin typeface="Calibri"/>
                <a:cs typeface="Calibri"/>
              </a:rPr>
              <a:t> </a:t>
            </a:r>
            <a:r>
              <a:rPr sz="2403" dirty="0">
                <a:latin typeface="Calibri"/>
                <a:cs typeface="Calibri"/>
              </a:rPr>
              <a:t>par</a:t>
            </a:r>
            <a:r>
              <a:rPr sz="2403" spc="-50" dirty="0">
                <a:latin typeface="Calibri"/>
                <a:cs typeface="Calibri"/>
              </a:rPr>
              <a:t> </a:t>
            </a:r>
            <a:r>
              <a:rPr sz="2403" spc="-9" dirty="0">
                <a:latin typeface="Calibri"/>
                <a:cs typeface="Calibri"/>
              </a:rPr>
              <a:t>l’acheteur</a:t>
            </a:r>
            <a:endParaRPr sz="2403" dirty="0">
              <a:latin typeface="Calibri"/>
              <a:cs typeface="Calibri"/>
            </a:endParaRPr>
          </a:p>
          <a:p>
            <a:pPr marL="811615" marR="5182" lvl="1" indent="-342900">
              <a:spcBef>
                <a:spcPts val="567"/>
              </a:spcBef>
              <a:buFont typeface="Wingdings" panose="05000000000000000000" pitchFamily="2" charset="2"/>
              <a:buChar char="Ø"/>
              <a:tabLst>
                <a:tab pos="755472" algn="l"/>
              </a:tabLst>
            </a:pPr>
            <a:r>
              <a:rPr sz="2403" b="1" dirty="0">
                <a:latin typeface="Calibri"/>
                <a:cs typeface="Calibri"/>
              </a:rPr>
              <a:t>Tests</a:t>
            </a:r>
            <a:r>
              <a:rPr sz="2403" b="1" spc="199" dirty="0">
                <a:latin typeface="Calibri"/>
                <a:cs typeface="Calibri"/>
              </a:rPr>
              <a:t> </a:t>
            </a:r>
            <a:r>
              <a:rPr sz="2403" b="1" dirty="0">
                <a:latin typeface="Calibri"/>
                <a:cs typeface="Calibri"/>
              </a:rPr>
              <a:t>système</a:t>
            </a:r>
            <a:r>
              <a:rPr sz="2403" b="1" spc="218" dirty="0">
                <a:latin typeface="Calibri"/>
                <a:cs typeface="Calibri"/>
              </a:rPr>
              <a:t> </a:t>
            </a:r>
            <a:r>
              <a:rPr sz="2403" dirty="0">
                <a:latin typeface="Calibri"/>
                <a:cs typeface="Calibri"/>
              </a:rPr>
              <a:t>:</a:t>
            </a:r>
            <a:r>
              <a:rPr sz="2403" spc="195" dirty="0">
                <a:latin typeface="Calibri"/>
                <a:cs typeface="Calibri"/>
              </a:rPr>
              <a:t> </a:t>
            </a:r>
            <a:r>
              <a:rPr sz="2403" dirty="0">
                <a:latin typeface="Calibri"/>
                <a:cs typeface="Calibri"/>
              </a:rPr>
              <a:t>tester</a:t>
            </a:r>
            <a:r>
              <a:rPr sz="2403" spc="218" dirty="0">
                <a:latin typeface="Calibri"/>
                <a:cs typeface="Calibri"/>
              </a:rPr>
              <a:t> </a:t>
            </a:r>
            <a:r>
              <a:rPr sz="2403" dirty="0">
                <a:latin typeface="Calibri"/>
                <a:cs typeface="Calibri"/>
              </a:rPr>
              <a:t>dans</a:t>
            </a:r>
            <a:r>
              <a:rPr sz="2403" spc="218" dirty="0">
                <a:latin typeface="Calibri"/>
                <a:cs typeface="Calibri"/>
              </a:rPr>
              <a:t> </a:t>
            </a:r>
            <a:r>
              <a:rPr sz="2403" dirty="0">
                <a:latin typeface="Calibri"/>
                <a:cs typeface="Calibri"/>
              </a:rPr>
              <a:t>un</a:t>
            </a:r>
            <a:r>
              <a:rPr sz="2403" spc="204" dirty="0">
                <a:latin typeface="Calibri"/>
                <a:cs typeface="Calibri"/>
              </a:rPr>
              <a:t> </a:t>
            </a:r>
            <a:r>
              <a:rPr sz="2403" dirty="0">
                <a:latin typeface="Calibri"/>
                <a:cs typeface="Calibri"/>
              </a:rPr>
              <a:t>environnement</a:t>
            </a:r>
            <a:r>
              <a:rPr sz="2403" spc="185" dirty="0">
                <a:latin typeface="Calibri"/>
                <a:cs typeface="Calibri"/>
              </a:rPr>
              <a:t> </a:t>
            </a:r>
            <a:r>
              <a:rPr sz="2403" dirty="0">
                <a:latin typeface="Calibri"/>
                <a:cs typeface="Calibri"/>
              </a:rPr>
              <a:t>proche</a:t>
            </a:r>
            <a:r>
              <a:rPr sz="2403" spc="222" dirty="0">
                <a:latin typeface="Calibri"/>
                <a:cs typeface="Calibri"/>
              </a:rPr>
              <a:t> </a:t>
            </a:r>
            <a:r>
              <a:rPr sz="2403" spc="-23" dirty="0">
                <a:latin typeface="Calibri"/>
                <a:cs typeface="Calibri"/>
              </a:rPr>
              <a:t>de </a:t>
            </a:r>
            <a:r>
              <a:rPr sz="2403" spc="-18" dirty="0">
                <a:latin typeface="Calibri"/>
                <a:cs typeface="Calibri"/>
              </a:rPr>
              <a:t>l’environnement</a:t>
            </a:r>
            <a:r>
              <a:rPr sz="2403" spc="-36" dirty="0">
                <a:latin typeface="Calibri"/>
                <a:cs typeface="Calibri"/>
              </a:rPr>
              <a:t> </a:t>
            </a:r>
            <a:r>
              <a:rPr sz="2403" dirty="0">
                <a:latin typeface="Calibri"/>
                <a:cs typeface="Calibri"/>
              </a:rPr>
              <a:t>de</a:t>
            </a:r>
            <a:r>
              <a:rPr sz="2403" spc="-9" dirty="0">
                <a:latin typeface="Calibri"/>
                <a:cs typeface="Calibri"/>
              </a:rPr>
              <a:t> production</a:t>
            </a:r>
            <a:endParaRPr sz="2403" dirty="0">
              <a:latin typeface="Calibri"/>
              <a:cs typeface="Calibri"/>
            </a:endParaRPr>
          </a:p>
          <a:p>
            <a:pPr marL="811615" marR="4607" lvl="1" indent="-342900">
              <a:spcBef>
                <a:spcPts val="576"/>
              </a:spcBef>
              <a:buFont typeface="Wingdings" panose="05000000000000000000" pitchFamily="2" charset="2"/>
              <a:buChar char="Ø"/>
              <a:tabLst>
                <a:tab pos="755472" algn="l"/>
                <a:tab pos="1554709" algn="l"/>
                <a:tab pos="2463925" algn="l"/>
                <a:tab pos="2717861" algn="l"/>
                <a:tab pos="3450876" algn="l"/>
                <a:tab pos="4348578" algn="l"/>
                <a:tab pos="4931881" algn="l"/>
                <a:tab pos="5329196" algn="l"/>
                <a:tab pos="6180830" algn="l"/>
                <a:tab pos="6739950" algn="l"/>
                <a:tab pos="7137264" algn="l"/>
                <a:tab pos="7751086" algn="l"/>
              </a:tabLst>
            </a:pPr>
            <a:r>
              <a:rPr sz="2403" b="1" spc="-9" dirty="0">
                <a:latin typeface="Calibri"/>
                <a:cs typeface="Calibri"/>
              </a:rPr>
              <a:t>Tests</a:t>
            </a:r>
            <a:r>
              <a:rPr sz="2403" b="1" dirty="0">
                <a:latin typeface="Calibri"/>
                <a:cs typeface="Calibri"/>
              </a:rPr>
              <a:t>	</a:t>
            </a:r>
            <a:r>
              <a:rPr sz="2403" b="1" spc="-18" dirty="0">
                <a:latin typeface="Calibri"/>
                <a:cs typeface="Calibri"/>
              </a:rPr>
              <a:t>Alpha</a:t>
            </a:r>
            <a:r>
              <a:rPr sz="2403" b="1" dirty="0">
                <a:latin typeface="Calibri"/>
                <a:cs typeface="Calibri"/>
              </a:rPr>
              <a:t>	</a:t>
            </a:r>
            <a:r>
              <a:rPr sz="2403" spc="-45" dirty="0">
                <a:latin typeface="Calibri"/>
                <a:cs typeface="Calibri"/>
              </a:rPr>
              <a:t>:</a:t>
            </a:r>
            <a:r>
              <a:rPr sz="2403" dirty="0">
                <a:latin typeface="Calibri"/>
                <a:cs typeface="Calibri"/>
              </a:rPr>
              <a:t>	</a:t>
            </a:r>
            <a:r>
              <a:rPr sz="2403" spc="-18" dirty="0">
                <a:latin typeface="Calibri"/>
                <a:cs typeface="Calibri"/>
              </a:rPr>
              <a:t>faire</a:t>
            </a:r>
            <a:r>
              <a:rPr sz="2403" dirty="0">
                <a:latin typeface="Calibri"/>
                <a:cs typeface="Calibri"/>
              </a:rPr>
              <a:t>	</a:t>
            </a:r>
            <a:r>
              <a:rPr sz="2403" spc="-9" dirty="0">
                <a:latin typeface="Calibri"/>
                <a:cs typeface="Calibri"/>
              </a:rPr>
              <a:t>tester</a:t>
            </a:r>
            <a:r>
              <a:rPr sz="2403" dirty="0">
                <a:latin typeface="Calibri"/>
                <a:cs typeface="Calibri"/>
              </a:rPr>
              <a:t>	</a:t>
            </a:r>
            <a:r>
              <a:rPr sz="2403" spc="-23" dirty="0">
                <a:latin typeface="Calibri"/>
                <a:cs typeface="Calibri"/>
              </a:rPr>
              <a:t>par</a:t>
            </a:r>
            <a:r>
              <a:rPr sz="2403" dirty="0">
                <a:latin typeface="Calibri"/>
                <a:cs typeface="Calibri"/>
              </a:rPr>
              <a:t>	</a:t>
            </a:r>
            <a:r>
              <a:rPr sz="2403" spc="-23" dirty="0">
                <a:latin typeface="Calibri"/>
                <a:cs typeface="Calibri"/>
              </a:rPr>
              <a:t>le</a:t>
            </a:r>
            <a:r>
              <a:rPr sz="2403" dirty="0">
                <a:latin typeface="Calibri"/>
                <a:cs typeface="Calibri"/>
              </a:rPr>
              <a:t>	</a:t>
            </a:r>
            <a:r>
              <a:rPr sz="2403" spc="-9" dirty="0">
                <a:latin typeface="Calibri"/>
                <a:cs typeface="Calibri"/>
              </a:rPr>
              <a:t>client</a:t>
            </a:r>
            <a:r>
              <a:rPr sz="2403" dirty="0">
                <a:latin typeface="Calibri"/>
                <a:cs typeface="Calibri"/>
              </a:rPr>
              <a:t>	</a:t>
            </a:r>
            <a:r>
              <a:rPr sz="2403" spc="-23" dirty="0">
                <a:latin typeface="Calibri"/>
                <a:cs typeface="Calibri"/>
              </a:rPr>
              <a:t>sur</a:t>
            </a:r>
            <a:r>
              <a:rPr sz="2403" dirty="0">
                <a:latin typeface="Calibri"/>
                <a:cs typeface="Calibri"/>
              </a:rPr>
              <a:t>	</a:t>
            </a:r>
            <a:r>
              <a:rPr sz="2403" spc="-23" dirty="0">
                <a:latin typeface="Calibri"/>
                <a:cs typeface="Calibri"/>
              </a:rPr>
              <a:t>le</a:t>
            </a:r>
            <a:r>
              <a:rPr sz="2403" dirty="0">
                <a:latin typeface="Calibri"/>
                <a:cs typeface="Calibri"/>
              </a:rPr>
              <a:t>	</a:t>
            </a:r>
            <a:r>
              <a:rPr sz="2403" spc="-18" dirty="0">
                <a:latin typeface="Calibri"/>
                <a:cs typeface="Calibri"/>
              </a:rPr>
              <a:t>site</a:t>
            </a:r>
            <a:r>
              <a:rPr sz="2403" dirty="0">
                <a:latin typeface="Calibri"/>
                <a:cs typeface="Calibri"/>
              </a:rPr>
              <a:t>	</a:t>
            </a:r>
            <a:r>
              <a:rPr sz="2403" spc="-32" dirty="0">
                <a:latin typeface="Calibri"/>
                <a:cs typeface="Calibri"/>
              </a:rPr>
              <a:t>de </a:t>
            </a:r>
            <a:r>
              <a:rPr sz="2403" spc="-9" dirty="0" smtClean="0">
                <a:latin typeface="Calibri"/>
                <a:cs typeface="Calibri"/>
              </a:rPr>
              <a:t>development</a:t>
            </a:r>
            <a:endParaRPr lang="fr-FR" sz="2403" spc="-9" dirty="0">
              <a:latin typeface="Calibri"/>
              <a:cs typeface="Calibri"/>
            </a:endParaRPr>
          </a:p>
          <a:p>
            <a:pPr marL="811615" marR="4607" lvl="1" indent="-342900">
              <a:spcBef>
                <a:spcPts val="576"/>
              </a:spcBef>
              <a:buFont typeface="Wingdings" panose="05000000000000000000" pitchFamily="2" charset="2"/>
              <a:buChar char="Ø"/>
              <a:tabLst>
                <a:tab pos="755472" algn="l"/>
                <a:tab pos="1554709" algn="l"/>
                <a:tab pos="2463925" algn="l"/>
                <a:tab pos="2717861" algn="l"/>
                <a:tab pos="3450876" algn="l"/>
                <a:tab pos="4348578" algn="l"/>
                <a:tab pos="4931881" algn="l"/>
                <a:tab pos="5329196" algn="l"/>
                <a:tab pos="6180830" algn="l"/>
                <a:tab pos="6739950" algn="l"/>
                <a:tab pos="7137264" algn="l"/>
                <a:tab pos="7751086" algn="l"/>
              </a:tabLst>
            </a:pPr>
            <a:r>
              <a:rPr lang="fr-FR" sz="2403" b="1" spc="-27" dirty="0" smtClean="0">
                <a:cs typeface="Calibri"/>
              </a:rPr>
              <a:t>Tests </a:t>
            </a:r>
            <a:r>
              <a:rPr lang="fr-FR" sz="2403" b="1" dirty="0">
                <a:cs typeface="Calibri"/>
              </a:rPr>
              <a:t>Bêta</a:t>
            </a:r>
            <a:r>
              <a:rPr lang="fr-FR" sz="2403" b="1" spc="-36" dirty="0">
                <a:cs typeface="Calibri"/>
              </a:rPr>
              <a:t> </a:t>
            </a:r>
            <a:r>
              <a:rPr lang="fr-FR" sz="2403" dirty="0">
                <a:cs typeface="Calibri"/>
              </a:rPr>
              <a:t>:</a:t>
            </a:r>
            <a:r>
              <a:rPr lang="fr-FR" sz="2403" spc="-41" dirty="0">
                <a:cs typeface="Calibri"/>
              </a:rPr>
              <a:t> </a:t>
            </a:r>
            <a:r>
              <a:rPr lang="fr-FR" sz="2403" dirty="0">
                <a:cs typeface="Calibri"/>
              </a:rPr>
              <a:t>faire</a:t>
            </a:r>
            <a:r>
              <a:rPr lang="fr-FR" sz="2403" spc="-45" dirty="0">
                <a:cs typeface="Calibri"/>
              </a:rPr>
              <a:t> </a:t>
            </a:r>
            <a:r>
              <a:rPr lang="fr-FR" sz="2403" dirty="0">
                <a:cs typeface="Calibri"/>
              </a:rPr>
              <a:t>tester</a:t>
            </a:r>
            <a:r>
              <a:rPr lang="fr-FR" sz="2403" spc="-45" dirty="0">
                <a:cs typeface="Calibri"/>
              </a:rPr>
              <a:t> </a:t>
            </a:r>
            <a:r>
              <a:rPr lang="fr-FR" sz="2403" dirty="0">
                <a:cs typeface="Calibri"/>
              </a:rPr>
              <a:t>par</a:t>
            </a:r>
            <a:r>
              <a:rPr lang="fr-FR" sz="2403" spc="-45" dirty="0">
                <a:cs typeface="Calibri"/>
              </a:rPr>
              <a:t> </a:t>
            </a:r>
            <a:r>
              <a:rPr lang="fr-FR" sz="2403" dirty="0">
                <a:cs typeface="Calibri"/>
              </a:rPr>
              <a:t>le</a:t>
            </a:r>
            <a:r>
              <a:rPr lang="fr-FR" sz="2403" spc="-41" dirty="0">
                <a:cs typeface="Calibri"/>
              </a:rPr>
              <a:t> </a:t>
            </a:r>
            <a:r>
              <a:rPr lang="fr-FR" sz="2403" dirty="0">
                <a:cs typeface="Calibri"/>
              </a:rPr>
              <a:t>client</a:t>
            </a:r>
            <a:r>
              <a:rPr lang="fr-FR" sz="2403" spc="-59" dirty="0">
                <a:cs typeface="Calibri"/>
              </a:rPr>
              <a:t> </a:t>
            </a:r>
            <a:r>
              <a:rPr lang="fr-FR" sz="2403" dirty="0">
                <a:cs typeface="Calibri"/>
              </a:rPr>
              <a:t>sur</a:t>
            </a:r>
            <a:r>
              <a:rPr lang="fr-FR" sz="2403" spc="-45" dirty="0">
                <a:cs typeface="Calibri"/>
              </a:rPr>
              <a:t> </a:t>
            </a:r>
            <a:r>
              <a:rPr lang="fr-FR" sz="2403" dirty="0">
                <a:cs typeface="Calibri"/>
              </a:rPr>
              <a:t>le</a:t>
            </a:r>
            <a:r>
              <a:rPr lang="fr-FR" sz="2403" spc="-41" dirty="0">
                <a:cs typeface="Calibri"/>
              </a:rPr>
              <a:t> </a:t>
            </a:r>
            <a:r>
              <a:rPr lang="fr-FR" sz="2403" dirty="0">
                <a:cs typeface="Calibri"/>
              </a:rPr>
              <a:t>site</a:t>
            </a:r>
            <a:r>
              <a:rPr lang="fr-FR" sz="2403" spc="-41" dirty="0">
                <a:cs typeface="Calibri"/>
              </a:rPr>
              <a:t> </a:t>
            </a:r>
            <a:r>
              <a:rPr lang="fr-FR" sz="2403" spc="-32" dirty="0">
                <a:cs typeface="Calibri"/>
              </a:rPr>
              <a:t>de </a:t>
            </a:r>
            <a:r>
              <a:rPr lang="fr-FR" sz="2403" spc="-9" dirty="0" smtClean="0">
                <a:cs typeface="Calibri"/>
              </a:rPr>
              <a:t>production</a:t>
            </a:r>
            <a:endParaRPr lang="fr-FR" sz="2403" dirty="0" smtClean="0">
              <a:cs typeface="Calibri"/>
            </a:endParaRPr>
          </a:p>
          <a:p>
            <a:pPr marL="811615" marR="4607" lvl="1" indent="-342900">
              <a:spcBef>
                <a:spcPts val="576"/>
              </a:spcBef>
              <a:buFont typeface="Wingdings" panose="05000000000000000000" pitchFamily="2" charset="2"/>
              <a:buChar char="Ø"/>
              <a:tabLst>
                <a:tab pos="755472" algn="l"/>
                <a:tab pos="1554709" algn="l"/>
                <a:tab pos="2463925" algn="l"/>
                <a:tab pos="2717861" algn="l"/>
                <a:tab pos="3450876" algn="l"/>
                <a:tab pos="4348578" algn="l"/>
                <a:tab pos="4931881" algn="l"/>
                <a:tab pos="5329196" algn="l"/>
                <a:tab pos="6180830" algn="l"/>
                <a:tab pos="6739950" algn="l"/>
                <a:tab pos="7137264" algn="l"/>
                <a:tab pos="7751086" algn="l"/>
              </a:tabLst>
            </a:pPr>
            <a:r>
              <a:rPr lang="fr-FR" sz="2403" b="1" spc="-27" dirty="0" smtClean="0">
                <a:cs typeface="Calibri"/>
              </a:rPr>
              <a:t>Tests</a:t>
            </a:r>
            <a:r>
              <a:rPr lang="fr-FR" sz="2403" b="1" spc="-45" dirty="0" smtClean="0">
                <a:cs typeface="Calibri"/>
              </a:rPr>
              <a:t> </a:t>
            </a:r>
            <a:r>
              <a:rPr lang="fr-FR" sz="2403" b="1" dirty="0">
                <a:cs typeface="Calibri"/>
              </a:rPr>
              <a:t>de</a:t>
            </a:r>
            <a:r>
              <a:rPr lang="fr-FR" sz="2403" b="1" spc="-50" dirty="0">
                <a:cs typeface="Calibri"/>
              </a:rPr>
              <a:t> </a:t>
            </a:r>
            <a:r>
              <a:rPr lang="fr-FR" sz="2403" b="1" dirty="0">
                <a:cs typeface="Calibri"/>
              </a:rPr>
              <a:t>régression</a:t>
            </a:r>
            <a:r>
              <a:rPr lang="fr-FR" sz="2403" b="1" spc="-68" dirty="0">
                <a:cs typeface="Calibri"/>
              </a:rPr>
              <a:t> </a:t>
            </a:r>
            <a:r>
              <a:rPr lang="fr-FR" sz="2403" dirty="0">
                <a:cs typeface="Calibri"/>
              </a:rPr>
              <a:t>:</a:t>
            </a:r>
            <a:r>
              <a:rPr lang="fr-FR" sz="2403" spc="-59" dirty="0">
                <a:cs typeface="Calibri"/>
              </a:rPr>
              <a:t> </a:t>
            </a:r>
            <a:r>
              <a:rPr lang="fr-FR" sz="2403" dirty="0">
                <a:cs typeface="Calibri"/>
              </a:rPr>
              <a:t>enregistrer</a:t>
            </a:r>
            <a:r>
              <a:rPr lang="fr-FR" sz="2403" spc="-59" dirty="0">
                <a:cs typeface="Calibri"/>
              </a:rPr>
              <a:t> </a:t>
            </a:r>
            <a:r>
              <a:rPr lang="fr-FR" sz="2403" dirty="0">
                <a:cs typeface="Calibri"/>
              </a:rPr>
              <a:t>les</a:t>
            </a:r>
            <a:r>
              <a:rPr lang="fr-FR" sz="2403" spc="-68" dirty="0">
                <a:cs typeface="Calibri"/>
              </a:rPr>
              <a:t> </a:t>
            </a:r>
            <a:r>
              <a:rPr lang="fr-FR" sz="2403" dirty="0">
                <a:cs typeface="Calibri"/>
              </a:rPr>
              <a:t>résultats</a:t>
            </a:r>
            <a:r>
              <a:rPr lang="fr-FR" sz="2403" spc="-68" dirty="0">
                <a:cs typeface="Calibri"/>
              </a:rPr>
              <a:t> </a:t>
            </a:r>
            <a:r>
              <a:rPr lang="fr-FR" sz="2403" dirty="0">
                <a:cs typeface="Calibri"/>
              </a:rPr>
              <a:t>des</a:t>
            </a:r>
            <a:r>
              <a:rPr lang="fr-FR" sz="2403" spc="-68" dirty="0">
                <a:cs typeface="Calibri"/>
              </a:rPr>
              <a:t> </a:t>
            </a:r>
            <a:r>
              <a:rPr lang="fr-FR" sz="2403" dirty="0">
                <a:cs typeface="Calibri"/>
              </a:rPr>
              <a:t>tests</a:t>
            </a:r>
            <a:r>
              <a:rPr lang="fr-FR" sz="2403" spc="-63" dirty="0">
                <a:cs typeface="Calibri"/>
              </a:rPr>
              <a:t> </a:t>
            </a:r>
            <a:r>
              <a:rPr lang="fr-FR" sz="2403" spc="-23" dirty="0">
                <a:cs typeface="Calibri"/>
              </a:rPr>
              <a:t>et </a:t>
            </a:r>
            <a:r>
              <a:rPr lang="fr-FR" sz="2403" dirty="0">
                <a:cs typeface="Calibri"/>
              </a:rPr>
              <a:t>les</a:t>
            </a:r>
            <a:r>
              <a:rPr lang="fr-FR" sz="2403" spc="-41" dirty="0">
                <a:cs typeface="Calibri"/>
              </a:rPr>
              <a:t> </a:t>
            </a:r>
            <a:r>
              <a:rPr lang="fr-FR" sz="2403" dirty="0">
                <a:cs typeface="Calibri"/>
              </a:rPr>
              <a:t>comparer</a:t>
            </a:r>
            <a:r>
              <a:rPr lang="fr-FR" sz="2403" spc="-59" dirty="0">
                <a:cs typeface="Calibri"/>
              </a:rPr>
              <a:t> </a:t>
            </a:r>
            <a:r>
              <a:rPr lang="fr-FR" sz="2403" dirty="0">
                <a:cs typeface="Calibri"/>
              </a:rPr>
              <a:t>à</a:t>
            </a:r>
            <a:r>
              <a:rPr lang="fr-FR" sz="2403" spc="-14" dirty="0">
                <a:cs typeface="Calibri"/>
              </a:rPr>
              <a:t> </a:t>
            </a:r>
            <a:r>
              <a:rPr lang="fr-FR" sz="2403" dirty="0">
                <a:cs typeface="Calibri"/>
              </a:rPr>
              <a:t>ceux</a:t>
            </a:r>
            <a:r>
              <a:rPr lang="fr-FR" sz="2403" spc="-23" dirty="0">
                <a:cs typeface="Calibri"/>
              </a:rPr>
              <a:t> </a:t>
            </a:r>
            <a:r>
              <a:rPr lang="fr-FR" sz="2403" dirty="0">
                <a:cs typeface="Calibri"/>
              </a:rPr>
              <a:t>des</a:t>
            </a:r>
            <a:r>
              <a:rPr lang="fr-FR" sz="2403" spc="-18" dirty="0">
                <a:cs typeface="Calibri"/>
              </a:rPr>
              <a:t> </a:t>
            </a:r>
            <a:r>
              <a:rPr lang="fr-FR" sz="2403" dirty="0">
                <a:cs typeface="Calibri"/>
              </a:rPr>
              <a:t>anciennes</a:t>
            </a:r>
            <a:r>
              <a:rPr lang="fr-FR" sz="2403" spc="-36" dirty="0">
                <a:cs typeface="Calibri"/>
              </a:rPr>
              <a:t> </a:t>
            </a:r>
            <a:r>
              <a:rPr lang="fr-FR" sz="2403" dirty="0">
                <a:cs typeface="Calibri"/>
              </a:rPr>
              <a:t>versions</a:t>
            </a:r>
            <a:r>
              <a:rPr lang="fr-FR" sz="2403" spc="-41" dirty="0">
                <a:cs typeface="Calibri"/>
              </a:rPr>
              <a:t> </a:t>
            </a:r>
            <a:r>
              <a:rPr lang="fr-FR" sz="2403" dirty="0">
                <a:cs typeface="Calibri"/>
              </a:rPr>
              <a:t>pour</a:t>
            </a:r>
            <a:r>
              <a:rPr lang="fr-FR" sz="2403" spc="-36" dirty="0">
                <a:cs typeface="Calibri"/>
              </a:rPr>
              <a:t> </a:t>
            </a:r>
            <a:r>
              <a:rPr lang="fr-FR" sz="2403" dirty="0">
                <a:cs typeface="Calibri"/>
              </a:rPr>
              <a:t>vérifier</a:t>
            </a:r>
            <a:r>
              <a:rPr lang="fr-FR" sz="2403" spc="-32" dirty="0">
                <a:cs typeface="Calibri"/>
              </a:rPr>
              <a:t> </a:t>
            </a:r>
            <a:r>
              <a:rPr lang="fr-FR" sz="2403" spc="-23" dirty="0">
                <a:cs typeface="Calibri"/>
              </a:rPr>
              <a:t>si </a:t>
            </a:r>
            <a:r>
              <a:rPr lang="fr-FR" sz="2403" dirty="0">
                <a:cs typeface="Calibri"/>
              </a:rPr>
              <a:t>la</a:t>
            </a:r>
            <a:r>
              <a:rPr lang="fr-FR" sz="2403" spc="-59" dirty="0">
                <a:cs typeface="Calibri"/>
              </a:rPr>
              <a:t> </a:t>
            </a:r>
            <a:r>
              <a:rPr lang="fr-FR" sz="2403" dirty="0">
                <a:cs typeface="Calibri"/>
              </a:rPr>
              <a:t>nouvelle</a:t>
            </a:r>
            <a:r>
              <a:rPr lang="fr-FR" sz="2403" spc="-45" dirty="0">
                <a:cs typeface="Calibri"/>
              </a:rPr>
              <a:t> </a:t>
            </a:r>
            <a:r>
              <a:rPr lang="fr-FR" sz="2403" spc="-18" dirty="0">
                <a:cs typeface="Calibri"/>
              </a:rPr>
              <a:t>n’en</a:t>
            </a:r>
            <a:r>
              <a:rPr lang="fr-FR" sz="2403" spc="-41" dirty="0">
                <a:cs typeface="Calibri"/>
              </a:rPr>
              <a:t> </a:t>
            </a:r>
            <a:r>
              <a:rPr lang="fr-FR" sz="2403" dirty="0">
                <a:cs typeface="Calibri"/>
              </a:rPr>
              <a:t>a</a:t>
            </a:r>
            <a:r>
              <a:rPr lang="fr-FR" sz="2403" spc="-27" dirty="0">
                <a:cs typeface="Calibri"/>
              </a:rPr>
              <a:t> </a:t>
            </a:r>
            <a:r>
              <a:rPr lang="fr-FR" sz="2403" dirty="0">
                <a:cs typeface="Calibri"/>
              </a:rPr>
              <a:t>pas</a:t>
            </a:r>
            <a:r>
              <a:rPr lang="fr-FR" sz="2403" spc="-54" dirty="0">
                <a:cs typeface="Calibri"/>
              </a:rPr>
              <a:t> </a:t>
            </a:r>
            <a:r>
              <a:rPr lang="fr-FR" sz="2403" dirty="0">
                <a:cs typeface="Calibri"/>
              </a:rPr>
              <a:t>dégradé</a:t>
            </a:r>
            <a:r>
              <a:rPr lang="fr-FR" sz="2403" spc="-23" dirty="0">
                <a:cs typeface="Calibri"/>
              </a:rPr>
              <a:t> </a:t>
            </a:r>
            <a:r>
              <a:rPr lang="fr-FR" sz="2403" spc="-9" dirty="0" smtClean="0">
                <a:cs typeface="Calibri"/>
              </a:rPr>
              <a:t>d’autres</a:t>
            </a:r>
            <a:endParaRPr lang="fr-FR" sz="2403" dirty="0">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40"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r>
              <a:rPr lang="fr-FR" sz="3000" b="1" spc="145" dirty="0" smtClean="0">
                <a:solidFill>
                  <a:schemeClr val="accent5"/>
                </a:solidFill>
                <a:cs typeface="Calibri"/>
              </a:rPr>
              <a:t>:</a:t>
            </a:r>
          </a:p>
          <a:p>
            <a:pPr marL="3455" lvl="0">
              <a:spcBef>
                <a:spcPts val="481"/>
              </a:spcBef>
            </a:pPr>
            <a:r>
              <a:rPr lang="fr-FR" sz="3000" b="1" spc="145" dirty="0" smtClean="0">
                <a:solidFill>
                  <a:srgbClr val="C00000"/>
                </a:solidFill>
                <a:cs typeface="Calibri"/>
              </a:rPr>
              <a:t>Tests</a:t>
            </a:r>
            <a:endParaRPr lang="fr-FR" sz="3000" b="1" spc="145" dirty="0">
              <a:solidFill>
                <a:srgbClr val="C00000"/>
              </a:solidFill>
              <a:cs typeface="Calibri"/>
            </a:endParaRPr>
          </a:p>
        </p:txBody>
      </p:sp>
      <p:sp>
        <p:nvSpPr>
          <p:cNvPr id="7" name="Rectangle 6"/>
          <p:cNvSpPr/>
          <p:nvPr/>
        </p:nvSpPr>
        <p:spPr>
          <a:xfrm>
            <a:off x="244640" y="1829347"/>
            <a:ext cx="11062448" cy="1099275"/>
          </a:xfrm>
          <a:prstGeom prst="rect">
            <a:avLst/>
          </a:prstGeom>
        </p:spPr>
        <p:txBody>
          <a:bodyPr wrap="square">
            <a:spAutoFit/>
          </a:bodyPr>
          <a:lstStyle/>
          <a:p>
            <a:pPr marL="468140" marR="6334" indent="-457200">
              <a:lnSpc>
                <a:spcPct val="150000"/>
              </a:lnSpc>
              <a:spcBef>
                <a:spcPts val="77"/>
              </a:spcBef>
              <a:buFont typeface="Wingdings" panose="05000000000000000000" pitchFamily="2" charset="2"/>
              <a:buChar char="v"/>
              <a:tabLst>
                <a:tab pos="354128" algn="l"/>
                <a:tab pos="354704" algn="l"/>
                <a:tab pos="1571983" algn="l"/>
                <a:tab pos="1962964" algn="l"/>
                <a:tab pos="3120934" algn="l"/>
                <a:tab pos="3703086" algn="l"/>
                <a:tab pos="4338789" algn="l"/>
                <a:tab pos="5724207" algn="l"/>
                <a:tab pos="7361257" algn="l"/>
              </a:tabLst>
            </a:pPr>
            <a:r>
              <a:rPr lang="fr-FR" sz="2300" b="1" spc="-9" dirty="0">
                <a:solidFill>
                  <a:schemeClr val="accent6">
                    <a:lumMod val="50000"/>
                  </a:schemeClr>
                </a:solidFill>
                <a:cs typeface="Calibri"/>
              </a:rPr>
              <a:t>Essayer</a:t>
            </a:r>
            <a:r>
              <a:rPr lang="fr-FR" sz="2300" b="1" dirty="0">
                <a:solidFill>
                  <a:schemeClr val="accent6">
                    <a:lumMod val="50000"/>
                  </a:schemeClr>
                </a:solidFill>
                <a:cs typeface="Calibri"/>
              </a:rPr>
              <a:t>	</a:t>
            </a:r>
            <a:r>
              <a:rPr lang="fr-FR" sz="2300" b="1" spc="-23" dirty="0">
                <a:solidFill>
                  <a:schemeClr val="accent6">
                    <a:lumMod val="50000"/>
                  </a:schemeClr>
                </a:solidFill>
                <a:cs typeface="Calibri"/>
              </a:rPr>
              <a:t>le</a:t>
            </a:r>
            <a:r>
              <a:rPr lang="fr-FR" sz="2300" b="1" dirty="0">
                <a:solidFill>
                  <a:schemeClr val="accent6">
                    <a:lumMod val="50000"/>
                  </a:schemeClr>
                </a:solidFill>
                <a:cs typeface="Calibri"/>
              </a:rPr>
              <a:t>	</a:t>
            </a:r>
            <a:r>
              <a:rPr lang="fr-FR" sz="2300" b="1" spc="-9" dirty="0">
                <a:solidFill>
                  <a:schemeClr val="accent6">
                    <a:lumMod val="50000"/>
                  </a:schemeClr>
                </a:solidFill>
                <a:cs typeface="Calibri"/>
              </a:rPr>
              <a:t>logiciel</a:t>
            </a:r>
            <a:r>
              <a:rPr lang="fr-FR" sz="2300" b="1" dirty="0">
                <a:solidFill>
                  <a:schemeClr val="accent6">
                    <a:lumMod val="50000"/>
                  </a:schemeClr>
                </a:solidFill>
                <a:cs typeface="Calibri"/>
              </a:rPr>
              <a:t>	: Données,  Traitement  et Fonctionnalités </a:t>
            </a:r>
            <a:r>
              <a:rPr lang="fr-FR" sz="2300" b="1" dirty="0" smtClean="0">
                <a:solidFill>
                  <a:schemeClr val="accent6">
                    <a:lumMod val="50000"/>
                  </a:schemeClr>
                </a:solidFill>
                <a:cs typeface="Calibri"/>
              </a:rPr>
              <a:t> Pour S’assurer</a:t>
            </a:r>
            <a:r>
              <a:rPr lang="fr-FR" sz="2300" b="1" spc="18" dirty="0" smtClean="0">
                <a:solidFill>
                  <a:schemeClr val="accent6">
                    <a:lumMod val="50000"/>
                  </a:schemeClr>
                </a:solidFill>
                <a:cs typeface="Calibri"/>
              </a:rPr>
              <a:t> </a:t>
            </a:r>
            <a:r>
              <a:rPr lang="fr-FR" sz="2300" b="1" dirty="0">
                <a:solidFill>
                  <a:schemeClr val="accent6">
                    <a:lumMod val="50000"/>
                  </a:schemeClr>
                </a:solidFill>
                <a:cs typeface="Calibri"/>
              </a:rPr>
              <a:t>qu’il</a:t>
            </a:r>
            <a:r>
              <a:rPr lang="fr-FR" sz="2300" b="1" spc="18" dirty="0">
                <a:solidFill>
                  <a:schemeClr val="accent6">
                    <a:lumMod val="50000"/>
                  </a:schemeClr>
                </a:solidFill>
                <a:cs typeface="Calibri"/>
              </a:rPr>
              <a:t> </a:t>
            </a:r>
            <a:r>
              <a:rPr lang="fr-FR" sz="2300" b="1" dirty="0">
                <a:solidFill>
                  <a:schemeClr val="accent6">
                    <a:lumMod val="50000"/>
                  </a:schemeClr>
                </a:solidFill>
                <a:cs typeface="Calibri"/>
              </a:rPr>
              <a:t>fonctionne</a:t>
            </a:r>
            <a:r>
              <a:rPr lang="fr-FR" sz="2300" b="1" spc="27" dirty="0">
                <a:solidFill>
                  <a:schemeClr val="accent6">
                    <a:lumMod val="50000"/>
                  </a:schemeClr>
                </a:solidFill>
                <a:cs typeface="Calibri"/>
              </a:rPr>
              <a:t> </a:t>
            </a:r>
            <a:r>
              <a:rPr lang="fr-FR" sz="2300" b="1" spc="-9" dirty="0" smtClean="0">
                <a:solidFill>
                  <a:schemeClr val="accent6">
                    <a:lumMod val="50000"/>
                  </a:schemeClr>
                </a:solidFill>
                <a:cs typeface="Calibri"/>
              </a:rPr>
              <a:t>correctement </a:t>
            </a:r>
            <a:endParaRPr lang="fr-FR" sz="2300" dirty="0">
              <a:solidFill>
                <a:schemeClr val="accent6">
                  <a:lumMod val="50000"/>
                </a:schemeClr>
              </a:solidFill>
              <a:cs typeface="Calibri"/>
            </a:endParaRPr>
          </a:p>
        </p:txBody>
      </p:sp>
    </p:spTree>
    <p:extLst>
      <p:ext uri="{BB962C8B-B14F-4D97-AF65-F5344CB8AC3E}">
        <p14:creationId xmlns:p14="http://schemas.microsoft.com/office/powerpoint/2010/main" val="313434035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6B1045DF-8079-485B-87A1-C2F38B8A2A10}" type="slidenum">
              <a:rPr lang="ar-SA" altLang="fr-FR">
                <a:cs typeface="Arial" panose="020B0604020202020204" pitchFamily="34" charset="0"/>
              </a:rPr>
              <a:pPr eaLnBrk="1" hangingPunct="1"/>
              <a:t>180</a:t>
            </a:fld>
            <a:endParaRPr lang="fr-FR" altLang="fr-FR"/>
          </a:p>
        </p:txBody>
      </p:sp>
      <p:sp>
        <p:nvSpPr>
          <p:cNvPr id="125956" name="Rectangle 3"/>
          <p:cNvSpPr>
            <a:spLocks noGrp="1" noChangeArrowheads="1"/>
          </p:cNvSpPr>
          <p:nvPr>
            <p:ph type="body" idx="1"/>
          </p:nvPr>
        </p:nvSpPr>
        <p:spPr>
          <a:xfrm>
            <a:off x="214583" y="2075107"/>
            <a:ext cx="11700325" cy="2001593"/>
          </a:xfrm>
        </p:spPr>
        <p:txBody>
          <a:bodyPr>
            <a:normAutofit/>
          </a:bodyPr>
          <a:lstStyle/>
          <a:p>
            <a:pPr eaLnBrk="1" hangingPunct="1">
              <a:lnSpc>
                <a:spcPct val="80000"/>
              </a:lnSpc>
              <a:buFont typeface="Wingdings" panose="05000000000000000000" pitchFamily="2" charset="2"/>
              <a:buNone/>
            </a:pPr>
            <a:r>
              <a:rPr lang="fr-FR" altLang="fr-FR" sz="2000" b="1" u="sng" dirty="0"/>
              <a:t>Syntaxe de la commande SELECT</a:t>
            </a:r>
          </a:p>
          <a:p>
            <a:pPr eaLnBrk="1" hangingPunct="1">
              <a:lnSpc>
                <a:spcPct val="80000"/>
              </a:lnSpc>
              <a:buFont typeface="Wingdings" panose="05000000000000000000" pitchFamily="2" charset="2"/>
              <a:buNone/>
            </a:pPr>
            <a:endParaRPr lang="fr-FR" altLang="fr-FR" sz="2000" b="1" u="sng" dirty="0"/>
          </a:p>
          <a:p>
            <a:pPr eaLnBrk="1" hangingPunct="1">
              <a:lnSpc>
                <a:spcPct val="80000"/>
              </a:lnSpc>
            </a:pPr>
            <a:r>
              <a:rPr lang="fr-FR" altLang="fr-FR" sz="2000" dirty="0"/>
              <a:t>Cette commande va servir à faire des requêtes pour récupérer des données d’une table ou plusieurs tables. </a:t>
            </a:r>
          </a:p>
          <a:p>
            <a:pPr eaLnBrk="1" hangingPunct="1">
              <a:lnSpc>
                <a:spcPct val="80000"/>
              </a:lnSpc>
            </a:pPr>
            <a:r>
              <a:rPr lang="fr-FR" altLang="fr-FR" sz="2000" dirty="0"/>
              <a:t>La commande </a:t>
            </a:r>
            <a:r>
              <a:rPr lang="fr-FR" altLang="fr-FR" sz="2000" b="1" i="1" dirty="0"/>
              <a:t>SELECT</a:t>
            </a:r>
            <a:r>
              <a:rPr lang="fr-FR" altLang="fr-FR" sz="2000" dirty="0"/>
              <a:t> permet de  sélectionner des données de plusieurs tables.</a:t>
            </a:r>
          </a:p>
          <a:p>
            <a:pPr eaLnBrk="1" hangingPunct="1">
              <a:lnSpc>
                <a:spcPct val="80000"/>
              </a:lnSpc>
              <a:buFont typeface="Wingdings" panose="05000000000000000000" pitchFamily="2" charset="2"/>
              <a:buNone/>
            </a:pPr>
            <a:endParaRPr lang="fr-FR" altLang="fr-FR" sz="2000" dirty="0"/>
          </a:p>
          <a:p>
            <a:pPr eaLnBrk="1" hangingPunct="1">
              <a:lnSpc>
                <a:spcPct val="80000"/>
              </a:lnSpc>
            </a:pPr>
            <a:r>
              <a:rPr lang="fr-FR" altLang="fr-FR" sz="2000" dirty="0"/>
              <a:t>Sa syntaxe est la suivante : </a:t>
            </a:r>
            <a:endParaRPr lang="fr-FR" altLang="fr-FR" sz="2000" b="1" dirty="0"/>
          </a:p>
        </p:txBody>
      </p:sp>
      <p:sp>
        <p:nvSpPr>
          <p:cNvPr id="125957" name="Text Box 4"/>
          <p:cNvSpPr txBox="1">
            <a:spLocks noChangeArrowheads="1"/>
          </p:cNvSpPr>
          <p:nvPr/>
        </p:nvSpPr>
        <p:spPr bwMode="auto">
          <a:xfrm>
            <a:off x="1629395" y="3952876"/>
            <a:ext cx="8893175" cy="255454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150000"/>
              </a:lnSpc>
            </a:pPr>
            <a:endParaRPr lang="fr-FR" altLang="fr-FR" sz="2000" b="1" dirty="0"/>
          </a:p>
          <a:p>
            <a:pPr eaLnBrk="1" hangingPunct="1">
              <a:lnSpc>
                <a:spcPct val="150000"/>
              </a:lnSpc>
            </a:pPr>
            <a:r>
              <a:rPr lang="fr-FR" altLang="fr-FR" sz="2000" b="1" dirty="0"/>
              <a:t>SELECT</a:t>
            </a:r>
            <a:r>
              <a:rPr lang="fr-FR" altLang="fr-FR" sz="2000" dirty="0"/>
              <a:t> [</a:t>
            </a:r>
            <a:r>
              <a:rPr lang="fr-FR" altLang="fr-FR" sz="2000" i="1" dirty="0"/>
              <a:t>ALL</a:t>
            </a:r>
            <a:r>
              <a:rPr lang="fr-FR" altLang="fr-FR" sz="2000" dirty="0"/>
              <a:t>] | [</a:t>
            </a:r>
            <a:r>
              <a:rPr lang="fr-FR" altLang="fr-FR" sz="2000" i="1" dirty="0"/>
              <a:t>DISTINCT</a:t>
            </a:r>
            <a:r>
              <a:rPr lang="fr-FR" altLang="fr-FR" sz="2000" dirty="0"/>
              <a:t>] &lt;liste des noms de colonnes &gt;|*</a:t>
            </a:r>
          </a:p>
          <a:p>
            <a:pPr eaLnBrk="1" hangingPunct="1">
              <a:lnSpc>
                <a:spcPct val="150000"/>
              </a:lnSpc>
            </a:pPr>
            <a:r>
              <a:rPr lang="fr-FR" altLang="fr-FR" sz="2000" b="1" dirty="0"/>
              <a:t>FROM &lt;Liste des tables&gt;</a:t>
            </a:r>
          </a:p>
          <a:p>
            <a:pPr eaLnBrk="1" hangingPunct="1">
              <a:lnSpc>
                <a:spcPct val="150000"/>
              </a:lnSpc>
            </a:pPr>
            <a:r>
              <a:rPr lang="fr-FR" altLang="fr-FR" sz="2000" b="1" dirty="0"/>
              <a:t>[WHERE &lt; condition logique&gt;] </a:t>
            </a:r>
          </a:p>
          <a:p>
            <a:pPr eaLnBrk="1" hangingPunct="1">
              <a:lnSpc>
                <a:spcPct val="150000"/>
              </a:lnSpc>
              <a:spcBef>
                <a:spcPct val="50000"/>
              </a:spcBef>
            </a:pPr>
            <a:endParaRPr lang="fr-FR" altLang="fr-FR" sz="2000" dirty="0"/>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2" name="object 6"/>
          <p:cNvSpPr txBox="1"/>
          <p:nvPr/>
        </p:nvSpPr>
        <p:spPr>
          <a:xfrm>
            <a:off x="2177550" y="141314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329356499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B470B4C8-D6EA-43B7-AACB-2AD10DC3B2D9}" type="slidenum">
              <a:rPr lang="ar-SA" altLang="fr-FR">
                <a:cs typeface="Arial" panose="020B0604020202020204" pitchFamily="34" charset="0"/>
              </a:rPr>
              <a:pPr eaLnBrk="1" hangingPunct="1"/>
              <a:t>181</a:t>
            </a:fld>
            <a:endParaRPr lang="fr-FR" altLang="fr-FR"/>
          </a:p>
        </p:txBody>
      </p:sp>
      <p:sp>
        <p:nvSpPr>
          <p:cNvPr id="126980" name="Rectangle 3"/>
          <p:cNvSpPr>
            <a:spLocks noGrp="1" noChangeArrowheads="1"/>
          </p:cNvSpPr>
          <p:nvPr>
            <p:ph type="body" idx="1"/>
          </p:nvPr>
        </p:nvSpPr>
        <p:spPr>
          <a:xfrm>
            <a:off x="214583" y="2647201"/>
            <a:ext cx="11517905" cy="3891712"/>
          </a:xfrm>
        </p:spPr>
        <p:txBody>
          <a:bodyPr>
            <a:noAutofit/>
          </a:bodyPr>
          <a:lstStyle/>
          <a:p>
            <a:pPr eaLnBrk="1" hangingPunct="1"/>
            <a:r>
              <a:rPr lang="fr-FR" altLang="fr-FR" sz="2000" b="1" dirty="0" smtClean="0"/>
              <a:t>SELECT</a:t>
            </a:r>
            <a:r>
              <a:rPr lang="fr-FR" altLang="fr-FR" sz="2000" dirty="0" smtClean="0"/>
              <a:t> indique la liste des attributs constituant le résultat.</a:t>
            </a:r>
          </a:p>
          <a:p>
            <a:pPr eaLnBrk="1" hangingPunct="1"/>
            <a:r>
              <a:rPr lang="fr-FR" altLang="fr-FR" sz="2000" b="1" dirty="0" smtClean="0"/>
              <a:t>FROM</a:t>
            </a:r>
            <a:r>
              <a:rPr lang="fr-FR" altLang="fr-FR" sz="2000" dirty="0" smtClean="0"/>
              <a:t> indique la (ou les) tables dans lesquelles on trouve les attributs(informations) utiles à la requête.</a:t>
            </a:r>
          </a:p>
          <a:p>
            <a:pPr eaLnBrk="1" hangingPunct="1"/>
            <a:r>
              <a:rPr lang="fr-FR" altLang="fr-FR" sz="2000" b="1" dirty="0" smtClean="0"/>
              <a:t>WHERE</a:t>
            </a:r>
            <a:r>
              <a:rPr lang="fr-FR" altLang="fr-FR" sz="2000" dirty="0" smtClean="0"/>
              <a:t> indique les conditions que doivent satisfaire les n-</a:t>
            </a:r>
            <a:r>
              <a:rPr lang="fr-FR" altLang="fr-FR" sz="2000" dirty="0" err="1" smtClean="0"/>
              <a:t>uplets</a:t>
            </a:r>
            <a:r>
              <a:rPr lang="fr-FR" altLang="fr-FR" sz="2000" dirty="0" smtClean="0"/>
              <a:t> (enregistrements) de la base pour faire partie du résultat.</a:t>
            </a:r>
          </a:p>
          <a:p>
            <a:pPr>
              <a:lnSpc>
                <a:spcPct val="110000"/>
              </a:lnSpc>
            </a:pPr>
            <a:r>
              <a:rPr lang="fr-FR" altLang="fr-FR" sz="2000" b="1" u="sng" dirty="0"/>
              <a:t>La liste des noms de colonnes:</a:t>
            </a:r>
            <a:r>
              <a:rPr lang="fr-FR" altLang="fr-FR" sz="2000" dirty="0"/>
              <a:t> indique la liste des colonnes choisies, séparées par des virgules. </a:t>
            </a:r>
          </a:p>
          <a:p>
            <a:pPr>
              <a:lnSpc>
                <a:spcPct val="110000"/>
              </a:lnSpc>
            </a:pPr>
            <a:r>
              <a:rPr lang="fr-FR" altLang="fr-FR" sz="2000" dirty="0"/>
              <a:t>Lorsque l'on désire sélectionner l'ensemble des colonnes d'une table il n'est pas nécessaire de saisir la liste de ses colonnes, l'option </a:t>
            </a:r>
            <a:r>
              <a:rPr lang="fr-FR" altLang="fr-FR" sz="2000" b="1" dirty="0"/>
              <a:t>*</a:t>
            </a:r>
            <a:r>
              <a:rPr lang="fr-FR" altLang="fr-FR" sz="2000" dirty="0"/>
              <a:t> permet de réaliser cette tâche</a:t>
            </a:r>
            <a:r>
              <a:rPr lang="fr-FR" altLang="fr-FR" sz="2000" dirty="0" smtClean="0"/>
              <a:t>.</a:t>
            </a:r>
          </a:p>
          <a:p>
            <a:pPr>
              <a:lnSpc>
                <a:spcPct val="120000"/>
              </a:lnSpc>
            </a:pPr>
            <a:r>
              <a:rPr lang="fr-FR" altLang="fr-FR" sz="2000" b="1" dirty="0"/>
              <a:t>La liste des tables</a:t>
            </a:r>
            <a:r>
              <a:rPr lang="fr-FR" altLang="fr-FR" sz="2000" dirty="0"/>
              <a:t> indique l'ensemble des tables (séparées par des virgules) sur lesquelles on opère </a:t>
            </a:r>
          </a:p>
          <a:p>
            <a:pPr>
              <a:lnSpc>
                <a:spcPct val="120000"/>
              </a:lnSpc>
            </a:pPr>
            <a:r>
              <a:rPr lang="fr-FR" altLang="fr-FR" sz="2000" b="1" dirty="0"/>
              <a:t>La</a:t>
            </a:r>
            <a:r>
              <a:rPr lang="fr-FR" altLang="fr-FR" sz="2000" dirty="0"/>
              <a:t> </a:t>
            </a:r>
            <a:r>
              <a:rPr lang="fr-FR" altLang="fr-FR" sz="2000" b="1" dirty="0"/>
              <a:t>condition logique</a:t>
            </a:r>
            <a:r>
              <a:rPr lang="fr-FR" altLang="fr-FR" sz="2000" dirty="0"/>
              <a:t> permet d'exprimer des qualifications complexes à l'aide d'opérateurs logiques et de comparateurs arithmétiques</a:t>
            </a:r>
          </a:p>
          <a:p>
            <a:pPr>
              <a:lnSpc>
                <a:spcPct val="110000"/>
              </a:lnSpc>
            </a:pPr>
            <a:endParaRPr lang="fr-FR" altLang="fr-FR" sz="2000" dirty="0"/>
          </a:p>
          <a:p>
            <a:pPr eaLnBrk="1" hangingPunct="1"/>
            <a:endParaRPr lang="fr-FR" altLang="fr-FR" sz="2000" dirty="0" smtClean="0"/>
          </a:p>
          <a:p>
            <a:pPr eaLnBrk="1" hangingPunct="1"/>
            <a:endParaRPr lang="fr-FR" altLang="fr-FR" sz="2000" dirty="0" smtClean="0"/>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 name="ZoneTexte 18"/>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3" name="Rectangle 2"/>
          <p:cNvSpPr/>
          <p:nvPr/>
        </p:nvSpPr>
        <p:spPr>
          <a:xfrm>
            <a:off x="378979" y="2244142"/>
            <a:ext cx="3959097" cy="313932"/>
          </a:xfrm>
          <a:prstGeom prst="rect">
            <a:avLst/>
          </a:prstGeom>
        </p:spPr>
        <p:txBody>
          <a:bodyPr wrap="none">
            <a:spAutoFit/>
          </a:bodyPr>
          <a:lstStyle/>
          <a:p>
            <a:pPr>
              <a:lnSpc>
                <a:spcPct val="80000"/>
              </a:lnSpc>
            </a:pPr>
            <a:r>
              <a:rPr lang="fr-FR" altLang="fr-FR" b="1" u="sng" dirty="0"/>
              <a:t>Syntaxe de la commande </a:t>
            </a:r>
            <a:r>
              <a:rPr lang="fr-FR" altLang="fr-FR" b="1" u="sng" dirty="0" smtClean="0"/>
              <a:t>SELECT (Suite)</a:t>
            </a:r>
            <a:endParaRPr lang="fr-FR" altLang="fr-FR" b="1" u="sng" dirty="0"/>
          </a:p>
        </p:txBody>
      </p:sp>
      <p:sp>
        <p:nvSpPr>
          <p:cNvPr id="21" name="object 6"/>
          <p:cNvSpPr txBox="1"/>
          <p:nvPr/>
        </p:nvSpPr>
        <p:spPr>
          <a:xfrm>
            <a:off x="2177550" y="141314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22997751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F71FD9EB-8CB4-41F8-80B7-9B87C6D23017}" type="slidenum">
              <a:rPr lang="ar-SA" altLang="fr-FR">
                <a:cs typeface="Arial" panose="020B0604020202020204" pitchFamily="34" charset="0"/>
              </a:rPr>
              <a:pPr eaLnBrk="1" hangingPunct="1"/>
              <a:t>182</a:t>
            </a:fld>
            <a:endParaRPr lang="fr-FR" altLang="fr-FR"/>
          </a:p>
        </p:txBody>
      </p:sp>
      <p:sp>
        <p:nvSpPr>
          <p:cNvPr id="130052" name="Rectangle 3"/>
          <p:cNvSpPr>
            <a:spLocks noGrp="1" noChangeArrowheads="1"/>
          </p:cNvSpPr>
          <p:nvPr>
            <p:ph type="body" sz="half" idx="1"/>
          </p:nvPr>
        </p:nvSpPr>
        <p:spPr>
          <a:xfrm>
            <a:off x="2177550" y="2960908"/>
            <a:ext cx="8143875" cy="557711"/>
          </a:xfrm>
          <a:solidFill>
            <a:srgbClr val="DBDBDB"/>
          </a:solidFill>
        </p:spPr>
        <p:txBody>
          <a:bodyPr>
            <a:normAutofit/>
          </a:bodyPr>
          <a:lstStyle/>
          <a:p>
            <a:pPr eaLnBrk="1" hangingPunct="1">
              <a:buFont typeface="Wingdings" panose="05000000000000000000" pitchFamily="2" charset="2"/>
              <a:buNone/>
            </a:pPr>
            <a:r>
              <a:rPr lang="fr-FR" altLang="fr-FR" sz="2800" dirty="0" smtClean="0"/>
              <a:t>SELECT</a:t>
            </a:r>
            <a:r>
              <a:rPr lang="fr-FR" altLang="fr-FR" sz="2800" dirty="0"/>
              <a:t> </a:t>
            </a:r>
            <a:r>
              <a:rPr lang="fr-FR" altLang="fr-FR" sz="2800" dirty="0" err="1"/>
              <a:t>prénom,nom</a:t>
            </a:r>
            <a:r>
              <a:rPr lang="fr-FR" altLang="fr-FR" sz="2800" dirty="0"/>
              <a:t>  </a:t>
            </a:r>
            <a:r>
              <a:rPr lang="fr-FR" altLang="fr-FR" sz="2800" dirty="0" smtClean="0"/>
              <a:t>FROM</a:t>
            </a:r>
            <a:r>
              <a:rPr lang="fr-FR" altLang="fr-FR" sz="2800" dirty="0"/>
              <a:t> </a:t>
            </a:r>
            <a:r>
              <a:rPr lang="fr-FR" altLang="fr-FR" sz="2800" dirty="0" err="1" smtClean="0"/>
              <a:t>etudiant</a:t>
            </a:r>
            <a:endParaRPr lang="fr-FR" altLang="fr-FR" sz="2800" dirty="0"/>
          </a:p>
        </p:txBody>
      </p:sp>
      <p:sp>
        <p:nvSpPr>
          <p:cNvPr id="130053" name="Rectangle 4"/>
          <p:cNvSpPr>
            <a:spLocks noChangeArrowheads="1"/>
          </p:cNvSpPr>
          <p:nvPr/>
        </p:nvSpPr>
        <p:spPr bwMode="auto">
          <a:xfrm>
            <a:off x="2241464" y="4426626"/>
            <a:ext cx="7107648" cy="584357"/>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None/>
            </a:pPr>
            <a:r>
              <a:rPr lang="fr-FR" altLang="fr-FR" sz="2000" dirty="0"/>
              <a:t>SELECT *  FROM </a:t>
            </a:r>
            <a:r>
              <a:rPr lang="fr-FR" altLang="fr-FR" sz="2000" dirty="0" err="1"/>
              <a:t>etudiant</a:t>
            </a:r>
            <a:r>
              <a:rPr lang="fr-FR" altLang="fr-FR" sz="2000" dirty="0"/>
              <a:t> WHERE </a:t>
            </a:r>
            <a:r>
              <a:rPr lang="fr-FR" altLang="fr-FR" sz="2000" dirty="0" err="1" smtClean="0"/>
              <a:t>age</a:t>
            </a:r>
            <a:r>
              <a:rPr lang="fr-FR" altLang="fr-FR" sz="2000" dirty="0" smtClean="0"/>
              <a:t>=20</a:t>
            </a:r>
            <a:endParaRPr lang="fr-FR" altLang="fr-FR" sz="2000" dirty="0"/>
          </a:p>
        </p:txBody>
      </p:sp>
      <p:sp>
        <p:nvSpPr>
          <p:cNvPr id="130054" name="Text Box 17"/>
          <p:cNvSpPr txBox="1">
            <a:spLocks noChangeArrowheads="1"/>
          </p:cNvSpPr>
          <p:nvPr/>
        </p:nvSpPr>
        <p:spPr bwMode="auto">
          <a:xfrm>
            <a:off x="-38548" y="2460671"/>
            <a:ext cx="12229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buClr>
                <a:schemeClr val="bg2"/>
              </a:buClr>
            </a:pPr>
            <a:r>
              <a:rPr lang="fr-FR" altLang="fr-FR" sz="2000" b="1" dirty="0" smtClean="0"/>
              <a:t>1) </a:t>
            </a:r>
            <a:r>
              <a:rPr lang="fr-FR" altLang="fr-FR" sz="2000" dirty="0" smtClean="0"/>
              <a:t>Pour </a:t>
            </a:r>
            <a:r>
              <a:rPr lang="fr-FR" altLang="fr-FR" sz="2000" dirty="0"/>
              <a:t>sélectionner juste les noms et les prénoms des </a:t>
            </a:r>
            <a:r>
              <a:rPr lang="fr-FR" altLang="fr-FR" sz="2000" b="1" dirty="0"/>
              <a:t>étudiants</a:t>
            </a:r>
            <a:r>
              <a:rPr lang="fr-FR" altLang="fr-FR" sz="2000" dirty="0"/>
              <a:t>, </a:t>
            </a:r>
            <a:r>
              <a:rPr lang="fr-FR" altLang="fr-FR" sz="2000" dirty="0" smtClean="0"/>
              <a:t>:</a:t>
            </a:r>
            <a:endParaRPr lang="fr-FR" altLang="fr-FR" sz="2000" dirty="0"/>
          </a:p>
        </p:txBody>
      </p:sp>
      <p:sp>
        <p:nvSpPr>
          <p:cNvPr id="130055" name="Text Box 19"/>
          <p:cNvSpPr txBox="1">
            <a:spLocks noChangeArrowheads="1"/>
          </p:cNvSpPr>
          <p:nvPr/>
        </p:nvSpPr>
        <p:spPr bwMode="auto">
          <a:xfrm>
            <a:off x="0" y="3724058"/>
            <a:ext cx="11017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buClr>
                <a:schemeClr val="bg2"/>
              </a:buClr>
            </a:pPr>
            <a:r>
              <a:rPr lang="fr-FR" altLang="fr-FR" sz="2000" b="1" dirty="0" smtClean="0"/>
              <a:t>2) </a:t>
            </a:r>
            <a:r>
              <a:rPr lang="fr-FR" altLang="fr-FR" sz="2000" dirty="0" smtClean="0"/>
              <a:t>Pour </a:t>
            </a:r>
            <a:r>
              <a:rPr lang="fr-FR" altLang="fr-FR" sz="2000" dirty="0"/>
              <a:t>sélectionner tous les enregistrements de la table « </a:t>
            </a:r>
            <a:r>
              <a:rPr lang="fr-FR" altLang="fr-FR" sz="2000" b="1" dirty="0" err="1"/>
              <a:t>etudiant</a:t>
            </a:r>
            <a:r>
              <a:rPr lang="fr-FR" altLang="fr-FR" sz="2000" dirty="0"/>
              <a:t> » dont </a:t>
            </a:r>
            <a:r>
              <a:rPr lang="fr-FR" altLang="fr-FR" sz="2000" dirty="0" err="1"/>
              <a:t>l’age</a:t>
            </a:r>
            <a:r>
              <a:rPr lang="fr-FR" altLang="fr-FR" sz="2000" dirty="0"/>
              <a:t> est 20 </a:t>
            </a:r>
            <a:r>
              <a:rPr lang="fr-FR" altLang="fr-FR" sz="2000" dirty="0" smtClean="0"/>
              <a:t>ans:</a:t>
            </a:r>
            <a:endParaRPr lang="fr-FR" altLang="fr-FR" sz="2000" dirty="0"/>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Rectangle 2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2" name="ZoneTexte 21"/>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4" name="object 6"/>
          <p:cNvSpPr txBox="1"/>
          <p:nvPr/>
        </p:nvSpPr>
        <p:spPr>
          <a:xfrm>
            <a:off x="81317" y="1858307"/>
            <a:ext cx="1676400" cy="387927"/>
          </a:xfrm>
          <a:prstGeom prst="rect">
            <a:avLst/>
          </a:prstGeom>
          <a:solidFill>
            <a:schemeClr val="bg1"/>
          </a:solidFill>
        </p:spPr>
        <p:txBody>
          <a:bodyPr vert="horz" wrap="square" lIns="0" tIns="18415" rIns="0" bIns="0" rtlCol="0">
            <a:spAutoFit/>
          </a:bodyPr>
          <a:lstStyle/>
          <a:p>
            <a:pPr marL="53975">
              <a:lnSpc>
                <a:spcPct val="100000"/>
              </a:lnSpc>
              <a:spcBef>
                <a:spcPts val="145"/>
              </a:spcBef>
            </a:pPr>
            <a:r>
              <a:rPr lang="fr-FR" sz="2400" b="1" spc="-10" dirty="0" smtClean="0">
                <a:latin typeface="Arial"/>
                <a:cs typeface="Arial"/>
              </a:rPr>
              <a:t>Exemples</a:t>
            </a:r>
            <a:endParaRPr sz="2400" dirty="0">
              <a:latin typeface="Tahoma"/>
              <a:cs typeface="Tahoma"/>
            </a:endParaRPr>
          </a:p>
        </p:txBody>
      </p:sp>
      <p:sp>
        <p:nvSpPr>
          <p:cNvPr id="25" name="Text Box 19"/>
          <p:cNvSpPr txBox="1">
            <a:spLocks noChangeArrowheads="1"/>
          </p:cNvSpPr>
          <p:nvPr/>
        </p:nvSpPr>
        <p:spPr bwMode="auto">
          <a:xfrm>
            <a:off x="0" y="5190084"/>
            <a:ext cx="11017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buClr>
                <a:schemeClr val="bg2"/>
              </a:buClr>
            </a:pPr>
            <a:r>
              <a:rPr lang="fr-FR" altLang="fr-FR" sz="2000" b="1" dirty="0"/>
              <a:t>3</a:t>
            </a:r>
            <a:r>
              <a:rPr lang="fr-FR" altLang="fr-FR" sz="2000" b="1" dirty="0" smtClean="0"/>
              <a:t>) </a:t>
            </a:r>
            <a:r>
              <a:rPr lang="fr-FR" altLang="fr-FR" sz="2000" dirty="0" smtClean="0"/>
              <a:t>Pour </a:t>
            </a:r>
            <a:r>
              <a:rPr lang="fr-FR" altLang="fr-FR" sz="2000" dirty="0"/>
              <a:t>sélectionner tous les enregistrements de la table « </a:t>
            </a:r>
            <a:r>
              <a:rPr lang="fr-FR" altLang="fr-FR" sz="2000" b="1" dirty="0" err="1"/>
              <a:t>etudiant</a:t>
            </a:r>
            <a:r>
              <a:rPr lang="fr-FR" altLang="fr-FR" sz="2000" dirty="0"/>
              <a:t> » dont </a:t>
            </a:r>
            <a:r>
              <a:rPr lang="fr-FR" altLang="fr-FR" sz="2000" dirty="0" err="1"/>
              <a:t>l’age</a:t>
            </a:r>
            <a:r>
              <a:rPr lang="fr-FR" altLang="fr-FR" sz="2000" dirty="0"/>
              <a:t> est </a:t>
            </a:r>
            <a:r>
              <a:rPr lang="fr-FR" altLang="fr-FR" sz="2000" dirty="0" smtClean="0"/>
              <a:t>supérieur à18 ans:</a:t>
            </a:r>
            <a:endParaRPr lang="fr-FR" altLang="fr-FR" sz="2000" dirty="0"/>
          </a:p>
        </p:txBody>
      </p:sp>
      <p:sp>
        <p:nvSpPr>
          <p:cNvPr id="26" name="Rectangle 4"/>
          <p:cNvSpPr>
            <a:spLocks noChangeArrowheads="1"/>
          </p:cNvSpPr>
          <p:nvPr/>
        </p:nvSpPr>
        <p:spPr bwMode="auto">
          <a:xfrm>
            <a:off x="2522159" y="5897970"/>
            <a:ext cx="7107648" cy="584357"/>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None/>
            </a:pPr>
            <a:r>
              <a:rPr lang="fr-FR" altLang="fr-FR" sz="2000" dirty="0"/>
              <a:t>SELECT *  FROM </a:t>
            </a:r>
            <a:r>
              <a:rPr lang="fr-FR" altLang="fr-FR" sz="2000" dirty="0" err="1"/>
              <a:t>etudiant</a:t>
            </a:r>
            <a:r>
              <a:rPr lang="fr-FR" altLang="fr-FR" sz="2000" dirty="0"/>
              <a:t> WHERE </a:t>
            </a:r>
            <a:r>
              <a:rPr lang="fr-FR" altLang="fr-FR" sz="2000" dirty="0" err="1" smtClean="0"/>
              <a:t>age</a:t>
            </a:r>
            <a:r>
              <a:rPr lang="fr-FR" altLang="fr-FR" sz="2000" dirty="0"/>
              <a:t> </a:t>
            </a:r>
            <a:r>
              <a:rPr lang="fr-FR" altLang="fr-FR" sz="2000" dirty="0" smtClean="0"/>
              <a:t>&gt;18</a:t>
            </a:r>
            <a:endParaRPr lang="fr-FR" altLang="fr-FR" sz="2000" dirty="0"/>
          </a:p>
        </p:txBody>
      </p:sp>
      <p:sp>
        <p:nvSpPr>
          <p:cNvPr id="27" name="object 6"/>
          <p:cNvSpPr txBox="1"/>
          <p:nvPr/>
        </p:nvSpPr>
        <p:spPr>
          <a:xfrm>
            <a:off x="2177550" y="141314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14592691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32" name="Group 56"/>
          <p:cNvGraphicFramePr>
            <a:graphicFrameLocks noGrp="1"/>
          </p:cNvGraphicFramePr>
          <p:nvPr>
            <p:ph idx="1"/>
            <p:extLst>
              <p:ext uri="{D42A27DB-BD31-4B8C-83A1-F6EECF244321}">
                <p14:modId xmlns:p14="http://schemas.microsoft.com/office/powerpoint/2010/main" val="600038922"/>
              </p:ext>
            </p:extLst>
          </p:nvPr>
        </p:nvGraphicFramePr>
        <p:xfrm>
          <a:off x="214583" y="2760577"/>
          <a:ext cx="3568065" cy="3879676"/>
        </p:xfrm>
        <a:graphic>
          <a:graphicData uri="http://schemas.openxmlformats.org/drawingml/2006/table">
            <a:tbl>
              <a:tblPr/>
              <a:tblGrid>
                <a:gridCol w="1556385"/>
                <a:gridCol w="2011680"/>
              </a:tblGrid>
              <a:tr h="44416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Opérateur</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smtClean="0">
                          <a:ln>
                            <a:noFill/>
                          </a:ln>
                          <a:solidFill>
                            <a:schemeClr val="tx1"/>
                          </a:solidFill>
                          <a:effectLst/>
                          <a:latin typeface="Verdana" pitchFamily="34" charset="0"/>
                        </a:rPr>
                        <a:t>Signification</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94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smtClean="0">
                          <a:ln>
                            <a:noFill/>
                          </a:ln>
                          <a:solidFill>
                            <a:schemeClr val="tx1"/>
                          </a:solidFill>
                          <a:effectLst/>
                          <a:latin typeface="Verdana" pitchFamily="34" charset="0"/>
                        </a:rPr>
                        <a:t>=</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Times New Roman" pitchFamily="18" charset="0"/>
                        </a:rPr>
                        <a:t>Egal</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178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&lt;&gt;</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Times New Roman" pitchFamily="18" charset="0"/>
                        </a:rPr>
                        <a:t>Différent (parfois noté aussi != )</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16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smtClean="0">
                          <a:ln>
                            <a:noFill/>
                          </a:ln>
                          <a:solidFill>
                            <a:schemeClr val="tx1"/>
                          </a:solidFill>
                          <a:effectLst/>
                          <a:latin typeface="Verdana" pitchFamily="34" charset="0"/>
                        </a:rPr>
                        <a:t>&lt;</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smtClean="0">
                          <a:ln>
                            <a:noFill/>
                          </a:ln>
                          <a:solidFill>
                            <a:schemeClr val="tx1"/>
                          </a:solidFill>
                          <a:effectLst/>
                          <a:latin typeface="Times New Roman" pitchFamily="18" charset="0"/>
                        </a:rPr>
                        <a:t>Inférieur</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08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smtClean="0">
                          <a:ln>
                            <a:noFill/>
                          </a:ln>
                          <a:solidFill>
                            <a:schemeClr val="tx1"/>
                          </a:solidFill>
                          <a:effectLst/>
                          <a:latin typeface="Verdana" pitchFamily="34" charset="0"/>
                        </a:rPr>
                        <a:t>&gt;</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smtClean="0">
                          <a:ln>
                            <a:noFill/>
                          </a:ln>
                          <a:solidFill>
                            <a:schemeClr val="tx1"/>
                          </a:solidFill>
                          <a:effectLst/>
                          <a:latin typeface="Times New Roman" pitchFamily="18" charset="0"/>
                        </a:rPr>
                        <a:t>Supérieur</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04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smtClean="0">
                          <a:ln>
                            <a:noFill/>
                          </a:ln>
                          <a:solidFill>
                            <a:schemeClr val="tx1"/>
                          </a:solidFill>
                          <a:effectLst/>
                          <a:latin typeface="Verdana" pitchFamily="34" charset="0"/>
                        </a:rPr>
                        <a:t>&lt;=</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smtClean="0">
                          <a:ln>
                            <a:noFill/>
                          </a:ln>
                          <a:solidFill>
                            <a:schemeClr val="tx1"/>
                          </a:solidFill>
                          <a:effectLst/>
                          <a:latin typeface="Times New Roman" pitchFamily="18" charset="0"/>
                        </a:rPr>
                        <a:t>Inférieur ou égal</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38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smtClean="0">
                          <a:ln>
                            <a:noFill/>
                          </a:ln>
                          <a:solidFill>
                            <a:schemeClr val="tx1"/>
                          </a:solidFill>
                          <a:effectLst/>
                          <a:latin typeface="Verdana" pitchFamily="34" charset="0"/>
                        </a:rPr>
                        <a:t>&gt;=</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Times New Roman" pitchFamily="18" charset="0"/>
                        </a:rPr>
                        <a:t>Supérieur ou égal</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16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err="1" smtClean="0">
                          <a:ln>
                            <a:noFill/>
                          </a:ln>
                          <a:solidFill>
                            <a:schemeClr val="tx1"/>
                          </a:solidFill>
                          <a:effectLst/>
                          <a:latin typeface="Verdana" pitchFamily="34" charset="0"/>
                        </a:rPr>
                        <a:t>is</a:t>
                      </a:r>
                      <a:r>
                        <a:rPr kumimoji="0" lang="fr-FR" sz="1800" b="0" i="0" u="none" strike="noStrike" cap="none" normalizeH="0" baseline="0" dirty="0" smtClean="0">
                          <a:ln>
                            <a:noFill/>
                          </a:ln>
                          <a:solidFill>
                            <a:schemeClr val="tx1"/>
                          </a:solidFill>
                          <a:effectLst/>
                          <a:latin typeface="Verdana" pitchFamily="34" charset="0"/>
                        </a:rPr>
                        <a:t> </a:t>
                      </a:r>
                      <a:r>
                        <a:rPr kumimoji="0" lang="fr-FR" sz="1800" b="0" i="0" u="none" strike="noStrike" cap="none" normalizeH="0" baseline="0" dirty="0" err="1" smtClean="0">
                          <a:ln>
                            <a:noFill/>
                          </a:ln>
                          <a:solidFill>
                            <a:schemeClr val="tx1"/>
                          </a:solidFill>
                          <a:effectLst/>
                          <a:latin typeface="Verdana" pitchFamily="34" charset="0"/>
                        </a:rPr>
                        <a:t>Null</a:t>
                      </a:r>
                      <a:endParaRPr kumimoji="0" lang="fr-FR" sz="1800" b="0" i="0" u="none" strike="noStrike" cap="none" normalizeH="0" baseline="0" dirty="0" smtClean="0">
                        <a:ln>
                          <a:noFill/>
                        </a:ln>
                        <a:solidFill>
                          <a:schemeClr val="tx1"/>
                        </a:solidFill>
                        <a:effectLst/>
                        <a:latin typeface="Verdana" pitchFamily="34"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Times New Roman" pitchFamily="18" charset="0"/>
                        </a:rPr>
                        <a:t>Valeur </a:t>
                      </a:r>
                      <a:r>
                        <a:rPr kumimoji="0" lang="fr-FR" sz="1800" b="0" i="0" u="none" strike="noStrike" cap="none" normalizeH="0" baseline="0" dirty="0" err="1" smtClean="0">
                          <a:ln>
                            <a:noFill/>
                          </a:ln>
                          <a:solidFill>
                            <a:schemeClr val="tx1"/>
                          </a:solidFill>
                          <a:effectLst/>
                          <a:latin typeface="Times New Roman" pitchFamily="18" charset="0"/>
                        </a:rPr>
                        <a:t>null</a:t>
                      </a:r>
                      <a:endParaRPr kumimoji="0" lang="fr-FR" sz="1800" b="0" i="0" u="none" strike="noStrike" cap="none" normalizeH="0" baseline="0" dirty="0" smtClean="0">
                        <a:ln>
                          <a:noFill/>
                        </a:ln>
                        <a:solidFill>
                          <a:schemeClr val="tx1"/>
                        </a:solidFill>
                        <a:effectLst/>
                        <a:latin typeface="Times New Roman"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16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Is not </a:t>
                      </a:r>
                      <a:r>
                        <a:rPr kumimoji="0" lang="fr-FR" sz="1800" b="0" i="0" u="none" strike="noStrike" cap="none" normalizeH="0" baseline="0" dirty="0" err="1" smtClean="0">
                          <a:ln>
                            <a:noFill/>
                          </a:ln>
                          <a:solidFill>
                            <a:schemeClr val="tx1"/>
                          </a:solidFill>
                          <a:effectLst/>
                          <a:latin typeface="Verdana" pitchFamily="34" charset="0"/>
                        </a:rPr>
                        <a:t>Null</a:t>
                      </a:r>
                      <a:endParaRPr kumimoji="0" lang="fr-FR" sz="1800" b="0" i="0" u="none" strike="noStrike" cap="none" normalizeH="0" baseline="0" dirty="0" smtClean="0">
                        <a:ln>
                          <a:noFill/>
                        </a:ln>
                        <a:solidFill>
                          <a:schemeClr val="tx1"/>
                        </a:solidFill>
                        <a:effectLst/>
                        <a:latin typeface="Verdana" pitchFamily="34"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Times New Roman" pitchFamily="18" charset="0"/>
                        </a:rPr>
                        <a:t>Valeur  non </a:t>
                      </a:r>
                      <a:r>
                        <a:rPr kumimoji="0" lang="fr-FR" sz="1800" b="0" i="0" u="none" strike="noStrike" cap="none" normalizeH="0" baseline="0" dirty="0" err="1" smtClean="0">
                          <a:ln>
                            <a:noFill/>
                          </a:ln>
                          <a:solidFill>
                            <a:schemeClr val="tx1"/>
                          </a:solidFill>
                          <a:effectLst/>
                          <a:latin typeface="Times New Roman" pitchFamily="18" charset="0"/>
                        </a:rPr>
                        <a:t>null</a:t>
                      </a:r>
                      <a:endParaRPr kumimoji="0" lang="fr-FR" sz="1800" b="0" i="0" u="none" strike="noStrike" cap="none" normalizeH="0" baseline="0" dirty="0" smtClean="0">
                        <a:ln>
                          <a:noFill/>
                        </a:ln>
                        <a:solidFill>
                          <a:schemeClr val="tx1"/>
                        </a:solidFill>
                        <a:effectLst/>
                        <a:latin typeface="Times New Roman"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102" name="Text Box 53"/>
          <p:cNvSpPr txBox="1">
            <a:spLocks noChangeArrowheads="1"/>
          </p:cNvSpPr>
          <p:nvPr/>
        </p:nvSpPr>
        <p:spPr bwMode="auto">
          <a:xfrm>
            <a:off x="81316" y="2303469"/>
            <a:ext cx="11922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000" dirty="0"/>
              <a:t>On peut utiliser les opérateurs suivants dans les </a:t>
            </a:r>
            <a:r>
              <a:rPr lang="fr-FR" altLang="fr-FR" sz="2000" dirty="0" smtClean="0"/>
              <a:t>conditions ( dans </a:t>
            </a:r>
            <a:r>
              <a:rPr lang="fr-FR" altLang="fr-FR" sz="2000" dirty="0"/>
              <a:t>la clause </a:t>
            </a:r>
            <a:r>
              <a:rPr lang="fr-FR" altLang="fr-FR" sz="2000" b="1" dirty="0" smtClean="0"/>
              <a:t>WHERE)</a:t>
            </a:r>
            <a:r>
              <a:rPr lang="fr-FR" altLang="fr-FR" sz="2000" dirty="0" smtClean="0"/>
              <a:t>:</a:t>
            </a:r>
            <a:endParaRPr lang="fr-FR" altLang="fr-FR" sz="2000" dirty="0"/>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2" name="object 6"/>
          <p:cNvSpPr txBox="1"/>
          <p:nvPr/>
        </p:nvSpPr>
        <p:spPr>
          <a:xfrm>
            <a:off x="81316" y="1858307"/>
            <a:ext cx="5887221" cy="387927"/>
          </a:xfrm>
          <a:prstGeom prst="rect">
            <a:avLst/>
          </a:prstGeom>
          <a:solidFill>
            <a:schemeClr val="bg1"/>
          </a:solidFill>
        </p:spPr>
        <p:txBody>
          <a:bodyPr vert="horz" wrap="square" lIns="0" tIns="18415" rIns="0" bIns="0" rtlCol="0">
            <a:spAutoFit/>
          </a:bodyPr>
          <a:lstStyle/>
          <a:p>
            <a:pPr marL="53975">
              <a:lnSpc>
                <a:spcPct val="100000"/>
              </a:lnSpc>
              <a:spcBef>
                <a:spcPts val="145"/>
              </a:spcBef>
            </a:pPr>
            <a:r>
              <a:rPr lang="fr-FR" sz="2400" b="1" spc="-10" dirty="0" smtClean="0">
                <a:latin typeface="Arial"/>
                <a:cs typeface="Arial"/>
              </a:rPr>
              <a:t>Opérateurs de Comparaison </a:t>
            </a:r>
            <a:endParaRPr sz="2400" dirty="0">
              <a:latin typeface="Tahoma"/>
              <a:cs typeface="Tahoma"/>
            </a:endParaRPr>
          </a:p>
        </p:txBody>
      </p:sp>
      <p:sp>
        <p:nvSpPr>
          <p:cNvPr id="23" name="Text Box 19"/>
          <p:cNvSpPr txBox="1">
            <a:spLocks noChangeArrowheads="1"/>
          </p:cNvSpPr>
          <p:nvPr/>
        </p:nvSpPr>
        <p:spPr bwMode="auto">
          <a:xfrm>
            <a:off x="3918143" y="3124927"/>
            <a:ext cx="82881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285750" indent="-285750" algn="l" eaLnBrk="1" hangingPunct="1">
              <a:spcBef>
                <a:spcPct val="50000"/>
              </a:spcBef>
              <a:buFont typeface="Wingdings" panose="05000000000000000000" pitchFamily="2" charset="2"/>
              <a:buChar char="v"/>
            </a:pPr>
            <a:r>
              <a:rPr lang="fr-FR" altLang="fr-FR" dirty="0" smtClean="0"/>
              <a:t>Afficher les étudiants dont </a:t>
            </a:r>
            <a:r>
              <a:rPr lang="fr-FR" altLang="fr-FR" dirty="0" err="1"/>
              <a:t>l’age</a:t>
            </a:r>
            <a:r>
              <a:rPr lang="fr-FR" altLang="fr-FR" dirty="0"/>
              <a:t> est </a:t>
            </a:r>
            <a:r>
              <a:rPr lang="fr-FR" altLang="fr-FR" dirty="0" smtClean="0"/>
              <a:t>supérieur à18 ans:</a:t>
            </a:r>
            <a:endParaRPr lang="fr-FR" altLang="fr-FR" dirty="0"/>
          </a:p>
        </p:txBody>
      </p:sp>
      <p:sp>
        <p:nvSpPr>
          <p:cNvPr id="24" name="Rectangle 4"/>
          <p:cNvSpPr>
            <a:spLocks noChangeArrowheads="1"/>
          </p:cNvSpPr>
          <p:nvPr/>
        </p:nvSpPr>
        <p:spPr bwMode="auto">
          <a:xfrm>
            <a:off x="4908837" y="3614954"/>
            <a:ext cx="6912898" cy="427004"/>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None/>
            </a:pPr>
            <a:r>
              <a:rPr lang="fr-FR" altLang="fr-FR" dirty="0"/>
              <a:t>SELECT *  FROM </a:t>
            </a:r>
            <a:r>
              <a:rPr lang="fr-FR" altLang="fr-FR" dirty="0" err="1"/>
              <a:t>etudiant</a:t>
            </a:r>
            <a:r>
              <a:rPr lang="fr-FR" altLang="fr-FR" dirty="0"/>
              <a:t> WHERE </a:t>
            </a:r>
            <a:r>
              <a:rPr lang="fr-FR" altLang="fr-FR" dirty="0" err="1" smtClean="0"/>
              <a:t>age</a:t>
            </a:r>
            <a:r>
              <a:rPr lang="fr-FR" altLang="fr-FR" dirty="0"/>
              <a:t> </a:t>
            </a:r>
            <a:r>
              <a:rPr lang="fr-FR" altLang="fr-FR" b="1" dirty="0" smtClean="0"/>
              <a:t>&gt;</a:t>
            </a:r>
            <a:r>
              <a:rPr lang="fr-FR" altLang="fr-FR" dirty="0" smtClean="0"/>
              <a:t>18</a:t>
            </a:r>
            <a:endParaRPr lang="fr-FR" altLang="fr-FR" dirty="0"/>
          </a:p>
        </p:txBody>
      </p:sp>
      <p:sp>
        <p:nvSpPr>
          <p:cNvPr id="25" name="Text Box 19"/>
          <p:cNvSpPr txBox="1">
            <a:spLocks noChangeArrowheads="1"/>
          </p:cNvSpPr>
          <p:nvPr/>
        </p:nvSpPr>
        <p:spPr bwMode="auto">
          <a:xfrm>
            <a:off x="3918143" y="4242793"/>
            <a:ext cx="7750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285750" indent="-285750" eaLnBrk="1" hangingPunct="1">
              <a:spcBef>
                <a:spcPct val="50000"/>
              </a:spcBef>
              <a:buClr>
                <a:schemeClr val="tx1"/>
              </a:buClr>
              <a:buFont typeface="Wingdings" panose="05000000000000000000" pitchFamily="2" charset="2"/>
              <a:buChar char="v"/>
            </a:pPr>
            <a:r>
              <a:rPr lang="fr-FR" altLang="fr-FR" dirty="0" smtClean="0"/>
              <a:t>Afficher les étudiants dont la moyenne est </a:t>
            </a:r>
            <a:r>
              <a:rPr lang="fr-FR" altLang="fr-FR" dirty="0" err="1" smtClean="0"/>
              <a:t>infériere</a:t>
            </a:r>
            <a:r>
              <a:rPr lang="fr-FR" altLang="fr-FR" dirty="0" smtClean="0"/>
              <a:t> à 12 :</a:t>
            </a:r>
            <a:endParaRPr lang="fr-FR" altLang="fr-FR" dirty="0"/>
          </a:p>
        </p:txBody>
      </p:sp>
      <p:sp>
        <p:nvSpPr>
          <p:cNvPr id="26" name="Rectangle 4"/>
          <p:cNvSpPr>
            <a:spLocks noChangeArrowheads="1"/>
          </p:cNvSpPr>
          <p:nvPr/>
        </p:nvSpPr>
        <p:spPr bwMode="auto">
          <a:xfrm>
            <a:off x="4957677" y="4759567"/>
            <a:ext cx="6912898" cy="380728"/>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None/>
            </a:pPr>
            <a:r>
              <a:rPr lang="fr-FR" altLang="fr-FR" dirty="0"/>
              <a:t>SELECT *  FROM </a:t>
            </a:r>
            <a:r>
              <a:rPr lang="fr-FR" altLang="fr-FR" dirty="0" err="1"/>
              <a:t>etudiant</a:t>
            </a:r>
            <a:r>
              <a:rPr lang="fr-FR" altLang="fr-FR" dirty="0"/>
              <a:t> WHERE </a:t>
            </a:r>
            <a:r>
              <a:rPr lang="fr-FR" altLang="fr-FR" dirty="0" smtClean="0"/>
              <a:t>moyenne </a:t>
            </a:r>
            <a:r>
              <a:rPr lang="fr-FR" altLang="fr-FR" b="1" dirty="0"/>
              <a:t>&lt;</a:t>
            </a:r>
            <a:r>
              <a:rPr lang="fr-FR" altLang="fr-FR" dirty="0" smtClean="0"/>
              <a:t>12</a:t>
            </a:r>
            <a:endParaRPr lang="fr-FR" altLang="fr-FR" dirty="0"/>
          </a:p>
        </p:txBody>
      </p:sp>
      <p:sp>
        <p:nvSpPr>
          <p:cNvPr id="27" name="Text Box 19"/>
          <p:cNvSpPr txBox="1">
            <a:spLocks noChangeArrowheads="1"/>
          </p:cNvSpPr>
          <p:nvPr/>
        </p:nvSpPr>
        <p:spPr bwMode="auto">
          <a:xfrm>
            <a:off x="3918143" y="5550898"/>
            <a:ext cx="7794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285750" indent="-285750" eaLnBrk="1" hangingPunct="1">
              <a:spcBef>
                <a:spcPct val="50000"/>
              </a:spcBef>
              <a:buFont typeface="Wingdings" panose="05000000000000000000" pitchFamily="2" charset="2"/>
              <a:buChar char="v"/>
            </a:pPr>
            <a:r>
              <a:rPr lang="fr-FR" altLang="fr-FR" dirty="0" smtClean="0"/>
              <a:t>Afficher les étudiants dont la ville </a:t>
            </a:r>
            <a:r>
              <a:rPr lang="fr-FR" altLang="fr-FR" b="1" dirty="0" smtClean="0">
                <a:solidFill>
                  <a:srgbClr val="C00000"/>
                </a:solidFill>
              </a:rPr>
              <a:t>n’est saisie ( mentionnée)</a:t>
            </a:r>
            <a:endParaRPr lang="fr-FR" altLang="fr-FR" dirty="0"/>
          </a:p>
        </p:txBody>
      </p:sp>
      <p:sp>
        <p:nvSpPr>
          <p:cNvPr id="28" name="Rectangle 4"/>
          <p:cNvSpPr>
            <a:spLocks noChangeArrowheads="1"/>
          </p:cNvSpPr>
          <p:nvPr/>
        </p:nvSpPr>
        <p:spPr bwMode="auto">
          <a:xfrm>
            <a:off x="4957677" y="6232500"/>
            <a:ext cx="6912898" cy="407753"/>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None/>
            </a:pPr>
            <a:r>
              <a:rPr lang="fr-FR" altLang="fr-FR" dirty="0"/>
              <a:t>SELECT *  FROM </a:t>
            </a:r>
            <a:r>
              <a:rPr lang="fr-FR" altLang="fr-FR" dirty="0" err="1"/>
              <a:t>etudiant</a:t>
            </a:r>
            <a:r>
              <a:rPr lang="fr-FR" altLang="fr-FR" dirty="0"/>
              <a:t> WHERE </a:t>
            </a:r>
            <a:r>
              <a:rPr lang="fr-FR" altLang="fr-FR" dirty="0" smtClean="0"/>
              <a:t>ville </a:t>
            </a:r>
            <a:r>
              <a:rPr lang="fr-FR" altLang="fr-FR" b="1" dirty="0" err="1" smtClean="0"/>
              <a:t>is</a:t>
            </a:r>
            <a:r>
              <a:rPr lang="fr-FR" altLang="fr-FR" b="1" dirty="0" smtClean="0"/>
              <a:t> </a:t>
            </a:r>
            <a:r>
              <a:rPr lang="fr-FR" altLang="fr-FR" b="1" dirty="0" err="1" smtClean="0"/>
              <a:t>null</a:t>
            </a:r>
            <a:r>
              <a:rPr lang="fr-FR" altLang="fr-FR" b="1" dirty="0" smtClean="0"/>
              <a:t> </a:t>
            </a:r>
            <a:endParaRPr lang="fr-FR" altLang="fr-FR" dirty="0"/>
          </a:p>
        </p:txBody>
      </p:sp>
      <p:sp>
        <p:nvSpPr>
          <p:cNvPr id="3" name="Rectangle 2"/>
          <p:cNvSpPr/>
          <p:nvPr/>
        </p:nvSpPr>
        <p:spPr>
          <a:xfrm>
            <a:off x="4075899" y="2691396"/>
            <a:ext cx="1331070" cy="400110"/>
          </a:xfrm>
          <a:prstGeom prst="rect">
            <a:avLst/>
          </a:prstGeom>
        </p:spPr>
        <p:txBody>
          <a:bodyPr wrap="none">
            <a:spAutoFit/>
          </a:bodyPr>
          <a:lstStyle/>
          <a:p>
            <a:pPr>
              <a:spcBef>
                <a:spcPct val="50000"/>
              </a:spcBef>
              <a:buClr>
                <a:schemeClr val="bg2"/>
              </a:buClr>
            </a:pPr>
            <a:r>
              <a:rPr lang="fr-FR" altLang="fr-FR" sz="2000" b="1" dirty="0"/>
              <a:t>Exemples) </a:t>
            </a:r>
          </a:p>
        </p:txBody>
      </p:sp>
      <p:sp>
        <p:nvSpPr>
          <p:cNvPr id="29" name="object 6"/>
          <p:cNvSpPr txBox="1"/>
          <p:nvPr/>
        </p:nvSpPr>
        <p:spPr>
          <a:xfrm>
            <a:off x="2177550" y="141314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103974222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3"/>
          <p:cNvSpPr>
            <a:spLocks noGrp="1" noChangeArrowheads="1"/>
          </p:cNvSpPr>
          <p:nvPr>
            <p:ph type="body" idx="1"/>
          </p:nvPr>
        </p:nvSpPr>
        <p:spPr>
          <a:xfrm>
            <a:off x="214582" y="2188999"/>
            <a:ext cx="11402451" cy="1568354"/>
          </a:xfrm>
        </p:spPr>
        <p:txBody>
          <a:bodyPr>
            <a:normAutofit/>
          </a:bodyPr>
          <a:lstStyle/>
          <a:p>
            <a:pPr eaLnBrk="1" hangingPunct="1">
              <a:lnSpc>
                <a:spcPct val="150000"/>
              </a:lnSpc>
              <a:buFont typeface="Wingdings" panose="05000000000000000000" pitchFamily="2" charset="2"/>
              <a:buNone/>
            </a:pPr>
            <a:r>
              <a:rPr lang="fr-FR" altLang="fr-FR" sz="2000" dirty="0" smtClean="0"/>
              <a:t>Il est possible de combiner plusieurs conditions avec des opérateurs logiques </a:t>
            </a:r>
            <a:r>
              <a:rPr lang="fr-FR" altLang="fr-FR" sz="2000" b="1" dirty="0" smtClean="0"/>
              <a:t>And</a:t>
            </a:r>
            <a:r>
              <a:rPr lang="fr-FR" altLang="fr-FR" sz="2000" dirty="0" smtClean="0"/>
              <a:t> et </a:t>
            </a:r>
            <a:r>
              <a:rPr lang="fr-FR" altLang="fr-FR" sz="2000" b="1" dirty="0" smtClean="0"/>
              <a:t>Or</a:t>
            </a:r>
            <a:r>
              <a:rPr lang="fr-FR" altLang="fr-FR" sz="2000" dirty="0" smtClean="0"/>
              <a:t>  :</a:t>
            </a:r>
          </a:p>
          <a:p>
            <a:pPr lvl="1" eaLnBrk="1" hangingPunct="1">
              <a:lnSpc>
                <a:spcPct val="150000"/>
              </a:lnSpc>
              <a:buFont typeface="Wingdings" panose="05000000000000000000" pitchFamily="2" charset="2"/>
              <a:buChar char="Ø"/>
            </a:pPr>
            <a:r>
              <a:rPr lang="fr-FR" altLang="fr-FR" sz="2000" dirty="0"/>
              <a:t>L'opérateur </a:t>
            </a:r>
            <a:r>
              <a:rPr lang="fr-FR" altLang="fr-FR" sz="2000" b="1" dirty="0"/>
              <a:t>AND </a:t>
            </a:r>
            <a:r>
              <a:rPr lang="fr-FR" altLang="fr-FR" sz="2000" dirty="0"/>
              <a:t>réunit deux ou plusieurs conditions et sélectionne un enregistrement seulement si cet enregistrement satisfait TOUTES les </a:t>
            </a:r>
            <a:r>
              <a:rPr lang="fr-FR" altLang="fr-FR" sz="2000" dirty="0" smtClean="0"/>
              <a:t>conditions.</a:t>
            </a:r>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 name="ZoneTexte 18"/>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3" name="Rectangle 2"/>
          <p:cNvSpPr/>
          <p:nvPr/>
        </p:nvSpPr>
        <p:spPr>
          <a:xfrm>
            <a:off x="0" y="1801072"/>
            <a:ext cx="2757934" cy="461665"/>
          </a:xfrm>
          <a:prstGeom prst="rect">
            <a:avLst/>
          </a:prstGeom>
        </p:spPr>
        <p:txBody>
          <a:bodyPr wrap="none">
            <a:spAutoFit/>
          </a:bodyPr>
          <a:lstStyle/>
          <a:p>
            <a:r>
              <a:rPr lang="fr-FR" altLang="fr-FR" sz="2400" b="1" dirty="0"/>
              <a:t>Opérateurs logiques</a:t>
            </a:r>
          </a:p>
        </p:txBody>
      </p:sp>
      <p:sp>
        <p:nvSpPr>
          <p:cNvPr id="22" name="Rectangle 4"/>
          <p:cNvSpPr txBox="1">
            <a:spLocks noChangeArrowheads="1"/>
          </p:cNvSpPr>
          <p:nvPr/>
        </p:nvSpPr>
        <p:spPr>
          <a:xfrm>
            <a:off x="1347014" y="4391712"/>
            <a:ext cx="8229600" cy="454327"/>
          </a:xfrm>
          <a:prstGeom prst="rect">
            <a:avLst/>
          </a:prstGeom>
          <a:solidFill>
            <a:srgbClr val="DBDBDB"/>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fr-FR" altLang="fr-FR" sz="2000" b="1" dirty="0" smtClean="0"/>
              <a:t>SELECT</a:t>
            </a:r>
            <a:r>
              <a:rPr lang="fr-FR" altLang="fr-FR" sz="2000" dirty="0" smtClean="0"/>
              <a:t> *  </a:t>
            </a:r>
            <a:r>
              <a:rPr lang="fr-FR" altLang="fr-FR" sz="2000" b="1" dirty="0" smtClean="0"/>
              <a:t>FROM </a:t>
            </a:r>
            <a:r>
              <a:rPr lang="fr-FR" altLang="fr-FR" sz="2000" dirty="0" err="1" smtClean="0"/>
              <a:t>etudiant</a:t>
            </a:r>
            <a:r>
              <a:rPr lang="fr-FR" altLang="fr-FR" sz="2000" dirty="0" smtClean="0"/>
              <a:t> </a:t>
            </a:r>
            <a:r>
              <a:rPr lang="fr-FR" altLang="fr-FR" sz="2000" b="1" dirty="0" smtClean="0"/>
              <a:t>WHERE</a:t>
            </a:r>
            <a:r>
              <a:rPr lang="fr-FR" altLang="fr-FR" sz="2000" dirty="0" smtClean="0"/>
              <a:t> </a:t>
            </a:r>
            <a:r>
              <a:rPr lang="fr-FR" altLang="fr-FR" sz="2000" dirty="0" err="1" smtClean="0"/>
              <a:t>age</a:t>
            </a:r>
            <a:r>
              <a:rPr lang="fr-FR" altLang="fr-FR" sz="2000" dirty="0" smtClean="0"/>
              <a:t>=20 </a:t>
            </a:r>
            <a:r>
              <a:rPr lang="fr-FR" altLang="fr-FR" sz="2000" b="1" dirty="0" smtClean="0"/>
              <a:t>AND </a:t>
            </a:r>
            <a:r>
              <a:rPr lang="fr-FR" altLang="fr-FR" sz="2000" dirty="0" smtClean="0"/>
              <a:t>nom=‘</a:t>
            </a:r>
            <a:r>
              <a:rPr lang="fr-FR" altLang="fr-FR" sz="2000" b="1" dirty="0" err="1" smtClean="0"/>
              <a:t>ahmed</a:t>
            </a:r>
            <a:r>
              <a:rPr lang="fr-FR" altLang="fr-FR" sz="2000" b="1" dirty="0" smtClean="0"/>
              <a:t>’</a:t>
            </a:r>
          </a:p>
        </p:txBody>
      </p:sp>
      <p:sp>
        <p:nvSpPr>
          <p:cNvPr id="23" name="Text Box 5"/>
          <p:cNvSpPr txBox="1">
            <a:spLocks noChangeArrowheads="1"/>
          </p:cNvSpPr>
          <p:nvPr/>
        </p:nvSpPr>
        <p:spPr bwMode="auto">
          <a:xfrm>
            <a:off x="62105" y="3873743"/>
            <a:ext cx="11758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fr-FR" sz="2000" b="1" dirty="0" smtClean="0"/>
              <a:t>Exemple</a:t>
            </a:r>
            <a:r>
              <a:rPr lang="fr-FR" altLang="fr-FR" sz="2000" dirty="0" smtClean="0"/>
              <a:t> :</a:t>
            </a:r>
            <a:r>
              <a:rPr lang="fr-FR" altLang="fr-FR" sz="2000" dirty="0" err="1" smtClean="0"/>
              <a:t>Aficher</a:t>
            </a:r>
            <a:r>
              <a:rPr lang="fr-FR" altLang="fr-FR" sz="2000" dirty="0" smtClean="0"/>
              <a:t> tous </a:t>
            </a:r>
            <a:r>
              <a:rPr lang="fr-FR" altLang="fr-FR" sz="2000" dirty="0"/>
              <a:t>les étudiants qui ont </a:t>
            </a:r>
            <a:r>
              <a:rPr lang="fr-FR" altLang="fr-FR" sz="2000" dirty="0" err="1"/>
              <a:t>l’age</a:t>
            </a:r>
            <a:r>
              <a:rPr lang="fr-FR" altLang="fr-FR" sz="2000" dirty="0"/>
              <a:t> </a:t>
            </a:r>
            <a:r>
              <a:rPr lang="fr-FR" altLang="fr-FR" sz="2000" dirty="0" smtClean="0"/>
              <a:t> est 20 </a:t>
            </a:r>
            <a:r>
              <a:rPr lang="fr-FR" altLang="fr-FR" sz="2000" dirty="0"/>
              <a:t>ans ,et le prénom « </a:t>
            </a:r>
            <a:r>
              <a:rPr lang="fr-FR" altLang="fr-FR" sz="2000" b="1" dirty="0" err="1"/>
              <a:t>ahmed</a:t>
            </a:r>
            <a:r>
              <a:rPr lang="fr-FR" altLang="fr-FR" sz="2000" b="1" dirty="0"/>
              <a:t> </a:t>
            </a:r>
            <a:r>
              <a:rPr lang="fr-FR" altLang="fr-FR" sz="2000" b="1" dirty="0" smtClean="0"/>
              <a:t> »:</a:t>
            </a:r>
            <a:endParaRPr lang="fr-FR" altLang="fr-FR" sz="2000" dirty="0"/>
          </a:p>
        </p:txBody>
      </p:sp>
      <p:sp>
        <p:nvSpPr>
          <p:cNvPr id="4" name="Rectangle 3"/>
          <p:cNvSpPr/>
          <p:nvPr/>
        </p:nvSpPr>
        <p:spPr>
          <a:xfrm>
            <a:off x="534933" y="4954517"/>
            <a:ext cx="10697516" cy="707886"/>
          </a:xfrm>
          <a:prstGeom prst="rect">
            <a:avLst/>
          </a:prstGeom>
        </p:spPr>
        <p:txBody>
          <a:bodyPr wrap="square">
            <a:spAutoFit/>
          </a:bodyPr>
          <a:lstStyle/>
          <a:p>
            <a:pPr marL="342900" indent="-342900">
              <a:buFont typeface="Wingdings" panose="05000000000000000000" pitchFamily="2" charset="2"/>
              <a:buChar char="Ø"/>
            </a:pPr>
            <a:r>
              <a:rPr lang="fr-FR" altLang="fr-FR" sz="2000" dirty="0"/>
              <a:t>L'opérateur </a:t>
            </a:r>
            <a:r>
              <a:rPr lang="fr-FR" altLang="fr-FR" sz="2000" b="1" dirty="0"/>
              <a:t>OR </a:t>
            </a:r>
            <a:r>
              <a:rPr lang="fr-FR" altLang="fr-FR" sz="2000" dirty="0"/>
              <a:t>réunit deux conditions mais sélectionne un enregistrement si </a:t>
            </a:r>
            <a:r>
              <a:rPr lang="fr-FR" altLang="fr-FR" sz="2000" b="1" dirty="0"/>
              <a:t>une</a:t>
            </a:r>
            <a:r>
              <a:rPr lang="fr-FR" altLang="fr-FR" sz="2000" dirty="0"/>
              <a:t> des conditions listées est </a:t>
            </a:r>
            <a:r>
              <a:rPr lang="fr-FR" altLang="fr-FR" sz="2000" b="1" dirty="0"/>
              <a:t>satisfaite</a:t>
            </a:r>
            <a:r>
              <a:rPr lang="fr-FR" altLang="fr-FR" sz="2000" dirty="0"/>
              <a:t>.</a:t>
            </a:r>
          </a:p>
        </p:txBody>
      </p:sp>
      <p:sp>
        <p:nvSpPr>
          <p:cNvPr id="5" name="Rectangle 4"/>
          <p:cNvSpPr/>
          <p:nvPr/>
        </p:nvSpPr>
        <p:spPr>
          <a:xfrm>
            <a:off x="29287" y="5770881"/>
            <a:ext cx="11468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sz="2000" b="1" dirty="0">
                <a:latin typeface="Verdana" panose="020B0604030504040204" pitchFamily="34" charset="0"/>
              </a:rPr>
              <a:t>Exemple</a:t>
            </a:r>
            <a:r>
              <a:rPr lang="fr-FR" altLang="fr-FR" sz="2000" dirty="0">
                <a:latin typeface="Verdana" panose="020B0604030504040204" pitchFamily="34" charset="0"/>
              </a:rPr>
              <a:t>, </a:t>
            </a:r>
            <a:r>
              <a:rPr lang="fr-FR" altLang="fr-FR" sz="2000" dirty="0" smtClean="0">
                <a:latin typeface="Verdana" panose="020B0604030504040204" pitchFamily="34" charset="0"/>
              </a:rPr>
              <a:t>Afficher tous </a:t>
            </a:r>
            <a:r>
              <a:rPr lang="fr-FR" altLang="fr-FR" sz="2000" dirty="0">
                <a:latin typeface="Verdana" panose="020B0604030504040204" pitchFamily="34" charset="0"/>
              </a:rPr>
              <a:t>les   étudiants  nommés </a:t>
            </a:r>
            <a:r>
              <a:rPr lang="fr-FR" altLang="fr-FR" sz="2000" dirty="0" smtClean="0">
                <a:latin typeface="Verdana" panose="020B0604030504040204" pitchFamily="34" charset="0"/>
              </a:rPr>
              <a:t>‘TOTO' </a:t>
            </a:r>
            <a:r>
              <a:rPr lang="fr-FR" altLang="fr-FR" sz="2000" dirty="0">
                <a:latin typeface="Verdana" panose="020B0604030504040204" pitchFamily="34" charset="0"/>
              </a:rPr>
              <a:t>ou </a:t>
            </a:r>
            <a:r>
              <a:rPr lang="fr-FR" altLang="fr-FR" sz="2000" dirty="0" smtClean="0">
                <a:latin typeface="Verdana" panose="020B0604030504040204" pitchFamily="34" charset="0"/>
              </a:rPr>
              <a:t>‘TATA' :</a:t>
            </a:r>
            <a:endParaRPr lang="fr-FR" altLang="fr-FR" sz="2000" dirty="0">
              <a:latin typeface="Verdana" panose="020B0604030504040204" pitchFamily="34" charset="0"/>
            </a:endParaRPr>
          </a:p>
        </p:txBody>
      </p:sp>
      <p:sp>
        <p:nvSpPr>
          <p:cNvPr id="26" name="Rectangle 4"/>
          <p:cNvSpPr>
            <a:spLocks noChangeArrowheads="1"/>
          </p:cNvSpPr>
          <p:nvPr/>
        </p:nvSpPr>
        <p:spPr bwMode="auto">
          <a:xfrm>
            <a:off x="1166915" y="6343067"/>
            <a:ext cx="9192831" cy="362814"/>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bg2"/>
              </a:buClr>
              <a:buSzPct val="75000"/>
              <a:buFont typeface="Wingdings" panose="05000000000000000000" pitchFamily="2" charset="2"/>
              <a:buNone/>
            </a:pPr>
            <a:r>
              <a:rPr lang="fr-FR" altLang="fr-FR" sz="2000" b="1" dirty="0"/>
              <a:t>SELECT</a:t>
            </a:r>
            <a:r>
              <a:rPr lang="fr-FR" altLang="fr-FR" sz="2000" dirty="0"/>
              <a:t> * </a:t>
            </a:r>
            <a:r>
              <a:rPr lang="fr-FR" altLang="fr-FR" sz="2000" b="1" dirty="0"/>
              <a:t>FROM </a:t>
            </a:r>
            <a:r>
              <a:rPr lang="fr-FR" altLang="fr-FR" sz="2000" dirty="0" err="1"/>
              <a:t>etudiant</a:t>
            </a:r>
            <a:r>
              <a:rPr lang="fr-FR" altLang="fr-FR" sz="2000" dirty="0"/>
              <a:t> </a:t>
            </a:r>
            <a:r>
              <a:rPr lang="fr-FR" altLang="fr-FR" sz="2000" b="1" dirty="0"/>
              <a:t>WHERE</a:t>
            </a:r>
            <a:r>
              <a:rPr lang="fr-FR" altLang="fr-FR" sz="2000" dirty="0"/>
              <a:t> nom</a:t>
            </a:r>
            <a:r>
              <a:rPr lang="fr-FR" altLang="fr-FR" sz="2000" dirty="0" smtClean="0"/>
              <a:t>=‘TOTO</a:t>
            </a:r>
            <a:r>
              <a:rPr lang="fr-FR" altLang="fr-FR" sz="2000" b="1" dirty="0" smtClean="0"/>
              <a:t>’</a:t>
            </a:r>
            <a:r>
              <a:rPr lang="fr-FR" altLang="fr-FR" sz="2000" dirty="0" smtClean="0"/>
              <a:t> </a:t>
            </a:r>
            <a:r>
              <a:rPr lang="fr-FR" altLang="fr-FR" sz="2000" b="1" dirty="0"/>
              <a:t>OR  </a:t>
            </a:r>
            <a:r>
              <a:rPr lang="fr-FR" altLang="fr-FR" sz="2000" dirty="0"/>
              <a:t>nom</a:t>
            </a:r>
            <a:r>
              <a:rPr lang="fr-FR" altLang="fr-FR" sz="2000" dirty="0" smtClean="0"/>
              <a:t>=‘TATA</a:t>
            </a:r>
            <a:r>
              <a:rPr lang="fr-FR" altLang="fr-FR" sz="2000" b="1" dirty="0" smtClean="0"/>
              <a:t>’</a:t>
            </a:r>
            <a:endParaRPr lang="fr-FR" altLang="fr-FR" sz="2000" b="1" dirty="0"/>
          </a:p>
        </p:txBody>
      </p:sp>
      <p:sp>
        <p:nvSpPr>
          <p:cNvPr id="24" name="object 6"/>
          <p:cNvSpPr txBox="1"/>
          <p:nvPr/>
        </p:nvSpPr>
        <p:spPr>
          <a:xfrm>
            <a:off x="2177550" y="141314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322148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 calcmode="lin" valueType="num">
                                      <p:cBhvr>
                                        <p:cTn id="7" dur="500" fill="hold"/>
                                        <p:tgtEl>
                                          <p:spTgt spid="22">
                                            <p:bg/>
                                          </p:spTgt>
                                        </p:tgtEl>
                                        <p:attrNameLst>
                                          <p:attrName>ppt_w</p:attrName>
                                        </p:attrNameLst>
                                      </p:cBhvr>
                                      <p:tavLst>
                                        <p:tav tm="0">
                                          <p:val>
                                            <p:fltVal val="0"/>
                                          </p:val>
                                        </p:tav>
                                        <p:tav tm="100000">
                                          <p:val>
                                            <p:strVal val="#ppt_w"/>
                                          </p:val>
                                        </p:tav>
                                      </p:tavLst>
                                    </p:anim>
                                    <p:anim calcmode="lin" valueType="num">
                                      <p:cBhvr>
                                        <p:cTn id="8" dur="500" fill="hold"/>
                                        <p:tgtEl>
                                          <p:spTgt spid="22">
                                            <p:bg/>
                                          </p:spTgt>
                                        </p:tgtEl>
                                        <p:attrNameLst>
                                          <p:attrName>ppt_h</p:attrName>
                                        </p:attrNameLst>
                                      </p:cBhvr>
                                      <p:tavLst>
                                        <p:tav tm="0">
                                          <p:val>
                                            <p:fltVal val="0"/>
                                          </p:val>
                                        </p:tav>
                                        <p:tav tm="100000">
                                          <p:val>
                                            <p:strVal val="#ppt_h"/>
                                          </p:val>
                                        </p:tav>
                                      </p:tavLst>
                                    </p:anim>
                                    <p:animEffect transition="in" filter="fade">
                                      <p:cBhvr>
                                        <p:cTn id="9" dur="500"/>
                                        <p:tgtEl>
                                          <p:spTgt spid="2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 calcmode="lin" valueType="num">
                                      <p:cBhvr>
                                        <p:cTn id="14"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P spid="26"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Text Box 4"/>
          <p:cNvSpPr txBox="1">
            <a:spLocks noChangeArrowheads="1"/>
          </p:cNvSpPr>
          <p:nvPr/>
        </p:nvSpPr>
        <p:spPr bwMode="auto">
          <a:xfrm>
            <a:off x="68617" y="5321146"/>
            <a:ext cx="5163783" cy="369332"/>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dirty="0"/>
              <a:t>SELECT </a:t>
            </a:r>
            <a:r>
              <a:rPr lang="en-US" b="1" dirty="0">
                <a:solidFill>
                  <a:srgbClr val="C00000"/>
                </a:solidFill>
              </a:rPr>
              <a:t>DISTINCT</a:t>
            </a:r>
            <a:r>
              <a:rPr lang="en-US" dirty="0">
                <a:solidFill>
                  <a:srgbClr val="C00000"/>
                </a:solidFill>
              </a:rPr>
              <a:t> </a:t>
            </a:r>
            <a:r>
              <a:rPr lang="en-US" dirty="0" err="1"/>
              <a:t>prenom</a:t>
            </a:r>
            <a:r>
              <a:rPr lang="en-US" dirty="0"/>
              <a:t> FROM client</a:t>
            </a:r>
            <a:endParaRPr lang="fr-FR" dirty="0"/>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2" name="Rectangle 21"/>
          <p:cNvSpPr/>
          <p:nvPr/>
        </p:nvSpPr>
        <p:spPr>
          <a:xfrm>
            <a:off x="68617" y="1775988"/>
            <a:ext cx="3593933" cy="461665"/>
          </a:xfrm>
          <a:prstGeom prst="rect">
            <a:avLst/>
          </a:prstGeom>
        </p:spPr>
        <p:txBody>
          <a:bodyPr wrap="none">
            <a:spAutoFit/>
          </a:bodyPr>
          <a:lstStyle/>
          <a:p>
            <a:r>
              <a:rPr lang="fr-FR" altLang="fr-FR" sz="2400" b="1" dirty="0" smtClean="0"/>
              <a:t>L’option DISTINCT  / All (*)</a:t>
            </a:r>
            <a:r>
              <a:rPr lang="fr-FR" altLang="fr-FR" sz="2400" dirty="0" smtClean="0"/>
              <a:t> </a:t>
            </a:r>
            <a:endParaRPr lang="fr-FR" altLang="fr-FR" sz="2400" b="1" dirty="0"/>
          </a:p>
        </p:txBody>
      </p:sp>
      <p:sp>
        <p:nvSpPr>
          <p:cNvPr id="3" name="Rectangle 2"/>
          <p:cNvSpPr/>
          <p:nvPr/>
        </p:nvSpPr>
        <p:spPr>
          <a:xfrm>
            <a:off x="-12868" y="2231455"/>
            <a:ext cx="9473104" cy="1006429"/>
          </a:xfrm>
          <a:prstGeom prst="rect">
            <a:avLst/>
          </a:prstGeom>
        </p:spPr>
        <p:txBody>
          <a:bodyPr wrap="square">
            <a:spAutoFit/>
          </a:bodyPr>
          <a:lstStyle/>
          <a:p>
            <a:pPr marL="285750" indent="-285750">
              <a:lnSpc>
                <a:spcPct val="110000"/>
              </a:lnSpc>
              <a:buFont typeface="Wingdings" panose="05000000000000000000" pitchFamily="2" charset="2"/>
              <a:buChar char="Ø"/>
            </a:pPr>
            <a:r>
              <a:rPr lang="fr-FR" altLang="fr-FR" dirty="0"/>
              <a:t>L'option </a:t>
            </a:r>
            <a:r>
              <a:rPr lang="fr-FR" altLang="fr-FR" b="1" dirty="0"/>
              <a:t>DISTINCT</a:t>
            </a:r>
            <a:r>
              <a:rPr lang="fr-FR" altLang="fr-FR" dirty="0"/>
              <a:t> permet de ne conserver que des lignes distinctes, en éliminant les </a:t>
            </a:r>
            <a:r>
              <a:rPr lang="fr-FR" altLang="fr-FR" dirty="0" smtClean="0"/>
              <a:t>doublons</a:t>
            </a:r>
          </a:p>
          <a:p>
            <a:pPr marL="285750" indent="-285750">
              <a:lnSpc>
                <a:spcPct val="110000"/>
              </a:lnSpc>
              <a:buFont typeface="Wingdings" panose="05000000000000000000" pitchFamily="2" charset="2"/>
              <a:buChar char="Ø"/>
            </a:pPr>
            <a:r>
              <a:rPr lang="fr-FR" altLang="fr-FR" dirty="0"/>
              <a:t>L'option </a:t>
            </a:r>
            <a:r>
              <a:rPr lang="fr-FR" altLang="fr-FR" b="1" dirty="0"/>
              <a:t>ALL</a:t>
            </a:r>
            <a:r>
              <a:rPr lang="fr-FR" altLang="fr-FR" dirty="0"/>
              <a:t>  (*) est, par opposition à l'option </a:t>
            </a:r>
            <a:r>
              <a:rPr lang="fr-FR" altLang="fr-FR" b="1" i="1" dirty="0"/>
              <a:t>DISTINCT</a:t>
            </a:r>
            <a:r>
              <a:rPr lang="fr-FR" altLang="fr-FR" dirty="0"/>
              <a:t>, </a:t>
            </a:r>
            <a:r>
              <a:rPr lang="fr-FR" altLang="fr-FR" b="1" dirty="0"/>
              <a:t>l'option par défaut</a:t>
            </a:r>
            <a:r>
              <a:rPr lang="fr-FR" altLang="fr-FR" dirty="0"/>
              <a:t>. Elle permet de sélectionner l'ensemble des lignes satisfaisant à la condition logique </a:t>
            </a:r>
            <a:r>
              <a:rPr lang="fr-FR" altLang="fr-FR" b="1" dirty="0"/>
              <a:t>sans éliminer les doublons </a:t>
            </a:r>
            <a:r>
              <a:rPr lang="fr-FR" altLang="fr-FR" dirty="0" smtClean="0"/>
              <a:t> </a:t>
            </a:r>
            <a:endParaRPr lang="fr-FR" altLang="fr-FR" dirty="0"/>
          </a:p>
        </p:txBody>
      </p:sp>
      <p:sp>
        <p:nvSpPr>
          <p:cNvPr id="4" name="Rectangle 3"/>
          <p:cNvSpPr/>
          <p:nvPr/>
        </p:nvSpPr>
        <p:spPr>
          <a:xfrm>
            <a:off x="214583" y="3127075"/>
            <a:ext cx="8713631" cy="369332"/>
          </a:xfrm>
          <a:prstGeom prst="rect">
            <a:avLst/>
          </a:prstGeom>
        </p:spPr>
        <p:txBody>
          <a:bodyPr wrap="square">
            <a:spAutoFit/>
          </a:bodyPr>
          <a:lstStyle/>
          <a:p>
            <a:r>
              <a:rPr lang="fr-FR" b="1" dirty="0"/>
              <a:t>Exemple</a:t>
            </a:r>
            <a:r>
              <a:rPr lang="fr-FR" dirty="0"/>
              <a:t> </a:t>
            </a:r>
            <a:r>
              <a:rPr lang="fr-FR" dirty="0" smtClean="0"/>
              <a:t>:Prenons </a:t>
            </a:r>
            <a:r>
              <a:rPr lang="fr-FR" dirty="0"/>
              <a:t>le cas concret d’une table « </a:t>
            </a:r>
            <a:r>
              <a:rPr lang="fr-FR" b="1" dirty="0"/>
              <a:t>client</a:t>
            </a:r>
            <a:r>
              <a:rPr lang="fr-FR" dirty="0"/>
              <a:t> » </a:t>
            </a:r>
            <a:r>
              <a:rPr lang="fr-FR" dirty="0" smtClean="0"/>
              <a:t>qui </a:t>
            </a:r>
            <a:r>
              <a:rPr lang="fr-FR" dirty="0"/>
              <a:t>contient des noms et prénoms : </a:t>
            </a:r>
          </a:p>
        </p:txBody>
      </p:sp>
      <p:graphicFrame>
        <p:nvGraphicFramePr>
          <p:cNvPr id="23" name="Tableau 22"/>
          <p:cNvGraphicFramePr>
            <a:graphicFrameLocks noGrp="1"/>
          </p:cNvGraphicFramePr>
          <p:nvPr>
            <p:extLst>
              <p:ext uri="{D42A27DB-BD31-4B8C-83A1-F6EECF244321}">
                <p14:modId xmlns:p14="http://schemas.microsoft.com/office/powerpoint/2010/main" val="1722660327"/>
              </p:ext>
            </p:extLst>
          </p:nvPr>
        </p:nvGraphicFramePr>
        <p:xfrm>
          <a:off x="2431014" y="3588883"/>
          <a:ext cx="2565400" cy="1600200"/>
        </p:xfrm>
        <a:graphic>
          <a:graphicData uri="http://schemas.openxmlformats.org/drawingml/2006/table">
            <a:tbl>
              <a:tblPr>
                <a:tableStyleId>{5C22544A-7EE6-4342-B048-85BDC9FD1C3A}</a:tableStyleId>
              </a:tblPr>
              <a:tblGrid>
                <a:gridCol w="1079500"/>
                <a:gridCol w="736600"/>
                <a:gridCol w="749300"/>
              </a:tblGrid>
              <a:tr h="266700">
                <a:tc>
                  <a:txBody>
                    <a:bodyPr/>
                    <a:lstStyle/>
                    <a:p>
                      <a:pPr algn="ctr" rtl="0" fontAlgn="ctr"/>
                      <a:r>
                        <a:rPr lang="fr-FR" sz="1600" b="1" u="none" strike="noStrike" dirty="0">
                          <a:effectLst/>
                        </a:rPr>
                        <a:t>identifiant</a:t>
                      </a:r>
                      <a:endParaRPr lang="fr-FR"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FR" sz="1600" b="1" u="none" strike="noStrike" dirty="0" err="1">
                          <a:effectLst/>
                        </a:rPr>
                        <a:t>prenom</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FR" sz="1600" b="1" u="none" strike="noStrike" dirty="0">
                          <a:effectLst/>
                        </a:rPr>
                        <a:t>nom</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6700">
                <a:tc>
                  <a:txBody>
                    <a:bodyPr/>
                    <a:lstStyle/>
                    <a:p>
                      <a:pPr algn="ctr" rtl="0" fontAlgn="b"/>
                      <a:r>
                        <a:rPr lang="fr-FR" sz="1600" u="none" strike="noStrike">
                          <a:effectLst/>
                        </a:rPr>
                        <a:t>1</a:t>
                      </a:r>
                      <a:endParaRPr lang="fr-FR"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FR" sz="1600" u="none" strike="noStrike" dirty="0">
                          <a:effectLst/>
                        </a:rPr>
                        <a:t>Pierre</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FR" sz="1600" u="none" strike="noStrike">
                          <a:effectLst/>
                        </a:rPr>
                        <a:t>Dupond</a:t>
                      </a:r>
                      <a:endParaRPr lang="fr-FR"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6700">
                <a:tc>
                  <a:txBody>
                    <a:bodyPr/>
                    <a:lstStyle/>
                    <a:p>
                      <a:pPr algn="ctr" rtl="0" fontAlgn="ctr"/>
                      <a:r>
                        <a:rPr lang="fr-FR" sz="1600" u="none" strike="noStrike">
                          <a:effectLst/>
                        </a:rPr>
                        <a:t>2</a:t>
                      </a:r>
                      <a:endParaRPr lang="fr-FR" sz="1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FR" sz="1600" u="none" strike="noStrike" dirty="0">
                          <a:effectLst/>
                        </a:rPr>
                        <a:t>Sabrina</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FR" sz="1600" u="none" strike="noStrike" dirty="0">
                          <a:effectLst/>
                        </a:rPr>
                        <a:t>Bernard</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6700">
                <a:tc>
                  <a:txBody>
                    <a:bodyPr/>
                    <a:lstStyle/>
                    <a:p>
                      <a:pPr algn="ctr" rtl="0" fontAlgn="ctr"/>
                      <a:r>
                        <a:rPr lang="fr-FR" sz="1600" u="none" strike="noStrike">
                          <a:effectLst/>
                        </a:rPr>
                        <a:t>3</a:t>
                      </a:r>
                      <a:endParaRPr lang="fr-FR" sz="1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FR" sz="1600" u="none" strike="noStrike" dirty="0">
                          <a:effectLst/>
                        </a:rPr>
                        <a:t>David</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FR" sz="1600" u="none" strike="noStrike">
                          <a:effectLst/>
                        </a:rPr>
                        <a:t>Durand</a:t>
                      </a:r>
                      <a:endParaRPr lang="fr-FR"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6700">
                <a:tc>
                  <a:txBody>
                    <a:bodyPr/>
                    <a:lstStyle/>
                    <a:p>
                      <a:pPr algn="ctr" rtl="0" fontAlgn="ctr"/>
                      <a:r>
                        <a:rPr lang="fr-FR" sz="1600" u="none" strike="noStrike" dirty="0">
                          <a:effectLst/>
                        </a:rPr>
                        <a:t>4</a:t>
                      </a:r>
                      <a:endParaRPr lang="fr-FR"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FR" sz="1600" u="none" strike="noStrike" dirty="0">
                          <a:effectLst/>
                        </a:rPr>
                        <a:t>Pierre</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FR" sz="1600" u="none" strike="noStrike" dirty="0">
                          <a:effectLst/>
                        </a:rPr>
                        <a:t>Leroy</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6700">
                <a:tc>
                  <a:txBody>
                    <a:bodyPr/>
                    <a:lstStyle/>
                    <a:p>
                      <a:pPr algn="ctr" rtl="0" fontAlgn="ctr"/>
                      <a:r>
                        <a:rPr lang="fr-FR" sz="1600" u="none" strike="noStrike" dirty="0">
                          <a:effectLst/>
                        </a:rPr>
                        <a:t>5</a:t>
                      </a:r>
                      <a:endParaRPr lang="fr-FR"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FR" sz="1600" u="none" strike="noStrike" dirty="0" smtClean="0">
                          <a:effectLst/>
                        </a:rPr>
                        <a:t>Sabrina</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FR" sz="1600" u="none" strike="noStrike" dirty="0">
                          <a:effectLst/>
                        </a:rPr>
                        <a:t>Leroy</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5" name="Tableau 24"/>
          <p:cNvGraphicFramePr>
            <a:graphicFrameLocks noGrp="1"/>
          </p:cNvGraphicFramePr>
          <p:nvPr>
            <p:extLst>
              <p:ext uri="{D42A27DB-BD31-4B8C-83A1-F6EECF244321}">
                <p14:modId xmlns:p14="http://schemas.microsoft.com/office/powerpoint/2010/main" val="2743386215"/>
              </p:ext>
            </p:extLst>
          </p:nvPr>
        </p:nvGraphicFramePr>
        <p:xfrm>
          <a:off x="2062714" y="5827319"/>
          <a:ext cx="736600" cy="1013460"/>
        </p:xfrm>
        <a:graphic>
          <a:graphicData uri="http://schemas.openxmlformats.org/drawingml/2006/table">
            <a:tbl>
              <a:tblPr>
                <a:tableStyleId>{5C22544A-7EE6-4342-B048-85BDC9FD1C3A}</a:tableStyleId>
              </a:tblPr>
              <a:tblGrid>
                <a:gridCol w="736600"/>
              </a:tblGrid>
              <a:tr h="240911">
                <a:tc>
                  <a:txBody>
                    <a:bodyPr/>
                    <a:lstStyle/>
                    <a:p>
                      <a:pPr algn="ctr" rtl="0" fontAlgn="b"/>
                      <a:r>
                        <a:rPr lang="fr-FR" sz="1600" b="1" u="none" strike="noStrike" dirty="0" err="1">
                          <a:effectLst/>
                        </a:rPr>
                        <a:t>prenom</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911">
                <a:tc>
                  <a:txBody>
                    <a:bodyPr/>
                    <a:lstStyle/>
                    <a:p>
                      <a:pPr algn="ctr" rtl="0" fontAlgn="b"/>
                      <a:r>
                        <a:rPr lang="fr-FR" sz="1600" u="none" strike="noStrike" dirty="0">
                          <a:effectLst/>
                        </a:rPr>
                        <a:t>Pierre</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911">
                <a:tc>
                  <a:txBody>
                    <a:bodyPr/>
                    <a:lstStyle/>
                    <a:p>
                      <a:pPr algn="ctr" rtl="0" fontAlgn="b"/>
                      <a:r>
                        <a:rPr lang="fr-FR" sz="1600" u="none" strike="noStrike" dirty="0">
                          <a:effectLst/>
                        </a:rPr>
                        <a:t>Sabrina</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911">
                <a:tc>
                  <a:txBody>
                    <a:bodyPr/>
                    <a:lstStyle/>
                    <a:p>
                      <a:pPr algn="ctr" rtl="0" fontAlgn="b"/>
                      <a:r>
                        <a:rPr lang="fr-FR" sz="1600" u="none" strike="noStrike" dirty="0">
                          <a:effectLst/>
                        </a:rPr>
                        <a:t>David</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0" name="Text Box 4"/>
          <p:cNvSpPr txBox="1">
            <a:spLocks noChangeArrowheads="1"/>
          </p:cNvSpPr>
          <p:nvPr/>
        </p:nvSpPr>
        <p:spPr bwMode="auto">
          <a:xfrm>
            <a:off x="7640397" y="4720356"/>
            <a:ext cx="3614277" cy="369332"/>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dirty="0"/>
              <a:t>SELECT </a:t>
            </a:r>
            <a:r>
              <a:rPr lang="en-US" dirty="0" err="1" smtClean="0"/>
              <a:t>prenom</a:t>
            </a:r>
            <a:r>
              <a:rPr lang="en-US" dirty="0" smtClean="0"/>
              <a:t> </a:t>
            </a:r>
            <a:r>
              <a:rPr lang="en-US" dirty="0"/>
              <a:t>FROM client</a:t>
            </a:r>
            <a:endParaRPr lang="fr-FR" dirty="0"/>
          </a:p>
        </p:txBody>
      </p:sp>
      <p:graphicFrame>
        <p:nvGraphicFramePr>
          <p:cNvPr id="26" name="Tableau 25"/>
          <p:cNvGraphicFramePr>
            <a:graphicFrameLocks noGrp="1"/>
          </p:cNvGraphicFramePr>
          <p:nvPr>
            <p:extLst>
              <p:ext uri="{D42A27DB-BD31-4B8C-83A1-F6EECF244321}">
                <p14:modId xmlns:p14="http://schemas.microsoft.com/office/powerpoint/2010/main" val="1432137263"/>
              </p:ext>
            </p:extLst>
          </p:nvPr>
        </p:nvGraphicFramePr>
        <p:xfrm>
          <a:off x="9429756" y="5176383"/>
          <a:ext cx="736600" cy="1600200"/>
        </p:xfrm>
        <a:graphic>
          <a:graphicData uri="http://schemas.openxmlformats.org/drawingml/2006/table">
            <a:tbl>
              <a:tblPr>
                <a:tableStyleId>{5C22544A-7EE6-4342-B048-85BDC9FD1C3A}</a:tableStyleId>
              </a:tblPr>
              <a:tblGrid>
                <a:gridCol w="736600"/>
              </a:tblGrid>
              <a:tr h="266700">
                <a:tc>
                  <a:txBody>
                    <a:bodyPr/>
                    <a:lstStyle/>
                    <a:p>
                      <a:pPr algn="ctr" rtl="0" fontAlgn="b"/>
                      <a:r>
                        <a:rPr lang="fr-FR" sz="1600" b="1" u="none" strike="noStrike" dirty="0" err="1">
                          <a:effectLst/>
                        </a:rPr>
                        <a:t>prenom</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6700">
                <a:tc>
                  <a:txBody>
                    <a:bodyPr/>
                    <a:lstStyle/>
                    <a:p>
                      <a:pPr algn="ctr" rtl="0" fontAlgn="b"/>
                      <a:r>
                        <a:rPr lang="fr-FR" sz="1600" u="none" strike="noStrike" dirty="0">
                          <a:effectLst/>
                        </a:rPr>
                        <a:t>Pierre</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6700">
                <a:tc>
                  <a:txBody>
                    <a:bodyPr/>
                    <a:lstStyle/>
                    <a:p>
                      <a:pPr algn="ctr" rtl="0" fontAlgn="b"/>
                      <a:r>
                        <a:rPr lang="fr-FR" sz="1600" u="none" strike="noStrike" dirty="0">
                          <a:effectLst/>
                        </a:rPr>
                        <a:t>Sabrina</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6700">
                <a:tc>
                  <a:txBody>
                    <a:bodyPr/>
                    <a:lstStyle/>
                    <a:p>
                      <a:pPr algn="ctr" rtl="0" fontAlgn="b"/>
                      <a:r>
                        <a:rPr lang="fr-FR" sz="1600" u="none" strike="noStrike" dirty="0">
                          <a:effectLst/>
                        </a:rPr>
                        <a:t>David</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6700">
                <a:tc>
                  <a:txBody>
                    <a:bodyPr/>
                    <a:lstStyle/>
                    <a:p>
                      <a:pPr algn="ctr" rtl="0" fontAlgn="b"/>
                      <a:r>
                        <a:rPr lang="fr-FR" sz="1600" u="none" strike="noStrike" dirty="0">
                          <a:effectLst/>
                        </a:rPr>
                        <a:t>Pierre</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6700">
                <a:tc>
                  <a:txBody>
                    <a:bodyPr/>
                    <a:lstStyle/>
                    <a:p>
                      <a:pPr algn="ctr" rtl="0" fontAlgn="b"/>
                      <a:r>
                        <a:rPr lang="fr-FR" sz="1600" u="none" strike="noStrike" dirty="0" smtClean="0">
                          <a:effectLst/>
                        </a:rPr>
                        <a:t>Sabrina</a:t>
                      </a:r>
                      <a:endParaRPr lang="fr-FR"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7" name="object 6"/>
          <p:cNvSpPr txBox="1"/>
          <p:nvPr/>
        </p:nvSpPr>
        <p:spPr>
          <a:xfrm>
            <a:off x="2177550" y="141314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384696159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0237DAB7-79AF-4019-BF90-D0AA233E97C9}" type="slidenum">
              <a:rPr lang="ar-SA" altLang="fr-FR">
                <a:cs typeface="Arial" panose="020B0604020202020204" pitchFamily="34" charset="0"/>
              </a:rPr>
              <a:pPr eaLnBrk="1" hangingPunct="1"/>
              <a:t>186</a:t>
            </a:fld>
            <a:endParaRPr lang="fr-FR" altLang="fr-FR"/>
          </a:p>
        </p:txBody>
      </p:sp>
      <p:sp>
        <p:nvSpPr>
          <p:cNvPr id="137219" name="Rectangle 2"/>
          <p:cNvSpPr>
            <a:spLocks noGrp="1" noChangeArrowheads="1"/>
          </p:cNvSpPr>
          <p:nvPr>
            <p:ph type="title"/>
          </p:nvPr>
        </p:nvSpPr>
        <p:spPr>
          <a:xfrm>
            <a:off x="0" y="1923487"/>
            <a:ext cx="3068017" cy="463715"/>
          </a:xfrm>
        </p:spPr>
        <p:txBody>
          <a:bodyPr>
            <a:normAutofit/>
          </a:bodyPr>
          <a:lstStyle/>
          <a:p>
            <a:pPr algn="l" eaLnBrk="1" hangingPunct="1"/>
            <a:r>
              <a:rPr lang="fr-FR" altLang="fr-FR" sz="2400" b="1" dirty="0" smtClean="0"/>
              <a:t>Clauses IN et NOT IN</a:t>
            </a:r>
          </a:p>
        </p:txBody>
      </p:sp>
      <p:sp>
        <p:nvSpPr>
          <p:cNvPr id="137220" name="Rectangle 3"/>
          <p:cNvSpPr>
            <a:spLocks noGrp="1" noChangeArrowheads="1"/>
          </p:cNvSpPr>
          <p:nvPr>
            <p:ph type="body" idx="1"/>
          </p:nvPr>
        </p:nvSpPr>
        <p:spPr>
          <a:xfrm>
            <a:off x="214581" y="2326793"/>
            <a:ext cx="10425708" cy="1182387"/>
          </a:xfrm>
        </p:spPr>
        <p:txBody>
          <a:bodyPr>
            <a:normAutofit/>
          </a:bodyPr>
          <a:lstStyle/>
          <a:p>
            <a:pPr eaLnBrk="1" hangingPunct="1">
              <a:lnSpc>
                <a:spcPct val="150000"/>
              </a:lnSpc>
              <a:buFont typeface="Wingdings" panose="05000000000000000000" pitchFamily="2" charset="2"/>
              <a:buChar char="Ø"/>
            </a:pPr>
            <a:r>
              <a:rPr lang="fr-FR" altLang="fr-FR" sz="2000" b="1" dirty="0" smtClean="0"/>
              <a:t>IN </a:t>
            </a:r>
            <a:r>
              <a:rPr lang="fr-FR" altLang="fr-FR" sz="2000" dirty="0" smtClean="0"/>
              <a:t>: Pour sélectionner des enregistrements dont la valeur d'un champ peut être </a:t>
            </a:r>
            <a:r>
              <a:rPr lang="fr-FR" altLang="fr-FR" sz="2000" b="1" dirty="0" smtClean="0"/>
              <a:t>comprise</a:t>
            </a:r>
            <a:r>
              <a:rPr lang="fr-FR" altLang="fr-FR" sz="2000" dirty="0" smtClean="0"/>
              <a:t> dans une liste on utilise la </a:t>
            </a:r>
            <a:r>
              <a:rPr lang="fr-FR" altLang="fr-FR" sz="2000" b="1" dirty="0" smtClean="0"/>
              <a:t>clause IN</a:t>
            </a:r>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 name="ZoneTexte 18"/>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3" name="Rectangle 2"/>
          <p:cNvSpPr/>
          <p:nvPr/>
        </p:nvSpPr>
        <p:spPr>
          <a:xfrm>
            <a:off x="73265" y="4744676"/>
            <a:ext cx="10708341" cy="553998"/>
          </a:xfrm>
          <a:prstGeom prst="rect">
            <a:avLst/>
          </a:prstGeom>
        </p:spPr>
        <p:txBody>
          <a:bodyPr wrap="square">
            <a:spAutoFit/>
          </a:bodyPr>
          <a:lstStyle/>
          <a:p>
            <a:pPr marL="285750" indent="-285750">
              <a:lnSpc>
                <a:spcPct val="150000"/>
              </a:lnSpc>
              <a:buFont typeface="Wingdings" panose="05000000000000000000" pitchFamily="2" charset="2"/>
              <a:buChar char="Ø"/>
            </a:pPr>
            <a:r>
              <a:rPr lang="fr-FR" altLang="fr-FR" sz="2000" b="1" dirty="0"/>
              <a:t>NOT IN </a:t>
            </a:r>
            <a:r>
              <a:rPr lang="fr-FR" altLang="fr-FR" sz="2000" dirty="0"/>
              <a:t>sélectionne les enregistrements </a:t>
            </a:r>
            <a:r>
              <a:rPr lang="fr-FR" altLang="fr-FR" sz="2000" b="1" dirty="0"/>
              <a:t>exclus</a:t>
            </a:r>
            <a:r>
              <a:rPr lang="fr-FR" altLang="fr-FR" sz="2000" dirty="0"/>
              <a:t> de la liste spécifiée </a:t>
            </a:r>
            <a:r>
              <a:rPr lang="fr-FR" altLang="fr-FR" sz="2000" dirty="0" smtClean="0"/>
              <a:t>après </a:t>
            </a:r>
            <a:r>
              <a:rPr lang="fr-FR" altLang="fr-FR" sz="2000" b="1" dirty="0" smtClean="0"/>
              <a:t>NOT</a:t>
            </a:r>
            <a:r>
              <a:rPr lang="fr-FR" altLang="fr-FR" sz="2000" dirty="0" smtClean="0"/>
              <a:t> </a:t>
            </a:r>
            <a:r>
              <a:rPr lang="fr-FR" altLang="fr-FR" sz="2000" dirty="0"/>
              <a:t>I</a:t>
            </a:r>
            <a:r>
              <a:rPr lang="fr-FR" altLang="fr-FR" sz="2000" b="1" dirty="0"/>
              <a:t>N</a:t>
            </a:r>
            <a:r>
              <a:rPr lang="fr-FR" altLang="fr-FR" sz="2000" dirty="0"/>
              <a:t>.</a:t>
            </a:r>
          </a:p>
        </p:txBody>
      </p:sp>
      <p:sp>
        <p:nvSpPr>
          <p:cNvPr id="22" name="Rectangle 3"/>
          <p:cNvSpPr txBox="1">
            <a:spLocks noChangeArrowheads="1"/>
          </p:cNvSpPr>
          <p:nvPr/>
        </p:nvSpPr>
        <p:spPr>
          <a:xfrm>
            <a:off x="549503" y="3483674"/>
            <a:ext cx="10232103" cy="1208819"/>
          </a:xfrm>
          <a:prstGeom prst="rect">
            <a:avLst/>
          </a:prstGeom>
          <a:solidFill>
            <a:srgbClr val="EAEAEA"/>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None/>
            </a:pPr>
            <a:r>
              <a:rPr lang="fr-FR" altLang="fr-FR" sz="2400" b="1" dirty="0" smtClean="0"/>
              <a:t>Exemple</a:t>
            </a:r>
            <a:r>
              <a:rPr lang="fr-FR" altLang="fr-FR" sz="2400" dirty="0" smtClean="0"/>
              <a:t>:</a:t>
            </a:r>
          </a:p>
          <a:p>
            <a:pPr>
              <a:lnSpc>
                <a:spcPct val="90000"/>
              </a:lnSpc>
              <a:buFont typeface="Wingdings" panose="05000000000000000000" pitchFamily="2" charset="2"/>
              <a:buNone/>
            </a:pPr>
            <a:r>
              <a:rPr lang="fr-FR" altLang="fr-FR" sz="2400" dirty="0" smtClean="0"/>
              <a:t>SELECT * FROM </a:t>
            </a:r>
            <a:r>
              <a:rPr lang="fr-FR" altLang="fr-FR" sz="2400" dirty="0" err="1" smtClean="0"/>
              <a:t>etudiant</a:t>
            </a:r>
            <a:r>
              <a:rPr lang="fr-FR" altLang="fr-FR" sz="2400" dirty="0"/>
              <a:t> </a:t>
            </a:r>
            <a:r>
              <a:rPr lang="fr-FR" altLang="fr-FR" sz="2400" dirty="0" smtClean="0"/>
              <a:t> </a:t>
            </a:r>
          </a:p>
          <a:p>
            <a:pPr>
              <a:lnSpc>
                <a:spcPct val="90000"/>
              </a:lnSpc>
              <a:buFont typeface="Wingdings" panose="05000000000000000000" pitchFamily="2" charset="2"/>
              <a:buNone/>
            </a:pPr>
            <a:r>
              <a:rPr lang="fr-FR" altLang="fr-FR" sz="2400" dirty="0" smtClean="0"/>
              <a:t>WHERE </a:t>
            </a:r>
            <a:r>
              <a:rPr lang="fr-FR" altLang="fr-FR" sz="2400" dirty="0" err="1" smtClean="0"/>
              <a:t>age</a:t>
            </a:r>
            <a:r>
              <a:rPr lang="fr-FR" altLang="fr-FR" sz="2400" dirty="0" smtClean="0"/>
              <a:t> </a:t>
            </a:r>
            <a:r>
              <a:rPr lang="fr-FR" altLang="fr-FR" sz="2400" b="1" dirty="0" smtClean="0"/>
              <a:t>IN</a:t>
            </a:r>
            <a:r>
              <a:rPr lang="fr-FR" altLang="fr-FR" sz="2400" dirty="0" smtClean="0"/>
              <a:t> (18, 20,22,24);</a:t>
            </a:r>
          </a:p>
        </p:txBody>
      </p:sp>
      <p:sp>
        <p:nvSpPr>
          <p:cNvPr id="23" name="Rectangle 3"/>
          <p:cNvSpPr txBox="1">
            <a:spLocks noChangeArrowheads="1"/>
          </p:cNvSpPr>
          <p:nvPr/>
        </p:nvSpPr>
        <p:spPr>
          <a:xfrm>
            <a:off x="647280" y="5374459"/>
            <a:ext cx="10232101" cy="1332610"/>
          </a:xfrm>
          <a:prstGeom prst="rect">
            <a:avLst/>
          </a:prstGeom>
          <a:solidFill>
            <a:srgbClr val="EAEAEA"/>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None/>
            </a:pPr>
            <a:r>
              <a:rPr lang="fr-FR" altLang="fr-FR" sz="2400" b="1" dirty="0" smtClean="0"/>
              <a:t>Exemple</a:t>
            </a:r>
            <a:r>
              <a:rPr lang="fr-FR" altLang="fr-FR" sz="2400" dirty="0" smtClean="0"/>
              <a:t>:</a:t>
            </a:r>
          </a:p>
          <a:p>
            <a:pPr>
              <a:lnSpc>
                <a:spcPct val="90000"/>
              </a:lnSpc>
              <a:buFont typeface="Wingdings" panose="05000000000000000000" pitchFamily="2" charset="2"/>
              <a:buNone/>
            </a:pPr>
            <a:r>
              <a:rPr lang="fr-FR" altLang="fr-FR" sz="2400" dirty="0" smtClean="0"/>
              <a:t>SELECT * FROM </a:t>
            </a:r>
            <a:r>
              <a:rPr lang="fr-FR" altLang="fr-FR" sz="2400" dirty="0" err="1" smtClean="0"/>
              <a:t>etudiant</a:t>
            </a:r>
            <a:r>
              <a:rPr lang="fr-FR" altLang="fr-FR" sz="2400" dirty="0"/>
              <a:t> </a:t>
            </a:r>
            <a:r>
              <a:rPr lang="fr-FR" altLang="fr-FR" sz="2400" dirty="0" smtClean="0"/>
              <a:t> </a:t>
            </a:r>
          </a:p>
          <a:p>
            <a:pPr>
              <a:lnSpc>
                <a:spcPct val="90000"/>
              </a:lnSpc>
              <a:buFont typeface="Wingdings" panose="05000000000000000000" pitchFamily="2" charset="2"/>
              <a:buNone/>
            </a:pPr>
            <a:r>
              <a:rPr lang="fr-FR" altLang="fr-FR" sz="2400" dirty="0" smtClean="0"/>
              <a:t>WHERE nom </a:t>
            </a:r>
            <a:r>
              <a:rPr lang="fr-FR" altLang="fr-FR" sz="2400" b="1" dirty="0" smtClean="0"/>
              <a:t>NOT</a:t>
            </a:r>
            <a:r>
              <a:rPr lang="fr-FR" altLang="fr-FR" sz="2400" dirty="0" smtClean="0"/>
              <a:t> </a:t>
            </a:r>
            <a:r>
              <a:rPr lang="fr-FR" altLang="fr-FR" sz="2400" b="1" dirty="0" smtClean="0"/>
              <a:t>IN</a:t>
            </a:r>
            <a:r>
              <a:rPr lang="fr-FR" altLang="fr-FR" sz="2400" dirty="0" smtClean="0"/>
              <a:t> ( ‘Ahmed’ , ‘Khadija’);</a:t>
            </a:r>
          </a:p>
        </p:txBody>
      </p:sp>
      <p:sp>
        <p:nvSpPr>
          <p:cNvPr id="24" name="object 6"/>
          <p:cNvSpPr txBox="1"/>
          <p:nvPr/>
        </p:nvSpPr>
        <p:spPr>
          <a:xfrm>
            <a:off x="2177550" y="141314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622580163"/>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4B8BBDC-B756-4D37-BB60-7EA3606D77FB}" type="slidenum">
              <a:rPr lang="ar-SA" altLang="fr-FR">
                <a:cs typeface="Arial" panose="020B0604020202020204" pitchFamily="34" charset="0"/>
              </a:rPr>
              <a:pPr eaLnBrk="1" hangingPunct="1"/>
              <a:t>187</a:t>
            </a:fld>
            <a:endParaRPr lang="fr-FR" altLang="fr-FR"/>
          </a:p>
        </p:txBody>
      </p:sp>
      <p:sp>
        <p:nvSpPr>
          <p:cNvPr id="139267" name="Rectangle 2"/>
          <p:cNvSpPr>
            <a:spLocks noGrp="1" noChangeArrowheads="1"/>
          </p:cNvSpPr>
          <p:nvPr>
            <p:ph type="title"/>
          </p:nvPr>
        </p:nvSpPr>
        <p:spPr>
          <a:xfrm>
            <a:off x="259649" y="1944110"/>
            <a:ext cx="2633180" cy="490753"/>
          </a:xfrm>
        </p:spPr>
        <p:txBody>
          <a:bodyPr>
            <a:normAutofit/>
          </a:bodyPr>
          <a:lstStyle/>
          <a:p>
            <a:pPr algn="l" eaLnBrk="1" hangingPunct="1"/>
            <a:r>
              <a:rPr lang="fr-FR" altLang="fr-FR" sz="2400" b="1" dirty="0" smtClean="0"/>
              <a:t>Clause BETWEEN</a:t>
            </a:r>
          </a:p>
        </p:txBody>
      </p:sp>
      <p:sp>
        <p:nvSpPr>
          <p:cNvPr id="139268" name="Rectangle 3"/>
          <p:cNvSpPr>
            <a:spLocks noGrp="1" noChangeArrowheads="1"/>
          </p:cNvSpPr>
          <p:nvPr>
            <p:ph type="body" idx="1"/>
          </p:nvPr>
        </p:nvSpPr>
        <p:spPr>
          <a:xfrm>
            <a:off x="609600" y="2511057"/>
            <a:ext cx="10972800" cy="1279163"/>
          </a:xfrm>
        </p:spPr>
        <p:txBody>
          <a:bodyPr>
            <a:normAutofit/>
          </a:bodyPr>
          <a:lstStyle/>
          <a:p>
            <a:pPr eaLnBrk="1" hangingPunct="1">
              <a:lnSpc>
                <a:spcPct val="130000"/>
              </a:lnSpc>
              <a:buFont typeface="Wingdings" panose="05000000000000000000" pitchFamily="2" charset="2"/>
              <a:buChar char="Ø"/>
            </a:pPr>
            <a:r>
              <a:rPr lang="fr-FR" altLang="fr-FR" sz="2400" dirty="0" smtClean="0"/>
              <a:t>Pour sélectionner des enregistrements dont la valeur d'un champ peut être comprise entre deux valeurs, on utilise la clause </a:t>
            </a:r>
            <a:r>
              <a:rPr lang="fr-FR" altLang="fr-FR" sz="2400" b="1" dirty="0" smtClean="0"/>
              <a:t>BETWEEN</a:t>
            </a:r>
            <a:r>
              <a:rPr lang="fr-FR" altLang="fr-FR" sz="2400" dirty="0" smtClean="0"/>
              <a:t>.</a:t>
            </a:r>
          </a:p>
        </p:txBody>
      </p:sp>
      <p:sp>
        <p:nvSpPr>
          <p:cNvPr id="139269" name="Rectangle 4"/>
          <p:cNvSpPr>
            <a:spLocks noChangeArrowheads="1"/>
          </p:cNvSpPr>
          <p:nvPr/>
        </p:nvSpPr>
        <p:spPr bwMode="auto">
          <a:xfrm>
            <a:off x="1836148" y="4076774"/>
            <a:ext cx="6608733" cy="1314001"/>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r>
              <a:rPr lang="fr-FR" altLang="fr-FR" sz="2000" dirty="0"/>
              <a:t>SELECT *</a:t>
            </a:r>
          </a:p>
          <a:p>
            <a:pPr eaLnBrk="1" hangingPunct="1">
              <a:lnSpc>
                <a:spcPct val="90000"/>
              </a:lnSpc>
              <a:spcBef>
                <a:spcPct val="20000"/>
              </a:spcBef>
              <a:buClr>
                <a:schemeClr val="bg2"/>
              </a:buClr>
              <a:buSzPct val="75000"/>
              <a:buFont typeface="Wingdings" panose="05000000000000000000" pitchFamily="2" charset="2"/>
              <a:buNone/>
            </a:pPr>
            <a:r>
              <a:rPr lang="fr-FR" altLang="fr-FR" sz="2000" dirty="0"/>
              <a:t>FROM </a:t>
            </a:r>
            <a:r>
              <a:rPr lang="fr-FR" altLang="fr-FR" sz="2000" dirty="0" err="1"/>
              <a:t>etudiant</a:t>
            </a:r>
            <a:endParaRPr lang="fr-FR" altLang="fr-FR" sz="2000" dirty="0"/>
          </a:p>
          <a:p>
            <a:pPr eaLnBrk="1" hangingPunct="1">
              <a:lnSpc>
                <a:spcPct val="90000"/>
              </a:lnSpc>
              <a:spcBef>
                <a:spcPct val="20000"/>
              </a:spcBef>
              <a:buClr>
                <a:schemeClr val="bg2"/>
              </a:buClr>
              <a:buSzPct val="75000"/>
              <a:buFont typeface="Wingdings" panose="05000000000000000000" pitchFamily="2" charset="2"/>
              <a:buNone/>
            </a:pPr>
            <a:r>
              <a:rPr lang="fr-FR" altLang="fr-FR" sz="2000" dirty="0"/>
              <a:t>WHERE </a:t>
            </a:r>
            <a:r>
              <a:rPr lang="fr-FR" altLang="fr-FR" sz="2000" b="1" dirty="0" err="1"/>
              <a:t>age</a:t>
            </a:r>
            <a:r>
              <a:rPr lang="fr-FR" altLang="fr-FR" sz="2000" dirty="0"/>
              <a:t> BETWEEN 18 AND 24;</a:t>
            </a:r>
          </a:p>
          <a:p>
            <a:pPr eaLnBrk="1" hangingPunct="1">
              <a:lnSpc>
                <a:spcPct val="90000"/>
              </a:lnSpc>
              <a:spcBef>
                <a:spcPct val="20000"/>
              </a:spcBef>
              <a:buClr>
                <a:schemeClr val="bg2"/>
              </a:buClr>
              <a:buSzPct val="75000"/>
              <a:buFont typeface="Wingdings" panose="05000000000000000000" pitchFamily="2" charset="2"/>
              <a:buNone/>
            </a:pPr>
            <a:endParaRPr lang="fr-FR" altLang="fr-FR" sz="2000" dirty="0"/>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 name="ZoneTexte 18"/>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1" name="object 6"/>
          <p:cNvSpPr txBox="1"/>
          <p:nvPr/>
        </p:nvSpPr>
        <p:spPr>
          <a:xfrm>
            <a:off x="2177550" y="141314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234191847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3"/>
          <p:cNvSpPr>
            <a:spLocks noGrp="1" noChangeArrowheads="1"/>
          </p:cNvSpPr>
          <p:nvPr>
            <p:ph type="body" idx="1"/>
          </p:nvPr>
        </p:nvSpPr>
        <p:spPr>
          <a:xfrm>
            <a:off x="0" y="2361073"/>
            <a:ext cx="8407752" cy="591766"/>
          </a:xfrm>
        </p:spPr>
        <p:txBody>
          <a:bodyPr>
            <a:normAutofit/>
          </a:bodyPr>
          <a:lstStyle/>
          <a:p>
            <a:pPr eaLnBrk="1" hangingPunct="1">
              <a:lnSpc>
                <a:spcPct val="140000"/>
              </a:lnSpc>
            </a:pPr>
            <a:r>
              <a:rPr lang="fr-FR" altLang="fr-FR" sz="2000" dirty="0"/>
              <a:t>La clause </a:t>
            </a:r>
            <a:r>
              <a:rPr lang="fr-FR" altLang="fr-FR" sz="2000" b="1" dirty="0"/>
              <a:t>LIKE</a:t>
            </a:r>
            <a:r>
              <a:rPr lang="fr-FR" altLang="fr-FR" sz="2000" dirty="0"/>
              <a:t> permet de faire des recherches sur le contenu d'un champ.</a:t>
            </a:r>
          </a:p>
          <a:p>
            <a:pPr marL="0" indent="0" eaLnBrk="1" hangingPunct="1">
              <a:lnSpc>
                <a:spcPct val="140000"/>
              </a:lnSpc>
              <a:buNone/>
            </a:pPr>
            <a:endParaRPr lang="fr-FR" altLang="fr-FR" sz="2000" dirty="0"/>
          </a:p>
          <a:p>
            <a:pPr eaLnBrk="1" hangingPunct="1">
              <a:lnSpc>
                <a:spcPct val="80000"/>
              </a:lnSpc>
            </a:pPr>
            <a:endParaRPr lang="fr-FR" altLang="fr-FR" sz="2000" dirty="0"/>
          </a:p>
          <a:p>
            <a:pPr eaLnBrk="1" hangingPunct="1">
              <a:lnSpc>
                <a:spcPct val="80000"/>
              </a:lnSpc>
            </a:pPr>
            <a:endParaRPr lang="fr-FR" altLang="fr-FR" sz="2000" dirty="0"/>
          </a:p>
          <a:p>
            <a:pPr eaLnBrk="1" hangingPunct="1">
              <a:lnSpc>
                <a:spcPct val="80000"/>
              </a:lnSpc>
            </a:pPr>
            <a:endParaRPr lang="fr-FR" altLang="fr-FR" sz="2000" dirty="0"/>
          </a:p>
        </p:txBody>
      </p:sp>
      <p:sp>
        <p:nvSpPr>
          <p:cNvPr id="140293" name="Rectangle 4"/>
          <p:cNvSpPr>
            <a:spLocks noChangeArrowheads="1"/>
          </p:cNvSpPr>
          <p:nvPr/>
        </p:nvSpPr>
        <p:spPr bwMode="auto">
          <a:xfrm>
            <a:off x="7128343" y="2899577"/>
            <a:ext cx="4441537" cy="72060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r>
              <a:rPr lang="en-US" altLang="fr-FR" dirty="0"/>
              <a:t>SELECT </a:t>
            </a:r>
            <a:r>
              <a:rPr lang="en-US" altLang="fr-FR" dirty="0" smtClean="0"/>
              <a:t>*FROM </a:t>
            </a:r>
            <a:r>
              <a:rPr lang="en-US" altLang="fr-FR" dirty="0" err="1"/>
              <a:t>etudiant</a:t>
            </a:r>
            <a:endParaRPr lang="en-US" altLang="fr-FR" dirty="0"/>
          </a:p>
          <a:p>
            <a:pPr eaLnBrk="1" hangingPunct="1">
              <a:lnSpc>
                <a:spcPct val="90000"/>
              </a:lnSpc>
              <a:spcBef>
                <a:spcPct val="20000"/>
              </a:spcBef>
              <a:buClr>
                <a:schemeClr val="bg2"/>
              </a:buClr>
              <a:buSzPct val="75000"/>
              <a:buFont typeface="Wingdings" panose="05000000000000000000" pitchFamily="2" charset="2"/>
              <a:buNone/>
            </a:pPr>
            <a:r>
              <a:rPr lang="en-US" altLang="fr-FR" dirty="0"/>
              <a:t>WHERE nom LIKE </a:t>
            </a:r>
            <a:r>
              <a:rPr lang="en-US" altLang="fr-FR" dirty="0" smtClean="0"/>
              <a:t>‘Khalil';</a:t>
            </a:r>
            <a:endParaRPr lang="fr-FR" altLang="fr-FR" dirty="0"/>
          </a:p>
        </p:txBody>
      </p:sp>
      <p:sp>
        <p:nvSpPr>
          <p:cNvPr id="2" name="Rectangle 1"/>
          <p:cNvSpPr/>
          <p:nvPr/>
        </p:nvSpPr>
        <p:spPr>
          <a:xfrm>
            <a:off x="0" y="2973421"/>
            <a:ext cx="7453746" cy="1477328"/>
          </a:xfrm>
          <a:prstGeom prst="rect">
            <a:avLst/>
          </a:prstGeom>
        </p:spPr>
        <p:txBody>
          <a:bodyPr wrap="square">
            <a:spAutoFit/>
          </a:bodyPr>
          <a:lstStyle/>
          <a:p>
            <a:pPr>
              <a:lnSpc>
                <a:spcPct val="150000"/>
              </a:lnSpc>
            </a:pPr>
            <a:r>
              <a:rPr lang="fr-FR" altLang="fr-FR" sz="2000" b="1" u="sng" dirty="0"/>
              <a:t>Remarque:</a:t>
            </a:r>
          </a:p>
          <a:p>
            <a:pPr marL="742950" lvl="1" indent="-285750">
              <a:lnSpc>
                <a:spcPct val="150000"/>
              </a:lnSpc>
              <a:buFont typeface="Wingdings" panose="05000000000000000000" pitchFamily="2" charset="2"/>
              <a:buChar char="Ø"/>
            </a:pPr>
            <a:r>
              <a:rPr lang="fr-FR" altLang="fr-FR" sz="2000" b="1" dirty="0" smtClean="0"/>
              <a:t>%</a:t>
            </a:r>
            <a:r>
              <a:rPr lang="fr-FR" altLang="fr-FR" sz="2000" dirty="0" smtClean="0"/>
              <a:t> </a:t>
            </a:r>
            <a:r>
              <a:rPr lang="fr-FR" altLang="fr-FR" sz="2000" dirty="0"/>
              <a:t>remplace un ensemble de caractères</a:t>
            </a:r>
          </a:p>
          <a:p>
            <a:pPr marL="742950" lvl="1" indent="-285750">
              <a:lnSpc>
                <a:spcPct val="150000"/>
              </a:lnSpc>
              <a:buFont typeface="Wingdings" panose="05000000000000000000" pitchFamily="2" charset="2"/>
              <a:buChar char="Ø"/>
            </a:pPr>
            <a:r>
              <a:rPr lang="fr-FR" altLang="fr-FR" sz="2000" b="1" dirty="0"/>
              <a:t>Le</a:t>
            </a:r>
            <a:r>
              <a:rPr lang="fr-FR" altLang="fr-FR" sz="2000" dirty="0"/>
              <a:t> symbole</a:t>
            </a:r>
            <a:r>
              <a:rPr lang="fr-FR" altLang="fr-FR" sz="2000" b="1" dirty="0"/>
              <a:t> _ </a:t>
            </a:r>
            <a:r>
              <a:rPr lang="fr-FR" altLang="fr-FR" sz="2000" b="1" dirty="0" smtClean="0"/>
              <a:t> (Under score) </a:t>
            </a:r>
            <a:r>
              <a:rPr lang="fr-FR" altLang="fr-FR" sz="2000" dirty="0" smtClean="0"/>
              <a:t>remplace </a:t>
            </a:r>
            <a:r>
              <a:rPr lang="fr-FR" altLang="fr-FR" sz="2000" dirty="0"/>
              <a:t>un seul caractère.</a:t>
            </a:r>
          </a:p>
        </p:txBody>
      </p:sp>
      <p:sp>
        <p:nvSpPr>
          <p:cNvPr id="3" name="Rectangle 2"/>
          <p:cNvSpPr/>
          <p:nvPr/>
        </p:nvSpPr>
        <p:spPr>
          <a:xfrm>
            <a:off x="-101600" y="4948002"/>
            <a:ext cx="6096000" cy="480131"/>
          </a:xfrm>
          <a:prstGeom prst="rect">
            <a:avLst/>
          </a:prstGeom>
        </p:spPr>
        <p:txBody>
          <a:bodyPr wrap="square">
            <a:spAutoFit/>
          </a:bodyPr>
          <a:lstStyle/>
          <a:p>
            <a:pPr marL="285750" indent="-285750">
              <a:lnSpc>
                <a:spcPct val="140000"/>
              </a:lnSpc>
              <a:buFont typeface="Wingdings" panose="05000000000000000000" pitchFamily="2" charset="2"/>
              <a:buChar char="ü"/>
            </a:pPr>
            <a:r>
              <a:rPr lang="fr-FR" altLang="fr-FR" dirty="0" smtClean="0"/>
              <a:t>sélectionner </a:t>
            </a:r>
            <a:r>
              <a:rPr lang="fr-FR" altLang="fr-FR" dirty="0"/>
              <a:t>les étudiants   dont le nom commence par </a:t>
            </a:r>
            <a:r>
              <a:rPr lang="fr-FR" altLang="fr-FR" b="1" dirty="0" err="1" smtClean="0"/>
              <a:t>kh</a:t>
            </a:r>
            <a:r>
              <a:rPr lang="fr-FR" altLang="fr-FR" dirty="0" smtClean="0"/>
              <a:t> </a:t>
            </a:r>
            <a:r>
              <a:rPr lang="fr-FR" altLang="fr-FR" dirty="0"/>
              <a:t>: </a:t>
            </a:r>
          </a:p>
        </p:txBody>
      </p:sp>
      <p:sp>
        <p:nvSpPr>
          <p:cNvPr id="8" name="Rectangle 4"/>
          <p:cNvSpPr>
            <a:spLocks noChangeArrowheads="1"/>
          </p:cNvSpPr>
          <p:nvPr/>
        </p:nvSpPr>
        <p:spPr bwMode="auto">
          <a:xfrm>
            <a:off x="885773" y="5580312"/>
            <a:ext cx="3157914" cy="74480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r>
              <a:rPr lang="en-US" altLang="fr-FR" dirty="0"/>
              <a:t>SELECT </a:t>
            </a:r>
            <a:r>
              <a:rPr lang="en-US" altLang="fr-FR" dirty="0" smtClean="0"/>
              <a:t>*FROM </a:t>
            </a:r>
            <a:r>
              <a:rPr lang="en-US" altLang="fr-FR" dirty="0" err="1"/>
              <a:t>etudiant</a:t>
            </a:r>
            <a:endParaRPr lang="en-US" altLang="fr-FR" dirty="0"/>
          </a:p>
          <a:p>
            <a:pPr eaLnBrk="1" hangingPunct="1">
              <a:lnSpc>
                <a:spcPct val="90000"/>
              </a:lnSpc>
              <a:spcBef>
                <a:spcPct val="20000"/>
              </a:spcBef>
              <a:buClr>
                <a:schemeClr val="bg2"/>
              </a:buClr>
              <a:buSzPct val="75000"/>
              <a:buFont typeface="Wingdings" panose="05000000000000000000" pitchFamily="2" charset="2"/>
              <a:buNone/>
            </a:pPr>
            <a:r>
              <a:rPr lang="en-US" altLang="fr-FR" dirty="0"/>
              <a:t>WHERE nom LIKE </a:t>
            </a:r>
            <a:r>
              <a:rPr lang="en-US" altLang="fr-FR" dirty="0" smtClean="0"/>
              <a:t>‘</a:t>
            </a:r>
            <a:r>
              <a:rPr lang="en-US" altLang="fr-FR" dirty="0" err="1" smtClean="0"/>
              <a:t>Kh</a:t>
            </a:r>
            <a:r>
              <a:rPr lang="en-US" altLang="fr-FR" b="1" dirty="0" smtClean="0"/>
              <a:t>%</a:t>
            </a:r>
            <a:r>
              <a:rPr lang="en-US" altLang="fr-FR" dirty="0" smtClean="0"/>
              <a:t>';</a:t>
            </a:r>
            <a:endParaRPr lang="fr-FR" altLang="fr-FR" dirty="0"/>
          </a:p>
          <a:p>
            <a:pPr eaLnBrk="1" hangingPunct="1">
              <a:lnSpc>
                <a:spcPct val="90000"/>
              </a:lnSpc>
              <a:spcBef>
                <a:spcPct val="20000"/>
              </a:spcBef>
              <a:buClr>
                <a:schemeClr val="bg2"/>
              </a:buClr>
              <a:buSzPct val="75000"/>
              <a:buFont typeface="Wingdings" panose="05000000000000000000" pitchFamily="2" charset="2"/>
              <a:buNone/>
            </a:pPr>
            <a:endParaRPr lang="fr-FR" altLang="fr-FR" dirty="0"/>
          </a:p>
        </p:txBody>
      </p:sp>
      <p:sp>
        <p:nvSpPr>
          <p:cNvPr id="9" name="Rectangle 4"/>
          <p:cNvSpPr>
            <a:spLocks noChangeArrowheads="1"/>
          </p:cNvSpPr>
          <p:nvPr/>
        </p:nvSpPr>
        <p:spPr bwMode="auto">
          <a:xfrm>
            <a:off x="7904941" y="5428133"/>
            <a:ext cx="3951318" cy="74480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r>
              <a:rPr lang="en-US" altLang="fr-FR" dirty="0"/>
              <a:t>SELECT </a:t>
            </a:r>
            <a:r>
              <a:rPr lang="en-US" altLang="fr-FR" dirty="0" smtClean="0"/>
              <a:t>*FROM </a:t>
            </a:r>
            <a:r>
              <a:rPr lang="en-US" altLang="fr-FR" dirty="0" err="1"/>
              <a:t>etudiant</a:t>
            </a:r>
            <a:endParaRPr lang="en-US" altLang="fr-FR" dirty="0"/>
          </a:p>
          <a:p>
            <a:pPr eaLnBrk="1" hangingPunct="1">
              <a:lnSpc>
                <a:spcPct val="90000"/>
              </a:lnSpc>
              <a:spcBef>
                <a:spcPct val="20000"/>
              </a:spcBef>
              <a:buClr>
                <a:schemeClr val="bg2"/>
              </a:buClr>
              <a:buSzPct val="75000"/>
              <a:buFont typeface="Wingdings" panose="05000000000000000000" pitchFamily="2" charset="2"/>
              <a:buNone/>
            </a:pPr>
            <a:r>
              <a:rPr lang="en-US" altLang="fr-FR" dirty="0"/>
              <a:t>WHERE nom LIKE </a:t>
            </a:r>
            <a:r>
              <a:rPr lang="en-US" altLang="fr-FR" dirty="0" smtClean="0"/>
              <a:t>‘</a:t>
            </a:r>
            <a:r>
              <a:rPr lang="en-US" altLang="fr-FR" b="1" dirty="0" smtClean="0"/>
              <a:t>%</a:t>
            </a:r>
            <a:r>
              <a:rPr lang="en-US" altLang="fr-FR" dirty="0" smtClean="0"/>
              <a:t>S</a:t>
            </a:r>
            <a:r>
              <a:rPr lang="en-US" altLang="fr-FR" b="1" dirty="0" smtClean="0"/>
              <a:t>%</a:t>
            </a:r>
            <a:r>
              <a:rPr lang="en-US" altLang="fr-FR" dirty="0" smtClean="0"/>
              <a:t>';</a:t>
            </a:r>
            <a:endParaRPr lang="fr-FR" altLang="fr-FR" dirty="0"/>
          </a:p>
          <a:p>
            <a:pPr eaLnBrk="1" hangingPunct="1">
              <a:lnSpc>
                <a:spcPct val="90000"/>
              </a:lnSpc>
              <a:spcBef>
                <a:spcPct val="20000"/>
              </a:spcBef>
              <a:buClr>
                <a:schemeClr val="bg2"/>
              </a:buClr>
              <a:buSzPct val="75000"/>
              <a:buFont typeface="Wingdings" panose="05000000000000000000" pitchFamily="2" charset="2"/>
              <a:buNone/>
            </a:pPr>
            <a:endParaRPr lang="fr-FR" altLang="fr-FR" dirty="0"/>
          </a:p>
        </p:txBody>
      </p:sp>
      <p:sp>
        <p:nvSpPr>
          <p:cNvPr id="10" name="Rectangle 9"/>
          <p:cNvSpPr/>
          <p:nvPr/>
        </p:nvSpPr>
        <p:spPr>
          <a:xfrm>
            <a:off x="6096000" y="4866020"/>
            <a:ext cx="6171971" cy="480131"/>
          </a:xfrm>
          <a:prstGeom prst="rect">
            <a:avLst/>
          </a:prstGeom>
        </p:spPr>
        <p:txBody>
          <a:bodyPr wrap="square">
            <a:spAutoFit/>
          </a:bodyPr>
          <a:lstStyle/>
          <a:p>
            <a:pPr marL="285750" indent="-285750">
              <a:lnSpc>
                <a:spcPct val="140000"/>
              </a:lnSpc>
              <a:buFont typeface="Wingdings" panose="05000000000000000000" pitchFamily="2" charset="2"/>
              <a:buChar char="ü"/>
            </a:pPr>
            <a:r>
              <a:rPr lang="fr-FR" altLang="fr-FR" dirty="0" smtClean="0"/>
              <a:t>sélectionner </a:t>
            </a:r>
            <a:r>
              <a:rPr lang="fr-FR" altLang="fr-FR" dirty="0"/>
              <a:t>les étudiants   dont le nom </a:t>
            </a:r>
            <a:r>
              <a:rPr lang="fr-FR" altLang="fr-FR" dirty="0" smtClean="0"/>
              <a:t>contient la lettre  </a:t>
            </a:r>
            <a:r>
              <a:rPr lang="fr-FR" altLang="fr-FR" b="1" dirty="0"/>
              <a:t>S</a:t>
            </a:r>
            <a:r>
              <a:rPr lang="fr-FR" altLang="fr-FR" dirty="0" smtClean="0"/>
              <a:t> </a:t>
            </a:r>
            <a:r>
              <a:rPr lang="fr-FR" altLang="fr-FR" dirty="0"/>
              <a:t>: </a:t>
            </a:r>
          </a:p>
        </p:txBody>
      </p:sp>
      <p:sp>
        <p:nvSpPr>
          <p:cNvPr id="4" name="Rectangle 3"/>
          <p:cNvSpPr/>
          <p:nvPr/>
        </p:nvSpPr>
        <p:spPr>
          <a:xfrm>
            <a:off x="0" y="4488793"/>
            <a:ext cx="1086451" cy="369332"/>
          </a:xfrm>
          <a:prstGeom prst="rect">
            <a:avLst/>
          </a:prstGeom>
        </p:spPr>
        <p:txBody>
          <a:bodyPr wrap="none">
            <a:spAutoFit/>
          </a:bodyPr>
          <a:lstStyle/>
          <a:p>
            <a:r>
              <a:rPr lang="fr-FR" altLang="fr-FR" b="1" u="sng" dirty="0" smtClean="0"/>
              <a:t>Exemples</a:t>
            </a:r>
            <a:endParaRPr lang="fr-FR" dirty="0"/>
          </a:p>
        </p:txBody>
      </p:sp>
      <p:sp>
        <p:nvSpPr>
          <p:cNvPr id="13" name="Rectangle 2"/>
          <p:cNvSpPr>
            <a:spLocks noGrp="1" noChangeArrowheads="1"/>
          </p:cNvSpPr>
          <p:nvPr>
            <p:ph type="title"/>
          </p:nvPr>
        </p:nvSpPr>
        <p:spPr>
          <a:xfrm>
            <a:off x="259649" y="1944110"/>
            <a:ext cx="2633180" cy="490753"/>
          </a:xfrm>
        </p:spPr>
        <p:txBody>
          <a:bodyPr>
            <a:normAutofit/>
          </a:bodyPr>
          <a:lstStyle/>
          <a:p>
            <a:pPr algn="l" eaLnBrk="1" hangingPunct="1"/>
            <a:r>
              <a:rPr lang="fr-FR" altLang="fr-FR" sz="2400" b="1" dirty="0" smtClean="0"/>
              <a:t>Clause LIKE</a:t>
            </a: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6" name="Rectangle 2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7" name="ZoneTexte 26"/>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9" name="object 6"/>
          <p:cNvSpPr txBox="1"/>
          <p:nvPr/>
        </p:nvSpPr>
        <p:spPr>
          <a:xfrm>
            <a:off x="2177550" y="141314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326107268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7274" y="2183055"/>
            <a:ext cx="11977417" cy="646331"/>
          </a:xfrm>
          <a:prstGeom prst="rect">
            <a:avLst/>
          </a:prstGeom>
        </p:spPr>
        <p:txBody>
          <a:bodyPr wrap="square">
            <a:spAutoFit/>
          </a:bodyPr>
          <a:lstStyle/>
          <a:p>
            <a:r>
              <a:rPr lang="fr-FR" dirty="0" smtClean="0"/>
              <a:t>Les </a:t>
            </a:r>
            <a:r>
              <a:rPr lang="fr-FR" dirty="0"/>
              <a:t>jointures en SQL permettent d’associer plusieurs tables dans une même requête. Cela permet d’exploiter la puissance des bases de données relationnelles pour obtenir des résultats qui combinent les données de plusieurs tables de manière efficace.</a:t>
            </a:r>
          </a:p>
        </p:txBody>
      </p:sp>
      <p:sp>
        <p:nvSpPr>
          <p:cNvPr id="8" name="Rectangle 2"/>
          <p:cNvSpPr>
            <a:spLocks noGrp="1" noChangeArrowheads="1"/>
          </p:cNvSpPr>
          <p:nvPr>
            <p:ph type="title"/>
          </p:nvPr>
        </p:nvSpPr>
        <p:spPr>
          <a:xfrm>
            <a:off x="214583" y="1720846"/>
            <a:ext cx="2633180" cy="490753"/>
          </a:xfrm>
        </p:spPr>
        <p:txBody>
          <a:bodyPr>
            <a:normAutofit/>
          </a:bodyPr>
          <a:lstStyle/>
          <a:p>
            <a:pPr algn="l" eaLnBrk="1" hangingPunct="1"/>
            <a:r>
              <a:rPr lang="fr-FR" altLang="fr-FR" sz="2400" b="1" dirty="0" smtClean="0"/>
              <a:t>Jointure SQL</a:t>
            </a: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Rectangle 2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2" name="ZoneTexte 21"/>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pic>
        <p:nvPicPr>
          <p:cNvPr id="25" name="Image 24"/>
          <p:cNvPicPr>
            <a:picLocks noChangeAspect="1"/>
          </p:cNvPicPr>
          <p:nvPr/>
        </p:nvPicPr>
        <p:blipFill>
          <a:blip r:embed="rId2"/>
          <a:stretch>
            <a:fillRect/>
          </a:stretch>
        </p:blipFill>
        <p:spPr>
          <a:xfrm>
            <a:off x="407" y="3840181"/>
            <a:ext cx="5791200" cy="1560749"/>
          </a:xfrm>
          <a:prstGeom prst="rect">
            <a:avLst/>
          </a:prstGeom>
        </p:spPr>
      </p:pic>
      <p:sp>
        <p:nvSpPr>
          <p:cNvPr id="26" name="ZoneTexte 25"/>
          <p:cNvSpPr txBox="1"/>
          <p:nvPr/>
        </p:nvSpPr>
        <p:spPr>
          <a:xfrm>
            <a:off x="1322762" y="3291595"/>
            <a:ext cx="1674626" cy="461665"/>
          </a:xfrm>
          <a:prstGeom prst="rect">
            <a:avLst/>
          </a:prstGeom>
          <a:noFill/>
        </p:spPr>
        <p:txBody>
          <a:bodyPr wrap="none" rtlCol="0">
            <a:spAutoFit/>
          </a:bodyPr>
          <a:lstStyle/>
          <a:p>
            <a:r>
              <a:rPr lang="fr-FR" sz="2400" b="1" dirty="0" smtClean="0"/>
              <a:t>Table </a:t>
            </a:r>
            <a:r>
              <a:rPr lang="fr-FR" sz="2400" b="1" dirty="0" smtClean="0">
                <a:solidFill>
                  <a:srgbClr val="002060"/>
                </a:solidFill>
              </a:rPr>
              <a:t>Vente</a:t>
            </a:r>
            <a:endParaRPr lang="fr-FR" sz="2400" b="1" dirty="0">
              <a:solidFill>
                <a:srgbClr val="002060"/>
              </a:solidFill>
            </a:endParaRPr>
          </a:p>
        </p:txBody>
      </p:sp>
      <p:sp>
        <p:nvSpPr>
          <p:cNvPr id="28" name="ZoneTexte 27"/>
          <p:cNvSpPr txBox="1"/>
          <p:nvPr/>
        </p:nvSpPr>
        <p:spPr>
          <a:xfrm>
            <a:off x="8128267" y="3294634"/>
            <a:ext cx="1536639" cy="400110"/>
          </a:xfrm>
          <a:prstGeom prst="rect">
            <a:avLst/>
          </a:prstGeom>
          <a:noFill/>
        </p:spPr>
        <p:txBody>
          <a:bodyPr wrap="none" rtlCol="0">
            <a:spAutoFit/>
          </a:bodyPr>
          <a:lstStyle/>
          <a:p>
            <a:pPr algn="r"/>
            <a:r>
              <a:rPr lang="fr-FR" sz="2000" b="1" dirty="0" smtClean="0"/>
              <a:t>Table</a:t>
            </a:r>
            <a:r>
              <a:rPr lang="fr-FR" sz="2000" b="1" dirty="0"/>
              <a:t> </a:t>
            </a:r>
            <a:r>
              <a:rPr lang="fr-FR" sz="2000" b="1" dirty="0" smtClean="0"/>
              <a:t> </a:t>
            </a:r>
            <a:r>
              <a:rPr lang="fr-FR" sz="2000" b="1" dirty="0" smtClean="0">
                <a:solidFill>
                  <a:srgbClr val="002060"/>
                </a:solidFill>
              </a:rPr>
              <a:t>Client </a:t>
            </a:r>
            <a:endParaRPr lang="fr-FR" sz="2000" b="1" dirty="0">
              <a:solidFill>
                <a:srgbClr val="002060"/>
              </a:solidFill>
            </a:endParaRPr>
          </a:p>
        </p:txBody>
      </p:sp>
      <p:sp>
        <p:nvSpPr>
          <p:cNvPr id="31" name="Rectangle 2"/>
          <p:cNvSpPr txBox="1">
            <a:spLocks noChangeArrowheads="1"/>
          </p:cNvSpPr>
          <p:nvPr/>
        </p:nvSpPr>
        <p:spPr>
          <a:xfrm>
            <a:off x="77876" y="2800842"/>
            <a:ext cx="2633180" cy="490753"/>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altLang="fr-FR" sz="2400" b="1" dirty="0" smtClean="0"/>
              <a:t>Exemple  de situation </a:t>
            </a:r>
          </a:p>
        </p:txBody>
      </p:sp>
      <p:sp>
        <p:nvSpPr>
          <p:cNvPr id="32" name="Rectangle 2"/>
          <p:cNvSpPr txBox="1">
            <a:spLocks noChangeArrowheads="1"/>
          </p:cNvSpPr>
          <p:nvPr/>
        </p:nvSpPr>
        <p:spPr>
          <a:xfrm>
            <a:off x="664571" y="5920972"/>
            <a:ext cx="5568181" cy="4907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fr-FR" altLang="fr-FR" sz="2000" b="1" dirty="0" smtClean="0"/>
              <a:t>On veut les numéros de téléphone des client qui ont effectué des vente  ?</a:t>
            </a:r>
          </a:p>
        </p:txBody>
      </p:sp>
      <p:pic>
        <p:nvPicPr>
          <p:cNvPr id="34" name="Image 33"/>
          <p:cNvPicPr>
            <a:picLocks noChangeAspect="1"/>
          </p:cNvPicPr>
          <p:nvPr/>
        </p:nvPicPr>
        <p:blipFill>
          <a:blip r:embed="rId3"/>
          <a:stretch>
            <a:fillRect/>
          </a:stretch>
        </p:blipFill>
        <p:spPr>
          <a:xfrm>
            <a:off x="6232752" y="3858130"/>
            <a:ext cx="5648325" cy="1590675"/>
          </a:xfrm>
          <a:prstGeom prst="rect">
            <a:avLst/>
          </a:prstGeom>
        </p:spPr>
      </p:pic>
      <p:sp>
        <p:nvSpPr>
          <p:cNvPr id="35" name="Flèche droite 34"/>
          <p:cNvSpPr/>
          <p:nvPr/>
        </p:nvSpPr>
        <p:spPr>
          <a:xfrm>
            <a:off x="6008915" y="6227793"/>
            <a:ext cx="1306020" cy="249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7369376" y="6108217"/>
            <a:ext cx="4181720" cy="369332"/>
          </a:xfrm>
          <a:prstGeom prst="rect">
            <a:avLst/>
          </a:prstGeom>
          <a:noFill/>
        </p:spPr>
        <p:txBody>
          <a:bodyPr wrap="square" rtlCol="0">
            <a:spAutoFit/>
          </a:bodyPr>
          <a:lstStyle/>
          <a:p>
            <a:r>
              <a:rPr lang="fr-FR" b="1" dirty="0" smtClean="0">
                <a:solidFill>
                  <a:srgbClr val="C00000"/>
                </a:solidFill>
              </a:rPr>
              <a:t>Consulter les deux table en </a:t>
            </a:r>
            <a:r>
              <a:rPr lang="fr-FR" b="1" dirty="0" err="1" smtClean="0">
                <a:solidFill>
                  <a:srgbClr val="C00000"/>
                </a:solidFill>
              </a:rPr>
              <a:t>meme</a:t>
            </a:r>
            <a:r>
              <a:rPr lang="fr-FR" b="1" dirty="0" smtClean="0">
                <a:solidFill>
                  <a:srgbClr val="C00000"/>
                </a:solidFill>
              </a:rPr>
              <a:t> temps </a:t>
            </a:r>
            <a:endParaRPr lang="fr-FR" b="1" dirty="0">
              <a:solidFill>
                <a:srgbClr val="C00000"/>
              </a:solidFill>
            </a:endParaRPr>
          </a:p>
        </p:txBody>
      </p:sp>
      <p:sp>
        <p:nvSpPr>
          <p:cNvPr id="29" name="object 6"/>
          <p:cNvSpPr txBox="1"/>
          <p:nvPr/>
        </p:nvSpPr>
        <p:spPr>
          <a:xfrm>
            <a:off x="2177550" y="141314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251301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1205" y="2271066"/>
            <a:ext cx="11840899" cy="4109853"/>
          </a:xfrm>
          <a:prstGeom prst="rect">
            <a:avLst/>
          </a:prstGeom>
        </p:spPr>
        <p:txBody>
          <a:bodyPr vert="horz" wrap="square" lIns="0" tIns="9789" rIns="0" bIns="0" rtlCol="0">
            <a:spAutoFit/>
          </a:bodyPr>
          <a:lstStyle/>
          <a:p>
            <a:pPr marL="468140" marR="1481580" indent="-457200">
              <a:lnSpc>
                <a:spcPct val="150000"/>
              </a:lnSpc>
              <a:spcBef>
                <a:spcPts val="77"/>
              </a:spcBef>
              <a:buFont typeface="Wingdings" panose="05000000000000000000" pitchFamily="2" charset="2"/>
              <a:buChar char="v"/>
              <a:tabLst>
                <a:tab pos="354128" algn="l"/>
                <a:tab pos="354704" algn="l"/>
              </a:tabLst>
            </a:pPr>
            <a:r>
              <a:rPr sz="2766" b="1" i="1" dirty="0">
                <a:solidFill>
                  <a:schemeClr val="accent6">
                    <a:lumMod val="50000"/>
                  </a:schemeClr>
                </a:solidFill>
                <a:latin typeface="Calibri"/>
                <a:cs typeface="Calibri"/>
              </a:rPr>
              <a:t>Fournir</a:t>
            </a:r>
            <a:r>
              <a:rPr sz="2766" b="1" i="1" spc="59" dirty="0">
                <a:solidFill>
                  <a:schemeClr val="accent6">
                    <a:lumMod val="50000"/>
                  </a:schemeClr>
                </a:solidFill>
                <a:latin typeface="Calibri"/>
                <a:cs typeface="Calibri"/>
              </a:rPr>
              <a:t> </a:t>
            </a:r>
            <a:r>
              <a:rPr sz="2766" b="1" i="1" dirty="0">
                <a:solidFill>
                  <a:schemeClr val="accent6">
                    <a:lumMod val="50000"/>
                  </a:schemeClr>
                </a:solidFill>
                <a:latin typeface="Calibri"/>
                <a:cs typeface="Calibri"/>
              </a:rPr>
              <a:t>au</a:t>
            </a:r>
            <a:r>
              <a:rPr sz="2766" b="1" i="1" spc="54" dirty="0">
                <a:solidFill>
                  <a:schemeClr val="accent6">
                    <a:lumMod val="50000"/>
                  </a:schemeClr>
                </a:solidFill>
                <a:latin typeface="Calibri"/>
                <a:cs typeface="Calibri"/>
              </a:rPr>
              <a:t> </a:t>
            </a:r>
            <a:r>
              <a:rPr sz="2766" b="1" i="1" dirty="0">
                <a:solidFill>
                  <a:schemeClr val="accent6">
                    <a:lumMod val="50000"/>
                  </a:schemeClr>
                </a:solidFill>
                <a:latin typeface="Calibri"/>
                <a:cs typeface="Calibri"/>
              </a:rPr>
              <a:t>client</a:t>
            </a:r>
            <a:r>
              <a:rPr sz="2766" b="1" i="1" spc="54" dirty="0">
                <a:solidFill>
                  <a:schemeClr val="accent6">
                    <a:lumMod val="50000"/>
                  </a:schemeClr>
                </a:solidFill>
                <a:latin typeface="Calibri"/>
                <a:cs typeface="Calibri"/>
              </a:rPr>
              <a:t> </a:t>
            </a:r>
            <a:r>
              <a:rPr sz="2766" b="1" i="1" dirty="0">
                <a:solidFill>
                  <a:schemeClr val="accent6">
                    <a:lumMod val="50000"/>
                  </a:schemeClr>
                </a:solidFill>
                <a:latin typeface="Calibri"/>
                <a:cs typeface="Calibri"/>
              </a:rPr>
              <a:t>une</a:t>
            </a:r>
            <a:r>
              <a:rPr sz="2766" b="1" i="1" spc="73" dirty="0">
                <a:solidFill>
                  <a:schemeClr val="accent6">
                    <a:lumMod val="50000"/>
                  </a:schemeClr>
                </a:solidFill>
                <a:latin typeface="Calibri"/>
                <a:cs typeface="Calibri"/>
              </a:rPr>
              <a:t> </a:t>
            </a:r>
            <a:r>
              <a:rPr sz="2766" b="1" i="1" dirty="0">
                <a:solidFill>
                  <a:schemeClr val="accent6">
                    <a:lumMod val="50000"/>
                  </a:schemeClr>
                </a:solidFill>
                <a:latin typeface="Calibri"/>
                <a:cs typeface="Calibri"/>
              </a:rPr>
              <a:t>solution</a:t>
            </a:r>
            <a:r>
              <a:rPr sz="2766" b="1" i="1" spc="54" dirty="0">
                <a:solidFill>
                  <a:schemeClr val="accent6">
                    <a:lumMod val="50000"/>
                  </a:schemeClr>
                </a:solidFill>
                <a:latin typeface="Calibri"/>
                <a:cs typeface="Calibri"/>
              </a:rPr>
              <a:t> </a:t>
            </a:r>
            <a:r>
              <a:rPr sz="2766" b="1" i="1" dirty="0">
                <a:solidFill>
                  <a:schemeClr val="accent6">
                    <a:lumMod val="50000"/>
                  </a:schemeClr>
                </a:solidFill>
                <a:latin typeface="Calibri"/>
                <a:cs typeface="Calibri"/>
              </a:rPr>
              <a:t>logicielle</a:t>
            </a:r>
            <a:r>
              <a:rPr sz="2766" b="1" i="1" spc="77" dirty="0">
                <a:solidFill>
                  <a:schemeClr val="accent6">
                    <a:lumMod val="50000"/>
                  </a:schemeClr>
                </a:solidFill>
                <a:latin typeface="Calibri"/>
                <a:cs typeface="Calibri"/>
              </a:rPr>
              <a:t> </a:t>
            </a:r>
            <a:r>
              <a:rPr sz="2766" b="1" i="1" spc="-23" dirty="0">
                <a:solidFill>
                  <a:schemeClr val="accent6">
                    <a:lumMod val="50000"/>
                  </a:schemeClr>
                </a:solidFill>
                <a:latin typeface="Calibri"/>
                <a:cs typeface="Calibri"/>
              </a:rPr>
              <a:t>qui </a:t>
            </a:r>
            <a:r>
              <a:rPr sz="2766" b="1" i="1" dirty="0">
                <a:solidFill>
                  <a:schemeClr val="accent6">
                    <a:lumMod val="50000"/>
                  </a:schemeClr>
                </a:solidFill>
                <a:latin typeface="Calibri"/>
                <a:cs typeface="Calibri"/>
              </a:rPr>
              <a:t>fonctionne</a:t>
            </a:r>
            <a:r>
              <a:rPr sz="2766" b="1" i="1" spc="95" dirty="0">
                <a:solidFill>
                  <a:schemeClr val="accent6">
                    <a:lumMod val="50000"/>
                  </a:schemeClr>
                </a:solidFill>
                <a:latin typeface="Calibri"/>
                <a:cs typeface="Calibri"/>
              </a:rPr>
              <a:t> </a:t>
            </a:r>
            <a:r>
              <a:rPr sz="2766" b="1" i="1" spc="-9" dirty="0">
                <a:solidFill>
                  <a:schemeClr val="accent6">
                    <a:lumMod val="50000"/>
                  </a:schemeClr>
                </a:solidFill>
                <a:latin typeface="Calibri"/>
                <a:cs typeface="Calibri"/>
              </a:rPr>
              <a:t>correctement</a:t>
            </a:r>
            <a:endParaRPr sz="2766" dirty="0">
              <a:solidFill>
                <a:schemeClr val="accent6">
                  <a:lumMod val="50000"/>
                </a:schemeClr>
              </a:solidFill>
              <a:latin typeface="Calibri"/>
              <a:cs typeface="Calibri"/>
            </a:endParaRPr>
          </a:p>
          <a:p>
            <a:pPr marL="925915" marR="5182" lvl="1" indent="-457200">
              <a:lnSpc>
                <a:spcPct val="150000"/>
              </a:lnSpc>
              <a:spcBef>
                <a:spcPts val="676"/>
              </a:spcBef>
              <a:buFont typeface="Wingdings" panose="05000000000000000000" pitchFamily="2" charset="2"/>
              <a:buChar char="Ø"/>
              <a:tabLst>
                <a:tab pos="755472" algn="l"/>
              </a:tabLst>
            </a:pPr>
            <a:r>
              <a:rPr sz="2766" b="1" dirty="0">
                <a:latin typeface="Calibri"/>
                <a:cs typeface="Calibri"/>
              </a:rPr>
              <a:t>Installation</a:t>
            </a:r>
            <a:r>
              <a:rPr sz="2766" b="1" spc="245" dirty="0">
                <a:latin typeface="Calibri"/>
                <a:cs typeface="Calibri"/>
              </a:rPr>
              <a:t> </a:t>
            </a:r>
            <a:r>
              <a:rPr lang="fr-FR" sz="2766" b="1" spc="245" dirty="0" smtClean="0">
                <a:latin typeface="Calibri"/>
                <a:cs typeface="Calibri"/>
              </a:rPr>
              <a:t>et déploiement </a:t>
            </a:r>
            <a:r>
              <a:rPr sz="2766" dirty="0" smtClean="0">
                <a:latin typeface="Calibri"/>
                <a:cs typeface="Calibri"/>
              </a:rPr>
              <a:t>:</a:t>
            </a:r>
            <a:r>
              <a:rPr sz="2766" spc="249" dirty="0" smtClean="0">
                <a:latin typeface="Calibri"/>
                <a:cs typeface="Calibri"/>
              </a:rPr>
              <a:t> </a:t>
            </a:r>
            <a:r>
              <a:rPr lang="fr-FR" sz="2766" dirty="0">
                <a:latin typeface="Calibri"/>
                <a:cs typeface="Calibri"/>
              </a:rPr>
              <a:t>R</a:t>
            </a:r>
            <a:r>
              <a:rPr sz="2766" dirty="0" err="1" smtClean="0">
                <a:latin typeface="Calibri"/>
                <a:cs typeface="Calibri"/>
              </a:rPr>
              <a:t>endre</a:t>
            </a:r>
            <a:r>
              <a:rPr sz="2766" spc="249" dirty="0" smtClean="0">
                <a:latin typeface="Calibri"/>
                <a:cs typeface="Calibri"/>
              </a:rPr>
              <a:t> </a:t>
            </a:r>
            <a:r>
              <a:rPr sz="2766" dirty="0">
                <a:latin typeface="Calibri"/>
                <a:cs typeface="Calibri"/>
              </a:rPr>
              <a:t>le</a:t>
            </a:r>
            <a:r>
              <a:rPr sz="2766" spc="254" dirty="0">
                <a:latin typeface="Calibri"/>
                <a:cs typeface="Calibri"/>
              </a:rPr>
              <a:t> </a:t>
            </a:r>
            <a:r>
              <a:rPr sz="2766" dirty="0">
                <a:latin typeface="Calibri"/>
                <a:cs typeface="Calibri"/>
              </a:rPr>
              <a:t>logiciel</a:t>
            </a:r>
            <a:r>
              <a:rPr sz="2766" spc="245" dirty="0">
                <a:latin typeface="Calibri"/>
                <a:cs typeface="Calibri"/>
              </a:rPr>
              <a:t> </a:t>
            </a:r>
            <a:r>
              <a:rPr sz="2766" dirty="0">
                <a:latin typeface="Calibri"/>
                <a:cs typeface="Calibri"/>
              </a:rPr>
              <a:t>opérationnel</a:t>
            </a:r>
            <a:r>
              <a:rPr sz="2766" spc="272" dirty="0">
                <a:latin typeface="Calibri"/>
                <a:cs typeface="Calibri"/>
              </a:rPr>
              <a:t> </a:t>
            </a:r>
            <a:r>
              <a:rPr sz="2766" dirty="0">
                <a:latin typeface="Calibri"/>
                <a:cs typeface="Calibri"/>
              </a:rPr>
              <a:t>sur</a:t>
            </a:r>
            <a:r>
              <a:rPr sz="2766" spc="277" dirty="0">
                <a:latin typeface="Calibri"/>
                <a:cs typeface="Calibri"/>
              </a:rPr>
              <a:t> </a:t>
            </a:r>
            <a:r>
              <a:rPr sz="2766" spc="-23" dirty="0">
                <a:latin typeface="Calibri"/>
                <a:cs typeface="Calibri"/>
              </a:rPr>
              <a:t>le </a:t>
            </a:r>
            <a:r>
              <a:rPr sz="2766" dirty="0">
                <a:latin typeface="Calibri"/>
                <a:cs typeface="Calibri"/>
              </a:rPr>
              <a:t>site</a:t>
            </a:r>
            <a:r>
              <a:rPr sz="2766" spc="9" dirty="0">
                <a:latin typeface="Calibri"/>
                <a:cs typeface="Calibri"/>
              </a:rPr>
              <a:t> </a:t>
            </a:r>
            <a:r>
              <a:rPr sz="2766" dirty="0">
                <a:latin typeface="Calibri"/>
                <a:cs typeface="Calibri"/>
              </a:rPr>
              <a:t>du</a:t>
            </a:r>
            <a:r>
              <a:rPr sz="2766" spc="41" dirty="0">
                <a:latin typeface="Calibri"/>
                <a:cs typeface="Calibri"/>
              </a:rPr>
              <a:t> </a:t>
            </a:r>
            <a:r>
              <a:rPr lang="fr-FR" sz="2766" spc="-9" dirty="0" smtClean="0">
                <a:latin typeface="Calibri"/>
                <a:cs typeface="Calibri"/>
              </a:rPr>
              <a:t>Production ( Site client final) </a:t>
            </a:r>
            <a:endParaRPr sz="2766" dirty="0">
              <a:latin typeface="Calibri"/>
              <a:cs typeface="Calibri"/>
            </a:endParaRPr>
          </a:p>
          <a:p>
            <a:pPr marL="925915" marR="4607" lvl="1" indent="-457200">
              <a:lnSpc>
                <a:spcPct val="150000"/>
              </a:lnSpc>
              <a:spcBef>
                <a:spcPts val="662"/>
              </a:spcBef>
              <a:buFont typeface="Wingdings" panose="05000000000000000000" pitchFamily="2" charset="2"/>
              <a:buChar char="Ø"/>
              <a:tabLst>
                <a:tab pos="755472" algn="l"/>
                <a:tab pos="2408647" algn="l"/>
                <a:tab pos="2625730" algn="l"/>
                <a:tab pos="4167195" algn="l"/>
                <a:tab pos="4802898" algn="l"/>
                <a:tab pos="6518260" algn="l"/>
                <a:tab pos="6813079" algn="l"/>
                <a:tab pos="7249549" algn="l"/>
              </a:tabLst>
            </a:pPr>
            <a:r>
              <a:rPr sz="2766" b="1" spc="-9" dirty="0" smtClean="0">
                <a:latin typeface="Calibri"/>
                <a:cs typeface="Calibri"/>
              </a:rPr>
              <a:t>Formation</a:t>
            </a:r>
            <a:r>
              <a:rPr lang="fr-FR" sz="2766" b="1" spc="-9" dirty="0" smtClean="0">
                <a:latin typeface="Calibri"/>
                <a:cs typeface="Calibri"/>
              </a:rPr>
              <a:t> et accompagnement </a:t>
            </a:r>
            <a:r>
              <a:rPr sz="2766" spc="-45" dirty="0" smtClean="0">
                <a:latin typeface="Calibri"/>
                <a:cs typeface="Calibri"/>
              </a:rPr>
              <a:t>:</a:t>
            </a:r>
            <a:r>
              <a:rPr lang="fr-FR" sz="2766" dirty="0" smtClean="0">
                <a:latin typeface="Calibri"/>
                <a:cs typeface="Calibri"/>
              </a:rPr>
              <a:t> </a:t>
            </a:r>
            <a:r>
              <a:rPr lang="fr-FR" sz="2766" spc="-9" dirty="0">
                <a:latin typeface="Calibri"/>
                <a:cs typeface="Calibri"/>
              </a:rPr>
              <a:t>E</a:t>
            </a:r>
            <a:r>
              <a:rPr sz="2766" spc="-9" dirty="0" err="1" smtClean="0">
                <a:latin typeface="Calibri"/>
                <a:cs typeface="Calibri"/>
              </a:rPr>
              <a:t>nseigner</a:t>
            </a:r>
            <a:r>
              <a:rPr lang="fr-FR" sz="2766" dirty="0" smtClean="0">
                <a:latin typeface="Calibri"/>
                <a:cs typeface="Calibri"/>
              </a:rPr>
              <a:t> </a:t>
            </a:r>
            <a:r>
              <a:rPr sz="2766" spc="-23" dirty="0" smtClean="0">
                <a:latin typeface="Calibri"/>
                <a:cs typeface="Calibri"/>
              </a:rPr>
              <a:t>aux</a:t>
            </a:r>
            <a:r>
              <a:rPr lang="fr-FR" sz="2766" dirty="0" smtClean="0">
                <a:latin typeface="Calibri"/>
                <a:cs typeface="Calibri"/>
              </a:rPr>
              <a:t> </a:t>
            </a:r>
            <a:r>
              <a:rPr sz="2766" spc="-9" dirty="0" err="1" smtClean="0">
                <a:latin typeface="Calibri"/>
                <a:cs typeface="Calibri"/>
              </a:rPr>
              <a:t>utilisateurs</a:t>
            </a:r>
            <a:r>
              <a:rPr lang="fr-FR" sz="2766" dirty="0">
                <a:latin typeface="Calibri"/>
                <a:cs typeface="Calibri"/>
              </a:rPr>
              <a:t> </a:t>
            </a:r>
            <a:r>
              <a:rPr sz="2766" spc="-45" dirty="0" smtClean="0">
                <a:latin typeface="Calibri"/>
                <a:cs typeface="Calibri"/>
              </a:rPr>
              <a:t>à</a:t>
            </a:r>
            <a:r>
              <a:rPr lang="fr-FR" sz="2766" dirty="0">
                <a:latin typeface="Calibri"/>
                <a:cs typeface="Calibri"/>
              </a:rPr>
              <a:t> </a:t>
            </a:r>
            <a:r>
              <a:rPr sz="2766" spc="-23" dirty="0" smtClean="0">
                <a:latin typeface="Calibri"/>
                <a:cs typeface="Calibri"/>
              </a:rPr>
              <a:t>se</a:t>
            </a:r>
            <a:r>
              <a:rPr lang="fr-FR" sz="2766" dirty="0" smtClean="0">
                <a:latin typeface="Calibri"/>
                <a:cs typeface="Calibri"/>
              </a:rPr>
              <a:t> </a:t>
            </a:r>
            <a:r>
              <a:rPr sz="2766" spc="-9" dirty="0" err="1" smtClean="0">
                <a:latin typeface="Calibri"/>
                <a:cs typeface="Calibri"/>
              </a:rPr>
              <a:t>servir</a:t>
            </a:r>
            <a:r>
              <a:rPr sz="2766" spc="-9" dirty="0" smtClean="0">
                <a:latin typeface="Calibri"/>
                <a:cs typeface="Calibri"/>
              </a:rPr>
              <a:t> </a:t>
            </a:r>
            <a:r>
              <a:rPr sz="2766" dirty="0">
                <a:latin typeface="Calibri"/>
                <a:cs typeface="Calibri"/>
              </a:rPr>
              <a:t>du</a:t>
            </a:r>
            <a:r>
              <a:rPr sz="2766" spc="36" dirty="0">
                <a:latin typeface="Calibri"/>
                <a:cs typeface="Calibri"/>
              </a:rPr>
              <a:t> </a:t>
            </a:r>
            <a:r>
              <a:rPr sz="2766" spc="-9" dirty="0">
                <a:latin typeface="Calibri"/>
                <a:cs typeface="Calibri"/>
              </a:rPr>
              <a:t>logiciel</a:t>
            </a:r>
            <a:endParaRPr sz="2766" dirty="0">
              <a:latin typeface="Calibri"/>
              <a:cs typeface="Calibri"/>
            </a:endParaRPr>
          </a:p>
          <a:p>
            <a:pPr marL="925915" marR="6910" lvl="1" indent="-457200">
              <a:lnSpc>
                <a:spcPct val="150000"/>
              </a:lnSpc>
              <a:spcBef>
                <a:spcPts val="676"/>
              </a:spcBef>
              <a:buFont typeface="Wingdings" panose="05000000000000000000" pitchFamily="2" charset="2"/>
              <a:buChar char="Ø"/>
              <a:tabLst>
                <a:tab pos="755472" algn="l"/>
                <a:tab pos="2675826" algn="l"/>
                <a:tab pos="3154907" algn="l"/>
                <a:tab pos="4877754" algn="l"/>
                <a:tab pos="5772575" algn="l"/>
                <a:tab pos="7555307" algn="l"/>
              </a:tabLst>
            </a:pPr>
            <a:r>
              <a:rPr lang="fr-FR" sz="2766" b="1" spc="-9" dirty="0" smtClean="0">
                <a:latin typeface="Calibri"/>
                <a:cs typeface="Calibri"/>
              </a:rPr>
              <a:t>Support et </a:t>
            </a:r>
            <a:r>
              <a:rPr sz="2766" b="1" spc="-9" dirty="0" smtClean="0">
                <a:latin typeface="Calibri"/>
                <a:cs typeface="Calibri"/>
              </a:rPr>
              <a:t>Assistance</a:t>
            </a:r>
            <a:r>
              <a:rPr sz="2766" spc="-45" dirty="0" smtClean="0">
                <a:latin typeface="Calibri"/>
                <a:cs typeface="Calibri"/>
              </a:rPr>
              <a:t>:</a:t>
            </a:r>
            <a:r>
              <a:rPr lang="fr-FR" sz="2766" dirty="0">
                <a:latin typeface="Calibri"/>
                <a:cs typeface="Calibri"/>
              </a:rPr>
              <a:t> </a:t>
            </a:r>
            <a:r>
              <a:rPr sz="2766" spc="-9" dirty="0" err="1" smtClean="0">
                <a:latin typeface="Calibri"/>
                <a:cs typeface="Calibri"/>
              </a:rPr>
              <a:t>répondre</a:t>
            </a:r>
            <a:r>
              <a:rPr sz="2766" dirty="0">
                <a:latin typeface="Calibri"/>
                <a:cs typeface="Calibri"/>
              </a:rPr>
              <a:t>	</a:t>
            </a:r>
            <a:r>
              <a:rPr sz="2766" spc="-23" dirty="0" smtClean="0">
                <a:latin typeface="Calibri"/>
                <a:cs typeface="Calibri"/>
              </a:rPr>
              <a:t>aux</a:t>
            </a:r>
            <a:r>
              <a:rPr lang="fr-FR" sz="2766" dirty="0">
                <a:latin typeface="Calibri"/>
                <a:cs typeface="Calibri"/>
              </a:rPr>
              <a:t> </a:t>
            </a:r>
            <a:r>
              <a:rPr sz="2766" spc="-9" dirty="0" smtClean="0">
                <a:latin typeface="Calibri"/>
                <a:cs typeface="Calibri"/>
              </a:rPr>
              <a:t>questions</a:t>
            </a:r>
            <a:r>
              <a:rPr lang="fr-FR" sz="2766" dirty="0">
                <a:latin typeface="Calibri"/>
                <a:cs typeface="Calibri"/>
              </a:rPr>
              <a:t> </a:t>
            </a:r>
            <a:r>
              <a:rPr sz="2766" spc="-23" dirty="0" smtClean="0">
                <a:latin typeface="Calibri"/>
                <a:cs typeface="Calibri"/>
              </a:rPr>
              <a:t>des </a:t>
            </a:r>
            <a:r>
              <a:rPr sz="2766" spc="-9" dirty="0">
                <a:latin typeface="Calibri"/>
                <a:cs typeface="Calibri"/>
              </a:rPr>
              <a:t>utilisateurs</a:t>
            </a:r>
            <a:endParaRPr sz="2766"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40"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r>
              <a:rPr lang="fr-FR" sz="3000" b="1" spc="145" dirty="0" smtClean="0">
                <a:solidFill>
                  <a:schemeClr val="accent5"/>
                </a:solidFill>
                <a:cs typeface="Calibri"/>
              </a:rPr>
              <a:t>:</a:t>
            </a:r>
          </a:p>
          <a:p>
            <a:pPr marL="3455" lvl="0">
              <a:spcBef>
                <a:spcPts val="481"/>
              </a:spcBef>
            </a:pPr>
            <a:r>
              <a:rPr lang="fr-FR" sz="3000" b="1" spc="145" dirty="0" smtClean="0">
                <a:solidFill>
                  <a:srgbClr val="C00000"/>
                </a:solidFill>
                <a:cs typeface="Calibri"/>
              </a:rPr>
              <a:t>Livraison </a:t>
            </a:r>
            <a:endParaRPr lang="fr-FR" sz="3000" b="1" spc="145" dirty="0">
              <a:solidFill>
                <a:srgbClr val="C00000"/>
              </a:solidFill>
              <a:cs typeface="Calibri"/>
            </a:endParaRPr>
          </a:p>
        </p:txBody>
      </p:sp>
    </p:spTree>
    <p:extLst>
      <p:ext uri="{BB962C8B-B14F-4D97-AF65-F5344CB8AC3E}">
        <p14:creationId xmlns:p14="http://schemas.microsoft.com/office/powerpoint/2010/main" val="98734294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779" y="1759857"/>
            <a:ext cx="11176000" cy="369332"/>
          </a:xfrm>
          <a:prstGeom prst="rect">
            <a:avLst/>
          </a:prstGeom>
        </p:spPr>
        <p:txBody>
          <a:bodyPr wrap="square">
            <a:spAutoFit/>
          </a:bodyPr>
          <a:lstStyle/>
          <a:p>
            <a:r>
              <a:rPr lang="fr-FR" dirty="0" smtClean="0"/>
              <a:t>Il </a:t>
            </a:r>
            <a:r>
              <a:rPr lang="fr-FR" dirty="0"/>
              <a:t>y a plusieurs méthodes pour associer 2 tables ensemble. Voici la liste des différentes techniques qui sont utilisées :</a:t>
            </a:r>
          </a:p>
        </p:txBody>
      </p:sp>
      <p:sp>
        <p:nvSpPr>
          <p:cNvPr id="8" name="Rectangle 7"/>
          <p:cNvSpPr/>
          <p:nvPr/>
        </p:nvSpPr>
        <p:spPr>
          <a:xfrm>
            <a:off x="105410" y="1252026"/>
            <a:ext cx="2582823" cy="461665"/>
          </a:xfrm>
          <a:prstGeom prst="rect">
            <a:avLst/>
          </a:prstGeom>
        </p:spPr>
        <p:txBody>
          <a:bodyPr wrap="none">
            <a:spAutoFit/>
          </a:bodyPr>
          <a:lstStyle/>
          <a:p>
            <a:r>
              <a:rPr lang="fr-FR" sz="2400" b="1" dirty="0"/>
              <a:t>Types de jointures </a:t>
            </a:r>
          </a:p>
        </p:txBody>
      </p:sp>
      <p:sp>
        <p:nvSpPr>
          <p:cNvPr id="9" name="Rectangle 8"/>
          <p:cNvSpPr/>
          <p:nvPr/>
        </p:nvSpPr>
        <p:spPr>
          <a:xfrm>
            <a:off x="85779" y="2129189"/>
            <a:ext cx="11932050" cy="4662815"/>
          </a:xfrm>
          <a:prstGeom prst="rect">
            <a:avLst/>
          </a:prstGeom>
        </p:spPr>
        <p:txBody>
          <a:bodyPr wrap="square">
            <a:spAutoFit/>
          </a:bodyPr>
          <a:lstStyle/>
          <a:p>
            <a:pPr>
              <a:lnSpc>
                <a:spcPct val="150000"/>
              </a:lnSpc>
            </a:pPr>
            <a:r>
              <a:rPr lang="fr-FR" b="1" dirty="0">
                <a:solidFill>
                  <a:srgbClr val="C00000"/>
                </a:solidFill>
              </a:rPr>
              <a:t>INNER JOIN </a:t>
            </a:r>
            <a:r>
              <a:rPr lang="fr-FR" dirty="0"/>
              <a:t>: jointure interne pour retourner les enregistrements quand la condition est vrai dans les 2 tables. C’est l’une des jointures les plus communes. </a:t>
            </a:r>
            <a:endParaRPr lang="fr-FR" dirty="0" smtClean="0"/>
          </a:p>
          <a:p>
            <a:pPr>
              <a:lnSpc>
                <a:spcPct val="150000"/>
              </a:lnSpc>
            </a:pPr>
            <a:r>
              <a:rPr lang="fr-FR" b="1" dirty="0" smtClean="0"/>
              <a:t>CROSS </a:t>
            </a:r>
            <a:r>
              <a:rPr lang="fr-FR" b="1" dirty="0"/>
              <a:t>JOIN </a:t>
            </a:r>
            <a:r>
              <a:rPr lang="fr-FR" dirty="0"/>
              <a:t>: jointure croisée permettant de faire le produit cartésien de 2 tables. En d’autres mots, permet de joindre chaque lignes d’une table avec chaque lignes d’une seconde table. Attention, le nombre de résultats est en général très élevé. </a:t>
            </a:r>
            <a:endParaRPr lang="fr-FR" dirty="0" smtClean="0"/>
          </a:p>
          <a:p>
            <a:pPr>
              <a:lnSpc>
                <a:spcPct val="150000"/>
              </a:lnSpc>
            </a:pPr>
            <a:r>
              <a:rPr lang="fr-FR" b="1" dirty="0" smtClean="0"/>
              <a:t>LEFT </a:t>
            </a:r>
            <a:r>
              <a:rPr lang="fr-FR" b="1" dirty="0"/>
              <a:t>JOIN </a:t>
            </a:r>
            <a:r>
              <a:rPr lang="fr-FR" dirty="0"/>
              <a:t>(ou LEFT OUTER JOIN) : jointure externe pour retourner tous les enregistrements de la table de gauche </a:t>
            </a:r>
            <a:r>
              <a:rPr lang="fr-FR" dirty="0" smtClean="0"/>
              <a:t> </a:t>
            </a:r>
            <a:r>
              <a:rPr lang="fr-FR" dirty="0"/>
              <a:t>même si la condition n’est pas vérifié dans l’autre </a:t>
            </a:r>
            <a:r>
              <a:rPr lang="fr-FR" dirty="0" smtClean="0"/>
              <a:t>table.</a:t>
            </a:r>
          </a:p>
          <a:p>
            <a:pPr>
              <a:lnSpc>
                <a:spcPct val="150000"/>
              </a:lnSpc>
            </a:pPr>
            <a:r>
              <a:rPr lang="fr-FR" b="1" dirty="0" smtClean="0"/>
              <a:t>RIGHT </a:t>
            </a:r>
            <a:r>
              <a:rPr lang="fr-FR" b="1" dirty="0"/>
              <a:t>JOIN </a:t>
            </a:r>
            <a:r>
              <a:rPr lang="fr-FR" dirty="0"/>
              <a:t>(ou RIGHT OUTER JOIN) : jointure externe pour retourner tous les enregistrements de la table de droite (RIGHT = droite) même si la condition n’est pas vérifié dans l’autre table. </a:t>
            </a:r>
          </a:p>
          <a:p>
            <a:pPr>
              <a:lnSpc>
                <a:spcPct val="150000"/>
              </a:lnSpc>
            </a:pPr>
            <a:r>
              <a:rPr lang="fr-FR" b="1" dirty="0" smtClean="0"/>
              <a:t>FULL </a:t>
            </a:r>
            <a:r>
              <a:rPr lang="fr-FR" b="1" dirty="0"/>
              <a:t>JOIN </a:t>
            </a:r>
            <a:r>
              <a:rPr lang="fr-FR" dirty="0" smtClean="0"/>
              <a:t>(FULL </a:t>
            </a:r>
            <a:r>
              <a:rPr lang="fr-FR" dirty="0"/>
              <a:t>OUTER JOIN) </a:t>
            </a:r>
            <a:r>
              <a:rPr lang="fr-FR" dirty="0" smtClean="0"/>
              <a:t>: </a:t>
            </a:r>
            <a:r>
              <a:rPr lang="fr-FR" b="1" dirty="0" smtClean="0"/>
              <a:t>Externe</a:t>
            </a:r>
            <a:r>
              <a:rPr lang="fr-FR" dirty="0" smtClean="0"/>
              <a:t>;  retourne les </a:t>
            </a:r>
            <a:r>
              <a:rPr lang="fr-FR" dirty="0"/>
              <a:t>résultats quand la condition est vrai dans au moins une des 2 tables. </a:t>
            </a:r>
          </a:p>
          <a:p>
            <a:pPr>
              <a:lnSpc>
                <a:spcPct val="150000"/>
              </a:lnSpc>
            </a:pPr>
            <a:r>
              <a:rPr lang="fr-FR" b="1" dirty="0" smtClean="0"/>
              <a:t>SELF </a:t>
            </a:r>
            <a:r>
              <a:rPr lang="fr-FR" b="1" dirty="0"/>
              <a:t>JOIN </a:t>
            </a:r>
            <a:r>
              <a:rPr lang="fr-FR" dirty="0"/>
              <a:t>: P</a:t>
            </a:r>
            <a:r>
              <a:rPr lang="fr-FR" dirty="0" smtClean="0"/>
              <a:t>ermet </a:t>
            </a:r>
            <a:r>
              <a:rPr lang="fr-FR" dirty="0"/>
              <a:t>d’effectuer une jointure d’une table avec elle-même comme si c’était une autre table. </a:t>
            </a:r>
            <a:endParaRPr lang="fr-FR" dirty="0" smtClean="0"/>
          </a:p>
          <a:p>
            <a:pPr>
              <a:lnSpc>
                <a:spcPct val="150000"/>
              </a:lnSpc>
            </a:pPr>
            <a:r>
              <a:rPr lang="fr-FR" b="1" dirty="0" smtClean="0"/>
              <a:t>NATURAL </a:t>
            </a:r>
            <a:r>
              <a:rPr lang="fr-FR" b="1" dirty="0"/>
              <a:t>JOIN </a:t>
            </a:r>
            <a:r>
              <a:rPr lang="fr-FR" dirty="0"/>
              <a:t>: jointure naturelle entre 2 tables s’il y a au moins une colonne qui porte le même nom entre les 2 tables SQL</a:t>
            </a: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2" name="Rectangle 21"/>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3" name="ZoneTexte 22"/>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5" name="object 6"/>
          <p:cNvSpPr txBox="1"/>
          <p:nvPr/>
        </p:nvSpPr>
        <p:spPr>
          <a:xfrm>
            <a:off x="3477886" y="1094931"/>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1613206493"/>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76157" y="3432491"/>
            <a:ext cx="2633180" cy="4907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altLang="fr-FR" sz="2400" b="1" dirty="0" smtClean="0"/>
              <a:t>OU </a:t>
            </a:r>
          </a:p>
        </p:txBody>
      </p:sp>
      <p:sp>
        <p:nvSpPr>
          <p:cNvPr id="8" name="Rectangle 7"/>
          <p:cNvSpPr/>
          <p:nvPr/>
        </p:nvSpPr>
        <p:spPr>
          <a:xfrm>
            <a:off x="176157" y="2829146"/>
            <a:ext cx="7748643" cy="400110"/>
          </a:xfrm>
          <a:prstGeom prst="rect">
            <a:avLst/>
          </a:prstGeom>
          <a:solidFill>
            <a:schemeClr val="accent1">
              <a:lumMod val="40000"/>
              <a:lumOff val="60000"/>
            </a:schemeClr>
          </a:solidFill>
        </p:spPr>
        <p:txBody>
          <a:bodyPr wrap="square">
            <a:spAutoFit/>
          </a:bodyPr>
          <a:lstStyle/>
          <a:p>
            <a:r>
              <a:rPr lang="fr-FR" sz="2000" b="1" dirty="0" smtClean="0"/>
              <a:t>SELECT </a:t>
            </a:r>
            <a:r>
              <a:rPr lang="fr-FR" sz="2000" b="1" dirty="0"/>
              <a:t>* FROM table1 </a:t>
            </a:r>
            <a:r>
              <a:rPr lang="fr-FR" sz="2000" b="1" dirty="0">
                <a:solidFill>
                  <a:srgbClr val="C00000"/>
                </a:solidFill>
              </a:rPr>
              <a:t>INNER JOIN </a:t>
            </a:r>
            <a:r>
              <a:rPr lang="fr-FR" sz="2000" b="1" dirty="0"/>
              <a:t>table2 ON </a:t>
            </a:r>
            <a:r>
              <a:rPr lang="fr-FR" sz="2000" b="1" dirty="0">
                <a:solidFill>
                  <a:srgbClr val="C00000"/>
                </a:solidFill>
              </a:rPr>
              <a:t>table1.id = table2.fk_id</a:t>
            </a:r>
          </a:p>
        </p:txBody>
      </p:sp>
      <p:sp>
        <p:nvSpPr>
          <p:cNvPr id="9" name="Rectangle 8"/>
          <p:cNvSpPr/>
          <p:nvPr/>
        </p:nvSpPr>
        <p:spPr>
          <a:xfrm>
            <a:off x="176157" y="4225492"/>
            <a:ext cx="7389380" cy="400110"/>
          </a:xfrm>
          <a:prstGeom prst="rect">
            <a:avLst/>
          </a:prstGeom>
          <a:solidFill>
            <a:schemeClr val="accent1">
              <a:lumMod val="40000"/>
              <a:lumOff val="60000"/>
            </a:schemeClr>
          </a:solidFill>
        </p:spPr>
        <p:txBody>
          <a:bodyPr wrap="square">
            <a:spAutoFit/>
          </a:bodyPr>
          <a:lstStyle/>
          <a:p>
            <a:r>
              <a:rPr lang="fr-FR" sz="2000" b="1" dirty="0" smtClean="0"/>
              <a:t>SELECT </a:t>
            </a:r>
            <a:r>
              <a:rPr lang="fr-FR" sz="2000" b="1" dirty="0"/>
              <a:t>* FROM table1 </a:t>
            </a:r>
            <a:r>
              <a:rPr lang="fr-FR" sz="2000" b="1" dirty="0" smtClean="0"/>
              <a:t>, table2 </a:t>
            </a:r>
            <a:r>
              <a:rPr lang="fr-FR" sz="2000" b="1" dirty="0" err="1" smtClean="0"/>
              <a:t>where</a:t>
            </a:r>
            <a:r>
              <a:rPr lang="fr-FR" sz="2000" b="1" dirty="0" smtClean="0"/>
              <a:t> </a:t>
            </a:r>
            <a:r>
              <a:rPr lang="fr-FR" sz="2000" b="1" dirty="0" smtClean="0">
                <a:solidFill>
                  <a:srgbClr val="C00000"/>
                </a:solidFill>
              </a:rPr>
              <a:t>table1.id </a:t>
            </a:r>
            <a:r>
              <a:rPr lang="fr-FR" sz="2000" b="1" dirty="0">
                <a:solidFill>
                  <a:srgbClr val="C00000"/>
                </a:solidFill>
              </a:rPr>
              <a:t>= table2.fk_id</a:t>
            </a:r>
          </a:p>
        </p:txBody>
      </p:sp>
      <p:sp>
        <p:nvSpPr>
          <p:cNvPr id="11" name="Rectangle 2"/>
          <p:cNvSpPr txBox="1">
            <a:spLocks noChangeArrowheads="1"/>
          </p:cNvSpPr>
          <p:nvPr/>
        </p:nvSpPr>
        <p:spPr>
          <a:xfrm>
            <a:off x="176157" y="2141925"/>
            <a:ext cx="2633180" cy="4907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altLang="fr-FR" sz="2400" b="1" dirty="0" smtClean="0"/>
              <a:t>Syntaxe</a:t>
            </a:r>
          </a:p>
        </p:txBody>
      </p:sp>
      <p:sp>
        <p:nvSpPr>
          <p:cNvPr id="12" name="Rectangle 11"/>
          <p:cNvSpPr/>
          <p:nvPr/>
        </p:nvSpPr>
        <p:spPr>
          <a:xfrm>
            <a:off x="0" y="4822070"/>
            <a:ext cx="11899729" cy="646331"/>
          </a:xfrm>
          <a:prstGeom prst="rect">
            <a:avLst/>
          </a:prstGeom>
        </p:spPr>
        <p:txBody>
          <a:bodyPr wrap="square">
            <a:spAutoFit/>
          </a:bodyPr>
          <a:lstStyle/>
          <a:p>
            <a:r>
              <a:rPr lang="fr-FR" dirty="0"/>
              <a:t>La syntaxe avec la condition WHERE est une manière alternative de faire la jointure mais qui possède l’inconvénient d’être moins facile à lire s’il y a déjà plusieurs conditions dans le WHERE.</a:t>
            </a: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6" name="Rectangle 2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7" name="ZoneTexte 26"/>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9" name="Rectangle 28"/>
          <p:cNvSpPr/>
          <p:nvPr/>
        </p:nvSpPr>
        <p:spPr>
          <a:xfrm>
            <a:off x="240405" y="1524682"/>
            <a:ext cx="1726755" cy="461665"/>
          </a:xfrm>
          <a:prstGeom prst="rect">
            <a:avLst/>
          </a:prstGeom>
        </p:spPr>
        <p:txBody>
          <a:bodyPr wrap="none">
            <a:spAutoFit/>
          </a:bodyPr>
          <a:lstStyle/>
          <a:p>
            <a:r>
              <a:rPr lang="fr-FR" sz="2400" b="1" dirty="0">
                <a:solidFill>
                  <a:srgbClr val="C00000"/>
                </a:solidFill>
              </a:rPr>
              <a:t>INNER JOIN </a:t>
            </a:r>
            <a:endParaRPr lang="fr-FR" sz="2400" dirty="0"/>
          </a:p>
        </p:txBody>
      </p:sp>
      <p:sp>
        <p:nvSpPr>
          <p:cNvPr id="30" name="object 6"/>
          <p:cNvSpPr txBox="1"/>
          <p:nvPr/>
        </p:nvSpPr>
        <p:spPr>
          <a:xfrm>
            <a:off x="2177550" y="141314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417741842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41338" y="1398879"/>
            <a:ext cx="9953362" cy="923330"/>
          </a:xfrm>
          <a:prstGeom prst="rect">
            <a:avLst/>
          </a:prstGeom>
        </p:spPr>
        <p:txBody>
          <a:bodyPr wrap="square">
            <a:spAutoFit/>
          </a:bodyPr>
          <a:lstStyle/>
          <a:p>
            <a:r>
              <a:rPr lang="fr-FR" b="1" dirty="0"/>
              <a:t>Exemple</a:t>
            </a:r>
            <a:r>
              <a:rPr lang="fr-FR" dirty="0"/>
              <a:t> </a:t>
            </a:r>
            <a:r>
              <a:rPr lang="fr-FR" dirty="0" smtClean="0"/>
              <a:t>:</a:t>
            </a:r>
          </a:p>
          <a:p>
            <a:r>
              <a:rPr lang="fr-FR" dirty="0" smtClean="0"/>
              <a:t>Imaginons </a:t>
            </a:r>
            <a:r>
              <a:rPr lang="fr-FR" dirty="0"/>
              <a:t>une application qui possède une table </a:t>
            </a:r>
            <a:r>
              <a:rPr lang="fr-FR" b="1" dirty="0"/>
              <a:t>utilisateur</a:t>
            </a:r>
            <a:r>
              <a:rPr lang="fr-FR" dirty="0"/>
              <a:t> </a:t>
            </a:r>
            <a:r>
              <a:rPr lang="fr-FR" dirty="0" smtClean="0"/>
              <a:t>et une </a:t>
            </a:r>
            <a:r>
              <a:rPr lang="fr-FR" dirty="0"/>
              <a:t>table </a:t>
            </a:r>
            <a:r>
              <a:rPr lang="fr-FR" b="1" dirty="0"/>
              <a:t>commande</a:t>
            </a:r>
            <a:r>
              <a:rPr lang="fr-FR" dirty="0"/>
              <a:t> qui contient toutes les commandes effectuées par les utilisateurs</a:t>
            </a:r>
          </a:p>
        </p:txBody>
      </p:sp>
      <p:pic>
        <p:nvPicPr>
          <p:cNvPr id="9" name="Image 8"/>
          <p:cNvPicPr>
            <a:picLocks noChangeAspect="1"/>
          </p:cNvPicPr>
          <p:nvPr/>
        </p:nvPicPr>
        <p:blipFill>
          <a:blip r:embed="rId2"/>
          <a:stretch>
            <a:fillRect/>
          </a:stretch>
        </p:blipFill>
        <p:spPr>
          <a:xfrm>
            <a:off x="0" y="2197638"/>
            <a:ext cx="5223748" cy="1780112"/>
          </a:xfrm>
          <a:prstGeom prst="rect">
            <a:avLst/>
          </a:prstGeom>
        </p:spPr>
      </p:pic>
      <p:pic>
        <p:nvPicPr>
          <p:cNvPr id="11" name="Image 10"/>
          <p:cNvPicPr>
            <a:picLocks noChangeAspect="1"/>
          </p:cNvPicPr>
          <p:nvPr/>
        </p:nvPicPr>
        <p:blipFill>
          <a:blip r:embed="rId3"/>
          <a:stretch>
            <a:fillRect/>
          </a:stretch>
        </p:blipFill>
        <p:spPr>
          <a:xfrm>
            <a:off x="-12438" y="4247143"/>
            <a:ext cx="5316081" cy="1887146"/>
          </a:xfrm>
          <a:prstGeom prst="rect">
            <a:avLst/>
          </a:prstGeom>
        </p:spPr>
      </p:pic>
      <p:sp>
        <p:nvSpPr>
          <p:cNvPr id="12" name="ZoneTexte 11"/>
          <p:cNvSpPr txBox="1"/>
          <p:nvPr/>
        </p:nvSpPr>
        <p:spPr>
          <a:xfrm>
            <a:off x="277619" y="3928267"/>
            <a:ext cx="1865254" cy="369332"/>
          </a:xfrm>
          <a:prstGeom prst="rect">
            <a:avLst/>
          </a:prstGeom>
          <a:noFill/>
        </p:spPr>
        <p:txBody>
          <a:bodyPr wrap="none" rtlCol="0">
            <a:spAutoFit/>
          </a:bodyPr>
          <a:lstStyle/>
          <a:p>
            <a:r>
              <a:rPr lang="fr-FR" b="1" dirty="0" smtClean="0"/>
              <a:t>Table commande </a:t>
            </a:r>
            <a:endParaRPr lang="fr-FR" b="1" dirty="0"/>
          </a:p>
        </p:txBody>
      </p:sp>
      <p:sp>
        <p:nvSpPr>
          <p:cNvPr id="13" name="Rectangle 12"/>
          <p:cNvSpPr/>
          <p:nvPr/>
        </p:nvSpPr>
        <p:spPr>
          <a:xfrm>
            <a:off x="5360425" y="2449108"/>
            <a:ext cx="6747757" cy="923330"/>
          </a:xfrm>
          <a:prstGeom prst="rect">
            <a:avLst/>
          </a:prstGeom>
          <a:solidFill>
            <a:schemeClr val="accent1">
              <a:lumMod val="40000"/>
              <a:lumOff val="60000"/>
            </a:schemeClr>
          </a:solidFill>
        </p:spPr>
        <p:txBody>
          <a:bodyPr wrap="square">
            <a:spAutoFit/>
          </a:bodyPr>
          <a:lstStyle/>
          <a:p>
            <a:pPr>
              <a:lnSpc>
                <a:spcPct val="150000"/>
              </a:lnSpc>
            </a:pPr>
            <a:r>
              <a:rPr lang="fr-FR" dirty="0"/>
              <a:t>SELECT id, </a:t>
            </a:r>
            <a:r>
              <a:rPr lang="fr-FR" dirty="0" err="1"/>
              <a:t>prenom</a:t>
            </a:r>
            <a:r>
              <a:rPr lang="fr-FR" dirty="0"/>
              <a:t>, nom, </a:t>
            </a:r>
            <a:r>
              <a:rPr lang="fr-FR" dirty="0" err="1"/>
              <a:t>date_achat</a:t>
            </a:r>
            <a:r>
              <a:rPr lang="fr-FR" dirty="0"/>
              <a:t>, </a:t>
            </a:r>
            <a:r>
              <a:rPr lang="fr-FR" dirty="0" err="1"/>
              <a:t>num_facture</a:t>
            </a:r>
            <a:r>
              <a:rPr lang="fr-FR" dirty="0"/>
              <a:t>, </a:t>
            </a:r>
            <a:r>
              <a:rPr lang="fr-FR" dirty="0" err="1"/>
              <a:t>prix_total</a:t>
            </a:r>
            <a:r>
              <a:rPr lang="fr-FR" dirty="0"/>
              <a:t> </a:t>
            </a:r>
            <a:r>
              <a:rPr lang="fr-FR" b="1" dirty="0"/>
              <a:t>FROM </a:t>
            </a:r>
            <a:r>
              <a:rPr lang="fr-FR" b="1" dirty="0" smtClean="0"/>
              <a:t>UTILISATEUR U </a:t>
            </a:r>
            <a:r>
              <a:rPr lang="fr-FR" b="1" dirty="0" smtClean="0">
                <a:solidFill>
                  <a:srgbClr val="C00000"/>
                </a:solidFill>
              </a:rPr>
              <a:t>INNER </a:t>
            </a:r>
            <a:r>
              <a:rPr lang="fr-FR" b="1" dirty="0">
                <a:solidFill>
                  <a:srgbClr val="C00000"/>
                </a:solidFill>
              </a:rPr>
              <a:t>JOIN </a:t>
            </a:r>
            <a:r>
              <a:rPr lang="fr-FR" b="1" dirty="0" smtClean="0"/>
              <a:t>COMMANDE  C </a:t>
            </a:r>
            <a:r>
              <a:rPr lang="fr-FR" b="1" dirty="0" smtClean="0">
                <a:solidFill>
                  <a:srgbClr val="C00000"/>
                </a:solidFill>
              </a:rPr>
              <a:t>ON </a:t>
            </a:r>
            <a:r>
              <a:rPr lang="fr-FR" b="1" dirty="0" smtClean="0"/>
              <a:t>U.id </a:t>
            </a:r>
            <a:r>
              <a:rPr lang="fr-FR" b="1" dirty="0"/>
              <a:t>= </a:t>
            </a:r>
            <a:r>
              <a:rPr lang="fr-FR" b="1" dirty="0" err="1" smtClean="0"/>
              <a:t>C.utilisateur_id</a:t>
            </a:r>
            <a:endParaRPr lang="fr-FR" b="1" dirty="0"/>
          </a:p>
        </p:txBody>
      </p:sp>
      <p:pic>
        <p:nvPicPr>
          <p:cNvPr id="15" name="Image 14"/>
          <p:cNvPicPr>
            <a:picLocks noChangeAspect="1"/>
          </p:cNvPicPr>
          <p:nvPr/>
        </p:nvPicPr>
        <p:blipFill>
          <a:blip r:embed="rId4"/>
          <a:stretch>
            <a:fillRect/>
          </a:stretch>
        </p:blipFill>
        <p:spPr>
          <a:xfrm>
            <a:off x="5913016" y="4934186"/>
            <a:ext cx="5784705" cy="1964109"/>
          </a:xfrm>
          <a:prstGeom prst="rect">
            <a:avLst/>
          </a:prstGeom>
        </p:spPr>
      </p:pic>
      <p:sp>
        <p:nvSpPr>
          <p:cNvPr id="16" name="Rectangle 15"/>
          <p:cNvSpPr/>
          <p:nvPr/>
        </p:nvSpPr>
        <p:spPr>
          <a:xfrm>
            <a:off x="5537426" y="3677524"/>
            <a:ext cx="6570756" cy="923330"/>
          </a:xfrm>
          <a:prstGeom prst="rect">
            <a:avLst/>
          </a:prstGeom>
          <a:solidFill>
            <a:schemeClr val="accent1">
              <a:lumMod val="40000"/>
              <a:lumOff val="60000"/>
            </a:schemeClr>
          </a:solidFill>
        </p:spPr>
        <p:txBody>
          <a:bodyPr wrap="square">
            <a:spAutoFit/>
          </a:bodyPr>
          <a:lstStyle/>
          <a:p>
            <a:pPr>
              <a:lnSpc>
                <a:spcPct val="150000"/>
              </a:lnSpc>
            </a:pPr>
            <a:r>
              <a:rPr lang="fr-FR" dirty="0"/>
              <a:t>SELECT id, </a:t>
            </a:r>
            <a:r>
              <a:rPr lang="fr-FR" dirty="0" err="1"/>
              <a:t>prenom</a:t>
            </a:r>
            <a:r>
              <a:rPr lang="fr-FR" dirty="0"/>
              <a:t>, nom, </a:t>
            </a:r>
            <a:r>
              <a:rPr lang="fr-FR" dirty="0" err="1"/>
              <a:t>date_achat</a:t>
            </a:r>
            <a:r>
              <a:rPr lang="fr-FR" dirty="0"/>
              <a:t>, </a:t>
            </a:r>
            <a:r>
              <a:rPr lang="fr-FR" dirty="0" err="1"/>
              <a:t>num_facture</a:t>
            </a:r>
            <a:r>
              <a:rPr lang="fr-FR" dirty="0"/>
              <a:t>, </a:t>
            </a:r>
            <a:r>
              <a:rPr lang="fr-FR" dirty="0" err="1"/>
              <a:t>prix_total</a:t>
            </a:r>
            <a:r>
              <a:rPr lang="fr-FR" dirty="0"/>
              <a:t> FROM </a:t>
            </a:r>
            <a:r>
              <a:rPr lang="fr-FR" b="1" dirty="0" smtClean="0"/>
              <a:t>UTILISATEUR U, COMMANDE C  </a:t>
            </a:r>
            <a:r>
              <a:rPr lang="fr-FR" dirty="0" err="1" smtClean="0"/>
              <a:t>where</a:t>
            </a:r>
            <a:r>
              <a:rPr lang="fr-FR" dirty="0" smtClean="0"/>
              <a:t> </a:t>
            </a:r>
            <a:r>
              <a:rPr lang="fr-FR" b="1" dirty="0" smtClean="0"/>
              <a:t>U.id </a:t>
            </a:r>
            <a:r>
              <a:rPr lang="fr-FR" b="1" dirty="0"/>
              <a:t>= </a:t>
            </a:r>
            <a:r>
              <a:rPr lang="fr-FR" b="1" dirty="0" err="1" smtClean="0"/>
              <a:t>C.utilisateur_id</a:t>
            </a:r>
            <a:endParaRPr lang="fr-FR" b="1" dirty="0"/>
          </a:p>
        </p:txBody>
      </p:sp>
      <p:sp>
        <p:nvSpPr>
          <p:cNvPr id="17" name="Rectangle 2"/>
          <p:cNvSpPr txBox="1">
            <a:spLocks noChangeArrowheads="1"/>
          </p:cNvSpPr>
          <p:nvPr/>
        </p:nvSpPr>
        <p:spPr>
          <a:xfrm>
            <a:off x="5207839" y="3250577"/>
            <a:ext cx="579478" cy="49075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altLang="fr-FR" sz="2400" b="1" dirty="0" smtClean="0"/>
              <a:t>OU </a:t>
            </a:r>
          </a:p>
        </p:txBody>
      </p:sp>
      <p:sp>
        <p:nvSpPr>
          <p:cNvPr id="18" name="Flèche vers le bas 17"/>
          <p:cNvSpPr/>
          <p:nvPr/>
        </p:nvSpPr>
        <p:spPr>
          <a:xfrm>
            <a:off x="8128000" y="4542798"/>
            <a:ext cx="474952" cy="522688"/>
          </a:xfrm>
          <a:prstGeom prst="down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Rectangle 18"/>
          <p:cNvSpPr/>
          <p:nvPr/>
        </p:nvSpPr>
        <p:spPr>
          <a:xfrm>
            <a:off x="15065" y="6193908"/>
            <a:ext cx="5522361" cy="646331"/>
          </a:xfrm>
          <a:prstGeom prst="rect">
            <a:avLst/>
          </a:prstGeom>
        </p:spPr>
        <p:txBody>
          <a:bodyPr wrap="square">
            <a:spAutoFit/>
          </a:bodyPr>
          <a:lstStyle/>
          <a:p>
            <a:r>
              <a:rPr lang="fr-FR" b="1" dirty="0"/>
              <a:t>Pour afficher toutes les commandes associées aux utilisateurs, il est possible d’utiliser la requête </a:t>
            </a:r>
            <a:r>
              <a:rPr lang="fr-FR" b="1" dirty="0" smtClean="0"/>
              <a:t>suivante : </a:t>
            </a:r>
            <a:endParaRPr lang="fr-FR" b="1" dirty="0"/>
          </a:p>
        </p:txBody>
      </p:sp>
      <p:sp>
        <p:nvSpPr>
          <p:cNvPr id="2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2" name="Rectangle 31"/>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3" name="ZoneTexte 32"/>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35" name="Rectangle 34"/>
          <p:cNvSpPr/>
          <p:nvPr/>
        </p:nvSpPr>
        <p:spPr>
          <a:xfrm>
            <a:off x="214583" y="1227332"/>
            <a:ext cx="1726755" cy="461665"/>
          </a:xfrm>
          <a:prstGeom prst="rect">
            <a:avLst/>
          </a:prstGeom>
        </p:spPr>
        <p:txBody>
          <a:bodyPr wrap="none">
            <a:spAutoFit/>
          </a:bodyPr>
          <a:lstStyle/>
          <a:p>
            <a:r>
              <a:rPr lang="fr-FR" sz="2400" b="1" dirty="0">
                <a:solidFill>
                  <a:srgbClr val="C00000"/>
                </a:solidFill>
              </a:rPr>
              <a:t>INNER JOIN </a:t>
            </a:r>
            <a:endParaRPr lang="fr-FR" sz="2400" dirty="0"/>
          </a:p>
        </p:txBody>
      </p:sp>
      <p:sp>
        <p:nvSpPr>
          <p:cNvPr id="36" name="object 6"/>
          <p:cNvSpPr txBox="1"/>
          <p:nvPr/>
        </p:nvSpPr>
        <p:spPr>
          <a:xfrm>
            <a:off x="3882676" y="1091125"/>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Tree>
    <p:extLst>
      <p:ext uri="{BB962C8B-B14F-4D97-AF65-F5344CB8AC3E}">
        <p14:creationId xmlns:p14="http://schemas.microsoft.com/office/powerpoint/2010/main" val="195746144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4583" y="1874111"/>
            <a:ext cx="11975870" cy="3000821"/>
          </a:xfrm>
          <a:prstGeom prst="rect">
            <a:avLst/>
          </a:prstGeom>
        </p:spPr>
        <p:txBody>
          <a:bodyPr wrap="square">
            <a:spAutoFit/>
          </a:bodyPr>
          <a:lstStyle/>
          <a:p>
            <a:pPr>
              <a:lnSpc>
                <a:spcPct val="150000"/>
              </a:lnSpc>
            </a:pPr>
            <a:r>
              <a:rPr lang="fr-FR" dirty="0" smtClean="0"/>
              <a:t>Pour </a:t>
            </a:r>
            <a:r>
              <a:rPr lang="fr-FR" dirty="0"/>
              <a:t>réaliser la base de données d’une société de redistributions de produits, nous avons pu identifier les relations suivantes : </a:t>
            </a:r>
            <a:endParaRPr lang="fr-FR" dirty="0" smtClean="0"/>
          </a:p>
          <a:p>
            <a:pPr>
              <a:lnSpc>
                <a:spcPct val="150000"/>
              </a:lnSpc>
            </a:pPr>
            <a:r>
              <a:rPr lang="fr-FR" dirty="0" smtClean="0"/>
              <a:t>• </a:t>
            </a:r>
            <a:r>
              <a:rPr lang="fr-FR" b="1" dirty="0" smtClean="0"/>
              <a:t>FOURNISSEUR</a:t>
            </a:r>
            <a:r>
              <a:rPr lang="fr-FR" dirty="0" smtClean="0"/>
              <a:t> </a:t>
            </a:r>
            <a:r>
              <a:rPr lang="fr-FR" dirty="0"/>
              <a:t>(</a:t>
            </a:r>
            <a:r>
              <a:rPr lang="fr-FR" b="1" u="sng" dirty="0"/>
              <a:t>N°SIRET</a:t>
            </a:r>
            <a:r>
              <a:rPr lang="fr-FR" dirty="0"/>
              <a:t>, NOM, ADRESSE, VILLE), </a:t>
            </a:r>
            <a:r>
              <a:rPr lang="fr-FR" dirty="0" smtClean="0"/>
              <a:t>et qui contient </a:t>
            </a:r>
            <a:r>
              <a:rPr lang="fr-FR" dirty="0"/>
              <a:t>le numéro de Siret du fournisseur, son nom, son adresse et la ville d’installation. </a:t>
            </a:r>
            <a:endParaRPr lang="fr-FR" dirty="0" smtClean="0"/>
          </a:p>
          <a:p>
            <a:pPr>
              <a:lnSpc>
                <a:spcPct val="150000"/>
              </a:lnSpc>
            </a:pPr>
            <a:r>
              <a:rPr lang="fr-FR" dirty="0" smtClean="0"/>
              <a:t>• </a:t>
            </a:r>
            <a:r>
              <a:rPr lang="fr-FR" b="1" dirty="0" smtClean="0"/>
              <a:t>PRODUIT</a:t>
            </a:r>
            <a:r>
              <a:rPr lang="fr-FR" dirty="0" smtClean="0"/>
              <a:t> </a:t>
            </a:r>
            <a:r>
              <a:rPr lang="fr-FR" dirty="0"/>
              <a:t>(</a:t>
            </a:r>
            <a:r>
              <a:rPr lang="fr-FR" b="1" u="sng" dirty="0"/>
              <a:t>N°PROD</a:t>
            </a:r>
            <a:r>
              <a:rPr lang="fr-FR" dirty="0"/>
              <a:t>, DESIGNATION, PRIX, POIDS, COULEUR), et qui contient le numéro du produit, sa désignation, son prix, son poids et sa couleur. </a:t>
            </a:r>
            <a:endParaRPr lang="fr-FR" dirty="0" smtClean="0"/>
          </a:p>
          <a:p>
            <a:pPr>
              <a:lnSpc>
                <a:spcPct val="150000"/>
              </a:lnSpc>
            </a:pPr>
            <a:r>
              <a:rPr lang="fr-FR" dirty="0" smtClean="0"/>
              <a:t>• </a:t>
            </a:r>
            <a:r>
              <a:rPr lang="fr-FR" b="1" dirty="0" smtClean="0"/>
              <a:t>COMMANDE</a:t>
            </a:r>
            <a:r>
              <a:rPr lang="fr-FR" dirty="0" smtClean="0"/>
              <a:t> </a:t>
            </a:r>
            <a:r>
              <a:rPr lang="fr-FR" dirty="0"/>
              <a:t>(</a:t>
            </a:r>
            <a:r>
              <a:rPr lang="fr-FR" b="1" u="sng" dirty="0"/>
              <a:t>N°COMM</a:t>
            </a:r>
            <a:r>
              <a:rPr lang="fr-FR" dirty="0"/>
              <a:t>, </a:t>
            </a:r>
            <a:r>
              <a:rPr lang="fr-FR" b="1" dirty="0" smtClean="0"/>
              <a:t>#RÉF_SIRET</a:t>
            </a:r>
            <a:r>
              <a:rPr lang="fr-FR" dirty="0"/>
              <a:t>, </a:t>
            </a:r>
            <a:r>
              <a:rPr lang="fr-FR" dirty="0" smtClean="0"/>
              <a:t>#</a:t>
            </a:r>
            <a:r>
              <a:rPr lang="fr-FR" b="1" dirty="0" smtClean="0"/>
              <a:t>RÉF_PROD</a:t>
            </a:r>
            <a:r>
              <a:rPr lang="fr-FR" dirty="0"/>
              <a:t>, </a:t>
            </a:r>
            <a:r>
              <a:rPr lang="fr-FR" dirty="0" smtClean="0"/>
              <a:t>QUANTITÉ) et </a:t>
            </a:r>
            <a:r>
              <a:rPr lang="fr-FR" dirty="0"/>
              <a:t>qui recensent le numéro de la commande, le numéro du fournisseur (à qui elle est passée), le numéro du produit commandé et la quantité commandé.</a:t>
            </a:r>
          </a:p>
        </p:txBody>
      </p:sp>
      <p:sp>
        <p:nvSpPr>
          <p:cNvPr id="8" name="Rectangle 7"/>
          <p:cNvSpPr/>
          <p:nvPr/>
        </p:nvSpPr>
        <p:spPr>
          <a:xfrm>
            <a:off x="214583" y="4773332"/>
            <a:ext cx="9711399" cy="2169825"/>
          </a:xfrm>
          <a:prstGeom prst="rect">
            <a:avLst/>
          </a:prstGeom>
        </p:spPr>
        <p:txBody>
          <a:bodyPr wrap="square">
            <a:spAutoFit/>
          </a:bodyPr>
          <a:lstStyle/>
          <a:p>
            <a:pPr marL="342900" indent="-342900">
              <a:lnSpc>
                <a:spcPct val="150000"/>
              </a:lnSpc>
              <a:buAutoNum type="arabicParenR"/>
            </a:pPr>
            <a:r>
              <a:rPr lang="fr-FR" dirty="0" smtClean="0"/>
              <a:t>Réaliser le MLD pour ce </a:t>
            </a:r>
            <a:r>
              <a:rPr lang="fr-FR" dirty="0" err="1" smtClean="0"/>
              <a:t>Schema</a:t>
            </a:r>
            <a:r>
              <a:rPr lang="fr-FR" dirty="0" smtClean="0"/>
              <a:t>.</a:t>
            </a:r>
          </a:p>
          <a:p>
            <a:pPr marL="342900" indent="-342900">
              <a:lnSpc>
                <a:spcPct val="150000"/>
              </a:lnSpc>
              <a:buAutoNum type="arabicParenR"/>
            </a:pPr>
            <a:r>
              <a:rPr lang="fr-FR" dirty="0" smtClean="0"/>
              <a:t>Il </a:t>
            </a:r>
            <a:r>
              <a:rPr lang="fr-FR" dirty="0"/>
              <a:t>est demandé de réaliser les opérations relationnelles, dont les résultats sont : </a:t>
            </a:r>
            <a:endParaRPr lang="fr-FR" dirty="0" smtClean="0"/>
          </a:p>
          <a:p>
            <a:pPr>
              <a:lnSpc>
                <a:spcPct val="150000"/>
              </a:lnSpc>
            </a:pPr>
            <a:r>
              <a:rPr lang="fr-FR" dirty="0" smtClean="0"/>
              <a:t>2.1) La </a:t>
            </a:r>
            <a:r>
              <a:rPr lang="fr-FR" dirty="0"/>
              <a:t>désignation des produits pesant plus de 5 Kilos</a:t>
            </a:r>
            <a:r>
              <a:rPr lang="fr-FR" dirty="0" smtClean="0"/>
              <a:t>.</a:t>
            </a:r>
          </a:p>
          <a:p>
            <a:pPr>
              <a:lnSpc>
                <a:spcPct val="150000"/>
              </a:lnSpc>
            </a:pPr>
            <a:r>
              <a:rPr lang="fr-FR" dirty="0" smtClean="0"/>
              <a:t>2.2) Les </a:t>
            </a:r>
            <a:r>
              <a:rPr lang="fr-FR" dirty="0"/>
              <a:t>noms des fournisseurs auprès desquels la société a eu des </a:t>
            </a:r>
            <a:r>
              <a:rPr lang="fr-FR" dirty="0" smtClean="0"/>
              <a:t>commandes.</a:t>
            </a:r>
          </a:p>
          <a:p>
            <a:pPr>
              <a:lnSpc>
                <a:spcPct val="150000"/>
              </a:lnSpc>
            </a:pPr>
            <a:r>
              <a:rPr lang="fr-FR" dirty="0" smtClean="0"/>
              <a:t>2.3) Les </a:t>
            </a:r>
            <a:r>
              <a:rPr lang="fr-FR" dirty="0"/>
              <a:t>quantités des « armoires » et les noms de leurs fournisseurs, commandées par la société.  </a:t>
            </a: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Rectangle 2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2" name="ZoneTexte 21"/>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4" name="object 6"/>
          <p:cNvSpPr txBox="1"/>
          <p:nvPr/>
        </p:nvSpPr>
        <p:spPr>
          <a:xfrm>
            <a:off x="2894885" y="1146496"/>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Simple ( SELECT)</a:t>
            </a:r>
            <a:endParaRPr sz="2400" dirty="0">
              <a:latin typeface="Tahoma"/>
              <a:cs typeface="Tahoma"/>
            </a:endParaRPr>
          </a:p>
        </p:txBody>
      </p:sp>
      <p:sp>
        <p:nvSpPr>
          <p:cNvPr id="2" name="Rectangle 1"/>
          <p:cNvSpPr/>
          <p:nvPr/>
        </p:nvSpPr>
        <p:spPr>
          <a:xfrm>
            <a:off x="214583" y="1038378"/>
            <a:ext cx="1977074" cy="830997"/>
          </a:xfrm>
          <a:prstGeom prst="rect">
            <a:avLst/>
          </a:prstGeom>
        </p:spPr>
        <p:txBody>
          <a:bodyPr wrap="square">
            <a:spAutoFit/>
          </a:bodyPr>
          <a:lstStyle/>
          <a:p>
            <a:pPr>
              <a:lnSpc>
                <a:spcPct val="150000"/>
              </a:lnSpc>
            </a:pPr>
            <a:r>
              <a:rPr lang="fr-FR" sz="3200" b="1" dirty="0"/>
              <a:t>Exercice </a:t>
            </a:r>
            <a:endParaRPr lang="fr-FR" sz="3200" dirty="0"/>
          </a:p>
        </p:txBody>
      </p:sp>
    </p:spTree>
    <p:extLst>
      <p:ext uri="{BB962C8B-B14F-4D97-AF65-F5344CB8AC3E}">
        <p14:creationId xmlns:p14="http://schemas.microsoft.com/office/powerpoint/2010/main" val="419152821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15688" y="2747089"/>
            <a:ext cx="2360295" cy="1282402"/>
          </a:xfrm>
          <a:prstGeom prst="rect">
            <a:avLst/>
          </a:prstGeom>
        </p:spPr>
        <p:txBody>
          <a:bodyPr vert="horz" wrap="square" lIns="0" tIns="0" rIns="0" bIns="0" rtlCol="0">
            <a:spAutoFit/>
          </a:bodyPr>
          <a:lstStyle/>
          <a:p>
            <a:pPr marL="226060" indent="-213360">
              <a:buClr>
                <a:srgbClr val="000098"/>
              </a:buClr>
              <a:buFont typeface="Times New Roman"/>
              <a:buChar char="•"/>
              <a:tabLst>
                <a:tab pos="226060" algn="l"/>
              </a:tabLst>
            </a:pPr>
            <a:r>
              <a:rPr sz="2000" dirty="0">
                <a:solidFill>
                  <a:srgbClr val="000098"/>
                </a:solidFill>
                <a:latin typeface="Times New Roman"/>
                <a:cs typeface="Times New Roman"/>
              </a:rPr>
              <a:t>Re</a:t>
            </a:r>
            <a:r>
              <a:rPr sz="2000" spc="-10" dirty="0">
                <a:solidFill>
                  <a:srgbClr val="000098"/>
                </a:solidFill>
                <a:latin typeface="Times New Roman"/>
                <a:cs typeface="Times New Roman"/>
              </a:rPr>
              <a:t>q</a:t>
            </a:r>
            <a:r>
              <a:rPr sz="2000" dirty="0">
                <a:solidFill>
                  <a:srgbClr val="000098"/>
                </a:solidFill>
                <a:latin typeface="Times New Roman"/>
                <a:cs typeface="Times New Roman"/>
              </a:rPr>
              <a:t>u</a:t>
            </a:r>
            <a:r>
              <a:rPr sz="2000" spc="-10" dirty="0">
                <a:solidFill>
                  <a:srgbClr val="000098"/>
                </a:solidFill>
                <a:latin typeface="Times New Roman"/>
                <a:cs typeface="Times New Roman"/>
              </a:rPr>
              <a:t>ê</a:t>
            </a:r>
            <a:r>
              <a:rPr sz="2000" dirty="0">
                <a:solidFill>
                  <a:srgbClr val="000098"/>
                </a:solidFill>
                <a:latin typeface="Times New Roman"/>
                <a:cs typeface="Times New Roman"/>
              </a:rPr>
              <a:t>tes</a:t>
            </a:r>
            <a:r>
              <a:rPr sz="2000" spc="-5" dirty="0">
                <a:solidFill>
                  <a:srgbClr val="000098"/>
                </a:solidFill>
                <a:latin typeface="Times New Roman"/>
                <a:cs typeface="Times New Roman"/>
              </a:rPr>
              <a:t> </a:t>
            </a:r>
            <a:r>
              <a:rPr sz="2000" dirty="0">
                <a:solidFill>
                  <a:srgbClr val="000098"/>
                </a:solidFill>
                <a:latin typeface="Times New Roman"/>
                <a:cs typeface="Times New Roman"/>
              </a:rPr>
              <a:t>imbriqu</a:t>
            </a:r>
            <a:r>
              <a:rPr sz="2000" spc="-15" dirty="0">
                <a:solidFill>
                  <a:srgbClr val="000098"/>
                </a:solidFill>
                <a:latin typeface="Times New Roman"/>
                <a:cs typeface="Times New Roman"/>
              </a:rPr>
              <a:t>é</a:t>
            </a:r>
            <a:r>
              <a:rPr sz="2000" spc="-10" dirty="0">
                <a:solidFill>
                  <a:srgbClr val="000098"/>
                </a:solidFill>
                <a:latin typeface="Times New Roman"/>
                <a:cs typeface="Times New Roman"/>
              </a:rPr>
              <a:t>e</a:t>
            </a:r>
            <a:r>
              <a:rPr sz="2000" dirty="0">
                <a:solidFill>
                  <a:srgbClr val="000098"/>
                </a:solidFill>
                <a:latin typeface="Times New Roman"/>
                <a:cs typeface="Times New Roman"/>
              </a:rPr>
              <a:t>s</a:t>
            </a:r>
            <a:endParaRPr sz="2000" dirty="0">
              <a:latin typeface="Times New Roman"/>
              <a:cs typeface="Times New Roman"/>
            </a:endParaRPr>
          </a:p>
          <a:p>
            <a:pPr marL="289560" indent="-276860">
              <a:spcBef>
                <a:spcPts val="1400"/>
              </a:spcBef>
              <a:buClr>
                <a:srgbClr val="000098"/>
              </a:buClr>
              <a:buFont typeface="Times New Roman"/>
              <a:buChar char="•"/>
              <a:tabLst>
                <a:tab pos="289560" algn="l"/>
              </a:tabLst>
            </a:pPr>
            <a:r>
              <a:rPr sz="2000" spc="-5" dirty="0">
                <a:solidFill>
                  <a:srgbClr val="000098"/>
                </a:solidFill>
                <a:latin typeface="Times New Roman"/>
                <a:cs typeface="Times New Roman"/>
              </a:rPr>
              <a:t>A</a:t>
            </a:r>
            <a:r>
              <a:rPr sz="2000" spc="-25" dirty="0">
                <a:solidFill>
                  <a:srgbClr val="000098"/>
                </a:solidFill>
                <a:latin typeface="Times New Roman"/>
                <a:cs typeface="Times New Roman"/>
              </a:rPr>
              <a:t>g</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éga</a:t>
            </a:r>
            <a:r>
              <a:rPr sz="2000" spc="-10" dirty="0">
                <a:solidFill>
                  <a:srgbClr val="000098"/>
                </a:solidFill>
                <a:latin typeface="Times New Roman"/>
                <a:cs typeface="Times New Roman"/>
              </a:rPr>
              <a:t>t</a:t>
            </a:r>
            <a:endParaRPr sz="2000" dirty="0">
              <a:latin typeface="Times New Roman"/>
              <a:cs typeface="Times New Roman"/>
            </a:endParaRPr>
          </a:p>
          <a:p>
            <a:pPr marL="226060" indent="-213360">
              <a:spcBef>
                <a:spcPts val="1400"/>
              </a:spcBef>
              <a:buClr>
                <a:srgbClr val="000098"/>
              </a:buClr>
              <a:buFont typeface="Times New Roman"/>
              <a:buChar char="•"/>
              <a:tabLst>
                <a:tab pos="226060" algn="l"/>
              </a:tabLst>
            </a:pPr>
            <a:r>
              <a:rPr sz="2000" dirty="0">
                <a:solidFill>
                  <a:srgbClr val="000098"/>
                </a:solidFill>
                <a:latin typeface="Times New Roman"/>
                <a:cs typeface="Times New Roman"/>
              </a:rPr>
              <a:t>Re</a:t>
            </a:r>
            <a:r>
              <a:rPr sz="2000" spc="-30" dirty="0">
                <a:solidFill>
                  <a:srgbClr val="000098"/>
                </a:solidFill>
                <a:latin typeface="Times New Roman"/>
                <a:cs typeface="Times New Roman"/>
              </a:rPr>
              <a:t>g</a:t>
            </a:r>
            <a:r>
              <a:rPr sz="2000" spc="-10" dirty="0">
                <a:solidFill>
                  <a:srgbClr val="000098"/>
                </a:solidFill>
                <a:latin typeface="Times New Roman"/>
                <a:cs typeface="Times New Roman"/>
              </a:rPr>
              <a:t>r</a:t>
            </a:r>
            <a:r>
              <a:rPr sz="2000" dirty="0">
                <a:solidFill>
                  <a:srgbClr val="000098"/>
                </a:solidFill>
                <a:latin typeface="Times New Roman"/>
                <a:cs typeface="Times New Roman"/>
              </a:rPr>
              <a:t>oup</a:t>
            </a:r>
            <a:r>
              <a:rPr sz="2000" spc="-15" dirty="0">
                <a:solidFill>
                  <a:srgbClr val="000098"/>
                </a:solidFill>
                <a:latin typeface="Times New Roman"/>
                <a:cs typeface="Times New Roman"/>
              </a:rPr>
              <a:t>e</a:t>
            </a:r>
            <a:r>
              <a:rPr sz="2000" dirty="0">
                <a:solidFill>
                  <a:srgbClr val="000098"/>
                </a:solidFill>
                <a:latin typeface="Times New Roman"/>
                <a:cs typeface="Times New Roman"/>
              </a:rPr>
              <a:t>m</a:t>
            </a:r>
            <a:r>
              <a:rPr sz="2000" spc="-10" dirty="0">
                <a:solidFill>
                  <a:srgbClr val="000098"/>
                </a:solidFill>
                <a:latin typeface="Times New Roman"/>
                <a:cs typeface="Times New Roman"/>
              </a:rPr>
              <a:t>e</a:t>
            </a:r>
            <a:r>
              <a:rPr sz="2000" dirty="0">
                <a:solidFill>
                  <a:srgbClr val="000098"/>
                </a:solidFill>
                <a:latin typeface="Times New Roman"/>
                <a:cs typeface="Times New Roman"/>
              </a:rPr>
              <a:t>nt</a:t>
            </a:r>
            <a:endParaRPr sz="2000" dirty="0">
              <a:latin typeface="Times New Roman"/>
              <a:cs typeface="Times New Roman"/>
            </a:endParaRPr>
          </a:p>
        </p:txBody>
      </p:sp>
      <p:sp>
        <p:nvSpPr>
          <p:cNvPr id="5" name="object 5"/>
          <p:cNvSpPr txBox="1">
            <a:spLocks noGrp="1"/>
          </p:cNvSpPr>
          <p:nvPr>
            <p:ph type="sldNum" sz="quarter" idx="4294967295"/>
          </p:nvPr>
        </p:nvSpPr>
        <p:spPr>
          <a:xfrm>
            <a:off x="1589409" y="6645837"/>
            <a:ext cx="203200" cy="830997"/>
          </a:xfrm>
          <a:prstGeom prst="rect">
            <a:avLst/>
          </a:prstGeom>
        </p:spPr>
        <p:txBody>
          <a:bodyPr vert="horz" wrap="square" lIns="0" tIns="0" rIns="0" bIns="0" rtlCol="0">
            <a:spAutoFit/>
          </a:bodyPr>
          <a:lstStyle/>
          <a:p>
            <a:pPr marL="25400"/>
            <a:fld id="{81D60167-4931-47E6-BA6A-407CBD079E47}" type="slidenum">
              <a:rPr dirty="0"/>
              <a:pPr marL="25400"/>
              <a:t>194</a:t>
            </a:fld>
            <a:endParaRPr dirty="0"/>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 name="ZoneTexte 18"/>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0" name="object 6"/>
          <p:cNvSpPr txBox="1"/>
          <p:nvPr/>
        </p:nvSpPr>
        <p:spPr>
          <a:xfrm>
            <a:off x="3672521" y="1094931"/>
            <a:ext cx="7171562" cy="387927"/>
          </a:xfrm>
          <a:prstGeom prst="rect">
            <a:avLst/>
          </a:prstGeom>
          <a:solidFill>
            <a:srgbClr val="D6D6EF"/>
          </a:solidFill>
        </p:spPr>
        <p:txBody>
          <a:bodyPr vert="horz" wrap="square" lIns="0" tIns="18415" rIns="0" bIns="0" rtlCol="0">
            <a:spAutoFit/>
          </a:bodyPr>
          <a:lstStyle/>
          <a:p>
            <a:pPr marL="53975">
              <a:lnSpc>
                <a:spcPct val="100000"/>
              </a:lnSpc>
              <a:spcBef>
                <a:spcPts val="145"/>
              </a:spcBef>
            </a:pPr>
            <a:r>
              <a:rPr lang="fr-FR" sz="2400" b="1" spc="-10" dirty="0" smtClean="0">
                <a:solidFill>
                  <a:srgbClr val="3333B2"/>
                </a:solidFill>
                <a:latin typeface="Arial"/>
                <a:cs typeface="Arial"/>
              </a:rPr>
              <a:t>Langage SQL ( SELECT)</a:t>
            </a:r>
            <a:endParaRPr sz="2400" dirty="0">
              <a:latin typeface="Tahoma"/>
              <a:cs typeface="Tahoma"/>
            </a:endParaRPr>
          </a:p>
        </p:txBody>
      </p:sp>
    </p:spTree>
    <p:extLst>
      <p:ext uri="{BB962C8B-B14F-4D97-AF65-F5344CB8AC3E}">
        <p14:creationId xmlns:p14="http://schemas.microsoft.com/office/powerpoint/2010/main" val="968159275"/>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nchor="ctr">
            <a:spAutoFit/>
          </a:bodyPr>
          <a:lstStyle/>
          <a:p>
            <a:pPr marL="25400"/>
            <a:fld id="{81D60167-4931-47E6-BA6A-407CBD079E47}" type="slidenum">
              <a:rPr dirty="0"/>
              <a:pPr marL="25400"/>
              <a:t>195</a:t>
            </a:fld>
            <a:endParaRPr dirty="0"/>
          </a:p>
        </p:txBody>
      </p:sp>
      <p:sp>
        <p:nvSpPr>
          <p:cNvPr id="2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4" name="Rectangle 33"/>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5" name="ZoneTexte 34"/>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36"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37" name="object 3"/>
          <p:cNvSpPr txBox="1"/>
          <p:nvPr/>
        </p:nvSpPr>
        <p:spPr>
          <a:xfrm>
            <a:off x="932017" y="2474537"/>
            <a:ext cx="8352155" cy="371897"/>
          </a:xfrm>
          <a:prstGeom prst="rect">
            <a:avLst/>
          </a:prstGeom>
        </p:spPr>
        <p:txBody>
          <a:bodyPr vert="horz" wrap="square" lIns="0" tIns="0" rIns="0" bIns="0" rtlCol="0">
            <a:spAutoFit/>
          </a:bodyPr>
          <a:lstStyle/>
          <a:p>
            <a:pPr marL="355600" indent="-342900">
              <a:lnSpc>
                <a:spcPts val="2870"/>
              </a:lnSpc>
              <a:buClr>
                <a:srgbClr val="000098"/>
              </a:buClr>
              <a:buFont typeface="Times New Roman"/>
              <a:buChar char="•"/>
              <a:tabLst>
                <a:tab pos="356235" algn="l"/>
              </a:tabLst>
            </a:pPr>
            <a:r>
              <a:rPr sz="2400" dirty="0">
                <a:solidFill>
                  <a:srgbClr val="000098"/>
                </a:solidFill>
                <a:latin typeface="Times New Roman"/>
                <a:cs typeface="Times New Roman"/>
              </a:rPr>
              <a:t>R</a:t>
            </a:r>
            <a:r>
              <a:rPr sz="2400" spc="-10" dirty="0">
                <a:solidFill>
                  <a:srgbClr val="000098"/>
                </a:solidFill>
                <a:latin typeface="Times New Roman"/>
                <a:cs typeface="Times New Roman"/>
              </a:rPr>
              <a:t>e</a:t>
            </a:r>
            <a:r>
              <a:rPr sz="2400" dirty="0">
                <a:solidFill>
                  <a:srgbClr val="000098"/>
                </a:solidFill>
                <a:latin typeface="Times New Roman"/>
                <a:cs typeface="Times New Roman"/>
              </a:rPr>
              <a:t>qu</a:t>
            </a:r>
            <a:r>
              <a:rPr sz="2400" spc="-10" dirty="0">
                <a:solidFill>
                  <a:srgbClr val="000098"/>
                </a:solidFill>
                <a:latin typeface="Times New Roman"/>
                <a:cs typeface="Times New Roman"/>
              </a:rPr>
              <a:t>êt</a:t>
            </a:r>
            <a:r>
              <a:rPr sz="2400" dirty="0">
                <a:solidFill>
                  <a:srgbClr val="000098"/>
                </a:solidFill>
                <a:latin typeface="Times New Roman"/>
                <a:cs typeface="Times New Roman"/>
              </a:rPr>
              <a:t>e</a:t>
            </a:r>
            <a:r>
              <a:rPr sz="2400" spc="-10" dirty="0">
                <a:solidFill>
                  <a:srgbClr val="000098"/>
                </a:solidFill>
                <a:latin typeface="Times New Roman"/>
                <a:cs typeface="Times New Roman"/>
              </a:rPr>
              <a:t> i</a:t>
            </a:r>
            <a:r>
              <a:rPr sz="2400" spc="-30" dirty="0">
                <a:solidFill>
                  <a:srgbClr val="000098"/>
                </a:solidFill>
                <a:latin typeface="Times New Roman"/>
                <a:cs typeface="Times New Roman"/>
              </a:rPr>
              <a:t>m</a:t>
            </a:r>
            <a:r>
              <a:rPr sz="2400" dirty="0">
                <a:solidFill>
                  <a:srgbClr val="000098"/>
                </a:solidFill>
                <a:latin typeface="Times New Roman"/>
                <a:cs typeface="Times New Roman"/>
              </a:rPr>
              <a:t>br</a:t>
            </a:r>
            <a:r>
              <a:rPr sz="2400" spc="-10" dirty="0">
                <a:solidFill>
                  <a:srgbClr val="000098"/>
                </a:solidFill>
                <a:latin typeface="Times New Roman"/>
                <a:cs typeface="Times New Roman"/>
              </a:rPr>
              <a:t>i</a:t>
            </a:r>
            <a:r>
              <a:rPr sz="2400" dirty="0">
                <a:solidFill>
                  <a:srgbClr val="000098"/>
                </a:solidFill>
                <a:latin typeface="Times New Roman"/>
                <a:cs typeface="Times New Roman"/>
              </a:rPr>
              <a:t>qu</a:t>
            </a:r>
            <a:r>
              <a:rPr sz="2400" spc="-10" dirty="0">
                <a:solidFill>
                  <a:srgbClr val="000098"/>
                </a:solidFill>
                <a:latin typeface="Times New Roman"/>
                <a:cs typeface="Times New Roman"/>
              </a:rPr>
              <a:t>é</a:t>
            </a:r>
            <a:r>
              <a:rPr sz="2400" dirty="0">
                <a:solidFill>
                  <a:srgbClr val="000098"/>
                </a:solidFill>
                <a:latin typeface="Times New Roman"/>
                <a:cs typeface="Times New Roman"/>
              </a:rPr>
              <a:t>e</a:t>
            </a:r>
            <a:r>
              <a:rPr sz="2400" spc="10" dirty="0">
                <a:solidFill>
                  <a:srgbClr val="000098"/>
                </a:solidFill>
                <a:latin typeface="Times New Roman"/>
                <a:cs typeface="Times New Roman"/>
              </a:rPr>
              <a:t> </a:t>
            </a:r>
            <a:r>
              <a:rPr sz="2400" dirty="0">
                <a:solidFill>
                  <a:srgbClr val="000098"/>
                </a:solidFill>
                <a:latin typeface="Times New Roman"/>
                <a:cs typeface="Times New Roman"/>
              </a:rPr>
              <a:t>d</a:t>
            </a:r>
            <a:r>
              <a:rPr sz="2400" spc="-10" dirty="0">
                <a:solidFill>
                  <a:srgbClr val="000098"/>
                </a:solidFill>
                <a:latin typeface="Times New Roman"/>
                <a:cs typeface="Times New Roman"/>
              </a:rPr>
              <a:t>a</a:t>
            </a:r>
            <a:r>
              <a:rPr sz="2400" dirty="0">
                <a:solidFill>
                  <a:srgbClr val="000098"/>
                </a:solidFill>
                <a:latin typeface="Times New Roman"/>
                <a:cs typeface="Times New Roman"/>
              </a:rPr>
              <a:t>ns la</a:t>
            </a:r>
            <a:r>
              <a:rPr sz="2400" spc="-15" dirty="0">
                <a:solidFill>
                  <a:srgbClr val="000098"/>
                </a:solidFill>
                <a:latin typeface="Times New Roman"/>
                <a:cs typeface="Times New Roman"/>
              </a:rPr>
              <a:t> </a:t>
            </a:r>
            <a:r>
              <a:rPr sz="2400" spc="-10" dirty="0">
                <a:solidFill>
                  <a:srgbClr val="000098"/>
                </a:solidFill>
                <a:latin typeface="Times New Roman"/>
                <a:cs typeface="Times New Roman"/>
              </a:rPr>
              <a:t>cl</a:t>
            </a:r>
            <a:r>
              <a:rPr sz="2400" dirty="0">
                <a:solidFill>
                  <a:srgbClr val="000098"/>
                </a:solidFill>
                <a:latin typeface="Times New Roman"/>
                <a:cs typeface="Times New Roman"/>
              </a:rPr>
              <a:t>a</a:t>
            </a:r>
            <a:r>
              <a:rPr sz="2400" spc="-10" dirty="0">
                <a:solidFill>
                  <a:srgbClr val="000098"/>
                </a:solidFill>
                <a:latin typeface="Times New Roman"/>
                <a:cs typeface="Times New Roman"/>
              </a:rPr>
              <a:t>u</a:t>
            </a:r>
            <a:r>
              <a:rPr sz="2400" spc="-5" dirty="0">
                <a:solidFill>
                  <a:srgbClr val="000098"/>
                </a:solidFill>
                <a:latin typeface="Times New Roman"/>
                <a:cs typeface="Times New Roman"/>
              </a:rPr>
              <a:t>s</a:t>
            </a:r>
            <a:r>
              <a:rPr sz="2400" dirty="0">
                <a:solidFill>
                  <a:srgbClr val="000098"/>
                </a:solidFill>
                <a:latin typeface="Times New Roman"/>
                <a:cs typeface="Times New Roman"/>
              </a:rPr>
              <a:t>e</a:t>
            </a:r>
            <a:r>
              <a:rPr sz="2400" spc="15" dirty="0">
                <a:solidFill>
                  <a:srgbClr val="000098"/>
                </a:solidFill>
                <a:latin typeface="Times New Roman"/>
                <a:cs typeface="Times New Roman"/>
              </a:rPr>
              <a:t> </a:t>
            </a:r>
            <a:r>
              <a:rPr sz="2400" dirty="0">
                <a:solidFill>
                  <a:srgbClr val="000098"/>
                </a:solidFill>
                <a:latin typeface="Times New Roman"/>
                <a:cs typeface="Times New Roman"/>
              </a:rPr>
              <a:t>WH</a:t>
            </a:r>
            <a:r>
              <a:rPr sz="2400" spc="-10" dirty="0">
                <a:solidFill>
                  <a:srgbClr val="000098"/>
                </a:solidFill>
                <a:latin typeface="Times New Roman"/>
                <a:cs typeface="Times New Roman"/>
              </a:rPr>
              <a:t>E</a:t>
            </a:r>
            <a:r>
              <a:rPr sz="2400" dirty="0">
                <a:solidFill>
                  <a:srgbClr val="000098"/>
                </a:solidFill>
                <a:latin typeface="Times New Roman"/>
                <a:cs typeface="Times New Roman"/>
              </a:rPr>
              <a:t>RE</a:t>
            </a:r>
            <a:r>
              <a:rPr sz="2400" spc="-10" dirty="0">
                <a:solidFill>
                  <a:srgbClr val="000098"/>
                </a:solidFill>
                <a:latin typeface="Times New Roman"/>
                <a:cs typeface="Times New Roman"/>
              </a:rPr>
              <a:t> </a:t>
            </a:r>
            <a:r>
              <a:rPr sz="2400" dirty="0">
                <a:solidFill>
                  <a:srgbClr val="000098"/>
                </a:solidFill>
                <a:latin typeface="Times New Roman"/>
                <a:cs typeface="Times New Roman"/>
              </a:rPr>
              <a:t>d'une r</a:t>
            </a:r>
            <a:r>
              <a:rPr sz="2400" spc="-15" dirty="0">
                <a:solidFill>
                  <a:srgbClr val="000098"/>
                </a:solidFill>
                <a:latin typeface="Times New Roman"/>
                <a:cs typeface="Times New Roman"/>
              </a:rPr>
              <a:t>e</a:t>
            </a:r>
            <a:r>
              <a:rPr sz="2400" dirty="0">
                <a:solidFill>
                  <a:srgbClr val="000098"/>
                </a:solidFill>
                <a:latin typeface="Times New Roman"/>
                <a:cs typeface="Times New Roman"/>
              </a:rPr>
              <a:t>qu</a:t>
            </a:r>
            <a:r>
              <a:rPr sz="2400" spc="-10" dirty="0">
                <a:solidFill>
                  <a:srgbClr val="000098"/>
                </a:solidFill>
                <a:latin typeface="Times New Roman"/>
                <a:cs typeface="Times New Roman"/>
              </a:rPr>
              <a:t>êt</a:t>
            </a:r>
            <a:r>
              <a:rPr sz="2400" dirty="0">
                <a:solidFill>
                  <a:srgbClr val="000098"/>
                </a:solidFill>
                <a:latin typeface="Times New Roman"/>
                <a:cs typeface="Times New Roman"/>
              </a:rPr>
              <a:t>e</a:t>
            </a:r>
            <a:r>
              <a:rPr sz="2400" spc="10" dirty="0">
                <a:solidFill>
                  <a:srgbClr val="000098"/>
                </a:solidFill>
                <a:latin typeface="Times New Roman"/>
                <a:cs typeface="Times New Roman"/>
              </a:rPr>
              <a:t> </a:t>
            </a:r>
            <a:r>
              <a:rPr sz="2400" dirty="0">
                <a:solidFill>
                  <a:srgbClr val="000098"/>
                </a:solidFill>
                <a:latin typeface="Times New Roman"/>
                <a:cs typeface="Times New Roman"/>
              </a:rPr>
              <a:t>e</a:t>
            </a:r>
            <a:r>
              <a:rPr sz="2400" spc="-10" dirty="0">
                <a:solidFill>
                  <a:srgbClr val="000098"/>
                </a:solidFill>
                <a:latin typeface="Times New Roman"/>
                <a:cs typeface="Times New Roman"/>
              </a:rPr>
              <a:t>xt</a:t>
            </a:r>
            <a:r>
              <a:rPr sz="2400" dirty="0">
                <a:solidFill>
                  <a:srgbClr val="000098"/>
                </a:solidFill>
                <a:latin typeface="Times New Roman"/>
                <a:cs typeface="Times New Roman"/>
              </a:rPr>
              <a:t>er</a:t>
            </a:r>
            <a:r>
              <a:rPr sz="2400" spc="-10" dirty="0">
                <a:solidFill>
                  <a:srgbClr val="000098"/>
                </a:solidFill>
                <a:latin typeface="Times New Roman"/>
                <a:cs typeface="Times New Roman"/>
              </a:rPr>
              <a:t>n</a:t>
            </a:r>
            <a:r>
              <a:rPr sz="2400" spc="5" dirty="0">
                <a:solidFill>
                  <a:srgbClr val="000098"/>
                </a:solidFill>
                <a:latin typeface="Times New Roman"/>
                <a:cs typeface="Times New Roman"/>
              </a:rPr>
              <a:t>e</a:t>
            </a:r>
            <a:r>
              <a:rPr sz="2400" dirty="0">
                <a:solidFill>
                  <a:srgbClr val="053CE8"/>
                </a:solidFill>
                <a:latin typeface="Times New Roman"/>
                <a:cs typeface="Times New Roman"/>
              </a:rPr>
              <a:t>:</a:t>
            </a:r>
            <a:endParaRPr sz="2400">
              <a:latin typeface="Times New Roman"/>
              <a:cs typeface="Times New Roman"/>
            </a:endParaRPr>
          </a:p>
        </p:txBody>
      </p:sp>
      <p:sp>
        <p:nvSpPr>
          <p:cNvPr id="38" name="object 4"/>
          <p:cNvSpPr txBox="1"/>
          <p:nvPr/>
        </p:nvSpPr>
        <p:spPr>
          <a:xfrm>
            <a:off x="1010789" y="5113011"/>
            <a:ext cx="7479665" cy="1561966"/>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400" spc="-20" dirty="0">
                <a:solidFill>
                  <a:srgbClr val="000098"/>
                </a:solidFill>
                <a:latin typeface="Times New Roman"/>
                <a:cs typeface="Times New Roman"/>
              </a:rPr>
              <a:t>Opérat</a:t>
            </a:r>
            <a:r>
              <a:rPr sz="2400" spc="-10" dirty="0">
                <a:solidFill>
                  <a:srgbClr val="000098"/>
                </a:solidFill>
                <a:latin typeface="Times New Roman"/>
                <a:cs typeface="Times New Roman"/>
              </a:rPr>
              <a:t>i</a:t>
            </a:r>
            <a:r>
              <a:rPr sz="2400" spc="-25" dirty="0">
                <a:solidFill>
                  <a:srgbClr val="000098"/>
                </a:solidFill>
                <a:latin typeface="Times New Roman"/>
                <a:cs typeface="Times New Roman"/>
              </a:rPr>
              <a:t>o</a:t>
            </a:r>
            <a:r>
              <a:rPr sz="2400" dirty="0">
                <a:solidFill>
                  <a:srgbClr val="000098"/>
                </a:solidFill>
                <a:latin typeface="Times New Roman"/>
                <a:cs typeface="Times New Roman"/>
              </a:rPr>
              <a:t>ns</a:t>
            </a:r>
            <a:r>
              <a:rPr sz="2400" spc="-15" dirty="0">
                <a:solidFill>
                  <a:srgbClr val="000098"/>
                </a:solidFill>
                <a:latin typeface="Times New Roman"/>
                <a:cs typeface="Times New Roman"/>
              </a:rPr>
              <a:t> ense</a:t>
            </a:r>
            <a:r>
              <a:rPr sz="2400" spc="-50" dirty="0">
                <a:solidFill>
                  <a:srgbClr val="000098"/>
                </a:solidFill>
                <a:latin typeface="Times New Roman"/>
                <a:cs typeface="Times New Roman"/>
              </a:rPr>
              <a:t>m</a:t>
            </a:r>
            <a:r>
              <a:rPr sz="2400" spc="-15" dirty="0">
                <a:solidFill>
                  <a:srgbClr val="000098"/>
                </a:solidFill>
                <a:latin typeface="Times New Roman"/>
                <a:cs typeface="Times New Roman"/>
              </a:rPr>
              <a:t>b</a:t>
            </a:r>
            <a:r>
              <a:rPr sz="2400" spc="-20" dirty="0">
                <a:solidFill>
                  <a:srgbClr val="000098"/>
                </a:solidFill>
                <a:latin typeface="Times New Roman"/>
                <a:cs typeface="Times New Roman"/>
              </a:rPr>
              <a:t>l</a:t>
            </a:r>
            <a:r>
              <a:rPr sz="2400" spc="-10" dirty="0">
                <a:solidFill>
                  <a:srgbClr val="000098"/>
                </a:solidFill>
                <a:latin typeface="Times New Roman"/>
                <a:cs typeface="Times New Roman"/>
              </a:rPr>
              <a:t>is</a:t>
            </a:r>
            <a:r>
              <a:rPr sz="2400" spc="-20" dirty="0">
                <a:solidFill>
                  <a:srgbClr val="000098"/>
                </a:solidFill>
                <a:latin typeface="Times New Roman"/>
                <a:cs typeface="Times New Roman"/>
              </a:rPr>
              <a:t>t</a:t>
            </a:r>
            <a:r>
              <a:rPr sz="2400" dirty="0">
                <a:solidFill>
                  <a:srgbClr val="000098"/>
                </a:solidFill>
                <a:latin typeface="Times New Roman"/>
                <a:cs typeface="Times New Roman"/>
              </a:rPr>
              <a:t>es</a:t>
            </a:r>
            <a:endParaRPr sz="2400">
              <a:latin typeface="Times New Roman"/>
              <a:cs typeface="Times New Roman"/>
            </a:endParaRPr>
          </a:p>
          <a:p>
            <a:pPr marL="754380" lvl="1" indent="-284480">
              <a:spcBef>
                <a:spcPts val="1320"/>
              </a:spcBef>
              <a:buSzPct val="75000"/>
              <a:buFont typeface="Wingdings"/>
              <a:buChar char=""/>
              <a:tabLst>
                <a:tab pos="755015" algn="l"/>
              </a:tabLst>
            </a:pPr>
            <a:r>
              <a:rPr sz="2000" spc="-45" dirty="0">
                <a:solidFill>
                  <a:srgbClr val="000098"/>
                </a:solidFill>
                <a:latin typeface="Times New Roman"/>
                <a:cs typeface="Times New Roman"/>
              </a:rPr>
              <a:t>L</a:t>
            </a:r>
            <a:r>
              <a:rPr sz="2000" dirty="0">
                <a:solidFill>
                  <a:srgbClr val="000098"/>
                </a:solidFill>
                <a:latin typeface="Times New Roman"/>
                <a:cs typeface="Times New Roman"/>
              </a:rPr>
              <a:t>e</a:t>
            </a:r>
            <a:r>
              <a:rPr sz="2000" spc="30" dirty="0">
                <a:solidFill>
                  <a:srgbClr val="000098"/>
                </a:solidFill>
                <a:latin typeface="Times New Roman"/>
                <a:cs typeface="Times New Roman"/>
              </a:rPr>
              <a:t> </a:t>
            </a:r>
            <a:r>
              <a:rPr sz="2000" spc="-10" dirty="0">
                <a:solidFill>
                  <a:srgbClr val="000098"/>
                </a:solidFill>
                <a:latin typeface="Times New Roman"/>
                <a:cs typeface="Times New Roman"/>
              </a:rPr>
              <a:t>ré</a:t>
            </a:r>
            <a:r>
              <a:rPr sz="2000" dirty="0">
                <a:solidFill>
                  <a:srgbClr val="000098"/>
                </a:solidFill>
                <a:latin typeface="Times New Roman"/>
                <a:cs typeface="Times New Roman"/>
              </a:rPr>
              <a:t>sul</a:t>
            </a:r>
            <a:r>
              <a:rPr sz="2000" spc="5" dirty="0">
                <a:solidFill>
                  <a:srgbClr val="000098"/>
                </a:solidFill>
                <a:latin typeface="Times New Roman"/>
                <a:cs typeface="Times New Roman"/>
              </a:rPr>
              <a:t>t</a:t>
            </a:r>
            <a:r>
              <a:rPr sz="2000" spc="-10" dirty="0">
                <a:solidFill>
                  <a:srgbClr val="000098"/>
                </a:solidFill>
                <a:latin typeface="Times New Roman"/>
                <a:cs typeface="Times New Roman"/>
              </a:rPr>
              <a:t>a</a:t>
            </a:r>
            <a:r>
              <a:rPr sz="2000" dirty="0">
                <a:solidFill>
                  <a:srgbClr val="000098"/>
                </a:solidFill>
                <a:latin typeface="Times New Roman"/>
                <a:cs typeface="Times New Roman"/>
              </a:rPr>
              <a:t>t</a:t>
            </a:r>
            <a:r>
              <a:rPr sz="2000" spc="-20" dirty="0">
                <a:solidFill>
                  <a:srgbClr val="000098"/>
                </a:solidFill>
                <a:latin typeface="Times New Roman"/>
                <a:cs typeface="Times New Roman"/>
              </a:rPr>
              <a:t> </a:t>
            </a:r>
            <a:r>
              <a:rPr sz="2000" dirty="0">
                <a:solidFill>
                  <a:srgbClr val="000098"/>
                </a:solidFill>
                <a:latin typeface="Times New Roman"/>
                <a:cs typeface="Times New Roman"/>
              </a:rPr>
              <a:t>d</a:t>
            </a:r>
            <a:r>
              <a:rPr sz="2000" spc="-10" dirty="0">
                <a:solidFill>
                  <a:srgbClr val="000098"/>
                </a:solidFill>
                <a:latin typeface="Times New Roman"/>
                <a:cs typeface="Times New Roman"/>
              </a:rPr>
              <a:t>’</a:t>
            </a:r>
            <a:r>
              <a:rPr sz="2000" dirty="0">
                <a:solidFill>
                  <a:srgbClr val="000098"/>
                </a:solidFill>
                <a:latin typeface="Times New Roman"/>
                <a:cs typeface="Times New Roman"/>
              </a:rPr>
              <a:t>une</a:t>
            </a:r>
            <a:r>
              <a:rPr sz="2000" spc="-10" dirty="0">
                <a:solidFill>
                  <a:srgbClr val="000098"/>
                </a:solidFill>
                <a:latin typeface="Times New Roman"/>
                <a:cs typeface="Times New Roman"/>
              </a:rPr>
              <a:t> re</a:t>
            </a:r>
            <a:r>
              <a:rPr sz="2000" dirty="0">
                <a:solidFill>
                  <a:srgbClr val="000098"/>
                </a:solidFill>
                <a:latin typeface="Times New Roman"/>
                <a:cs typeface="Times New Roman"/>
              </a:rPr>
              <a:t>qu</a:t>
            </a:r>
            <a:r>
              <a:rPr sz="2000" spc="-10" dirty="0">
                <a:solidFill>
                  <a:srgbClr val="000098"/>
                </a:solidFill>
                <a:latin typeface="Times New Roman"/>
                <a:cs typeface="Times New Roman"/>
              </a:rPr>
              <a:t>ê</a:t>
            </a:r>
            <a:r>
              <a:rPr sz="2000" dirty="0">
                <a:solidFill>
                  <a:srgbClr val="000098"/>
                </a:solidFill>
                <a:latin typeface="Times New Roman"/>
                <a:cs typeface="Times New Roman"/>
              </a:rPr>
              <a:t>te</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a:t>
            </a:r>
            <a:r>
              <a:rPr sz="2000" dirty="0">
                <a:solidFill>
                  <a:srgbClr val="000098"/>
                </a:solidFill>
                <a:latin typeface="Times New Roman"/>
                <a:cs typeface="Times New Roman"/>
              </a:rPr>
              <a:t>i</a:t>
            </a:r>
            <a:r>
              <a:rPr sz="2000" spc="5" dirty="0">
                <a:solidFill>
                  <a:srgbClr val="000098"/>
                </a:solidFill>
                <a:latin typeface="Times New Roman"/>
                <a:cs typeface="Times New Roman"/>
              </a:rPr>
              <a:t>m</a:t>
            </a:r>
            <a:r>
              <a:rPr sz="2000" dirty="0">
                <a:solidFill>
                  <a:srgbClr val="000098"/>
                </a:solidFill>
                <a:latin typeface="Times New Roman"/>
                <a:cs typeface="Times New Roman"/>
              </a:rPr>
              <a:t>b</a:t>
            </a:r>
            <a:r>
              <a:rPr sz="2000" spc="-10" dirty="0">
                <a:solidFill>
                  <a:srgbClr val="000098"/>
                </a:solidFill>
                <a:latin typeface="Times New Roman"/>
                <a:cs typeface="Times New Roman"/>
              </a:rPr>
              <a:t>r</a:t>
            </a:r>
            <a:r>
              <a:rPr sz="2000" dirty="0">
                <a:solidFill>
                  <a:srgbClr val="000098"/>
                </a:solidFill>
                <a:latin typeface="Times New Roman"/>
                <a:cs typeface="Times New Roman"/>
              </a:rPr>
              <a:t>iqué</a:t>
            </a:r>
            <a:r>
              <a:rPr sz="2000" spc="-15" dirty="0">
                <a:solidFill>
                  <a:srgbClr val="000098"/>
                </a:solidFill>
                <a:latin typeface="Times New Roman"/>
                <a:cs typeface="Times New Roman"/>
              </a:rPr>
              <a:t>e</a:t>
            </a:r>
            <a:r>
              <a:rPr sz="2000" dirty="0">
                <a:solidFill>
                  <a:srgbClr val="000098"/>
                </a:solidFill>
                <a:latin typeface="Times New Roman"/>
                <a:cs typeface="Times New Roman"/>
              </a:rPr>
              <a:t>)</a:t>
            </a:r>
            <a:r>
              <a:rPr sz="2000" spc="-10" dirty="0">
                <a:solidFill>
                  <a:srgbClr val="000098"/>
                </a:solidFill>
                <a:latin typeface="Times New Roman"/>
                <a:cs typeface="Times New Roman"/>
              </a:rPr>
              <a:t> e</a:t>
            </a:r>
            <a:r>
              <a:rPr sz="2000" dirty="0">
                <a:solidFill>
                  <a:srgbClr val="000098"/>
                </a:solidFill>
                <a:latin typeface="Times New Roman"/>
                <a:cs typeface="Times New Roman"/>
              </a:rPr>
              <a:t>st</a:t>
            </a:r>
            <a:r>
              <a:rPr sz="2000" spc="-20" dirty="0">
                <a:solidFill>
                  <a:srgbClr val="000098"/>
                </a:solidFill>
                <a:latin typeface="Times New Roman"/>
                <a:cs typeface="Times New Roman"/>
              </a:rPr>
              <a:t> </a:t>
            </a:r>
            <a:r>
              <a:rPr sz="2000" dirty="0">
                <a:solidFill>
                  <a:srgbClr val="000098"/>
                </a:solidFill>
                <a:latin typeface="Times New Roman"/>
                <a:cs typeface="Times New Roman"/>
              </a:rPr>
              <a:t>une</a:t>
            </a:r>
            <a:r>
              <a:rPr sz="2000" spc="10" dirty="0">
                <a:solidFill>
                  <a:srgbClr val="000098"/>
                </a:solidFill>
                <a:latin typeface="Times New Roman"/>
                <a:cs typeface="Times New Roman"/>
              </a:rPr>
              <a:t> </a:t>
            </a:r>
            <a:r>
              <a:rPr sz="2000" dirty="0">
                <a:solidFill>
                  <a:srgbClr val="000098"/>
                </a:solidFill>
                <a:latin typeface="Times New Roman"/>
                <a:cs typeface="Times New Roman"/>
              </a:rPr>
              <a:t>tabl</a:t>
            </a:r>
            <a:r>
              <a:rPr sz="2000" spc="-10" dirty="0">
                <a:solidFill>
                  <a:srgbClr val="000098"/>
                </a:solidFill>
                <a:latin typeface="Times New Roman"/>
                <a:cs typeface="Times New Roman"/>
              </a:rPr>
              <a:t>e</a:t>
            </a:r>
            <a:r>
              <a:rPr sz="2000" dirty="0">
                <a:solidFill>
                  <a:srgbClr val="000098"/>
                </a:solidFill>
                <a:latin typeface="Times New Roman"/>
                <a:cs typeface="Times New Roman"/>
              </a:rPr>
              <a:t>,</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c’e</a:t>
            </a:r>
            <a:r>
              <a:rPr sz="2000" dirty="0">
                <a:solidFill>
                  <a:srgbClr val="000098"/>
                </a:solidFill>
                <a:latin typeface="Times New Roman"/>
                <a:cs typeface="Times New Roman"/>
              </a:rPr>
              <a:t>s</a:t>
            </a:r>
            <a:r>
              <a:rPr sz="2000" spc="30" dirty="0">
                <a:solidFill>
                  <a:srgbClr val="000098"/>
                </a:solidFill>
                <a:latin typeface="Times New Roman"/>
                <a:cs typeface="Times New Roman"/>
              </a:rPr>
              <a:t>t</a:t>
            </a:r>
            <a:r>
              <a:rPr sz="2000" spc="-10" dirty="0">
                <a:solidFill>
                  <a:srgbClr val="000098"/>
                </a:solidFill>
                <a:latin typeface="Times New Roman"/>
                <a:cs typeface="Times New Roman"/>
              </a:rPr>
              <a:t>-</a:t>
            </a:r>
            <a:r>
              <a:rPr sz="2000" spc="-20" dirty="0">
                <a:solidFill>
                  <a:srgbClr val="000098"/>
                </a:solidFill>
                <a:latin typeface="Times New Roman"/>
                <a:cs typeface="Times New Roman"/>
              </a:rPr>
              <a:t>à</a:t>
            </a:r>
            <a:r>
              <a:rPr sz="2000" spc="-10" dirty="0">
                <a:solidFill>
                  <a:srgbClr val="000098"/>
                </a:solidFill>
                <a:latin typeface="Times New Roman"/>
                <a:cs typeface="Times New Roman"/>
              </a:rPr>
              <a:t>-dire</a:t>
            </a:r>
            <a:r>
              <a:rPr sz="2000" spc="5" dirty="0">
                <a:solidFill>
                  <a:srgbClr val="000098"/>
                </a:solidFill>
                <a:latin typeface="Times New Roman"/>
                <a:cs typeface="Times New Roman"/>
              </a:rPr>
              <a:t> </a:t>
            </a:r>
            <a:r>
              <a:rPr sz="2000" dirty="0">
                <a:solidFill>
                  <a:srgbClr val="000098"/>
                </a:solidFill>
                <a:latin typeface="Times New Roman"/>
                <a:cs typeface="Times New Roman"/>
              </a:rPr>
              <a:t>un</a:t>
            </a:r>
            <a:endParaRPr sz="2000">
              <a:latin typeface="Times New Roman"/>
              <a:cs typeface="Times New Roman"/>
            </a:endParaRPr>
          </a:p>
          <a:p>
            <a:pPr marL="754380"/>
            <a:r>
              <a:rPr sz="2000" i="1" spc="-20" dirty="0">
                <a:solidFill>
                  <a:srgbClr val="000098"/>
                </a:solidFill>
                <a:latin typeface="Times New Roman"/>
                <a:cs typeface="Times New Roman"/>
              </a:rPr>
              <a:t>e</a:t>
            </a:r>
            <a:r>
              <a:rPr sz="2000" i="1" dirty="0">
                <a:solidFill>
                  <a:srgbClr val="000098"/>
                </a:solidFill>
                <a:latin typeface="Times New Roman"/>
                <a:cs typeface="Times New Roman"/>
              </a:rPr>
              <a:t>nse</a:t>
            </a:r>
            <a:r>
              <a:rPr sz="2000" i="1" spc="-15" dirty="0">
                <a:solidFill>
                  <a:srgbClr val="000098"/>
                </a:solidFill>
                <a:latin typeface="Times New Roman"/>
                <a:cs typeface="Times New Roman"/>
              </a:rPr>
              <a:t>m</a:t>
            </a:r>
            <a:r>
              <a:rPr sz="2000" i="1" spc="-10" dirty="0">
                <a:solidFill>
                  <a:srgbClr val="000098"/>
                </a:solidFill>
                <a:latin typeface="Times New Roman"/>
                <a:cs typeface="Times New Roman"/>
              </a:rPr>
              <a:t>ble</a:t>
            </a:r>
            <a:r>
              <a:rPr sz="2000" i="1" spc="-5" dirty="0">
                <a:solidFill>
                  <a:srgbClr val="000098"/>
                </a:solidFill>
                <a:latin typeface="Times New Roman"/>
                <a:cs typeface="Times New Roman"/>
              </a:rPr>
              <a:t> </a:t>
            </a:r>
            <a:r>
              <a:rPr sz="2000" spc="-10" dirty="0">
                <a:solidFill>
                  <a:srgbClr val="000098"/>
                </a:solidFill>
                <a:latin typeface="Times New Roman"/>
                <a:cs typeface="Times New Roman"/>
              </a:rPr>
              <a:t>de tup</a:t>
            </a:r>
            <a:r>
              <a:rPr sz="2000" spc="-5" dirty="0">
                <a:solidFill>
                  <a:srgbClr val="000098"/>
                </a:solidFill>
                <a:latin typeface="Times New Roman"/>
                <a:cs typeface="Times New Roman"/>
              </a:rPr>
              <a:t>l</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endParaRPr sz="2000">
              <a:latin typeface="Times New Roman"/>
              <a:cs typeface="Times New Roman"/>
            </a:endParaRPr>
          </a:p>
          <a:p>
            <a:pPr marL="754380" lvl="1" indent="-284480">
              <a:spcBef>
                <a:spcPts val="800"/>
              </a:spcBef>
              <a:buSzPct val="75000"/>
              <a:buFont typeface="Wingdings"/>
              <a:buChar char=""/>
              <a:tabLst>
                <a:tab pos="755015" algn="l"/>
              </a:tabLst>
            </a:pPr>
            <a:r>
              <a:rPr sz="2000" spc="-60" dirty="0">
                <a:solidFill>
                  <a:srgbClr val="000098"/>
                </a:solidFill>
                <a:latin typeface="Times New Roman"/>
                <a:cs typeface="Times New Roman"/>
              </a:rPr>
              <a:t>L</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op</a:t>
            </a:r>
            <a:r>
              <a:rPr sz="2000" spc="-20" dirty="0">
                <a:solidFill>
                  <a:srgbClr val="000098"/>
                </a:solidFill>
                <a:latin typeface="Times New Roman"/>
                <a:cs typeface="Times New Roman"/>
              </a:rPr>
              <a:t>é</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ons</a:t>
            </a:r>
            <a:r>
              <a:rPr sz="2000" spc="-5" dirty="0">
                <a:solidFill>
                  <a:srgbClr val="000098"/>
                </a:solidFill>
                <a:latin typeface="Times New Roman"/>
                <a:cs typeface="Times New Roman"/>
              </a:rPr>
              <a:t> </a:t>
            </a:r>
            <a:r>
              <a:rPr sz="2000" dirty="0">
                <a:solidFill>
                  <a:srgbClr val="000098"/>
                </a:solidFill>
                <a:latin typeface="Times New Roman"/>
                <a:cs typeface="Times New Roman"/>
              </a:rPr>
              <a:t>poss</a:t>
            </a:r>
            <a:r>
              <a:rPr sz="2000" spc="-10" dirty="0">
                <a:solidFill>
                  <a:srgbClr val="000098"/>
                </a:solidFill>
                <a:latin typeface="Times New Roman"/>
                <a:cs typeface="Times New Roman"/>
              </a:rPr>
              <a:t>ib</a:t>
            </a:r>
            <a:r>
              <a:rPr sz="2000" spc="-5" dirty="0">
                <a:solidFill>
                  <a:srgbClr val="000098"/>
                </a:solidFill>
                <a:latin typeface="Times New Roman"/>
                <a:cs typeface="Times New Roman"/>
              </a:rPr>
              <a:t>l</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20" dirty="0">
                <a:solidFill>
                  <a:srgbClr val="000098"/>
                </a:solidFill>
                <a:latin typeface="Times New Roman"/>
                <a:cs typeface="Times New Roman"/>
              </a:rPr>
              <a:t> </a:t>
            </a:r>
            <a:r>
              <a:rPr sz="2000" spc="-15" dirty="0">
                <a:solidFill>
                  <a:srgbClr val="000098"/>
                </a:solidFill>
                <a:latin typeface="Times New Roman"/>
                <a:cs typeface="Times New Roman"/>
              </a:rPr>
              <a:t>son</a:t>
            </a:r>
            <a:r>
              <a:rPr sz="2000" spc="-10" dirty="0">
                <a:solidFill>
                  <a:srgbClr val="000098"/>
                </a:solidFill>
                <a:latin typeface="Times New Roman"/>
                <a:cs typeface="Times New Roman"/>
              </a:rPr>
              <a:t>t</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donc </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nsembl</a:t>
            </a:r>
            <a:r>
              <a:rPr sz="2000" spc="-5" dirty="0">
                <a:solidFill>
                  <a:srgbClr val="000098"/>
                </a:solidFill>
                <a:latin typeface="Times New Roman"/>
                <a:cs typeface="Times New Roman"/>
              </a:rPr>
              <a:t>i</a:t>
            </a:r>
            <a:r>
              <a:rPr sz="2000" spc="-15" dirty="0">
                <a:solidFill>
                  <a:srgbClr val="000098"/>
                </a:solidFill>
                <a:latin typeface="Times New Roman"/>
                <a:cs typeface="Times New Roman"/>
              </a:rPr>
              <a:t>s</a:t>
            </a:r>
            <a:r>
              <a:rPr sz="2000" spc="-10" dirty="0">
                <a:solidFill>
                  <a:srgbClr val="000098"/>
                </a:solidFill>
                <a:latin typeface="Times New Roman"/>
                <a:cs typeface="Times New Roman"/>
              </a:rPr>
              <a:t>t</a:t>
            </a:r>
            <a:r>
              <a:rPr sz="2000" spc="-20" dirty="0">
                <a:solidFill>
                  <a:srgbClr val="000098"/>
                </a:solidFill>
                <a:latin typeface="Times New Roman"/>
                <a:cs typeface="Times New Roman"/>
              </a:rPr>
              <a:t>e</a:t>
            </a:r>
            <a:r>
              <a:rPr sz="2000" spc="-5" dirty="0">
                <a:solidFill>
                  <a:srgbClr val="000098"/>
                </a:solidFill>
                <a:latin typeface="Times New Roman"/>
                <a:cs typeface="Times New Roman"/>
              </a:rPr>
              <a:t>s.</a:t>
            </a:r>
            <a:endParaRPr sz="2000">
              <a:latin typeface="Times New Roman"/>
              <a:cs typeface="Times New Roman"/>
            </a:endParaRPr>
          </a:p>
        </p:txBody>
      </p:sp>
      <p:sp>
        <p:nvSpPr>
          <p:cNvPr id="39" name="object 5"/>
          <p:cNvSpPr txBox="1"/>
          <p:nvPr/>
        </p:nvSpPr>
        <p:spPr>
          <a:xfrm>
            <a:off x="2103529" y="3040747"/>
            <a:ext cx="6072505" cy="1384995"/>
          </a:xfrm>
          <a:prstGeom prst="rect">
            <a:avLst/>
          </a:prstGeom>
          <a:solidFill>
            <a:srgbClr val="DDF3EA"/>
          </a:solidFill>
          <a:ln w="12700">
            <a:solidFill>
              <a:srgbClr val="000000"/>
            </a:solidFill>
          </a:ln>
        </p:spPr>
        <p:txBody>
          <a:bodyPr vert="horz" wrap="square" lIns="0" tIns="0" rIns="0" bIns="0" rtlCol="0">
            <a:spAutoFit/>
          </a:bodyPr>
          <a:lstStyle/>
          <a:p>
            <a:pPr marL="85090"/>
            <a:r>
              <a:rPr b="1" dirty="0">
                <a:solidFill>
                  <a:srgbClr val="00279E"/>
                </a:solidFill>
                <a:latin typeface="Courier New"/>
                <a:cs typeface="Courier New"/>
              </a:rPr>
              <a:t>SELECT</a:t>
            </a:r>
            <a:r>
              <a:rPr b="1" spc="-20" dirty="0">
                <a:solidFill>
                  <a:srgbClr val="00279E"/>
                </a:solidFill>
                <a:latin typeface="Courier New"/>
                <a:cs typeface="Courier New"/>
              </a:rPr>
              <a:t> </a:t>
            </a:r>
            <a:r>
              <a:rPr b="1" dirty="0">
                <a:solidFill>
                  <a:srgbClr val="00279E"/>
                </a:solidFill>
                <a:latin typeface="Courier New"/>
                <a:cs typeface="Courier New"/>
              </a:rPr>
              <a:t>…</a:t>
            </a:r>
            <a:endParaRPr>
              <a:latin typeface="Courier New"/>
              <a:cs typeface="Courier New"/>
            </a:endParaRPr>
          </a:p>
          <a:p>
            <a:pPr marL="85090">
              <a:tabLst>
                <a:tab pos="1042669" algn="l"/>
              </a:tabLst>
            </a:pPr>
            <a:r>
              <a:rPr b="1" spc="-5" dirty="0">
                <a:solidFill>
                  <a:srgbClr val="00279E"/>
                </a:solidFill>
                <a:latin typeface="Courier New"/>
                <a:cs typeface="Courier New"/>
              </a:rPr>
              <a:t>FRO</a:t>
            </a:r>
            <a:r>
              <a:rPr b="1" dirty="0">
                <a:solidFill>
                  <a:srgbClr val="00279E"/>
                </a:solidFill>
                <a:latin typeface="Courier New"/>
                <a:cs typeface="Courier New"/>
              </a:rPr>
              <a:t>M</a:t>
            </a:r>
            <a:r>
              <a:rPr b="1" dirty="0">
                <a:solidFill>
                  <a:srgbClr val="00279E"/>
                </a:solidFill>
                <a:latin typeface="Times New Roman"/>
                <a:cs typeface="Times New Roman"/>
              </a:rPr>
              <a:t>	</a:t>
            </a:r>
            <a:r>
              <a:rPr dirty="0">
                <a:solidFill>
                  <a:srgbClr val="00279E"/>
                </a:solidFill>
                <a:latin typeface="Courier New"/>
                <a:cs typeface="Courier New"/>
              </a:rPr>
              <a:t>…</a:t>
            </a:r>
            <a:endParaRPr>
              <a:latin typeface="Courier New"/>
              <a:cs typeface="Courier New"/>
            </a:endParaRPr>
          </a:p>
          <a:p>
            <a:pPr marL="85090">
              <a:tabLst>
                <a:tab pos="1042669" algn="l"/>
                <a:tab pos="2816225" algn="l"/>
                <a:tab pos="4183379" algn="l"/>
                <a:tab pos="5273675" algn="l"/>
              </a:tabLst>
            </a:pPr>
            <a:r>
              <a:rPr b="1" spc="-5" dirty="0">
                <a:solidFill>
                  <a:srgbClr val="00279E"/>
                </a:solidFill>
                <a:latin typeface="Courier New"/>
                <a:cs typeface="Courier New"/>
              </a:rPr>
              <a:t>WHER</a:t>
            </a:r>
            <a:r>
              <a:rPr b="1" dirty="0">
                <a:solidFill>
                  <a:srgbClr val="00279E"/>
                </a:solidFill>
                <a:latin typeface="Courier New"/>
                <a:cs typeface="Courier New"/>
              </a:rPr>
              <a:t>E</a:t>
            </a:r>
            <a:r>
              <a:rPr b="1" dirty="0">
                <a:solidFill>
                  <a:srgbClr val="00279E"/>
                </a:solidFill>
                <a:latin typeface="Times New Roman"/>
                <a:cs typeface="Times New Roman"/>
              </a:rPr>
              <a:t>	</a:t>
            </a:r>
            <a:r>
              <a:rPr b="1" spc="-5" dirty="0">
                <a:solidFill>
                  <a:srgbClr val="00279E"/>
                </a:solidFill>
                <a:latin typeface="Courier New"/>
                <a:cs typeface="Courier New"/>
              </a:rPr>
              <a:t>[E</a:t>
            </a:r>
            <a:r>
              <a:rPr b="1" spc="-20" dirty="0">
                <a:solidFill>
                  <a:srgbClr val="00279E"/>
                </a:solidFill>
                <a:latin typeface="Courier New"/>
                <a:cs typeface="Courier New"/>
              </a:rPr>
              <a:t>x</a:t>
            </a:r>
            <a:r>
              <a:rPr b="1" spc="-5" dirty="0">
                <a:solidFill>
                  <a:srgbClr val="00279E"/>
                </a:solidFill>
                <a:latin typeface="Courier New"/>
                <a:cs typeface="Courier New"/>
              </a:rPr>
              <a:t>pre</a:t>
            </a:r>
            <a:r>
              <a:rPr b="1" spc="-20" dirty="0">
                <a:solidFill>
                  <a:srgbClr val="00279E"/>
                </a:solidFill>
                <a:latin typeface="Courier New"/>
                <a:cs typeface="Courier New"/>
              </a:rPr>
              <a:t>s</a:t>
            </a:r>
            <a:r>
              <a:rPr b="1" spc="-5" dirty="0">
                <a:solidFill>
                  <a:srgbClr val="00279E"/>
                </a:solidFill>
                <a:latin typeface="Courier New"/>
                <a:cs typeface="Courier New"/>
              </a:rPr>
              <a:t>sio</a:t>
            </a:r>
            <a:r>
              <a:rPr b="1" spc="-20" dirty="0">
                <a:solidFill>
                  <a:srgbClr val="00279E"/>
                </a:solidFill>
                <a:latin typeface="Courier New"/>
                <a:cs typeface="Courier New"/>
              </a:rPr>
              <a:t>n</a:t>
            </a:r>
            <a:r>
              <a:rPr b="1" dirty="0">
                <a:solidFill>
                  <a:srgbClr val="00279E"/>
                </a:solidFill>
                <a:latin typeface="Courier New"/>
                <a:cs typeface="Courier New"/>
              </a:rPr>
              <a:t>]</a:t>
            </a:r>
            <a:r>
              <a:rPr b="1" dirty="0">
                <a:solidFill>
                  <a:srgbClr val="00279E"/>
                </a:solidFill>
                <a:latin typeface="Times New Roman"/>
                <a:cs typeface="Times New Roman"/>
              </a:rPr>
              <a:t>	</a:t>
            </a:r>
            <a:r>
              <a:rPr b="1" spc="-5" dirty="0">
                <a:solidFill>
                  <a:srgbClr val="C00000"/>
                </a:solidFill>
                <a:latin typeface="Courier New"/>
                <a:cs typeface="Courier New"/>
              </a:rPr>
              <a:t>Opér</a:t>
            </a:r>
            <a:r>
              <a:rPr b="1" spc="-20" dirty="0">
                <a:solidFill>
                  <a:srgbClr val="C00000"/>
                </a:solidFill>
                <a:latin typeface="Courier New"/>
                <a:cs typeface="Courier New"/>
              </a:rPr>
              <a:t>a</a:t>
            </a:r>
            <a:r>
              <a:rPr b="1" spc="-5" dirty="0">
                <a:solidFill>
                  <a:srgbClr val="C00000"/>
                </a:solidFill>
                <a:latin typeface="Courier New"/>
                <a:cs typeface="Courier New"/>
              </a:rPr>
              <a:t>teu</a:t>
            </a:r>
            <a:r>
              <a:rPr b="1" dirty="0">
                <a:solidFill>
                  <a:srgbClr val="C00000"/>
                </a:solidFill>
                <a:latin typeface="Courier New"/>
                <a:cs typeface="Courier New"/>
              </a:rPr>
              <a:t>r</a:t>
            </a:r>
            <a:r>
              <a:rPr b="1" dirty="0">
                <a:solidFill>
                  <a:srgbClr val="C00000"/>
                </a:solidFill>
                <a:latin typeface="Times New Roman"/>
                <a:cs typeface="Times New Roman"/>
              </a:rPr>
              <a:t>	</a:t>
            </a:r>
            <a:r>
              <a:rPr spc="-5" dirty="0">
                <a:solidFill>
                  <a:srgbClr val="00AF50"/>
                </a:solidFill>
                <a:latin typeface="Courier New"/>
                <a:cs typeface="Courier New"/>
              </a:rPr>
              <a:t>(</a:t>
            </a:r>
            <a:r>
              <a:rPr b="1" spc="-5" dirty="0">
                <a:solidFill>
                  <a:srgbClr val="00AF50"/>
                </a:solidFill>
                <a:latin typeface="Courier New"/>
                <a:cs typeface="Courier New"/>
              </a:rPr>
              <a:t>S</a:t>
            </a:r>
            <a:r>
              <a:rPr b="1" spc="-20" dirty="0">
                <a:solidFill>
                  <a:srgbClr val="00AF50"/>
                </a:solidFill>
                <a:latin typeface="Courier New"/>
                <a:cs typeface="Courier New"/>
              </a:rPr>
              <a:t>E</a:t>
            </a:r>
            <a:r>
              <a:rPr b="1" spc="-5" dirty="0">
                <a:solidFill>
                  <a:srgbClr val="00AF50"/>
                </a:solidFill>
                <a:latin typeface="Courier New"/>
                <a:cs typeface="Courier New"/>
              </a:rPr>
              <a:t>LEC</a:t>
            </a:r>
            <a:r>
              <a:rPr b="1" dirty="0">
                <a:solidFill>
                  <a:srgbClr val="00AF50"/>
                </a:solidFill>
                <a:latin typeface="Courier New"/>
                <a:cs typeface="Courier New"/>
              </a:rPr>
              <a:t>T</a:t>
            </a:r>
            <a:r>
              <a:rPr b="1" dirty="0">
                <a:solidFill>
                  <a:srgbClr val="00AF50"/>
                </a:solidFill>
                <a:latin typeface="Times New Roman"/>
                <a:cs typeface="Times New Roman"/>
              </a:rPr>
              <a:t>	</a:t>
            </a:r>
            <a:r>
              <a:rPr b="1" dirty="0">
                <a:solidFill>
                  <a:srgbClr val="00AF50"/>
                </a:solidFill>
                <a:latin typeface="Courier New"/>
                <a:cs typeface="Courier New"/>
              </a:rPr>
              <a:t>…</a:t>
            </a:r>
            <a:endParaRPr>
              <a:latin typeface="Courier New"/>
              <a:cs typeface="Courier New"/>
            </a:endParaRPr>
          </a:p>
          <a:p>
            <a:pPr marR="909955" algn="r">
              <a:tabLst>
                <a:tab pos="682625" algn="l"/>
              </a:tabLst>
            </a:pPr>
            <a:r>
              <a:rPr b="1" spc="-5" dirty="0">
                <a:solidFill>
                  <a:srgbClr val="00AF50"/>
                </a:solidFill>
                <a:latin typeface="Courier New"/>
                <a:cs typeface="Courier New"/>
              </a:rPr>
              <a:t>F</a:t>
            </a:r>
            <a:r>
              <a:rPr b="1" spc="-20" dirty="0">
                <a:solidFill>
                  <a:srgbClr val="00AF50"/>
                </a:solidFill>
                <a:latin typeface="Courier New"/>
                <a:cs typeface="Courier New"/>
              </a:rPr>
              <a:t>R</a:t>
            </a:r>
            <a:r>
              <a:rPr b="1" spc="-5" dirty="0">
                <a:solidFill>
                  <a:srgbClr val="00AF50"/>
                </a:solidFill>
                <a:latin typeface="Courier New"/>
                <a:cs typeface="Courier New"/>
              </a:rPr>
              <a:t>O</a:t>
            </a:r>
            <a:r>
              <a:rPr b="1" dirty="0">
                <a:solidFill>
                  <a:srgbClr val="00AF50"/>
                </a:solidFill>
                <a:latin typeface="Courier New"/>
                <a:cs typeface="Courier New"/>
              </a:rPr>
              <a:t>M</a:t>
            </a:r>
            <a:r>
              <a:rPr b="1" dirty="0">
                <a:solidFill>
                  <a:srgbClr val="00AF50"/>
                </a:solidFill>
                <a:latin typeface="Times New Roman"/>
                <a:cs typeface="Times New Roman"/>
              </a:rPr>
              <a:t>	</a:t>
            </a:r>
            <a:r>
              <a:rPr dirty="0">
                <a:solidFill>
                  <a:srgbClr val="00AF50"/>
                </a:solidFill>
                <a:latin typeface="Courier New"/>
                <a:cs typeface="Courier New"/>
              </a:rPr>
              <a:t>…</a:t>
            </a:r>
            <a:endParaRPr>
              <a:latin typeface="Courier New"/>
              <a:cs typeface="Courier New"/>
            </a:endParaRPr>
          </a:p>
          <a:p>
            <a:pPr marR="447675" algn="r">
              <a:tabLst>
                <a:tab pos="819785" algn="l"/>
              </a:tabLst>
            </a:pPr>
            <a:r>
              <a:rPr b="1" spc="-25" dirty="0">
                <a:solidFill>
                  <a:srgbClr val="00AF50"/>
                </a:solidFill>
                <a:latin typeface="Courier New"/>
                <a:cs typeface="Courier New"/>
              </a:rPr>
              <a:t>W</a:t>
            </a:r>
            <a:r>
              <a:rPr b="1" spc="-5" dirty="0">
                <a:solidFill>
                  <a:srgbClr val="00AF50"/>
                </a:solidFill>
                <a:latin typeface="Courier New"/>
                <a:cs typeface="Courier New"/>
              </a:rPr>
              <a:t>HER</a:t>
            </a:r>
            <a:r>
              <a:rPr b="1" dirty="0">
                <a:solidFill>
                  <a:srgbClr val="00AF50"/>
                </a:solidFill>
                <a:latin typeface="Courier New"/>
                <a:cs typeface="Courier New"/>
              </a:rPr>
              <a:t>E</a:t>
            </a:r>
            <a:r>
              <a:rPr b="1" dirty="0">
                <a:solidFill>
                  <a:srgbClr val="00AF50"/>
                </a:solidFill>
                <a:latin typeface="Times New Roman"/>
                <a:cs typeface="Times New Roman"/>
              </a:rPr>
              <a:t>	</a:t>
            </a:r>
            <a:r>
              <a:rPr b="1" spc="-20" dirty="0">
                <a:solidFill>
                  <a:srgbClr val="00AF50"/>
                </a:solidFill>
                <a:latin typeface="Courier New"/>
                <a:cs typeface="Courier New"/>
              </a:rPr>
              <a:t>…</a:t>
            </a:r>
            <a:r>
              <a:rPr spc="-5" dirty="0">
                <a:solidFill>
                  <a:srgbClr val="00AF50"/>
                </a:solidFill>
                <a:latin typeface="Courier New"/>
                <a:cs typeface="Courier New"/>
              </a:rPr>
              <a:t>);</a:t>
            </a:r>
            <a:endParaRPr>
              <a:latin typeface="Courier New"/>
              <a:cs typeface="Courier New"/>
            </a:endParaRPr>
          </a:p>
        </p:txBody>
      </p:sp>
      <p:sp>
        <p:nvSpPr>
          <p:cNvPr id="40" name="object 6"/>
          <p:cNvSpPr/>
          <p:nvPr/>
        </p:nvSpPr>
        <p:spPr>
          <a:xfrm>
            <a:off x="8318651" y="3612246"/>
            <a:ext cx="214629" cy="857250"/>
          </a:xfrm>
          <a:custGeom>
            <a:avLst/>
            <a:gdLst/>
            <a:ahLst/>
            <a:cxnLst/>
            <a:rect l="l" t="t" r="r" b="b"/>
            <a:pathLst>
              <a:path w="214629" h="857250">
                <a:moveTo>
                  <a:pt x="0" y="0"/>
                </a:moveTo>
                <a:lnTo>
                  <a:pt x="39198" y="1231"/>
                </a:lnTo>
                <a:lnTo>
                  <a:pt x="84953" y="6968"/>
                </a:lnTo>
                <a:lnTo>
                  <a:pt x="107198" y="17891"/>
                </a:lnTo>
                <a:lnTo>
                  <a:pt x="107198" y="410839"/>
                </a:lnTo>
                <a:lnTo>
                  <a:pt x="109107" y="414191"/>
                </a:lnTo>
                <a:lnTo>
                  <a:pt x="149056" y="424929"/>
                </a:lnTo>
                <a:lnTo>
                  <a:pt x="203087" y="428514"/>
                </a:lnTo>
                <a:lnTo>
                  <a:pt x="214243" y="428609"/>
                </a:lnTo>
                <a:lnTo>
                  <a:pt x="175030" y="429848"/>
                </a:lnTo>
                <a:lnTo>
                  <a:pt x="129316" y="435614"/>
                </a:lnTo>
                <a:lnTo>
                  <a:pt x="107198" y="839449"/>
                </a:lnTo>
                <a:lnTo>
                  <a:pt x="105289" y="842797"/>
                </a:lnTo>
                <a:lnTo>
                  <a:pt x="65366" y="853544"/>
                </a:lnTo>
                <a:lnTo>
                  <a:pt x="11394" y="857150"/>
                </a:lnTo>
                <a:lnTo>
                  <a:pt x="0" y="857249"/>
                </a:lnTo>
              </a:path>
            </a:pathLst>
          </a:custGeom>
          <a:ln w="12700">
            <a:solidFill>
              <a:srgbClr val="000000"/>
            </a:solidFill>
          </a:ln>
        </p:spPr>
        <p:txBody>
          <a:bodyPr wrap="square" lIns="0" tIns="0" rIns="0" bIns="0" rtlCol="0"/>
          <a:lstStyle/>
          <a:p>
            <a:endParaRPr/>
          </a:p>
        </p:txBody>
      </p:sp>
      <p:sp>
        <p:nvSpPr>
          <p:cNvPr id="41" name="object 7"/>
          <p:cNvSpPr txBox="1"/>
          <p:nvPr/>
        </p:nvSpPr>
        <p:spPr>
          <a:xfrm>
            <a:off x="8613932" y="3836028"/>
            <a:ext cx="1031875" cy="553998"/>
          </a:xfrm>
          <a:prstGeom prst="rect">
            <a:avLst/>
          </a:prstGeom>
        </p:spPr>
        <p:txBody>
          <a:bodyPr vert="horz" wrap="square" lIns="0" tIns="0" rIns="0" bIns="0" rtlCol="0">
            <a:spAutoFit/>
          </a:bodyPr>
          <a:lstStyle/>
          <a:p>
            <a:pPr marL="12700"/>
            <a:r>
              <a:rPr dirty="0">
                <a:latin typeface="Arial"/>
                <a:cs typeface="Arial"/>
              </a:rPr>
              <a:t>Requête</a:t>
            </a:r>
            <a:endParaRPr>
              <a:latin typeface="Arial"/>
              <a:cs typeface="Arial"/>
            </a:endParaRPr>
          </a:p>
          <a:p>
            <a:pPr marL="12700"/>
            <a:r>
              <a:rPr dirty="0">
                <a:latin typeface="Arial"/>
                <a:cs typeface="Arial"/>
              </a:rPr>
              <a:t>i</a:t>
            </a:r>
            <a:r>
              <a:rPr spc="15" dirty="0">
                <a:latin typeface="Arial"/>
                <a:cs typeface="Arial"/>
              </a:rPr>
              <a:t>m</a:t>
            </a:r>
            <a:r>
              <a:rPr dirty="0">
                <a:latin typeface="Arial"/>
                <a:cs typeface="Arial"/>
              </a:rPr>
              <a:t>briq</a:t>
            </a:r>
            <a:r>
              <a:rPr spc="-10" dirty="0">
                <a:latin typeface="Arial"/>
                <a:cs typeface="Arial"/>
              </a:rPr>
              <a:t>u</a:t>
            </a:r>
            <a:r>
              <a:rPr dirty="0">
                <a:latin typeface="Arial"/>
                <a:cs typeface="Arial"/>
              </a:rPr>
              <a:t>ée</a:t>
            </a:r>
            <a:endParaRPr>
              <a:latin typeface="Arial"/>
              <a:cs typeface="Arial"/>
            </a:endParaRPr>
          </a:p>
        </p:txBody>
      </p:sp>
      <p:sp>
        <p:nvSpPr>
          <p:cNvPr id="42" name="object 8"/>
          <p:cNvSpPr txBox="1"/>
          <p:nvPr/>
        </p:nvSpPr>
        <p:spPr>
          <a:xfrm>
            <a:off x="682141" y="3407158"/>
            <a:ext cx="889635" cy="553998"/>
          </a:xfrm>
          <a:prstGeom prst="rect">
            <a:avLst/>
          </a:prstGeom>
        </p:spPr>
        <p:txBody>
          <a:bodyPr vert="horz" wrap="square" lIns="0" tIns="0" rIns="0" bIns="0" rtlCol="0">
            <a:spAutoFit/>
          </a:bodyPr>
          <a:lstStyle/>
          <a:p>
            <a:pPr marL="12700"/>
            <a:r>
              <a:rPr spc="-5" dirty="0">
                <a:latin typeface="Arial"/>
                <a:cs typeface="Arial"/>
              </a:rPr>
              <a:t>Requête</a:t>
            </a:r>
            <a:endParaRPr>
              <a:latin typeface="Arial"/>
              <a:cs typeface="Arial"/>
            </a:endParaRPr>
          </a:p>
          <a:p>
            <a:pPr marL="12700"/>
            <a:r>
              <a:rPr dirty="0">
                <a:latin typeface="Arial"/>
                <a:cs typeface="Arial"/>
              </a:rPr>
              <a:t>externe</a:t>
            </a:r>
            <a:endParaRPr>
              <a:latin typeface="Arial"/>
              <a:cs typeface="Arial"/>
            </a:endParaRPr>
          </a:p>
        </p:txBody>
      </p:sp>
      <p:sp>
        <p:nvSpPr>
          <p:cNvPr id="43" name="object 9"/>
          <p:cNvSpPr/>
          <p:nvPr/>
        </p:nvSpPr>
        <p:spPr>
          <a:xfrm>
            <a:off x="1746376" y="3112320"/>
            <a:ext cx="214629" cy="1143000"/>
          </a:xfrm>
          <a:custGeom>
            <a:avLst/>
            <a:gdLst/>
            <a:ahLst/>
            <a:cxnLst/>
            <a:rect l="l" t="t" r="r" b="b"/>
            <a:pathLst>
              <a:path w="214630" h="1143000">
                <a:moveTo>
                  <a:pt x="214277" y="1142901"/>
                </a:moveTo>
                <a:lnTo>
                  <a:pt x="175066" y="1141668"/>
                </a:lnTo>
                <a:lnTo>
                  <a:pt x="129332" y="1135923"/>
                </a:lnTo>
                <a:lnTo>
                  <a:pt x="107155" y="1125009"/>
                </a:lnTo>
                <a:lnTo>
                  <a:pt x="107155" y="589323"/>
                </a:lnTo>
                <a:lnTo>
                  <a:pt x="105247" y="585937"/>
                </a:lnTo>
                <a:lnTo>
                  <a:pt x="65332" y="575114"/>
                </a:lnTo>
                <a:lnTo>
                  <a:pt x="11360" y="571500"/>
                </a:lnTo>
                <a:lnTo>
                  <a:pt x="0" y="571401"/>
                </a:lnTo>
                <a:lnTo>
                  <a:pt x="39204" y="570169"/>
                </a:lnTo>
                <a:lnTo>
                  <a:pt x="84947" y="564427"/>
                </a:lnTo>
                <a:lnTo>
                  <a:pt x="107155" y="17823"/>
                </a:lnTo>
                <a:lnTo>
                  <a:pt x="109063" y="14436"/>
                </a:lnTo>
                <a:lnTo>
                  <a:pt x="148980" y="3611"/>
                </a:lnTo>
                <a:lnTo>
                  <a:pt x="183384" y="656"/>
                </a:lnTo>
                <a:lnTo>
                  <a:pt x="202966" y="0"/>
                </a:lnTo>
              </a:path>
            </a:pathLst>
          </a:custGeom>
          <a:ln w="127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53810261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3"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4"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5"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6"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3" name="Rectangle 22"/>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4" name="ZoneTexte 23"/>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5"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26" name="object 3"/>
          <p:cNvSpPr txBox="1"/>
          <p:nvPr/>
        </p:nvSpPr>
        <p:spPr>
          <a:xfrm>
            <a:off x="1903334" y="2221332"/>
            <a:ext cx="6326266" cy="3583032"/>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400" dirty="0">
                <a:solidFill>
                  <a:srgbClr val="000098"/>
                </a:solidFill>
                <a:latin typeface="Times New Roman"/>
                <a:cs typeface="Times New Roman"/>
              </a:rPr>
              <a:t>IN</a:t>
            </a:r>
            <a:endParaRPr sz="2400" dirty="0">
              <a:latin typeface="Times New Roman"/>
              <a:cs typeface="Times New Roman"/>
            </a:endParaRPr>
          </a:p>
          <a:p>
            <a:pPr marL="754380" lvl="1" indent="-284480">
              <a:spcBef>
                <a:spcPts val="1320"/>
              </a:spcBef>
              <a:buSzPct val="75000"/>
              <a:buFont typeface="Wingdings"/>
              <a:buChar char=""/>
              <a:tabLst>
                <a:tab pos="755015" algn="l"/>
              </a:tabLst>
            </a:pPr>
            <a:r>
              <a:rPr sz="2000" spc="-20" dirty="0">
                <a:solidFill>
                  <a:srgbClr val="000098"/>
                </a:solidFill>
                <a:latin typeface="Times New Roman"/>
                <a:cs typeface="Times New Roman"/>
              </a:rPr>
              <a:t>a</a:t>
            </a:r>
            <a:r>
              <a:rPr sz="2000" spc="-10" dirty="0">
                <a:solidFill>
                  <a:srgbClr val="000098"/>
                </a:solidFill>
                <a:latin typeface="Times New Roman"/>
                <a:cs typeface="Times New Roman"/>
              </a:rPr>
              <a:t>pp</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rten</a:t>
            </a:r>
            <a:r>
              <a:rPr sz="2000" spc="-25" dirty="0">
                <a:solidFill>
                  <a:srgbClr val="000098"/>
                </a:solidFill>
                <a:latin typeface="Times New Roman"/>
                <a:cs typeface="Times New Roman"/>
              </a:rPr>
              <a:t>a</a:t>
            </a:r>
            <a:r>
              <a:rPr sz="2000" spc="-10" dirty="0">
                <a:solidFill>
                  <a:srgbClr val="000098"/>
                </a:solidFill>
                <a:latin typeface="Times New Roman"/>
                <a:cs typeface="Times New Roman"/>
              </a:rPr>
              <a:t>n</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e</a:t>
            </a:r>
            <a:r>
              <a:rPr sz="2000" spc="1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nsembl</a:t>
            </a:r>
            <a:r>
              <a:rPr sz="2000" spc="-5" dirty="0">
                <a:solidFill>
                  <a:srgbClr val="000098"/>
                </a:solidFill>
                <a:latin typeface="Times New Roman"/>
                <a:cs typeface="Times New Roman"/>
              </a:rPr>
              <a:t>i</a:t>
            </a:r>
            <a:r>
              <a:rPr sz="2000" spc="-15" dirty="0">
                <a:solidFill>
                  <a:srgbClr val="000098"/>
                </a:solidFill>
                <a:latin typeface="Times New Roman"/>
                <a:cs typeface="Times New Roman"/>
              </a:rPr>
              <a:t>s</a:t>
            </a:r>
            <a:r>
              <a:rPr sz="2000" spc="-10" dirty="0">
                <a:solidFill>
                  <a:srgbClr val="000098"/>
                </a:solidFill>
                <a:latin typeface="Times New Roman"/>
                <a:cs typeface="Times New Roman"/>
              </a:rPr>
              <a:t>te</a:t>
            </a:r>
            <a:endParaRPr sz="2000" dirty="0">
              <a:latin typeface="Times New Roman"/>
              <a:cs typeface="Times New Roman"/>
            </a:endParaRPr>
          </a:p>
          <a:p>
            <a:pPr marL="754380" lvl="1" indent="-284480">
              <a:spcBef>
                <a:spcPts val="660"/>
              </a:spcBef>
              <a:buSzPct val="75000"/>
              <a:buFont typeface="Wingdings"/>
              <a:buChar char=""/>
              <a:tabLst>
                <a:tab pos="755015" algn="l"/>
                <a:tab pos="2022475" algn="l"/>
                <a:tab pos="2449195" algn="l"/>
              </a:tabLst>
            </a:pPr>
            <a:r>
              <a:rPr sz="2000" spc="-5" dirty="0">
                <a:solidFill>
                  <a:srgbClr val="000098"/>
                </a:solidFill>
                <a:latin typeface="Courier New"/>
                <a:cs typeface="Courier New"/>
              </a:rPr>
              <a:t>(A</a:t>
            </a:r>
            <a:r>
              <a:rPr sz="2025" spc="-30" baseline="-20576" dirty="0">
                <a:solidFill>
                  <a:srgbClr val="000098"/>
                </a:solidFill>
                <a:latin typeface="Courier New"/>
                <a:cs typeface="Courier New"/>
              </a:rPr>
              <a:t>1</a:t>
            </a:r>
            <a:r>
              <a:rPr sz="2000" spc="-5" dirty="0">
                <a:solidFill>
                  <a:srgbClr val="000098"/>
                </a:solidFill>
                <a:latin typeface="Courier New"/>
                <a:cs typeface="Courier New"/>
              </a:rPr>
              <a:t>,…</a:t>
            </a:r>
            <a:r>
              <a:rPr sz="2000" dirty="0">
                <a:solidFill>
                  <a:srgbClr val="000098"/>
                </a:solidFill>
                <a:latin typeface="Courier New"/>
                <a:cs typeface="Courier New"/>
              </a:rPr>
              <a:t>A</a:t>
            </a:r>
            <a:r>
              <a:rPr sz="2025" spc="-30" baseline="-20576" dirty="0">
                <a:solidFill>
                  <a:srgbClr val="000098"/>
                </a:solidFill>
                <a:latin typeface="Courier New"/>
                <a:cs typeface="Courier New"/>
              </a:rPr>
              <a:t>n</a:t>
            </a:r>
            <a:r>
              <a:rPr sz="2000" dirty="0">
                <a:solidFill>
                  <a:srgbClr val="000098"/>
                </a:solidFill>
                <a:latin typeface="Courier New"/>
                <a:cs typeface="Courier New"/>
              </a:rPr>
              <a:t>)</a:t>
            </a:r>
            <a:r>
              <a:rPr sz="2000" dirty="0">
                <a:solidFill>
                  <a:srgbClr val="000098"/>
                </a:solidFill>
                <a:latin typeface="Times New Roman"/>
                <a:cs typeface="Times New Roman"/>
              </a:rPr>
              <a:t>	</a:t>
            </a:r>
            <a:r>
              <a:rPr b="1" spc="-5" dirty="0">
                <a:solidFill>
                  <a:srgbClr val="C00000"/>
                </a:solidFill>
                <a:latin typeface="Courier New"/>
                <a:cs typeface="Courier New"/>
              </a:rPr>
              <a:t>I</a:t>
            </a:r>
            <a:r>
              <a:rPr b="1" dirty="0">
                <a:solidFill>
                  <a:srgbClr val="C00000"/>
                </a:solidFill>
                <a:latin typeface="Courier New"/>
                <a:cs typeface="Courier New"/>
              </a:rPr>
              <a:t>N</a:t>
            </a:r>
            <a:r>
              <a:rPr b="1" dirty="0">
                <a:solidFill>
                  <a:srgbClr val="C00000"/>
                </a:solidFill>
                <a:latin typeface="Times New Roman"/>
                <a:cs typeface="Times New Roman"/>
              </a:rPr>
              <a:t>	</a:t>
            </a:r>
            <a:r>
              <a:rPr sz="2000" spc="-5" dirty="0">
                <a:solidFill>
                  <a:srgbClr val="000098"/>
                </a:solidFill>
                <a:latin typeface="Courier New"/>
                <a:cs typeface="Courier New"/>
              </a:rPr>
              <a:t>&lt;sou</a:t>
            </a:r>
            <a:r>
              <a:rPr sz="2000" dirty="0">
                <a:solidFill>
                  <a:srgbClr val="000098"/>
                </a:solidFill>
                <a:latin typeface="Courier New"/>
                <a:cs typeface="Courier New"/>
              </a:rPr>
              <a:t>s</a:t>
            </a:r>
            <a:r>
              <a:rPr sz="2000" spc="-5" dirty="0">
                <a:solidFill>
                  <a:srgbClr val="000098"/>
                </a:solidFill>
                <a:latin typeface="Courier New"/>
                <a:cs typeface="Courier New"/>
              </a:rPr>
              <a:t>-req</a:t>
            </a:r>
            <a:r>
              <a:rPr sz="2000" dirty="0">
                <a:solidFill>
                  <a:srgbClr val="000098"/>
                </a:solidFill>
                <a:latin typeface="Courier New"/>
                <a:cs typeface="Courier New"/>
              </a:rPr>
              <a:t>&gt;</a:t>
            </a:r>
            <a:endParaRPr sz="2000" dirty="0">
              <a:latin typeface="Courier New"/>
              <a:cs typeface="Courier New"/>
            </a:endParaRPr>
          </a:p>
          <a:p>
            <a:pPr marL="355600" indent="-342900">
              <a:spcBef>
                <a:spcPts val="1019"/>
              </a:spcBef>
              <a:buClr>
                <a:srgbClr val="000098"/>
              </a:buClr>
              <a:buFont typeface="Times New Roman"/>
              <a:buChar char="•"/>
              <a:tabLst>
                <a:tab pos="356235" algn="l"/>
              </a:tabLst>
            </a:pPr>
            <a:r>
              <a:rPr sz="2400" dirty="0">
                <a:solidFill>
                  <a:srgbClr val="000098"/>
                </a:solidFill>
                <a:latin typeface="Times New Roman"/>
                <a:cs typeface="Times New Roman"/>
              </a:rPr>
              <a:t>EXIS</a:t>
            </a:r>
            <a:r>
              <a:rPr sz="2400" spc="-15" dirty="0">
                <a:solidFill>
                  <a:srgbClr val="000098"/>
                </a:solidFill>
                <a:latin typeface="Times New Roman"/>
                <a:cs typeface="Times New Roman"/>
              </a:rPr>
              <a:t>TS</a:t>
            </a:r>
            <a:endParaRPr sz="2400" dirty="0">
              <a:latin typeface="Times New Roman"/>
              <a:cs typeface="Times New Roman"/>
            </a:endParaRPr>
          </a:p>
          <a:p>
            <a:pPr marL="754380" lvl="1" indent="-284480">
              <a:spcBef>
                <a:spcPts val="1320"/>
              </a:spcBef>
              <a:buSzPct val="75000"/>
              <a:buFont typeface="Wingdings"/>
              <a:buChar char=""/>
              <a:tabLst>
                <a:tab pos="755015" algn="l"/>
              </a:tabLst>
            </a:pPr>
            <a:r>
              <a:rPr sz="2000" dirty="0">
                <a:solidFill>
                  <a:srgbClr val="000098"/>
                </a:solidFill>
                <a:latin typeface="Times New Roman"/>
                <a:cs typeface="Times New Roman"/>
              </a:rPr>
              <a:t>test</a:t>
            </a:r>
            <a:r>
              <a:rPr sz="2000" spc="-40" dirty="0">
                <a:solidFill>
                  <a:srgbClr val="000098"/>
                </a:solidFill>
                <a:latin typeface="Times New Roman"/>
                <a:cs typeface="Times New Roman"/>
              </a:rPr>
              <a:t> </a:t>
            </a:r>
            <a:r>
              <a:rPr sz="2000" dirty="0">
                <a:solidFill>
                  <a:srgbClr val="000098"/>
                </a:solidFill>
                <a:latin typeface="Times New Roman"/>
                <a:cs typeface="Times New Roman"/>
              </a:rPr>
              <a:t>d</a:t>
            </a:r>
            <a:r>
              <a:rPr sz="2000" spc="-10" dirty="0">
                <a:solidFill>
                  <a:srgbClr val="000098"/>
                </a:solidFill>
                <a:latin typeface="Times New Roman"/>
                <a:cs typeface="Times New Roman"/>
              </a:rPr>
              <a:t>’e</a:t>
            </a:r>
            <a:r>
              <a:rPr sz="2000" spc="15" dirty="0">
                <a:solidFill>
                  <a:srgbClr val="000098"/>
                </a:solidFill>
                <a:latin typeface="Times New Roman"/>
                <a:cs typeface="Times New Roman"/>
              </a:rPr>
              <a:t>x</a:t>
            </a:r>
            <a:r>
              <a:rPr sz="2000" dirty="0">
                <a:solidFill>
                  <a:srgbClr val="000098"/>
                </a:solidFill>
                <a:latin typeface="Times New Roman"/>
                <a:cs typeface="Times New Roman"/>
              </a:rPr>
              <a:t>isten</a:t>
            </a:r>
            <a:r>
              <a:rPr sz="2000" spc="-15" dirty="0">
                <a:solidFill>
                  <a:srgbClr val="000098"/>
                </a:solidFill>
                <a:latin typeface="Times New Roman"/>
                <a:cs typeface="Times New Roman"/>
              </a:rPr>
              <a:t>c</a:t>
            </a:r>
            <a:r>
              <a:rPr sz="2000" dirty="0">
                <a:solidFill>
                  <a:srgbClr val="000098"/>
                </a:solidFill>
                <a:latin typeface="Times New Roman"/>
                <a:cs typeface="Times New Roman"/>
              </a:rPr>
              <a:t>e</a:t>
            </a:r>
            <a:endParaRPr sz="2000" dirty="0">
              <a:latin typeface="Times New Roman"/>
              <a:cs typeface="Times New Roman"/>
            </a:endParaRPr>
          </a:p>
          <a:p>
            <a:pPr marL="754380" indent="-284480">
              <a:spcBef>
                <a:spcPts val="660"/>
              </a:spcBef>
              <a:buSzPct val="75000"/>
              <a:buFont typeface="Wingdings"/>
              <a:buChar char=""/>
              <a:tabLst>
                <a:tab pos="755015" algn="l"/>
                <a:tab pos="1725295" algn="l"/>
              </a:tabLst>
            </a:pPr>
            <a:r>
              <a:rPr b="1" spc="-5" dirty="0">
                <a:solidFill>
                  <a:srgbClr val="C00000"/>
                </a:solidFill>
                <a:latin typeface="Courier New"/>
                <a:cs typeface="Courier New"/>
              </a:rPr>
              <a:t>EXIST</a:t>
            </a:r>
            <a:r>
              <a:rPr b="1" dirty="0">
                <a:solidFill>
                  <a:srgbClr val="C00000"/>
                </a:solidFill>
                <a:latin typeface="Courier New"/>
                <a:cs typeface="Courier New"/>
              </a:rPr>
              <a:t>S</a:t>
            </a:r>
            <a:r>
              <a:rPr b="1" dirty="0">
                <a:solidFill>
                  <a:srgbClr val="C00000"/>
                </a:solidFill>
                <a:latin typeface="Times New Roman"/>
                <a:cs typeface="Times New Roman"/>
              </a:rPr>
              <a:t>	</a:t>
            </a:r>
            <a:r>
              <a:rPr sz="2000" spc="-5" dirty="0">
                <a:solidFill>
                  <a:srgbClr val="000098"/>
                </a:solidFill>
                <a:latin typeface="Courier New"/>
                <a:cs typeface="Courier New"/>
              </a:rPr>
              <a:t>&lt;sous-re</a:t>
            </a:r>
            <a:r>
              <a:rPr sz="2000" dirty="0">
                <a:solidFill>
                  <a:srgbClr val="000098"/>
                </a:solidFill>
                <a:latin typeface="Courier New"/>
                <a:cs typeface="Courier New"/>
              </a:rPr>
              <a:t>q&gt;</a:t>
            </a:r>
            <a:endParaRPr sz="2000" dirty="0">
              <a:latin typeface="Courier New"/>
              <a:cs typeface="Courier New"/>
            </a:endParaRPr>
          </a:p>
          <a:p>
            <a:pPr marL="355600" indent="-342900">
              <a:spcBef>
                <a:spcPts val="1019"/>
              </a:spcBef>
              <a:buClr>
                <a:srgbClr val="000098"/>
              </a:buClr>
              <a:buFont typeface="Times New Roman"/>
              <a:buChar char="•"/>
              <a:tabLst>
                <a:tab pos="356235" algn="l"/>
              </a:tabLst>
            </a:pPr>
            <a:r>
              <a:rPr sz="2400" dirty="0">
                <a:solidFill>
                  <a:srgbClr val="000098"/>
                </a:solidFill>
                <a:latin typeface="Times New Roman"/>
                <a:cs typeface="Times New Roman"/>
              </a:rPr>
              <a:t>CO</a:t>
            </a:r>
            <a:r>
              <a:rPr sz="2400" spc="5" dirty="0">
                <a:solidFill>
                  <a:srgbClr val="000098"/>
                </a:solidFill>
                <a:latin typeface="Times New Roman"/>
                <a:cs typeface="Times New Roman"/>
              </a:rPr>
              <a:t>M</a:t>
            </a:r>
            <a:r>
              <a:rPr sz="2400" spc="-5" dirty="0">
                <a:solidFill>
                  <a:srgbClr val="000098"/>
                </a:solidFill>
                <a:latin typeface="Times New Roman"/>
                <a:cs typeface="Times New Roman"/>
              </a:rPr>
              <a:t>P</a:t>
            </a:r>
            <a:r>
              <a:rPr sz="2400" spc="5" dirty="0">
                <a:solidFill>
                  <a:srgbClr val="000098"/>
                </a:solidFill>
                <a:latin typeface="Times New Roman"/>
                <a:cs typeface="Times New Roman"/>
              </a:rPr>
              <a:t>A</a:t>
            </a:r>
            <a:r>
              <a:rPr sz="2400" dirty="0">
                <a:solidFill>
                  <a:srgbClr val="000098"/>
                </a:solidFill>
                <a:latin typeface="Times New Roman"/>
                <a:cs typeface="Times New Roman"/>
              </a:rPr>
              <a:t>RAIS</a:t>
            </a:r>
            <a:r>
              <a:rPr sz="2400" spc="5" dirty="0">
                <a:solidFill>
                  <a:srgbClr val="000098"/>
                </a:solidFill>
                <a:latin typeface="Times New Roman"/>
                <a:cs typeface="Times New Roman"/>
              </a:rPr>
              <a:t>O</a:t>
            </a:r>
            <a:r>
              <a:rPr sz="2400" dirty="0">
                <a:solidFill>
                  <a:srgbClr val="000098"/>
                </a:solidFill>
                <a:latin typeface="Times New Roman"/>
                <a:cs typeface="Times New Roman"/>
              </a:rPr>
              <a:t>N</a:t>
            </a:r>
            <a:endParaRPr sz="2400" dirty="0">
              <a:latin typeface="Times New Roman"/>
              <a:cs typeface="Times New Roman"/>
            </a:endParaRPr>
          </a:p>
          <a:p>
            <a:pPr marL="754380" lvl="1" indent="-284480">
              <a:spcBef>
                <a:spcPts val="1320"/>
              </a:spcBef>
              <a:buSzPct val="75000"/>
              <a:buFont typeface="Wingdings"/>
              <a:buChar char=""/>
              <a:tabLst>
                <a:tab pos="755015" algn="l"/>
                <a:tab pos="2701925" algn="l"/>
              </a:tabLst>
            </a:pPr>
            <a:r>
              <a:rPr sz="2000" spc="-10" dirty="0">
                <a:solidFill>
                  <a:srgbClr val="000098"/>
                </a:solidFill>
                <a:latin typeface="Times New Roman"/>
                <a:cs typeface="Times New Roman"/>
              </a:rPr>
              <a:t>c</a:t>
            </a:r>
            <a:r>
              <a:rPr sz="2000" dirty="0">
                <a:solidFill>
                  <a:srgbClr val="000098"/>
                </a:solidFill>
                <a:latin typeface="Times New Roman"/>
                <a:cs typeface="Times New Roman"/>
              </a:rPr>
              <a:t>ompa</a:t>
            </a:r>
            <a:r>
              <a:rPr sz="2000" spc="-10" dirty="0">
                <a:solidFill>
                  <a:srgbClr val="000098"/>
                </a:solidFill>
                <a:latin typeface="Times New Roman"/>
                <a:cs typeface="Times New Roman"/>
              </a:rPr>
              <a:t>ra</a:t>
            </a:r>
            <a:r>
              <a:rPr sz="2000" dirty="0">
                <a:solidFill>
                  <a:srgbClr val="000098"/>
                </a:solidFill>
                <a:latin typeface="Times New Roman"/>
                <a:cs typeface="Times New Roman"/>
              </a:rPr>
              <a:t>ison</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a</a:t>
            </a:r>
            <a:r>
              <a:rPr sz="2000" dirty="0">
                <a:solidFill>
                  <a:srgbClr val="000098"/>
                </a:solidFill>
                <a:latin typeface="Times New Roman"/>
                <a:cs typeface="Times New Roman"/>
              </a:rPr>
              <a:t>v</a:t>
            </a:r>
            <a:r>
              <a:rPr sz="2000" spc="-10" dirty="0">
                <a:solidFill>
                  <a:srgbClr val="000098"/>
                </a:solidFill>
                <a:latin typeface="Times New Roman"/>
                <a:cs typeface="Times New Roman"/>
              </a:rPr>
              <a:t>e</a:t>
            </a:r>
            <a:r>
              <a:rPr sz="2000" dirty="0">
                <a:solidFill>
                  <a:srgbClr val="000098"/>
                </a:solidFill>
                <a:latin typeface="Times New Roman"/>
                <a:cs typeface="Times New Roman"/>
              </a:rPr>
              <a:t>c	</a:t>
            </a:r>
            <a:r>
              <a:rPr sz="2000" spc="-10" dirty="0">
                <a:solidFill>
                  <a:srgbClr val="000098"/>
                </a:solidFill>
                <a:latin typeface="Times New Roman"/>
                <a:cs typeface="Times New Roman"/>
              </a:rPr>
              <a:t>c</a:t>
            </a:r>
            <a:r>
              <a:rPr sz="2000" dirty="0">
                <a:solidFill>
                  <a:srgbClr val="000098"/>
                </a:solidFill>
                <a:latin typeface="Times New Roman"/>
                <a:cs typeface="Times New Roman"/>
              </a:rPr>
              <a:t>h</a:t>
            </a:r>
            <a:r>
              <a:rPr sz="2000" spc="-10" dirty="0">
                <a:solidFill>
                  <a:srgbClr val="000098"/>
                </a:solidFill>
                <a:latin typeface="Times New Roman"/>
                <a:cs typeface="Times New Roman"/>
              </a:rPr>
              <a:t>a</a:t>
            </a:r>
            <a:r>
              <a:rPr sz="2000" dirty="0">
                <a:solidFill>
                  <a:srgbClr val="000098"/>
                </a:solidFill>
                <a:latin typeface="Times New Roman"/>
                <a:cs typeface="Times New Roman"/>
              </a:rPr>
              <a:t>que</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é</a:t>
            </a:r>
            <a:r>
              <a:rPr sz="2000" dirty="0">
                <a:solidFill>
                  <a:srgbClr val="000098"/>
                </a:solidFill>
                <a:latin typeface="Times New Roman"/>
                <a:cs typeface="Times New Roman"/>
              </a:rPr>
              <a:t>lém</a:t>
            </a:r>
            <a:r>
              <a:rPr sz="2000" spc="-10" dirty="0">
                <a:solidFill>
                  <a:srgbClr val="000098"/>
                </a:solidFill>
                <a:latin typeface="Times New Roman"/>
                <a:cs typeface="Times New Roman"/>
              </a:rPr>
              <a:t>e</a:t>
            </a:r>
            <a:r>
              <a:rPr sz="2000" dirty="0">
                <a:solidFill>
                  <a:srgbClr val="000098"/>
                </a:solidFill>
                <a:latin typeface="Times New Roman"/>
                <a:cs typeface="Times New Roman"/>
              </a:rPr>
              <a:t>nt d’un </a:t>
            </a:r>
            <a:r>
              <a:rPr sz="2000" spc="-10" dirty="0">
                <a:solidFill>
                  <a:srgbClr val="000098"/>
                </a:solidFill>
                <a:latin typeface="Times New Roman"/>
                <a:cs typeface="Times New Roman"/>
              </a:rPr>
              <a:t>e</a:t>
            </a:r>
            <a:r>
              <a:rPr sz="2000" dirty="0">
                <a:solidFill>
                  <a:srgbClr val="000098"/>
                </a:solidFill>
                <a:latin typeface="Times New Roman"/>
                <a:cs typeface="Times New Roman"/>
              </a:rPr>
              <a:t>nsemble</a:t>
            </a:r>
            <a:endParaRPr sz="2000" dirty="0">
              <a:latin typeface="Times New Roman"/>
              <a:cs typeface="Times New Roman"/>
            </a:endParaRPr>
          </a:p>
        </p:txBody>
      </p:sp>
      <p:sp>
        <p:nvSpPr>
          <p:cNvPr id="27" name="object 4"/>
          <p:cNvSpPr txBox="1"/>
          <p:nvPr/>
        </p:nvSpPr>
        <p:spPr>
          <a:xfrm>
            <a:off x="2324641" y="5981365"/>
            <a:ext cx="1544315" cy="318135"/>
          </a:xfrm>
          <a:prstGeom prst="rect">
            <a:avLst/>
          </a:prstGeom>
        </p:spPr>
        <p:txBody>
          <a:bodyPr vert="horz" wrap="square" lIns="0" tIns="0" rIns="0" bIns="0" rtlCol="0">
            <a:spAutoFit/>
          </a:bodyPr>
          <a:lstStyle/>
          <a:p>
            <a:pPr marL="12700">
              <a:tabLst>
                <a:tab pos="296545" algn="l"/>
              </a:tabLst>
            </a:pPr>
            <a:r>
              <a:rPr sz="1500" spc="-10" dirty="0">
                <a:latin typeface="Wingdings"/>
                <a:cs typeface="Wingdings"/>
              </a:rPr>
              <a:t></a:t>
            </a:r>
            <a:r>
              <a:rPr sz="1500" spc="-10" dirty="0">
                <a:latin typeface="Times New Roman"/>
                <a:cs typeface="Times New Roman"/>
              </a:rPr>
              <a:t>	</a:t>
            </a:r>
            <a:r>
              <a:rPr sz="2000" spc="-5" dirty="0">
                <a:solidFill>
                  <a:srgbClr val="000098"/>
                </a:solidFill>
                <a:latin typeface="Courier New"/>
                <a:cs typeface="Courier New"/>
              </a:rPr>
              <a:t>(A</a:t>
            </a:r>
            <a:r>
              <a:rPr sz="2025" spc="-22" baseline="-20576" dirty="0">
                <a:solidFill>
                  <a:srgbClr val="000098"/>
                </a:solidFill>
                <a:latin typeface="Courier New"/>
                <a:cs typeface="Courier New"/>
              </a:rPr>
              <a:t>1</a:t>
            </a:r>
            <a:r>
              <a:rPr sz="2000" dirty="0">
                <a:solidFill>
                  <a:srgbClr val="000098"/>
                </a:solidFill>
                <a:latin typeface="Courier New"/>
                <a:cs typeface="Courier New"/>
              </a:rPr>
              <a:t>,…A</a:t>
            </a:r>
            <a:r>
              <a:rPr sz="2025" spc="-22" baseline="-20576" dirty="0">
                <a:solidFill>
                  <a:srgbClr val="000098"/>
                </a:solidFill>
                <a:latin typeface="Courier New"/>
                <a:cs typeface="Courier New"/>
              </a:rPr>
              <a:t>n</a:t>
            </a:r>
            <a:r>
              <a:rPr sz="2000" dirty="0">
                <a:solidFill>
                  <a:srgbClr val="000098"/>
                </a:solidFill>
                <a:latin typeface="Courier New"/>
                <a:cs typeface="Courier New"/>
              </a:rPr>
              <a:t>)</a:t>
            </a:r>
            <a:endParaRPr sz="2000">
              <a:latin typeface="Courier New"/>
              <a:cs typeface="Courier New"/>
            </a:endParaRPr>
          </a:p>
        </p:txBody>
      </p:sp>
      <p:sp>
        <p:nvSpPr>
          <p:cNvPr id="28" name="object 5"/>
          <p:cNvSpPr/>
          <p:nvPr/>
        </p:nvSpPr>
        <p:spPr>
          <a:xfrm>
            <a:off x="3739804" y="5926862"/>
            <a:ext cx="285654" cy="312419"/>
          </a:xfrm>
          <a:prstGeom prst="rect">
            <a:avLst/>
          </a:prstGeom>
          <a:blipFill>
            <a:blip r:embed="rId3" cstate="print"/>
            <a:stretch>
              <a:fillRect/>
            </a:stretch>
          </a:blipFill>
        </p:spPr>
        <p:txBody>
          <a:bodyPr wrap="square" lIns="0" tIns="0" rIns="0" bIns="0" rtlCol="0"/>
          <a:lstStyle/>
          <a:p>
            <a:endParaRPr/>
          </a:p>
        </p:txBody>
      </p:sp>
      <p:sp>
        <p:nvSpPr>
          <p:cNvPr id="29" name="object 6"/>
          <p:cNvSpPr txBox="1"/>
          <p:nvPr/>
        </p:nvSpPr>
        <p:spPr>
          <a:xfrm>
            <a:off x="4008919" y="5981365"/>
            <a:ext cx="2336042" cy="307777"/>
          </a:xfrm>
          <a:prstGeom prst="rect">
            <a:avLst/>
          </a:prstGeom>
        </p:spPr>
        <p:txBody>
          <a:bodyPr vert="horz" wrap="square" lIns="0" tIns="0" rIns="0" bIns="0" rtlCol="0">
            <a:spAutoFit/>
          </a:bodyPr>
          <a:lstStyle/>
          <a:p>
            <a:pPr marL="12700">
              <a:tabLst>
                <a:tab pos="622300" algn="l"/>
              </a:tabLst>
            </a:pPr>
            <a:r>
              <a:rPr sz="2000" b="1" spc="-5" dirty="0">
                <a:solidFill>
                  <a:srgbClr val="C00000"/>
                </a:solidFill>
                <a:latin typeface="Courier New"/>
                <a:cs typeface="Courier New"/>
              </a:rPr>
              <a:t>AL</a:t>
            </a:r>
            <a:r>
              <a:rPr sz="2000" b="1" dirty="0">
                <a:solidFill>
                  <a:srgbClr val="C00000"/>
                </a:solidFill>
                <a:latin typeface="Courier New"/>
                <a:cs typeface="Courier New"/>
              </a:rPr>
              <a:t>L</a:t>
            </a:r>
            <a:r>
              <a:rPr sz="2000" b="1" dirty="0">
                <a:solidFill>
                  <a:srgbClr val="C00000"/>
                </a:solidFill>
                <a:latin typeface="Times New Roman"/>
                <a:cs typeface="Times New Roman"/>
              </a:rPr>
              <a:t>	</a:t>
            </a:r>
            <a:r>
              <a:rPr sz="2000" spc="-5" dirty="0">
                <a:solidFill>
                  <a:srgbClr val="000098"/>
                </a:solidFill>
                <a:latin typeface="Courier New"/>
                <a:cs typeface="Courier New"/>
              </a:rPr>
              <a:t>&lt;sous-re</a:t>
            </a:r>
            <a:r>
              <a:rPr sz="2000" dirty="0">
                <a:solidFill>
                  <a:srgbClr val="000098"/>
                </a:solidFill>
                <a:latin typeface="Courier New"/>
                <a:cs typeface="Courier New"/>
              </a:rPr>
              <a:t>q&gt;</a:t>
            </a:r>
            <a:endParaRPr sz="2000">
              <a:latin typeface="Courier New"/>
              <a:cs typeface="Courier New"/>
            </a:endParaRPr>
          </a:p>
        </p:txBody>
      </p:sp>
      <p:sp>
        <p:nvSpPr>
          <p:cNvPr id="30" name="object 7"/>
          <p:cNvSpPr txBox="1"/>
          <p:nvPr/>
        </p:nvSpPr>
        <p:spPr>
          <a:xfrm>
            <a:off x="2324639" y="6420265"/>
            <a:ext cx="122227" cy="230832"/>
          </a:xfrm>
          <a:prstGeom prst="rect">
            <a:avLst/>
          </a:prstGeom>
        </p:spPr>
        <p:txBody>
          <a:bodyPr vert="horz" wrap="square" lIns="0" tIns="0" rIns="0" bIns="0" rtlCol="0">
            <a:spAutoFit/>
          </a:bodyPr>
          <a:lstStyle/>
          <a:p>
            <a:pPr marL="12700"/>
            <a:r>
              <a:rPr sz="1500" spc="-10" dirty="0">
                <a:latin typeface="Wingdings"/>
                <a:cs typeface="Wingdings"/>
              </a:rPr>
              <a:t></a:t>
            </a:r>
            <a:endParaRPr sz="1500">
              <a:latin typeface="Wingdings"/>
              <a:cs typeface="Wingdings"/>
            </a:endParaRPr>
          </a:p>
        </p:txBody>
      </p:sp>
      <p:sp>
        <p:nvSpPr>
          <p:cNvPr id="31" name="object 8"/>
          <p:cNvSpPr/>
          <p:nvPr/>
        </p:nvSpPr>
        <p:spPr>
          <a:xfrm>
            <a:off x="2621825" y="6333259"/>
            <a:ext cx="285654" cy="312420"/>
          </a:xfrm>
          <a:prstGeom prst="rect">
            <a:avLst/>
          </a:prstGeom>
          <a:blipFill>
            <a:blip r:embed="rId3" cstate="print"/>
            <a:stretch>
              <a:fillRect/>
            </a:stretch>
          </a:blipFill>
        </p:spPr>
        <p:txBody>
          <a:bodyPr wrap="square" lIns="0" tIns="0" rIns="0" bIns="0" rtlCol="0"/>
          <a:lstStyle/>
          <a:p>
            <a:endParaRPr/>
          </a:p>
        </p:txBody>
      </p:sp>
      <p:sp>
        <p:nvSpPr>
          <p:cNvPr id="32" name="object 9"/>
          <p:cNvSpPr txBox="1"/>
          <p:nvPr/>
        </p:nvSpPr>
        <p:spPr>
          <a:xfrm>
            <a:off x="2891069" y="6387892"/>
            <a:ext cx="1510668" cy="307777"/>
          </a:xfrm>
          <a:prstGeom prst="rect">
            <a:avLst/>
          </a:prstGeom>
        </p:spPr>
        <p:txBody>
          <a:bodyPr vert="horz" wrap="square" lIns="0" tIns="0" rIns="0" bIns="0" rtlCol="0">
            <a:spAutoFit/>
          </a:bodyPr>
          <a:lstStyle/>
          <a:p>
            <a:pPr marL="12700"/>
            <a:r>
              <a:rPr sz="2000" spc="-5" dirty="0">
                <a:solidFill>
                  <a:srgbClr val="000098"/>
                </a:solidFill>
                <a:latin typeface="Courier New"/>
                <a:cs typeface="Courier New"/>
              </a:rPr>
              <a:t>opérateur</a:t>
            </a:r>
            <a:endParaRPr sz="2000">
              <a:latin typeface="Courier New"/>
              <a:cs typeface="Courier New"/>
            </a:endParaRPr>
          </a:p>
        </p:txBody>
      </p:sp>
      <p:sp>
        <p:nvSpPr>
          <p:cNvPr id="33" name="object 10"/>
          <p:cNvSpPr txBox="1"/>
          <p:nvPr/>
        </p:nvSpPr>
        <p:spPr>
          <a:xfrm>
            <a:off x="4415069" y="6387892"/>
            <a:ext cx="2334669" cy="307777"/>
          </a:xfrm>
          <a:prstGeom prst="rect">
            <a:avLst/>
          </a:prstGeom>
        </p:spPr>
        <p:txBody>
          <a:bodyPr vert="horz" wrap="square" lIns="0" tIns="0" rIns="0" bIns="0" rtlCol="0">
            <a:spAutoFit/>
          </a:bodyPr>
          <a:lstStyle/>
          <a:p>
            <a:pPr marL="12700">
              <a:tabLst>
                <a:tab pos="469265" algn="l"/>
              </a:tabLst>
            </a:pPr>
            <a:r>
              <a:rPr sz="2000" spc="-5" dirty="0">
                <a:solidFill>
                  <a:srgbClr val="000098"/>
                </a:solidFill>
                <a:latin typeface="Courier New"/>
                <a:cs typeface="Courier New"/>
              </a:rPr>
              <a:t>d</a:t>
            </a:r>
            <a:r>
              <a:rPr sz="2000" dirty="0">
                <a:solidFill>
                  <a:srgbClr val="000098"/>
                </a:solidFill>
                <a:latin typeface="Courier New"/>
                <a:cs typeface="Courier New"/>
              </a:rPr>
              <a:t>e</a:t>
            </a:r>
            <a:r>
              <a:rPr sz="2000" dirty="0">
                <a:solidFill>
                  <a:srgbClr val="000098"/>
                </a:solidFill>
                <a:latin typeface="Times New Roman"/>
                <a:cs typeface="Times New Roman"/>
              </a:rPr>
              <a:t>	</a:t>
            </a:r>
            <a:r>
              <a:rPr sz="2000" spc="-5" dirty="0">
                <a:solidFill>
                  <a:srgbClr val="000098"/>
                </a:solidFill>
                <a:latin typeface="Courier New"/>
                <a:cs typeface="Courier New"/>
              </a:rPr>
              <a:t>comparaison</a:t>
            </a:r>
            <a:endParaRPr sz="2000">
              <a:latin typeface="Courier New"/>
              <a:cs typeface="Courier New"/>
            </a:endParaRPr>
          </a:p>
        </p:txBody>
      </p:sp>
      <p:sp>
        <p:nvSpPr>
          <p:cNvPr id="34" name="object 11"/>
          <p:cNvSpPr txBox="1"/>
          <p:nvPr/>
        </p:nvSpPr>
        <p:spPr>
          <a:xfrm>
            <a:off x="6701071" y="6387892"/>
            <a:ext cx="2920601" cy="307777"/>
          </a:xfrm>
          <a:prstGeom prst="rect">
            <a:avLst/>
          </a:prstGeom>
        </p:spPr>
        <p:txBody>
          <a:bodyPr vert="horz" wrap="square" lIns="0" tIns="0" rIns="0" bIns="0" rtlCol="0">
            <a:spAutoFit/>
          </a:bodyPr>
          <a:lstStyle/>
          <a:p>
            <a:pPr marL="12700"/>
            <a:r>
              <a:rPr sz="2000" spc="-5" dirty="0" smtClean="0">
                <a:solidFill>
                  <a:srgbClr val="000098"/>
                </a:solidFill>
                <a:latin typeface="Courier New"/>
                <a:cs typeface="Courier New"/>
              </a:rPr>
              <a:t>(&lt;,&gt;,&lt;=,&gt;=,&lt;&gt;</a:t>
            </a:r>
            <a:r>
              <a:rPr lang="fr-FR" sz="2000" spc="-5" dirty="0" smtClean="0">
                <a:solidFill>
                  <a:srgbClr val="000098"/>
                </a:solidFill>
                <a:latin typeface="Courier New"/>
                <a:cs typeface="Courier New"/>
              </a:rPr>
              <a:t>, !=</a:t>
            </a:r>
            <a:r>
              <a:rPr sz="2000" spc="-5" dirty="0" smtClean="0">
                <a:solidFill>
                  <a:srgbClr val="000098"/>
                </a:solidFill>
                <a:latin typeface="Courier New"/>
                <a:cs typeface="Courier New"/>
              </a:rPr>
              <a:t>)</a:t>
            </a:r>
            <a:endParaRPr sz="2000" dirty="0">
              <a:latin typeface="Courier New"/>
              <a:cs typeface="Courier New"/>
            </a:endParaRPr>
          </a:p>
        </p:txBody>
      </p:sp>
    </p:spTree>
    <p:extLst>
      <p:ext uri="{BB962C8B-B14F-4D97-AF65-F5344CB8AC3E}">
        <p14:creationId xmlns:p14="http://schemas.microsoft.com/office/powerpoint/2010/main" val="349447151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584" y="1864783"/>
            <a:ext cx="4154216" cy="400110"/>
          </a:xfrm>
          <a:prstGeom prst="rect">
            <a:avLst/>
          </a:prstGeom>
        </p:spPr>
        <p:txBody>
          <a:bodyPr vert="horz" wrap="square" lIns="0" tIns="0" rIns="0" bIns="0" rtlCol="0" anchor="ctr">
            <a:spAutoFit/>
          </a:bodyPr>
          <a:lstStyle/>
          <a:p>
            <a:pPr marL="137160" algn="l"/>
            <a:r>
              <a:rPr sz="2600" b="1" dirty="0">
                <a:solidFill>
                  <a:srgbClr val="FF0000"/>
                </a:solidFill>
              </a:rPr>
              <a:t>Opérat</a:t>
            </a:r>
            <a:r>
              <a:rPr sz="2600" b="1" spc="5" dirty="0">
                <a:solidFill>
                  <a:srgbClr val="FF0000"/>
                </a:solidFill>
              </a:rPr>
              <a:t>e</a:t>
            </a:r>
            <a:r>
              <a:rPr sz="2600" b="1" dirty="0">
                <a:solidFill>
                  <a:srgbClr val="FF0000"/>
                </a:solidFill>
              </a:rPr>
              <a:t>urs</a:t>
            </a:r>
            <a:r>
              <a:rPr sz="2600" b="1" spc="-60" dirty="0">
                <a:solidFill>
                  <a:srgbClr val="FF0000"/>
                </a:solidFill>
              </a:rPr>
              <a:t> </a:t>
            </a:r>
            <a:r>
              <a:rPr sz="2600" b="1" dirty="0">
                <a:solidFill>
                  <a:srgbClr val="FF0000"/>
                </a:solidFill>
              </a:rPr>
              <a:t>en</a:t>
            </a:r>
            <a:r>
              <a:rPr sz="2600" b="1" spc="5" dirty="0">
                <a:solidFill>
                  <a:srgbClr val="FF0000"/>
                </a:solidFill>
              </a:rPr>
              <a:t>s</a:t>
            </a:r>
            <a:r>
              <a:rPr sz="2600" b="1" dirty="0">
                <a:solidFill>
                  <a:srgbClr val="FF0000"/>
                </a:solidFill>
              </a:rPr>
              <a:t>emblistes</a:t>
            </a: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5" name="Rectangle 24"/>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6" name="ZoneTexte 25"/>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7"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28" name="object 2"/>
          <p:cNvSpPr txBox="1">
            <a:spLocks/>
          </p:cNvSpPr>
          <p:nvPr/>
        </p:nvSpPr>
        <p:spPr>
          <a:xfrm>
            <a:off x="4227227" y="1857452"/>
            <a:ext cx="3327816" cy="430887"/>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86180" algn="r" rtl="1"/>
            <a:r>
              <a:rPr lang="fr-FR" sz="2800" b="1" dirty="0" smtClean="0"/>
              <a:t>Exp</a:t>
            </a:r>
            <a:r>
              <a:rPr lang="fr-FR" sz="2800" b="1" spc="-15" dirty="0" smtClean="0"/>
              <a:t>r</a:t>
            </a:r>
            <a:r>
              <a:rPr lang="fr-FR" sz="2800" b="1" dirty="0" smtClean="0"/>
              <a:t>e</a:t>
            </a:r>
            <a:r>
              <a:rPr lang="fr-FR" sz="2800" b="1" spc="5" dirty="0" smtClean="0"/>
              <a:t>s</a:t>
            </a:r>
            <a:r>
              <a:rPr lang="fr-FR" sz="2800" b="1" dirty="0" smtClean="0"/>
              <a:t>sion</a:t>
            </a:r>
            <a:r>
              <a:rPr lang="fr-FR" sz="2800" b="1" spc="-15" dirty="0" smtClean="0"/>
              <a:t> </a:t>
            </a:r>
            <a:r>
              <a:rPr lang="fr-FR" sz="2800" b="1" dirty="0" smtClean="0"/>
              <a:t>IN</a:t>
            </a:r>
            <a:endParaRPr lang="fr-FR" sz="2800" b="1" dirty="0"/>
          </a:p>
        </p:txBody>
      </p:sp>
      <p:sp>
        <p:nvSpPr>
          <p:cNvPr id="29" name="object 7"/>
          <p:cNvSpPr txBox="1">
            <a:spLocks noGrp="1"/>
          </p:cNvSpPr>
          <p:nvPr>
            <p:ph type="sldNum" sz="quarter" idx="4294967295"/>
          </p:nvPr>
        </p:nvSpPr>
        <p:spPr>
          <a:xfrm>
            <a:off x="2204004" y="6705797"/>
            <a:ext cx="203200" cy="830997"/>
          </a:xfrm>
          <a:prstGeom prst="rect">
            <a:avLst/>
          </a:prstGeom>
        </p:spPr>
        <p:txBody>
          <a:bodyPr vert="horz" wrap="square" lIns="0" tIns="0" rIns="0" bIns="0" rtlCol="0">
            <a:spAutoFit/>
          </a:bodyPr>
          <a:lstStyle/>
          <a:p>
            <a:pPr marL="25400"/>
            <a:fld id="{81D60167-4931-47E6-BA6A-407CBD079E47}" type="slidenum">
              <a:rPr dirty="0"/>
              <a:pPr marL="25400"/>
              <a:t>197</a:t>
            </a:fld>
            <a:endParaRPr dirty="0"/>
          </a:p>
        </p:txBody>
      </p:sp>
      <p:sp>
        <p:nvSpPr>
          <p:cNvPr id="30" name="object 3"/>
          <p:cNvSpPr txBox="1"/>
          <p:nvPr/>
        </p:nvSpPr>
        <p:spPr>
          <a:xfrm>
            <a:off x="214583" y="3819645"/>
            <a:ext cx="8944035" cy="1278299"/>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400" spc="-20" dirty="0">
                <a:solidFill>
                  <a:srgbClr val="3232CC"/>
                </a:solidFill>
                <a:latin typeface="Times New Roman"/>
                <a:cs typeface="Times New Roman"/>
              </a:rPr>
              <a:t>Sé</a:t>
            </a:r>
            <a:r>
              <a:rPr sz="2400" spc="-45" dirty="0">
                <a:solidFill>
                  <a:srgbClr val="3232CC"/>
                </a:solidFill>
                <a:latin typeface="Times New Roman"/>
                <a:cs typeface="Times New Roman"/>
              </a:rPr>
              <a:t>m</a:t>
            </a:r>
            <a:r>
              <a:rPr sz="2400" spc="-15" dirty="0">
                <a:solidFill>
                  <a:srgbClr val="3232CC"/>
                </a:solidFill>
                <a:latin typeface="Times New Roman"/>
                <a:cs typeface="Times New Roman"/>
              </a:rPr>
              <a:t>an</a:t>
            </a:r>
            <a:r>
              <a:rPr sz="2400" spc="-25" dirty="0">
                <a:solidFill>
                  <a:srgbClr val="3232CC"/>
                </a:solidFill>
                <a:latin typeface="Times New Roman"/>
                <a:cs typeface="Times New Roman"/>
              </a:rPr>
              <a:t>t</a:t>
            </a:r>
            <a:r>
              <a:rPr sz="2400" spc="-10" dirty="0">
                <a:solidFill>
                  <a:srgbClr val="3232CC"/>
                </a:solidFill>
                <a:latin typeface="Times New Roman"/>
                <a:cs typeface="Times New Roman"/>
              </a:rPr>
              <a:t>i</a:t>
            </a:r>
            <a:r>
              <a:rPr sz="2400" spc="-25" dirty="0">
                <a:solidFill>
                  <a:srgbClr val="3232CC"/>
                </a:solidFill>
                <a:latin typeface="Times New Roman"/>
                <a:cs typeface="Times New Roman"/>
              </a:rPr>
              <a:t>q</a:t>
            </a:r>
            <a:r>
              <a:rPr sz="2400" spc="-15" dirty="0">
                <a:solidFill>
                  <a:srgbClr val="3232CC"/>
                </a:solidFill>
                <a:latin typeface="Times New Roman"/>
                <a:cs typeface="Times New Roman"/>
              </a:rPr>
              <a:t>ue</a:t>
            </a:r>
            <a:r>
              <a:rPr sz="2400" spc="10" dirty="0">
                <a:solidFill>
                  <a:srgbClr val="3232CC"/>
                </a:solidFill>
                <a:latin typeface="Times New Roman"/>
                <a:cs typeface="Times New Roman"/>
              </a:rPr>
              <a:t> </a:t>
            </a:r>
            <a:r>
              <a:rPr sz="2400" spc="-10" dirty="0">
                <a:solidFill>
                  <a:srgbClr val="3232CC"/>
                </a:solidFill>
                <a:latin typeface="Times New Roman"/>
                <a:cs typeface="Times New Roman"/>
              </a:rPr>
              <a:t>:</a:t>
            </a:r>
            <a:endParaRPr sz="2400" dirty="0">
              <a:latin typeface="Times New Roman"/>
              <a:cs typeface="Times New Roman"/>
            </a:endParaRPr>
          </a:p>
          <a:p>
            <a:pPr marL="754380" marR="5080" lvl="1" indent="-284480">
              <a:lnSpc>
                <a:spcPct val="106000"/>
              </a:lnSpc>
              <a:spcBef>
                <a:spcPts val="1035"/>
              </a:spcBef>
              <a:buSzPct val="75000"/>
              <a:buFont typeface="Wingdings"/>
              <a:buChar char=""/>
              <a:tabLst>
                <a:tab pos="755015" algn="l"/>
              </a:tabLst>
            </a:pPr>
            <a:r>
              <a:rPr sz="2000" spc="-10" dirty="0">
                <a:solidFill>
                  <a:srgbClr val="000098"/>
                </a:solidFill>
                <a:latin typeface="Times New Roman"/>
                <a:cs typeface="Times New Roman"/>
              </a:rPr>
              <a:t>la</a:t>
            </a:r>
            <a:r>
              <a:rPr sz="2000" spc="-25" dirty="0">
                <a:solidFill>
                  <a:srgbClr val="000098"/>
                </a:solidFill>
                <a:latin typeface="Times New Roman"/>
                <a:cs typeface="Times New Roman"/>
              </a:rPr>
              <a:t>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ondi</a:t>
            </a:r>
            <a:r>
              <a:rPr sz="2000" spc="-5" dirty="0">
                <a:solidFill>
                  <a:srgbClr val="000098"/>
                </a:solidFill>
                <a:latin typeface="Times New Roman"/>
                <a:cs typeface="Times New Roman"/>
              </a:rPr>
              <a:t>t</a:t>
            </a:r>
            <a:r>
              <a:rPr sz="2000" spc="-10" dirty="0">
                <a:solidFill>
                  <a:srgbClr val="000098"/>
                </a:solidFill>
                <a:latin typeface="Times New Roman"/>
                <a:cs typeface="Times New Roman"/>
              </a:rPr>
              <a:t>ion</a:t>
            </a:r>
            <a:r>
              <a:rPr sz="2000" spc="-20" dirty="0">
                <a:solidFill>
                  <a:srgbClr val="000098"/>
                </a:solidFill>
                <a:latin typeface="Times New Roman"/>
                <a:cs typeface="Times New Roman"/>
              </a:rPr>
              <a:t> e</a:t>
            </a:r>
            <a:r>
              <a:rPr sz="2000" spc="-15" dirty="0">
                <a:solidFill>
                  <a:srgbClr val="000098"/>
                </a:solidFill>
                <a:latin typeface="Times New Roman"/>
                <a:cs typeface="Times New Roman"/>
              </a:rPr>
              <a:t>s</a:t>
            </a:r>
            <a:r>
              <a:rPr sz="2000" spc="-10" dirty="0">
                <a:solidFill>
                  <a:srgbClr val="000098"/>
                </a:solidFill>
                <a:latin typeface="Times New Roman"/>
                <a:cs typeface="Times New Roman"/>
              </a:rPr>
              <a:t>t</a:t>
            </a:r>
            <a:r>
              <a:rPr sz="2000" spc="-20" dirty="0">
                <a:solidFill>
                  <a:srgbClr val="000098"/>
                </a:solidFill>
                <a:latin typeface="Times New Roman"/>
                <a:cs typeface="Times New Roman"/>
              </a:rPr>
              <a:t> </a:t>
            </a:r>
            <a:r>
              <a:rPr sz="2000" dirty="0">
                <a:solidFill>
                  <a:srgbClr val="000098"/>
                </a:solidFill>
                <a:latin typeface="Times New Roman"/>
                <a:cs typeface="Times New Roman"/>
              </a:rPr>
              <a:t>v</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ie</a:t>
            </a:r>
            <a:r>
              <a:rPr sz="2000" spc="10" dirty="0">
                <a:solidFill>
                  <a:srgbClr val="000098"/>
                </a:solidFill>
                <a:latin typeface="Times New Roman"/>
                <a:cs typeface="Times New Roman"/>
              </a:rPr>
              <a:t> </a:t>
            </a:r>
            <a:r>
              <a:rPr sz="2000" spc="-15" dirty="0">
                <a:solidFill>
                  <a:srgbClr val="000098"/>
                </a:solidFill>
                <a:latin typeface="Times New Roman"/>
                <a:cs typeface="Times New Roman"/>
              </a:rPr>
              <a:t>s</a:t>
            </a:r>
            <a:r>
              <a:rPr sz="2000" spc="-10" dirty="0">
                <a:solidFill>
                  <a:srgbClr val="000098"/>
                </a:solidFill>
                <a:latin typeface="Times New Roman"/>
                <a:cs typeface="Times New Roman"/>
              </a:rPr>
              <a:t>i</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spc="-10" dirty="0">
                <a:solidFill>
                  <a:srgbClr val="000098"/>
                </a:solidFill>
                <a:latin typeface="Times New Roman"/>
                <a:cs typeface="Times New Roman"/>
              </a:rPr>
              <a:t>e</a:t>
            </a:r>
            <a:r>
              <a:rPr sz="2000" spc="-30" dirty="0">
                <a:solidFill>
                  <a:srgbClr val="000098"/>
                </a:solidFill>
                <a:latin typeface="Times New Roman"/>
                <a:cs typeface="Times New Roman"/>
              </a:rPr>
              <a:t> </a:t>
            </a:r>
            <a:r>
              <a:rPr sz="2000" spc="-10" dirty="0">
                <a:solidFill>
                  <a:srgbClr val="000098"/>
                </a:solidFill>
                <a:latin typeface="Times New Roman"/>
                <a:cs typeface="Times New Roman"/>
              </a:rPr>
              <a:t>d</a:t>
            </a:r>
            <a:r>
              <a:rPr sz="2000" spc="-20" dirty="0">
                <a:solidFill>
                  <a:srgbClr val="000098"/>
                </a:solidFill>
                <a:latin typeface="Times New Roman"/>
                <a:cs typeface="Times New Roman"/>
              </a:rPr>
              <a:t>é</a:t>
            </a:r>
            <a:r>
              <a:rPr sz="2000" spc="-15" dirty="0">
                <a:solidFill>
                  <a:srgbClr val="000098"/>
                </a:solidFill>
                <a:latin typeface="Times New Roman"/>
                <a:cs typeface="Times New Roman"/>
              </a:rPr>
              <a:t>s</a:t>
            </a:r>
            <a:r>
              <a:rPr sz="2000" spc="-10" dirty="0">
                <a:solidFill>
                  <a:srgbClr val="000098"/>
                </a:solidFill>
                <a:latin typeface="Times New Roman"/>
                <a:cs typeface="Times New Roman"/>
              </a:rPr>
              <a:t>i</a:t>
            </a:r>
            <a:r>
              <a:rPr sz="2000" spc="-20" dirty="0">
                <a:solidFill>
                  <a:srgbClr val="000098"/>
                </a:solidFill>
                <a:latin typeface="Times New Roman"/>
                <a:cs typeface="Times New Roman"/>
              </a:rPr>
              <a:t>g</a:t>
            </a:r>
            <a:r>
              <a:rPr sz="2000" spc="-10" dirty="0">
                <a:solidFill>
                  <a:srgbClr val="000098"/>
                </a:solidFill>
                <a:latin typeface="Times New Roman"/>
                <a:cs typeface="Times New Roman"/>
              </a:rPr>
              <a:t>né</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p</a:t>
            </a:r>
            <a:r>
              <a:rPr sz="2000" spc="-20" dirty="0">
                <a:solidFill>
                  <a:srgbClr val="000098"/>
                </a:solidFill>
                <a:latin typeface="Times New Roman"/>
                <a:cs typeface="Times New Roman"/>
              </a:rPr>
              <a:t>a</a:t>
            </a:r>
            <a:r>
              <a:rPr sz="2000" dirty="0">
                <a:solidFill>
                  <a:srgbClr val="000098"/>
                </a:solidFill>
                <a:latin typeface="Times New Roman"/>
                <a:cs typeface="Times New Roman"/>
              </a:rPr>
              <a:t>r</a:t>
            </a:r>
            <a:r>
              <a:rPr sz="2000" spc="10" dirty="0">
                <a:solidFill>
                  <a:srgbClr val="000098"/>
                </a:solidFill>
                <a:latin typeface="Times New Roman"/>
                <a:cs typeface="Times New Roman"/>
              </a:rPr>
              <a:t> </a:t>
            </a:r>
            <a:r>
              <a:rPr sz="2000" spc="15" dirty="0">
                <a:solidFill>
                  <a:srgbClr val="000098"/>
                </a:solidFill>
                <a:latin typeface="Times New Roman"/>
                <a:cs typeface="Times New Roman"/>
              </a:rPr>
              <a:t>(</a:t>
            </a:r>
            <a:r>
              <a:rPr sz="2000" i="1" dirty="0">
                <a:solidFill>
                  <a:srgbClr val="000098"/>
                </a:solidFill>
                <a:latin typeface="Courier New"/>
                <a:cs typeface="Courier New"/>
              </a:rPr>
              <a:t>A</a:t>
            </a:r>
            <a:r>
              <a:rPr sz="2025" spc="-22" baseline="-20576" dirty="0">
                <a:solidFill>
                  <a:srgbClr val="000098"/>
                </a:solidFill>
                <a:latin typeface="Courier New"/>
                <a:cs typeface="Courier New"/>
              </a:rPr>
              <a:t>1</a:t>
            </a:r>
            <a:r>
              <a:rPr sz="2000" dirty="0" smtClean="0">
                <a:solidFill>
                  <a:srgbClr val="000098"/>
                </a:solidFill>
                <a:latin typeface="Courier New"/>
                <a:cs typeface="Courier New"/>
              </a:rPr>
              <a:t>,…,</a:t>
            </a:r>
            <a:r>
              <a:rPr lang="fr-FR" sz="2000" i="1" spc="-5" dirty="0">
                <a:solidFill>
                  <a:srgbClr val="000098"/>
                </a:solidFill>
                <a:latin typeface="Courier New"/>
                <a:cs typeface="Courier New"/>
              </a:rPr>
              <a:t> A</a:t>
            </a:r>
            <a:r>
              <a:rPr lang="fr-FR" sz="2025" i="1" spc="-22" baseline="-20576" dirty="0">
                <a:solidFill>
                  <a:srgbClr val="000098"/>
                </a:solidFill>
                <a:latin typeface="Courier New"/>
                <a:cs typeface="Courier New"/>
              </a:rPr>
              <a:t>n</a:t>
            </a:r>
            <a:r>
              <a:rPr lang="fr-FR" sz="2000" i="1" spc="-5" dirty="0">
                <a:solidFill>
                  <a:srgbClr val="000098"/>
                </a:solidFill>
                <a:latin typeface="Courier New"/>
                <a:cs typeface="Courier New"/>
              </a:rPr>
              <a:t>)</a:t>
            </a:r>
            <a:r>
              <a:rPr lang="fr-FR" sz="2000" spc="-10" dirty="0">
                <a:solidFill>
                  <a:srgbClr val="000098"/>
                </a:solidFill>
                <a:latin typeface="Times New Roman"/>
                <a:cs typeface="Times New Roman"/>
              </a:rPr>
              <a:t>de la</a:t>
            </a:r>
            <a:r>
              <a:rPr lang="fr-FR" sz="2000" dirty="0">
                <a:solidFill>
                  <a:srgbClr val="000098"/>
                </a:solidFill>
                <a:latin typeface="Times New Roman"/>
                <a:cs typeface="Times New Roman"/>
              </a:rPr>
              <a:t> </a:t>
            </a:r>
            <a:r>
              <a:rPr lang="fr-FR" sz="2000" spc="-10" dirty="0">
                <a:solidFill>
                  <a:srgbClr val="000098"/>
                </a:solidFill>
                <a:latin typeface="Times New Roman"/>
                <a:cs typeface="Times New Roman"/>
              </a:rPr>
              <a:t>r</a:t>
            </a:r>
            <a:r>
              <a:rPr lang="fr-FR" sz="2000" spc="-20" dirty="0">
                <a:solidFill>
                  <a:srgbClr val="000098"/>
                </a:solidFill>
                <a:latin typeface="Times New Roman"/>
                <a:cs typeface="Times New Roman"/>
              </a:rPr>
              <a:t>e</a:t>
            </a:r>
            <a:r>
              <a:rPr lang="fr-FR" sz="2000" spc="-10" dirty="0">
                <a:solidFill>
                  <a:srgbClr val="000098"/>
                </a:solidFill>
                <a:latin typeface="Times New Roman"/>
                <a:cs typeface="Times New Roman"/>
              </a:rPr>
              <a:t>qu</a:t>
            </a:r>
            <a:r>
              <a:rPr lang="fr-FR" sz="2000" spc="-20" dirty="0">
                <a:solidFill>
                  <a:srgbClr val="000098"/>
                </a:solidFill>
                <a:latin typeface="Times New Roman"/>
                <a:cs typeface="Times New Roman"/>
              </a:rPr>
              <a:t>ê</a:t>
            </a:r>
            <a:r>
              <a:rPr lang="fr-FR" sz="2000" spc="-10" dirty="0">
                <a:solidFill>
                  <a:srgbClr val="000098"/>
                </a:solidFill>
                <a:latin typeface="Times New Roman"/>
                <a:cs typeface="Times New Roman"/>
              </a:rPr>
              <a:t>te</a:t>
            </a:r>
            <a:r>
              <a:rPr lang="fr-FR" sz="2000" spc="20" dirty="0">
                <a:solidFill>
                  <a:srgbClr val="000098"/>
                </a:solidFill>
                <a:latin typeface="Times New Roman"/>
                <a:cs typeface="Times New Roman"/>
              </a:rPr>
              <a:t> </a:t>
            </a:r>
            <a:r>
              <a:rPr lang="fr-FR" sz="2000" i="1" spc="-20" dirty="0">
                <a:solidFill>
                  <a:srgbClr val="000098"/>
                </a:solidFill>
                <a:latin typeface="Times New Roman"/>
                <a:cs typeface="Times New Roman"/>
              </a:rPr>
              <a:t>ex</a:t>
            </a:r>
            <a:r>
              <a:rPr lang="fr-FR" sz="2000" i="1" spc="-10" dirty="0">
                <a:solidFill>
                  <a:srgbClr val="000098"/>
                </a:solidFill>
                <a:latin typeface="Times New Roman"/>
                <a:cs typeface="Times New Roman"/>
              </a:rPr>
              <a:t>terne</a:t>
            </a:r>
            <a:endParaRPr lang="fr-FR" sz="2000" dirty="0">
              <a:latin typeface="Times New Roman"/>
              <a:cs typeface="Times New Roman"/>
            </a:endParaRPr>
          </a:p>
          <a:p>
            <a:pPr marL="754380" marR="5080" lvl="1" indent="-284480">
              <a:lnSpc>
                <a:spcPct val="106000"/>
              </a:lnSpc>
              <a:spcBef>
                <a:spcPts val="1035"/>
              </a:spcBef>
              <a:buSzPct val="75000"/>
              <a:buFont typeface="Wingdings"/>
              <a:buChar char=""/>
              <a:tabLst>
                <a:tab pos="755015" algn="l"/>
              </a:tabLst>
            </a:pPr>
            <a:r>
              <a:rPr sz="2000" dirty="0" smtClean="0">
                <a:solidFill>
                  <a:srgbClr val="000098"/>
                </a:solidFill>
                <a:latin typeface="Courier New"/>
                <a:cs typeface="Courier New"/>
              </a:rPr>
              <a:t> </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pp</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rt</a:t>
            </a:r>
            <a:r>
              <a:rPr sz="2000" spc="-5" dirty="0">
                <a:solidFill>
                  <a:srgbClr val="000098"/>
                </a:solidFill>
                <a:latin typeface="Times New Roman"/>
                <a:cs typeface="Times New Roman"/>
              </a:rPr>
              <a:t>i</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nt</a:t>
            </a:r>
            <a:r>
              <a:rPr sz="2000" spc="-20" dirty="0">
                <a:solidFill>
                  <a:srgbClr val="000098"/>
                </a:solidFill>
                <a:latin typeface="Times New Roman"/>
                <a:cs typeface="Times New Roman"/>
              </a:rPr>
              <a:t> a</a:t>
            </a:r>
            <a:r>
              <a:rPr sz="2000" dirty="0">
                <a:solidFill>
                  <a:srgbClr val="000098"/>
                </a:solidFill>
                <a:latin typeface="Times New Roman"/>
                <a:cs typeface="Times New Roman"/>
              </a:rPr>
              <a:t>u </a:t>
            </a:r>
            <a:r>
              <a:rPr sz="2000" spc="-10" dirty="0">
                <a:solidFill>
                  <a:srgbClr val="000098"/>
                </a:solidFill>
                <a:latin typeface="Times New Roman"/>
                <a:cs typeface="Times New Roman"/>
              </a:rPr>
              <a:t>r</a:t>
            </a:r>
            <a:r>
              <a:rPr sz="2000" spc="-25" dirty="0">
                <a:solidFill>
                  <a:srgbClr val="000098"/>
                </a:solidFill>
                <a:latin typeface="Times New Roman"/>
                <a:cs typeface="Times New Roman"/>
              </a:rPr>
              <a:t>é</a:t>
            </a:r>
            <a:r>
              <a:rPr sz="2000" spc="-15" dirty="0">
                <a:solidFill>
                  <a:srgbClr val="000098"/>
                </a:solidFill>
                <a:latin typeface="Times New Roman"/>
                <a:cs typeface="Times New Roman"/>
              </a:rPr>
              <a:t>sul</a:t>
            </a:r>
            <a:r>
              <a:rPr sz="2000" spc="-5" dirty="0">
                <a:solidFill>
                  <a:srgbClr val="000098"/>
                </a:solidFill>
                <a:latin typeface="Times New Roman"/>
                <a:cs typeface="Times New Roman"/>
              </a:rPr>
              <a:t>t</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t</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de</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la</a:t>
            </a:r>
            <a:r>
              <a:rPr sz="2000" dirty="0">
                <a:solidFill>
                  <a:srgbClr val="000098"/>
                </a:solidFill>
                <a:latin typeface="Times New Roman"/>
                <a:cs typeface="Times New Roman"/>
              </a:rPr>
              <a:t> </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qu</a:t>
            </a:r>
            <a:r>
              <a:rPr sz="2000" spc="-20" dirty="0">
                <a:solidFill>
                  <a:srgbClr val="000098"/>
                </a:solidFill>
                <a:latin typeface="Times New Roman"/>
                <a:cs typeface="Times New Roman"/>
              </a:rPr>
              <a:t>ê</a:t>
            </a:r>
            <a:r>
              <a:rPr sz="2000" spc="-10" dirty="0">
                <a:solidFill>
                  <a:srgbClr val="000098"/>
                </a:solidFill>
                <a:latin typeface="Times New Roman"/>
                <a:cs typeface="Times New Roman"/>
              </a:rPr>
              <a:t>te</a:t>
            </a:r>
            <a:r>
              <a:rPr sz="2000" spc="10" dirty="0">
                <a:solidFill>
                  <a:srgbClr val="000098"/>
                </a:solidFill>
                <a:latin typeface="Times New Roman"/>
                <a:cs typeface="Times New Roman"/>
              </a:rPr>
              <a:t> </a:t>
            </a:r>
            <a:r>
              <a:rPr sz="2000" i="1" spc="-10" dirty="0">
                <a:solidFill>
                  <a:srgbClr val="000098"/>
                </a:solidFill>
                <a:latin typeface="Times New Roman"/>
                <a:cs typeface="Times New Roman"/>
              </a:rPr>
              <a:t>in</a:t>
            </a:r>
            <a:r>
              <a:rPr sz="2000" i="1" spc="-5" dirty="0">
                <a:solidFill>
                  <a:srgbClr val="000098"/>
                </a:solidFill>
                <a:latin typeface="Times New Roman"/>
                <a:cs typeface="Times New Roman"/>
              </a:rPr>
              <a:t>t</a:t>
            </a:r>
            <a:r>
              <a:rPr sz="2000" i="1" spc="-20" dirty="0">
                <a:solidFill>
                  <a:srgbClr val="000098"/>
                </a:solidFill>
                <a:latin typeface="Times New Roman"/>
                <a:cs typeface="Times New Roman"/>
              </a:rPr>
              <a:t>e</a:t>
            </a:r>
            <a:r>
              <a:rPr sz="2000" i="1" spc="-5" dirty="0">
                <a:solidFill>
                  <a:srgbClr val="000098"/>
                </a:solidFill>
                <a:latin typeface="Times New Roman"/>
                <a:cs typeface="Times New Roman"/>
              </a:rPr>
              <a:t>rne</a:t>
            </a:r>
            <a:r>
              <a:rPr sz="2000" dirty="0" smtClean="0">
                <a:solidFill>
                  <a:srgbClr val="000098"/>
                </a:solidFill>
                <a:latin typeface="Times New Roman"/>
                <a:cs typeface="Times New Roman"/>
              </a:rPr>
              <a:t>.</a:t>
            </a:r>
            <a:endParaRPr sz="2000" dirty="0">
              <a:latin typeface="Times New Roman"/>
              <a:cs typeface="Times New Roman"/>
            </a:endParaRPr>
          </a:p>
        </p:txBody>
      </p:sp>
      <p:sp>
        <p:nvSpPr>
          <p:cNvPr id="32" name="object 5"/>
          <p:cNvSpPr txBox="1"/>
          <p:nvPr/>
        </p:nvSpPr>
        <p:spPr>
          <a:xfrm>
            <a:off x="214583" y="5310543"/>
            <a:ext cx="11612383" cy="1395254"/>
          </a:xfrm>
          <a:prstGeom prst="rect">
            <a:avLst/>
          </a:prstGeom>
        </p:spPr>
        <p:txBody>
          <a:bodyPr vert="horz" wrap="square" lIns="0" tIns="0" rIns="0" bIns="0" rtlCol="0">
            <a:spAutoFit/>
          </a:bodyPr>
          <a:lstStyle/>
          <a:p>
            <a:pPr marL="297180" marR="36195" indent="-284480">
              <a:buSzPct val="75000"/>
              <a:buFont typeface="Wingdings"/>
              <a:buChar char=""/>
              <a:tabLst>
                <a:tab pos="297180" algn="l"/>
              </a:tabLst>
            </a:pPr>
            <a:r>
              <a:rPr lang="fr-FR" sz="2400" spc="-20" dirty="0">
                <a:solidFill>
                  <a:srgbClr val="3232CC"/>
                </a:solidFill>
                <a:latin typeface="Times New Roman"/>
                <a:cs typeface="Times New Roman"/>
              </a:rPr>
              <a:t>Algorithme : </a:t>
            </a:r>
          </a:p>
          <a:p>
            <a:pPr marL="630238" marR="36195" indent="-88900">
              <a:buSzPct val="75000"/>
              <a:buFont typeface="Wingdings"/>
              <a:buChar char=""/>
              <a:tabLst>
                <a:tab pos="630238" algn="l"/>
              </a:tabLst>
            </a:pPr>
            <a:r>
              <a:rPr lang="fr-FR" sz="2000" spc="5" dirty="0" smtClean="0">
                <a:solidFill>
                  <a:srgbClr val="000098"/>
                </a:solidFill>
                <a:latin typeface="Times New Roman"/>
                <a:cs typeface="Times New Roman"/>
              </a:rPr>
              <a:t> </a:t>
            </a:r>
            <a:r>
              <a:rPr sz="2000" spc="5" dirty="0" smtClean="0">
                <a:solidFill>
                  <a:srgbClr val="000098"/>
                </a:solidFill>
                <a:latin typeface="Times New Roman"/>
                <a:cs typeface="Times New Roman"/>
              </a:rPr>
              <a:t>P</a:t>
            </a:r>
            <a:r>
              <a:rPr sz="2000" dirty="0" smtClean="0">
                <a:solidFill>
                  <a:srgbClr val="000098"/>
                </a:solidFill>
                <a:latin typeface="Times New Roman"/>
                <a:cs typeface="Times New Roman"/>
              </a:rPr>
              <a:t>our</a:t>
            </a:r>
            <a:r>
              <a:rPr sz="2000" spc="-30" dirty="0" smtClean="0">
                <a:solidFill>
                  <a:srgbClr val="000098"/>
                </a:solidFill>
                <a:latin typeface="Times New Roman"/>
                <a:cs typeface="Times New Roman"/>
              </a:rPr>
              <a:t>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h</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que</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spc="-10" dirty="0">
                <a:solidFill>
                  <a:srgbClr val="000098"/>
                </a:solidFill>
                <a:latin typeface="Times New Roman"/>
                <a:cs typeface="Times New Roman"/>
              </a:rPr>
              <a:t>e</a:t>
            </a:r>
            <a:r>
              <a:rPr sz="2000" spc="-30" dirty="0">
                <a:solidFill>
                  <a:srgbClr val="000098"/>
                </a:solidFill>
                <a:latin typeface="Times New Roman"/>
                <a:cs typeface="Times New Roman"/>
              </a:rPr>
              <a:t> </a:t>
            </a:r>
            <a:r>
              <a:rPr sz="2000" spc="-10" dirty="0">
                <a:solidFill>
                  <a:srgbClr val="000098"/>
                </a:solidFill>
                <a:latin typeface="Times New Roman"/>
                <a:cs typeface="Times New Roman"/>
              </a:rPr>
              <a:t>d</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tables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de</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la</a:t>
            </a:r>
            <a:r>
              <a:rPr sz="2000" dirty="0">
                <a:solidFill>
                  <a:srgbClr val="000098"/>
                </a:solidFill>
                <a:latin typeface="Times New Roman"/>
                <a:cs typeface="Times New Roman"/>
              </a:rPr>
              <a:t> </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qu</a:t>
            </a:r>
            <a:r>
              <a:rPr sz="2000" spc="-20" dirty="0">
                <a:solidFill>
                  <a:srgbClr val="000098"/>
                </a:solidFill>
                <a:latin typeface="Times New Roman"/>
                <a:cs typeface="Times New Roman"/>
              </a:rPr>
              <a:t>ê</a:t>
            </a:r>
            <a:r>
              <a:rPr sz="2000" spc="-10" dirty="0">
                <a:solidFill>
                  <a:srgbClr val="000098"/>
                </a:solidFill>
                <a:latin typeface="Times New Roman"/>
                <a:cs typeface="Times New Roman"/>
              </a:rPr>
              <a:t>te</a:t>
            </a:r>
            <a:r>
              <a:rPr sz="2000" spc="1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5" dirty="0">
                <a:solidFill>
                  <a:srgbClr val="000098"/>
                </a:solidFill>
                <a:latin typeface="Times New Roman"/>
                <a:cs typeface="Times New Roman"/>
              </a:rPr>
              <a:t>x</a:t>
            </a:r>
            <a:r>
              <a:rPr sz="2000" spc="-10" dirty="0">
                <a:solidFill>
                  <a:srgbClr val="000098"/>
                </a:solidFill>
                <a:latin typeface="Times New Roman"/>
                <a:cs typeface="Times New Roman"/>
              </a:rPr>
              <a:t>te</a:t>
            </a:r>
            <a:r>
              <a:rPr sz="2000" spc="-20" dirty="0">
                <a:solidFill>
                  <a:srgbClr val="000098"/>
                </a:solidFill>
                <a:latin typeface="Times New Roman"/>
                <a:cs typeface="Times New Roman"/>
              </a:rPr>
              <a:t>r</a:t>
            </a:r>
            <a:r>
              <a:rPr sz="2000" spc="-10" dirty="0">
                <a:solidFill>
                  <a:srgbClr val="000098"/>
                </a:solidFill>
                <a:latin typeface="Times New Roman"/>
                <a:cs typeface="Times New Roman"/>
              </a:rPr>
              <a:t>n</a:t>
            </a:r>
            <a:r>
              <a:rPr sz="2000" spc="-20" dirty="0">
                <a:solidFill>
                  <a:srgbClr val="000098"/>
                </a:solidFill>
                <a:latin typeface="Times New Roman"/>
                <a:cs typeface="Times New Roman"/>
              </a:rPr>
              <a:t>e</a:t>
            </a:r>
            <a:r>
              <a:rPr sz="200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5" dirty="0">
                <a:solidFill>
                  <a:srgbClr val="000098"/>
                </a:solidFill>
                <a:latin typeface="Times New Roman"/>
                <a:cs typeface="Times New Roman"/>
              </a:rPr>
              <a:t>x</a:t>
            </a:r>
            <a:r>
              <a:rPr sz="2000" spc="-10" dirty="0">
                <a:solidFill>
                  <a:srgbClr val="000098"/>
                </a:solidFill>
                <a:latin typeface="Times New Roman"/>
                <a:cs typeface="Times New Roman"/>
              </a:rPr>
              <a:t>tr</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ire</a:t>
            </a:r>
            <a:r>
              <a:rPr sz="2000" spc="-3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t</a:t>
            </a:r>
            <a:r>
              <a:rPr sz="2000" dirty="0">
                <a:solidFill>
                  <a:srgbClr val="000098"/>
                </a:solidFill>
                <a:latin typeface="Times New Roman"/>
                <a:cs typeface="Times New Roman"/>
              </a:rPr>
              <a:t> </a:t>
            </a:r>
            <a:r>
              <a:rPr sz="2000" spc="-10" dirty="0">
                <a:solidFill>
                  <a:srgbClr val="000098"/>
                </a:solidFill>
                <a:latin typeface="Times New Roman"/>
                <a:cs typeface="Times New Roman"/>
              </a:rPr>
              <a:t>c</a:t>
            </a:r>
            <a:r>
              <a:rPr sz="2000" spc="-25" dirty="0">
                <a:solidFill>
                  <a:srgbClr val="000098"/>
                </a:solidFill>
                <a:latin typeface="Times New Roman"/>
                <a:cs typeface="Times New Roman"/>
              </a:rPr>
              <a:t>a</a:t>
            </a:r>
            <a:r>
              <a:rPr sz="2000" spc="-10" dirty="0">
                <a:solidFill>
                  <a:srgbClr val="000098"/>
                </a:solidFill>
                <a:latin typeface="Times New Roman"/>
                <a:cs typeface="Times New Roman"/>
              </a:rPr>
              <a:t>lcul</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z</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le</a:t>
            </a:r>
            <a:r>
              <a:rPr sz="2000" spc="-5" dirty="0">
                <a:solidFill>
                  <a:srgbClr val="000098"/>
                </a:solidFill>
                <a:latin typeface="Times New Roman"/>
                <a:cs typeface="Times New Roman"/>
              </a:rPr>
              <a:t> sou</a:t>
            </a:r>
            <a:r>
              <a:rPr sz="2000" dirty="0">
                <a:solidFill>
                  <a:srgbClr val="000098"/>
                </a:solidFill>
                <a:latin typeface="Times New Roman"/>
                <a:cs typeface="Times New Roman"/>
              </a:rPr>
              <a:t>s</a:t>
            </a:r>
            <a:r>
              <a:rPr sz="2000" spc="-10" dirty="0">
                <a:solidFill>
                  <a:srgbClr val="000098"/>
                </a:solidFill>
                <a:latin typeface="Times New Roman"/>
                <a:cs typeface="Times New Roman"/>
              </a:rPr>
              <a:t>-</a:t>
            </a:r>
            <a:r>
              <a:rPr sz="200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dirty="0">
                <a:solidFill>
                  <a:srgbClr val="000098"/>
                </a:solidFill>
                <a:latin typeface="Times New Roman"/>
                <a:cs typeface="Times New Roman"/>
              </a:rPr>
              <a:t>e</a:t>
            </a:r>
            <a:r>
              <a:rPr sz="2000" spc="-50" dirty="0">
                <a:solidFill>
                  <a:srgbClr val="000098"/>
                </a:solidFill>
                <a:latin typeface="Times New Roman"/>
                <a:cs typeface="Times New Roman"/>
              </a:rPr>
              <a:t> </a:t>
            </a:r>
            <a:r>
              <a:rPr sz="2000" spc="-10" dirty="0">
                <a:solidFill>
                  <a:srgbClr val="000098"/>
                </a:solidFill>
                <a:latin typeface="Times New Roman"/>
                <a:cs typeface="Times New Roman"/>
              </a:rPr>
              <a:t>(</a:t>
            </a:r>
            <a:r>
              <a:rPr sz="2000" dirty="0">
                <a:solidFill>
                  <a:srgbClr val="000098"/>
                </a:solidFill>
                <a:latin typeface="Times New Roman"/>
                <a:cs typeface="Times New Roman"/>
              </a:rPr>
              <a:t>A1,…An)</a:t>
            </a:r>
            <a:endParaRPr sz="2000" dirty="0">
              <a:latin typeface="Times New Roman"/>
              <a:cs typeface="Times New Roman"/>
            </a:endParaRPr>
          </a:p>
          <a:p>
            <a:pPr marL="1211580" lvl="2" indent="-284480">
              <a:spcBef>
                <a:spcPts val="800"/>
              </a:spcBef>
              <a:buSzPct val="75000"/>
              <a:buFont typeface="Wingdings"/>
              <a:buChar char=""/>
              <a:tabLst>
                <a:tab pos="297180" algn="l"/>
              </a:tabLst>
            </a:pPr>
            <a:r>
              <a:rPr sz="2000" b="1" dirty="0">
                <a:solidFill>
                  <a:srgbClr val="000098"/>
                </a:solidFill>
                <a:latin typeface="Times New Roman"/>
                <a:cs typeface="Times New Roman"/>
              </a:rPr>
              <a:t>Si</a:t>
            </a:r>
            <a:r>
              <a:rPr sz="2000" b="1" spc="-40" dirty="0">
                <a:solidFill>
                  <a:srgbClr val="000098"/>
                </a:solidFill>
                <a:latin typeface="Times New Roman"/>
                <a:cs typeface="Times New Roman"/>
              </a:rPr>
              <a:t> </a:t>
            </a:r>
            <a:r>
              <a:rPr sz="2000" b="1" dirty="0">
                <a:solidFill>
                  <a:srgbClr val="000098"/>
                </a:solidFill>
                <a:latin typeface="Times New Roman"/>
                <a:cs typeface="Times New Roman"/>
              </a:rPr>
              <a:t>le</a:t>
            </a:r>
            <a:r>
              <a:rPr sz="2000" b="1" spc="-10" dirty="0">
                <a:solidFill>
                  <a:srgbClr val="000098"/>
                </a:solidFill>
                <a:latin typeface="Times New Roman"/>
                <a:cs typeface="Times New Roman"/>
              </a:rPr>
              <a:t> </a:t>
            </a:r>
            <a:r>
              <a:rPr sz="2000" b="1" dirty="0">
                <a:solidFill>
                  <a:srgbClr val="000098"/>
                </a:solidFill>
                <a:latin typeface="Times New Roman"/>
                <a:cs typeface="Times New Roman"/>
              </a:rPr>
              <a:t>tuple</a:t>
            </a:r>
            <a:r>
              <a:rPr sz="2000" b="1" spc="-30" dirty="0">
                <a:solidFill>
                  <a:srgbClr val="000098"/>
                </a:solidFill>
                <a:latin typeface="Times New Roman"/>
                <a:cs typeface="Times New Roman"/>
              </a:rPr>
              <a:t> </a:t>
            </a:r>
            <a:r>
              <a:rPr sz="2000" b="1" dirty="0">
                <a:solidFill>
                  <a:srgbClr val="000098"/>
                </a:solidFill>
                <a:latin typeface="Times New Roman"/>
                <a:cs typeface="Times New Roman"/>
              </a:rPr>
              <a:t>obt</a:t>
            </a:r>
            <a:r>
              <a:rPr sz="2000" b="1" spc="-10" dirty="0">
                <a:solidFill>
                  <a:srgbClr val="000098"/>
                </a:solidFill>
                <a:latin typeface="Times New Roman"/>
                <a:cs typeface="Times New Roman"/>
              </a:rPr>
              <a:t>e</a:t>
            </a:r>
            <a:r>
              <a:rPr sz="2000" b="1" dirty="0">
                <a:solidFill>
                  <a:srgbClr val="000098"/>
                </a:solidFill>
                <a:latin typeface="Times New Roman"/>
                <a:cs typeface="Times New Roman"/>
              </a:rPr>
              <a:t>nu </a:t>
            </a:r>
            <a:r>
              <a:rPr sz="2000" spc="-15" dirty="0">
                <a:solidFill>
                  <a:srgbClr val="000098"/>
                </a:solidFill>
                <a:latin typeface="Times New Roman"/>
                <a:cs typeface="Times New Roman"/>
              </a:rPr>
              <a:t>a</a:t>
            </a:r>
            <a:r>
              <a:rPr sz="2000" dirty="0">
                <a:solidFill>
                  <a:srgbClr val="000098"/>
                </a:solidFill>
                <a:latin typeface="Times New Roman"/>
                <a:cs typeface="Times New Roman"/>
              </a:rPr>
              <a:t>pp</a:t>
            </a:r>
            <a:r>
              <a:rPr sz="2000" spc="-15" dirty="0">
                <a:solidFill>
                  <a:srgbClr val="000098"/>
                </a:solidFill>
                <a:latin typeface="Times New Roman"/>
                <a:cs typeface="Times New Roman"/>
              </a:rPr>
              <a:t>a</a:t>
            </a:r>
            <a:r>
              <a:rPr sz="2000" spc="-10" dirty="0">
                <a:solidFill>
                  <a:srgbClr val="000098"/>
                </a:solidFill>
                <a:latin typeface="Times New Roman"/>
                <a:cs typeface="Times New Roman"/>
              </a:rPr>
              <a:t>r</a:t>
            </a:r>
            <a:r>
              <a:rPr sz="2000" dirty="0">
                <a:solidFill>
                  <a:srgbClr val="000098"/>
                </a:solidFill>
                <a:latin typeface="Times New Roman"/>
                <a:cs typeface="Times New Roman"/>
              </a:rPr>
              <a:t>ti</a:t>
            </a:r>
            <a:r>
              <a:rPr sz="2000" spc="-10" dirty="0">
                <a:solidFill>
                  <a:srgbClr val="000098"/>
                </a:solidFill>
                <a:latin typeface="Times New Roman"/>
                <a:cs typeface="Times New Roman"/>
              </a:rPr>
              <a:t>e</a:t>
            </a:r>
            <a:r>
              <a:rPr sz="2000" dirty="0">
                <a:solidFill>
                  <a:srgbClr val="000098"/>
                </a:solidFill>
                <a:latin typeface="Times New Roman"/>
                <a:cs typeface="Times New Roman"/>
              </a:rPr>
              <a:t>nt </a:t>
            </a:r>
            <a:r>
              <a:rPr sz="2000" spc="-10" dirty="0">
                <a:solidFill>
                  <a:srgbClr val="000098"/>
                </a:solidFill>
                <a:latin typeface="Times New Roman"/>
                <a:cs typeface="Times New Roman"/>
              </a:rPr>
              <a:t>a</a:t>
            </a:r>
            <a:r>
              <a:rPr sz="2000" dirty="0">
                <a:solidFill>
                  <a:srgbClr val="000098"/>
                </a:solidFill>
                <a:latin typeface="Times New Roman"/>
                <a:cs typeface="Times New Roman"/>
              </a:rPr>
              <a:t>u </a:t>
            </a:r>
            <a:r>
              <a:rPr sz="2000" spc="-10" dirty="0">
                <a:solidFill>
                  <a:srgbClr val="000098"/>
                </a:solidFill>
                <a:latin typeface="Times New Roman"/>
                <a:cs typeface="Times New Roman"/>
              </a:rPr>
              <a:t>ré</a:t>
            </a:r>
            <a:r>
              <a:rPr sz="2000" spc="-5" dirty="0">
                <a:solidFill>
                  <a:srgbClr val="000098"/>
                </a:solidFill>
                <a:latin typeface="Times New Roman"/>
                <a:cs typeface="Times New Roman"/>
              </a:rPr>
              <a:t>sul</a:t>
            </a:r>
            <a:r>
              <a:rPr sz="2000" spc="5" dirty="0">
                <a:solidFill>
                  <a:srgbClr val="000098"/>
                </a:solidFill>
                <a:latin typeface="Times New Roman"/>
                <a:cs typeface="Times New Roman"/>
              </a:rPr>
              <a:t>t</a:t>
            </a:r>
            <a:r>
              <a:rPr sz="2000" spc="-10" dirty="0">
                <a:solidFill>
                  <a:srgbClr val="000098"/>
                </a:solidFill>
                <a:latin typeface="Times New Roman"/>
                <a:cs typeface="Times New Roman"/>
              </a:rPr>
              <a:t>a</a:t>
            </a:r>
            <a:r>
              <a:rPr sz="2000" dirty="0">
                <a:solidFill>
                  <a:srgbClr val="000098"/>
                </a:solidFill>
                <a:latin typeface="Times New Roman"/>
                <a:cs typeface="Times New Roman"/>
              </a:rPr>
              <a:t>t de</a:t>
            </a:r>
            <a:r>
              <a:rPr sz="2000" spc="-10" dirty="0">
                <a:solidFill>
                  <a:srgbClr val="000098"/>
                </a:solidFill>
                <a:latin typeface="Times New Roman"/>
                <a:cs typeface="Times New Roman"/>
              </a:rPr>
              <a:t> </a:t>
            </a:r>
            <a:r>
              <a:rPr sz="2000" dirty="0">
                <a:solidFill>
                  <a:srgbClr val="000098"/>
                </a:solidFill>
                <a:latin typeface="Times New Roman"/>
                <a:cs typeface="Times New Roman"/>
              </a:rPr>
              <a:t>la</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re</a:t>
            </a:r>
            <a:r>
              <a:rPr sz="2000" dirty="0">
                <a:solidFill>
                  <a:srgbClr val="000098"/>
                </a:solidFill>
                <a:latin typeface="Times New Roman"/>
                <a:cs typeface="Times New Roman"/>
              </a:rPr>
              <a:t>qu</a:t>
            </a:r>
            <a:r>
              <a:rPr sz="2000" spc="-15" dirty="0">
                <a:solidFill>
                  <a:srgbClr val="000098"/>
                </a:solidFill>
                <a:latin typeface="Times New Roman"/>
                <a:cs typeface="Times New Roman"/>
              </a:rPr>
              <a:t>ê</a:t>
            </a:r>
            <a:r>
              <a:rPr sz="2000" dirty="0">
                <a:solidFill>
                  <a:srgbClr val="000098"/>
                </a:solidFill>
                <a:latin typeface="Times New Roman"/>
                <a:cs typeface="Times New Roman"/>
              </a:rPr>
              <a:t>te</a:t>
            </a:r>
            <a:r>
              <a:rPr sz="2000" spc="10" dirty="0">
                <a:solidFill>
                  <a:srgbClr val="000098"/>
                </a:solidFill>
                <a:latin typeface="Times New Roman"/>
                <a:cs typeface="Times New Roman"/>
              </a:rPr>
              <a:t> </a:t>
            </a:r>
            <a:r>
              <a:rPr sz="2000" dirty="0">
                <a:solidFill>
                  <a:srgbClr val="000098"/>
                </a:solidFill>
                <a:latin typeface="Times New Roman"/>
                <a:cs typeface="Times New Roman"/>
              </a:rPr>
              <a:t>imbriqu</a:t>
            </a:r>
            <a:r>
              <a:rPr sz="2000" spc="-15" dirty="0">
                <a:solidFill>
                  <a:srgbClr val="000098"/>
                </a:solidFill>
                <a:latin typeface="Times New Roman"/>
                <a:cs typeface="Times New Roman"/>
              </a:rPr>
              <a:t>é</a:t>
            </a:r>
            <a:r>
              <a:rPr sz="2000" spc="-10" dirty="0">
                <a:solidFill>
                  <a:srgbClr val="000098"/>
                </a:solidFill>
                <a:latin typeface="Times New Roman"/>
                <a:cs typeface="Times New Roman"/>
              </a:rPr>
              <a:t>e</a:t>
            </a:r>
            <a:r>
              <a:rPr sz="2000" dirty="0">
                <a:solidFill>
                  <a:srgbClr val="000098"/>
                </a:solidFill>
                <a:latin typeface="Times New Roman"/>
                <a:cs typeface="Times New Roman"/>
              </a:rPr>
              <a:t>, </a:t>
            </a:r>
            <a:r>
              <a:rPr sz="2000" spc="-25" dirty="0">
                <a:solidFill>
                  <a:srgbClr val="000098"/>
                </a:solidFill>
                <a:latin typeface="Times New Roman"/>
                <a:cs typeface="Times New Roman"/>
              </a:rPr>
              <a:t> </a:t>
            </a:r>
            <a:r>
              <a:rPr sz="2000" spc="-10" dirty="0" err="1">
                <a:solidFill>
                  <a:srgbClr val="000098"/>
                </a:solidFill>
                <a:latin typeface="Times New Roman"/>
                <a:cs typeface="Times New Roman"/>
              </a:rPr>
              <a:t>ca</a:t>
            </a:r>
            <a:r>
              <a:rPr sz="2000" dirty="0" err="1">
                <a:solidFill>
                  <a:srgbClr val="000098"/>
                </a:solidFill>
                <a:latin typeface="Times New Roman"/>
                <a:cs typeface="Times New Roman"/>
              </a:rPr>
              <a:t>lc</a:t>
            </a:r>
            <a:r>
              <a:rPr sz="2000" spc="-10" dirty="0" err="1">
                <a:solidFill>
                  <a:srgbClr val="000098"/>
                </a:solidFill>
                <a:latin typeface="Times New Roman"/>
                <a:cs typeface="Times New Roman"/>
              </a:rPr>
              <a:t>u</a:t>
            </a:r>
            <a:r>
              <a:rPr sz="2000" dirty="0" err="1">
                <a:solidFill>
                  <a:srgbClr val="000098"/>
                </a:solidFill>
                <a:latin typeface="Times New Roman"/>
                <a:cs typeface="Times New Roman"/>
              </a:rPr>
              <a:t>lez</a:t>
            </a:r>
            <a:r>
              <a:rPr lang="fr-FR" sz="2000" dirty="0">
                <a:solidFill>
                  <a:srgbClr val="000098"/>
                </a:solidFill>
                <a:latin typeface="Times New Roman"/>
                <a:cs typeface="Times New Roman"/>
              </a:rPr>
              <a:t>et ou afficher </a:t>
            </a:r>
            <a:r>
              <a:rPr lang="fr-FR" sz="2000" dirty="0">
                <a:latin typeface="Times New Roman"/>
                <a:cs typeface="Times New Roman"/>
              </a:rPr>
              <a:t> </a:t>
            </a:r>
            <a:r>
              <a:rPr sz="2000" spc="-10" dirty="0">
                <a:solidFill>
                  <a:srgbClr val="000098"/>
                </a:solidFill>
                <a:latin typeface="Times New Roman"/>
                <a:cs typeface="Times New Roman"/>
              </a:rPr>
              <a:t>les</a:t>
            </a:r>
            <a:r>
              <a:rPr sz="2000" spc="-25"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5" dirty="0">
                <a:solidFill>
                  <a:srgbClr val="000098"/>
                </a:solidFill>
                <a:latin typeface="Times New Roman"/>
                <a:cs typeface="Times New Roman"/>
              </a:rPr>
              <a:t>x</a:t>
            </a:r>
            <a:r>
              <a:rPr sz="2000" dirty="0">
                <a:solidFill>
                  <a:srgbClr val="000098"/>
                </a:solidFill>
                <a:latin typeface="Times New Roman"/>
                <a:cs typeface="Times New Roman"/>
              </a:rPr>
              <a:t>p</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5" dirty="0">
                <a:solidFill>
                  <a:srgbClr val="000098"/>
                </a:solidFill>
                <a:latin typeface="Times New Roman"/>
                <a:cs typeface="Times New Roman"/>
              </a:rPr>
              <a:t>ss</a:t>
            </a:r>
            <a:r>
              <a:rPr sz="2000" spc="5" dirty="0">
                <a:solidFill>
                  <a:srgbClr val="000098"/>
                </a:solidFill>
                <a:latin typeface="Times New Roman"/>
                <a:cs typeface="Times New Roman"/>
              </a:rPr>
              <a:t>i</a:t>
            </a:r>
            <a:r>
              <a:rPr sz="2000" dirty="0">
                <a:solidFill>
                  <a:srgbClr val="000098"/>
                </a:solidFill>
                <a:latin typeface="Times New Roman"/>
                <a:cs typeface="Times New Roman"/>
              </a:rPr>
              <a:t>ons</a:t>
            </a:r>
            <a:r>
              <a:rPr sz="2000" spc="-40" dirty="0">
                <a:solidFill>
                  <a:srgbClr val="000098"/>
                </a:solidFill>
                <a:latin typeface="Times New Roman"/>
                <a:cs typeface="Times New Roman"/>
              </a:rPr>
              <a:t> </a:t>
            </a:r>
            <a:r>
              <a:rPr sz="2000" spc="-10" dirty="0">
                <a:solidFill>
                  <a:srgbClr val="000098"/>
                </a:solidFill>
                <a:latin typeface="Times New Roman"/>
                <a:cs typeface="Times New Roman"/>
              </a:rPr>
              <a:t>de</a:t>
            </a:r>
            <a:r>
              <a:rPr sz="2000" spc="10" dirty="0">
                <a:solidFill>
                  <a:srgbClr val="000098"/>
                </a:solidFill>
                <a:latin typeface="Times New Roman"/>
                <a:cs typeface="Times New Roman"/>
              </a:rPr>
              <a:t> </a:t>
            </a:r>
            <a:r>
              <a:rPr sz="2000" dirty="0">
                <a:solidFill>
                  <a:srgbClr val="000098"/>
                </a:solidFill>
                <a:latin typeface="Times New Roman"/>
                <a:cs typeface="Times New Roman"/>
              </a:rPr>
              <a:t>p</a:t>
            </a:r>
            <a:r>
              <a:rPr sz="2000" spc="-10" dirty="0">
                <a:solidFill>
                  <a:srgbClr val="000098"/>
                </a:solidFill>
                <a:latin typeface="Times New Roman"/>
                <a:cs typeface="Times New Roman"/>
              </a:rPr>
              <a:t>roje</a:t>
            </a:r>
            <a:r>
              <a:rPr sz="2000" spc="-25" dirty="0">
                <a:solidFill>
                  <a:srgbClr val="000098"/>
                </a:solidFill>
                <a:latin typeface="Times New Roman"/>
                <a:cs typeface="Times New Roman"/>
              </a:rPr>
              <a:t>c</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de la</a:t>
            </a:r>
            <a:r>
              <a:rPr sz="2000" dirty="0">
                <a:solidFill>
                  <a:srgbClr val="000098"/>
                </a:solidFill>
                <a:latin typeface="Times New Roman"/>
                <a:cs typeface="Times New Roman"/>
              </a:rPr>
              <a:t> </a:t>
            </a:r>
            <a:r>
              <a:rPr sz="2000" spc="-25" dirty="0">
                <a:solidFill>
                  <a:srgbClr val="000098"/>
                </a:solidFill>
                <a:latin typeface="Times New Roman"/>
                <a:cs typeface="Times New Roman"/>
              </a:rPr>
              <a:t>c</a:t>
            </a:r>
            <a:r>
              <a:rPr sz="2000" spc="-10" dirty="0">
                <a:solidFill>
                  <a:srgbClr val="000098"/>
                </a:solidFill>
                <a:latin typeface="Times New Roman"/>
                <a:cs typeface="Times New Roman"/>
              </a:rPr>
              <a:t>lause</a:t>
            </a:r>
            <a:r>
              <a:rPr sz="2000" spc="5" dirty="0">
                <a:solidFill>
                  <a:srgbClr val="000098"/>
                </a:solidFill>
                <a:latin typeface="Times New Roman"/>
                <a:cs typeface="Times New Roman"/>
              </a:rPr>
              <a:t> S</a:t>
            </a:r>
            <a:r>
              <a:rPr sz="2000" spc="-15" dirty="0">
                <a:solidFill>
                  <a:srgbClr val="000098"/>
                </a:solidFill>
                <a:latin typeface="Times New Roman"/>
                <a:cs typeface="Times New Roman"/>
              </a:rPr>
              <a:t>E</a:t>
            </a:r>
            <a:r>
              <a:rPr sz="2000" spc="-60" dirty="0">
                <a:solidFill>
                  <a:srgbClr val="000098"/>
                </a:solidFill>
                <a:latin typeface="Times New Roman"/>
                <a:cs typeface="Times New Roman"/>
              </a:rPr>
              <a:t>L</a:t>
            </a:r>
            <a:r>
              <a:rPr sz="2000" spc="-15" dirty="0">
                <a:solidFill>
                  <a:srgbClr val="000098"/>
                </a:solidFill>
                <a:latin typeface="Times New Roman"/>
                <a:cs typeface="Times New Roman"/>
              </a:rPr>
              <a:t>ECT.</a:t>
            </a:r>
            <a:endParaRPr sz="2000" dirty="0">
              <a:latin typeface="Times New Roman"/>
              <a:cs typeface="Times New Roman"/>
            </a:endParaRPr>
          </a:p>
        </p:txBody>
      </p:sp>
      <p:sp>
        <p:nvSpPr>
          <p:cNvPr id="33" name="object 6"/>
          <p:cNvSpPr txBox="1"/>
          <p:nvPr/>
        </p:nvSpPr>
        <p:spPr>
          <a:xfrm>
            <a:off x="2993817" y="2610082"/>
            <a:ext cx="7072630" cy="1384995"/>
          </a:xfrm>
          <a:prstGeom prst="rect">
            <a:avLst/>
          </a:prstGeom>
          <a:solidFill>
            <a:srgbClr val="DDF3EA"/>
          </a:solidFill>
          <a:ln w="12700">
            <a:solidFill>
              <a:srgbClr val="000000"/>
            </a:solidFill>
          </a:ln>
        </p:spPr>
        <p:txBody>
          <a:bodyPr vert="horz" wrap="square" lIns="0" tIns="0" rIns="0" bIns="0" rtlCol="0">
            <a:spAutoFit/>
          </a:bodyPr>
          <a:lstStyle/>
          <a:p>
            <a:pPr marL="542290"/>
            <a:r>
              <a:rPr b="1" dirty="0">
                <a:solidFill>
                  <a:srgbClr val="00279E"/>
                </a:solidFill>
                <a:latin typeface="Courier New"/>
                <a:cs typeface="Courier New"/>
              </a:rPr>
              <a:t>SEL</a:t>
            </a:r>
            <a:r>
              <a:rPr b="1" spc="-10" dirty="0">
                <a:solidFill>
                  <a:srgbClr val="00279E"/>
                </a:solidFill>
                <a:latin typeface="Courier New"/>
                <a:cs typeface="Courier New"/>
              </a:rPr>
              <a:t>E</a:t>
            </a:r>
            <a:r>
              <a:rPr b="1" dirty="0">
                <a:solidFill>
                  <a:srgbClr val="00279E"/>
                </a:solidFill>
                <a:latin typeface="Courier New"/>
                <a:cs typeface="Courier New"/>
              </a:rPr>
              <a:t>CT</a:t>
            </a:r>
            <a:r>
              <a:rPr b="1" spc="-25" dirty="0">
                <a:solidFill>
                  <a:srgbClr val="00279E"/>
                </a:solidFill>
                <a:latin typeface="Courier New"/>
                <a:cs typeface="Courier New"/>
              </a:rPr>
              <a:t> </a:t>
            </a:r>
            <a:r>
              <a:rPr b="1" dirty="0">
                <a:solidFill>
                  <a:srgbClr val="00279E"/>
                </a:solidFill>
                <a:latin typeface="Courier New"/>
                <a:cs typeface="Courier New"/>
              </a:rPr>
              <a:t>…</a:t>
            </a:r>
            <a:endParaRPr>
              <a:latin typeface="Courier New"/>
              <a:cs typeface="Courier New"/>
            </a:endParaRPr>
          </a:p>
          <a:p>
            <a:pPr marL="542290"/>
            <a:r>
              <a:rPr b="1" dirty="0">
                <a:solidFill>
                  <a:srgbClr val="00279E"/>
                </a:solidFill>
                <a:latin typeface="Courier New"/>
                <a:cs typeface="Courier New"/>
              </a:rPr>
              <a:t>FROM …</a:t>
            </a:r>
            <a:endParaRPr>
              <a:latin typeface="Courier New"/>
              <a:cs typeface="Courier New"/>
            </a:endParaRPr>
          </a:p>
          <a:p>
            <a:pPr marL="542290">
              <a:tabLst>
                <a:tab pos="3001645" algn="l"/>
              </a:tabLst>
            </a:pPr>
            <a:r>
              <a:rPr b="1" dirty="0">
                <a:solidFill>
                  <a:srgbClr val="00279E"/>
                </a:solidFill>
                <a:latin typeface="Courier New"/>
                <a:cs typeface="Courier New"/>
              </a:rPr>
              <a:t>WHERE</a:t>
            </a:r>
            <a:r>
              <a:rPr b="1" spc="-20" dirty="0">
                <a:solidFill>
                  <a:srgbClr val="00279E"/>
                </a:solidFill>
                <a:latin typeface="Courier New"/>
                <a:cs typeface="Courier New"/>
              </a:rPr>
              <a:t> </a:t>
            </a:r>
            <a:r>
              <a:rPr b="1" dirty="0">
                <a:solidFill>
                  <a:srgbClr val="00279E"/>
                </a:solidFill>
                <a:latin typeface="Courier New"/>
                <a:cs typeface="Courier New"/>
              </a:rPr>
              <a:t>(A1</a:t>
            </a:r>
            <a:r>
              <a:rPr b="1" spc="-20" dirty="0">
                <a:solidFill>
                  <a:srgbClr val="00279E"/>
                </a:solidFill>
                <a:latin typeface="Courier New"/>
                <a:cs typeface="Courier New"/>
              </a:rPr>
              <a:t>,</a:t>
            </a:r>
            <a:r>
              <a:rPr b="1" dirty="0">
                <a:solidFill>
                  <a:srgbClr val="00279E"/>
                </a:solidFill>
                <a:latin typeface="Courier New"/>
                <a:cs typeface="Courier New"/>
              </a:rPr>
              <a:t>…,A</a:t>
            </a:r>
            <a:r>
              <a:rPr b="1" spc="-20" dirty="0">
                <a:solidFill>
                  <a:srgbClr val="00279E"/>
                </a:solidFill>
                <a:latin typeface="Courier New"/>
                <a:cs typeface="Courier New"/>
              </a:rPr>
              <a:t>n</a:t>
            </a:r>
            <a:r>
              <a:rPr b="1" dirty="0">
                <a:solidFill>
                  <a:srgbClr val="00279E"/>
                </a:solidFill>
                <a:latin typeface="Courier New"/>
                <a:cs typeface="Courier New"/>
              </a:rPr>
              <a:t>)</a:t>
            </a:r>
            <a:r>
              <a:rPr b="1" spc="-5" dirty="0">
                <a:solidFill>
                  <a:srgbClr val="C00000"/>
                </a:solidFill>
                <a:latin typeface="Courier New"/>
                <a:cs typeface="Courier New"/>
              </a:rPr>
              <a:t>I</a:t>
            </a:r>
            <a:r>
              <a:rPr b="1" dirty="0">
                <a:solidFill>
                  <a:srgbClr val="C00000"/>
                </a:solidFill>
                <a:latin typeface="Courier New"/>
                <a:cs typeface="Courier New"/>
              </a:rPr>
              <a:t>N</a:t>
            </a:r>
            <a:r>
              <a:rPr b="1" dirty="0">
                <a:solidFill>
                  <a:srgbClr val="C00000"/>
                </a:solidFill>
                <a:latin typeface="Times New Roman"/>
                <a:cs typeface="Times New Roman"/>
              </a:rPr>
              <a:t>	</a:t>
            </a:r>
            <a:r>
              <a:rPr b="1" spc="-25" dirty="0">
                <a:solidFill>
                  <a:srgbClr val="3232CC"/>
                </a:solidFill>
                <a:latin typeface="Courier New"/>
                <a:cs typeface="Courier New"/>
              </a:rPr>
              <a:t>(</a:t>
            </a:r>
            <a:r>
              <a:rPr b="1" dirty="0">
                <a:solidFill>
                  <a:srgbClr val="00AF50"/>
                </a:solidFill>
                <a:latin typeface="Courier New"/>
                <a:cs typeface="Courier New"/>
              </a:rPr>
              <a:t>SELECT</a:t>
            </a:r>
            <a:r>
              <a:rPr b="1" spc="-20" dirty="0">
                <a:solidFill>
                  <a:srgbClr val="00AF50"/>
                </a:solidFill>
                <a:latin typeface="Courier New"/>
                <a:cs typeface="Courier New"/>
              </a:rPr>
              <a:t> </a:t>
            </a:r>
            <a:r>
              <a:rPr b="1" dirty="0">
                <a:solidFill>
                  <a:srgbClr val="00AF50"/>
                </a:solidFill>
                <a:latin typeface="Courier New"/>
                <a:cs typeface="Courier New"/>
              </a:rPr>
              <a:t>B1</a:t>
            </a:r>
            <a:r>
              <a:rPr b="1" spc="-20" dirty="0">
                <a:solidFill>
                  <a:srgbClr val="00AF50"/>
                </a:solidFill>
                <a:latin typeface="Courier New"/>
                <a:cs typeface="Courier New"/>
              </a:rPr>
              <a:t>,</a:t>
            </a:r>
            <a:r>
              <a:rPr b="1" dirty="0">
                <a:solidFill>
                  <a:srgbClr val="00AF50"/>
                </a:solidFill>
                <a:latin typeface="Courier New"/>
                <a:cs typeface="Courier New"/>
              </a:rPr>
              <a:t>…,</a:t>
            </a:r>
            <a:r>
              <a:rPr b="1" spc="-5" dirty="0">
                <a:solidFill>
                  <a:srgbClr val="00AF50"/>
                </a:solidFill>
                <a:latin typeface="Courier New"/>
                <a:cs typeface="Courier New"/>
              </a:rPr>
              <a:t>Bn</a:t>
            </a:r>
            <a:endParaRPr>
              <a:latin typeface="Courier New"/>
              <a:cs typeface="Courier New"/>
            </a:endParaRPr>
          </a:p>
          <a:p>
            <a:pPr marL="189230" algn="ctr">
              <a:tabLst>
                <a:tab pos="1007744" algn="l"/>
              </a:tabLst>
            </a:pPr>
            <a:r>
              <a:rPr b="1" spc="-25" dirty="0">
                <a:solidFill>
                  <a:srgbClr val="00AF50"/>
                </a:solidFill>
                <a:latin typeface="Courier New"/>
                <a:cs typeface="Courier New"/>
              </a:rPr>
              <a:t>F</a:t>
            </a:r>
            <a:r>
              <a:rPr b="1" dirty="0">
                <a:solidFill>
                  <a:srgbClr val="00AF50"/>
                </a:solidFill>
                <a:latin typeface="Courier New"/>
                <a:cs typeface="Courier New"/>
              </a:rPr>
              <a:t>ROM	…</a:t>
            </a:r>
            <a:endParaRPr>
              <a:latin typeface="Courier New"/>
              <a:cs typeface="Courier New"/>
            </a:endParaRPr>
          </a:p>
          <a:p>
            <a:pPr marL="374015" algn="ctr"/>
            <a:r>
              <a:rPr b="1" dirty="0">
                <a:solidFill>
                  <a:srgbClr val="00AF50"/>
                </a:solidFill>
                <a:latin typeface="Courier New"/>
                <a:cs typeface="Courier New"/>
              </a:rPr>
              <a:t>WHE</a:t>
            </a:r>
            <a:r>
              <a:rPr b="1" spc="-20" dirty="0">
                <a:solidFill>
                  <a:srgbClr val="00AF50"/>
                </a:solidFill>
                <a:latin typeface="Courier New"/>
                <a:cs typeface="Courier New"/>
              </a:rPr>
              <a:t>R</a:t>
            </a:r>
            <a:r>
              <a:rPr b="1" dirty="0">
                <a:solidFill>
                  <a:srgbClr val="00AF50"/>
                </a:solidFill>
                <a:latin typeface="Courier New"/>
                <a:cs typeface="Courier New"/>
              </a:rPr>
              <a:t>E …</a:t>
            </a:r>
            <a:r>
              <a:rPr b="1" spc="-25" dirty="0">
                <a:solidFill>
                  <a:srgbClr val="3232CC"/>
                </a:solidFill>
                <a:latin typeface="Courier New"/>
                <a:cs typeface="Courier New"/>
              </a:rPr>
              <a:t>);</a:t>
            </a:r>
            <a:endParaRPr>
              <a:latin typeface="Courier New"/>
              <a:cs typeface="Courier New"/>
            </a:endParaRPr>
          </a:p>
        </p:txBody>
      </p:sp>
    </p:spTree>
    <p:extLst>
      <p:ext uri="{BB962C8B-B14F-4D97-AF65-F5344CB8AC3E}">
        <p14:creationId xmlns:p14="http://schemas.microsoft.com/office/powerpoint/2010/main" val="155114168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Rectangle 2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2" name="ZoneTexte 21"/>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3"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24" name="object 5"/>
          <p:cNvSpPr txBox="1">
            <a:spLocks noGrp="1"/>
          </p:cNvSpPr>
          <p:nvPr>
            <p:ph type="sldNum" sz="quarter" idx="4294967295"/>
          </p:nvPr>
        </p:nvSpPr>
        <p:spPr>
          <a:xfrm>
            <a:off x="2453081" y="7491475"/>
            <a:ext cx="258943" cy="184666"/>
          </a:xfrm>
          <a:prstGeom prst="rect">
            <a:avLst/>
          </a:prstGeom>
        </p:spPr>
        <p:txBody>
          <a:bodyPr vert="horz" wrap="square" lIns="0" tIns="0" rIns="0" bIns="0" rtlCol="0">
            <a:spAutoFit/>
          </a:bodyPr>
          <a:lstStyle/>
          <a:p>
            <a:pPr marL="25400"/>
            <a:fld id="{81D60167-4931-47E6-BA6A-407CBD079E47}" type="slidenum">
              <a:rPr dirty="0"/>
              <a:pPr marL="25400"/>
              <a:t>198</a:t>
            </a:fld>
            <a:endParaRPr dirty="0"/>
          </a:p>
        </p:txBody>
      </p:sp>
      <p:sp>
        <p:nvSpPr>
          <p:cNvPr id="25" name="object 3"/>
          <p:cNvSpPr txBox="1"/>
          <p:nvPr/>
        </p:nvSpPr>
        <p:spPr>
          <a:xfrm>
            <a:off x="484700" y="3919797"/>
            <a:ext cx="10747749" cy="2828980"/>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400" spc="-20" dirty="0">
                <a:solidFill>
                  <a:srgbClr val="000098"/>
                </a:solidFill>
                <a:latin typeface="Times New Roman"/>
                <a:cs typeface="Times New Roman"/>
              </a:rPr>
              <a:t>Sé</a:t>
            </a:r>
            <a:r>
              <a:rPr sz="2400" spc="-45" dirty="0">
                <a:solidFill>
                  <a:srgbClr val="000098"/>
                </a:solidFill>
                <a:latin typeface="Times New Roman"/>
                <a:cs typeface="Times New Roman"/>
              </a:rPr>
              <a:t>m</a:t>
            </a:r>
            <a:r>
              <a:rPr sz="2400" spc="-15" dirty="0">
                <a:solidFill>
                  <a:srgbClr val="000098"/>
                </a:solidFill>
                <a:latin typeface="Times New Roman"/>
                <a:cs typeface="Times New Roman"/>
              </a:rPr>
              <a:t>an</a:t>
            </a:r>
            <a:r>
              <a:rPr sz="2400" spc="-25" dirty="0">
                <a:solidFill>
                  <a:srgbClr val="000098"/>
                </a:solidFill>
                <a:latin typeface="Times New Roman"/>
                <a:cs typeface="Times New Roman"/>
              </a:rPr>
              <a:t>t</a:t>
            </a:r>
            <a:r>
              <a:rPr sz="2400" spc="-10" dirty="0">
                <a:solidFill>
                  <a:srgbClr val="000098"/>
                </a:solidFill>
                <a:latin typeface="Times New Roman"/>
                <a:cs typeface="Times New Roman"/>
              </a:rPr>
              <a:t>i</a:t>
            </a:r>
            <a:r>
              <a:rPr sz="2400" spc="-25" dirty="0">
                <a:solidFill>
                  <a:srgbClr val="000098"/>
                </a:solidFill>
                <a:latin typeface="Times New Roman"/>
                <a:cs typeface="Times New Roman"/>
              </a:rPr>
              <a:t>q</a:t>
            </a:r>
            <a:r>
              <a:rPr sz="2400" spc="-15" dirty="0">
                <a:solidFill>
                  <a:srgbClr val="000098"/>
                </a:solidFill>
                <a:latin typeface="Times New Roman"/>
                <a:cs typeface="Times New Roman"/>
              </a:rPr>
              <a:t>ue</a:t>
            </a:r>
            <a:r>
              <a:rPr sz="2400" spc="10" dirty="0">
                <a:solidFill>
                  <a:srgbClr val="000098"/>
                </a:solidFill>
                <a:latin typeface="Times New Roman"/>
                <a:cs typeface="Times New Roman"/>
              </a:rPr>
              <a:t> </a:t>
            </a:r>
            <a:r>
              <a:rPr sz="2400" spc="-10" dirty="0">
                <a:solidFill>
                  <a:srgbClr val="3232CC"/>
                </a:solidFill>
                <a:latin typeface="Times New Roman"/>
                <a:cs typeface="Times New Roman"/>
              </a:rPr>
              <a:t>:</a:t>
            </a:r>
            <a:endParaRPr sz="2400" dirty="0">
              <a:latin typeface="Times New Roman"/>
              <a:cs typeface="Times New Roman"/>
            </a:endParaRPr>
          </a:p>
          <a:p>
            <a:pPr marL="754380" lvl="1" indent="-284480">
              <a:spcBef>
                <a:spcPts val="1180"/>
              </a:spcBef>
              <a:buSzPct val="75000"/>
              <a:buFont typeface="Wingdings"/>
              <a:buChar char=""/>
              <a:tabLst>
                <a:tab pos="755015" algn="l"/>
              </a:tabLst>
            </a:pPr>
            <a:r>
              <a:rPr sz="2000" spc="-10" dirty="0">
                <a:solidFill>
                  <a:srgbClr val="000098"/>
                </a:solidFill>
                <a:latin typeface="Times New Roman"/>
                <a:cs typeface="Times New Roman"/>
              </a:rPr>
              <a:t>la</a:t>
            </a:r>
            <a:r>
              <a:rPr sz="2000" spc="-25" dirty="0">
                <a:solidFill>
                  <a:srgbClr val="000098"/>
                </a:solidFill>
                <a:latin typeface="Times New Roman"/>
                <a:cs typeface="Times New Roman"/>
              </a:rPr>
              <a:t>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ondi</a:t>
            </a:r>
            <a:r>
              <a:rPr sz="2000" spc="-5" dirty="0">
                <a:solidFill>
                  <a:srgbClr val="000098"/>
                </a:solidFill>
                <a:latin typeface="Times New Roman"/>
                <a:cs typeface="Times New Roman"/>
              </a:rPr>
              <a:t>t</a:t>
            </a:r>
            <a:r>
              <a:rPr sz="2000" spc="-10" dirty="0">
                <a:solidFill>
                  <a:srgbClr val="000098"/>
                </a:solidFill>
                <a:latin typeface="Times New Roman"/>
                <a:cs typeface="Times New Roman"/>
              </a:rPr>
              <a:t>ion</a:t>
            </a:r>
            <a:r>
              <a:rPr sz="2000" spc="-20" dirty="0">
                <a:solidFill>
                  <a:srgbClr val="000098"/>
                </a:solidFill>
                <a:latin typeface="Times New Roman"/>
                <a:cs typeface="Times New Roman"/>
              </a:rPr>
              <a:t> e</a:t>
            </a:r>
            <a:r>
              <a:rPr sz="2000" spc="-15" dirty="0">
                <a:solidFill>
                  <a:srgbClr val="000098"/>
                </a:solidFill>
                <a:latin typeface="Times New Roman"/>
                <a:cs typeface="Times New Roman"/>
              </a:rPr>
              <a:t>s</a:t>
            </a:r>
            <a:r>
              <a:rPr sz="2000" spc="-10" dirty="0">
                <a:solidFill>
                  <a:srgbClr val="000098"/>
                </a:solidFill>
                <a:latin typeface="Times New Roman"/>
                <a:cs typeface="Times New Roman"/>
              </a:rPr>
              <a:t>t</a:t>
            </a:r>
            <a:r>
              <a:rPr sz="2000" spc="-20" dirty="0">
                <a:solidFill>
                  <a:srgbClr val="000098"/>
                </a:solidFill>
                <a:latin typeface="Times New Roman"/>
                <a:cs typeface="Times New Roman"/>
              </a:rPr>
              <a:t> </a:t>
            </a:r>
            <a:r>
              <a:rPr sz="2000" dirty="0">
                <a:solidFill>
                  <a:srgbClr val="000098"/>
                </a:solidFill>
                <a:latin typeface="Times New Roman"/>
                <a:cs typeface="Times New Roman"/>
              </a:rPr>
              <a:t>v</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ie</a:t>
            </a:r>
            <a:r>
              <a:rPr sz="2000" spc="10" dirty="0">
                <a:solidFill>
                  <a:srgbClr val="000098"/>
                </a:solidFill>
                <a:latin typeface="Times New Roman"/>
                <a:cs typeface="Times New Roman"/>
              </a:rPr>
              <a:t> </a:t>
            </a:r>
            <a:r>
              <a:rPr sz="2000" spc="-15" dirty="0">
                <a:solidFill>
                  <a:srgbClr val="000098"/>
                </a:solidFill>
                <a:latin typeface="Times New Roman"/>
                <a:cs typeface="Times New Roman"/>
              </a:rPr>
              <a:t>s</a:t>
            </a:r>
            <a:r>
              <a:rPr sz="2000" spc="-10" dirty="0">
                <a:solidFill>
                  <a:srgbClr val="000098"/>
                </a:solidFill>
                <a:latin typeface="Times New Roman"/>
                <a:cs typeface="Times New Roman"/>
              </a:rPr>
              <a:t>i</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spc="-10" dirty="0">
                <a:solidFill>
                  <a:srgbClr val="000098"/>
                </a:solidFill>
                <a:latin typeface="Times New Roman"/>
                <a:cs typeface="Times New Roman"/>
              </a:rPr>
              <a:t>e</a:t>
            </a:r>
            <a:r>
              <a:rPr sz="2000" spc="-30" dirty="0">
                <a:solidFill>
                  <a:srgbClr val="000098"/>
                </a:solidFill>
                <a:latin typeface="Times New Roman"/>
                <a:cs typeface="Times New Roman"/>
              </a:rPr>
              <a:t> </a:t>
            </a:r>
            <a:r>
              <a:rPr sz="2000" spc="-10" dirty="0">
                <a:solidFill>
                  <a:srgbClr val="000098"/>
                </a:solidFill>
                <a:latin typeface="Times New Roman"/>
                <a:cs typeface="Times New Roman"/>
              </a:rPr>
              <a:t>d</a:t>
            </a:r>
            <a:r>
              <a:rPr sz="2000" spc="-20" dirty="0">
                <a:solidFill>
                  <a:srgbClr val="000098"/>
                </a:solidFill>
                <a:latin typeface="Times New Roman"/>
                <a:cs typeface="Times New Roman"/>
              </a:rPr>
              <a:t>é</a:t>
            </a:r>
            <a:r>
              <a:rPr sz="2000" spc="-15" dirty="0">
                <a:solidFill>
                  <a:srgbClr val="000098"/>
                </a:solidFill>
                <a:latin typeface="Times New Roman"/>
                <a:cs typeface="Times New Roman"/>
              </a:rPr>
              <a:t>s</a:t>
            </a:r>
            <a:r>
              <a:rPr sz="2000" spc="-10" dirty="0">
                <a:solidFill>
                  <a:srgbClr val="000098"/>
                </a:solidFill>
                <a:latin typeface="Times New Roman"/>
                <a:cs typeface="Times New Roman"/>
              </a:rPr>
              <a:t>i</a:t>
            </a:r>
            <a:r>
              <a:rPr sz="2000" spc="-20" dirty="0">
                <a:solidFill>
                  <a:srgbClr val="000098"/>
                </a:solidFill>
                <a:latin typeface="Times New Roman"/>
                <a:cs typeface="Times New Roman"/>
              </a:rPr>
              <a:t>g</a:t>
            </a:r>
            <a:r>
              <a:rPr sz="2000" spc="-10" dirty="0">
                <a:solidFill>
                  <a:srgbClr val="000098"/>
                </a:solidFill>
                <a:latin typeface="Times New Roman"/>
                <a:cs typeface="Times New Roman"/>
              </a:rPr>
              <a:t>né</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p</a:t>
            </a:r>
            <a:r>
              <a:rPr sz="2000" spc="-20" dirty="0">
                <a:solidFill>
                  <a:srgbClr val="000098"/>
                </a:solidFill>
                <a:latin typeface="Times New Roman"/>
                <a:cs typeface="Times New Roman"/>
              </a:rPr>
              <a:t>a</a:t>
            </a:r>
            <a:r>
              <a:rPr sz="2000" dirty="0">
                <a:solidFill>
                  <a:srgbClr val="000098"/>
                </a:solidFill>
                <a:latin typeface="Times New Roman"/>
                <a:cs typeface="Times New Roman"/>
              </a:rPr>
              <a:t>r</a:t>
            </a:r>
            <a:r>
              <a:rPr sz="2000" spc="10" dirty="0">
                <a:solidFill>
                  <a:srgbClr val="000098"/>
                </a:solidFill>
                <a:latin typeface="Times New Roman"/>
                <a:cs typeface="Times New Roman"/>
              </a:rPr>
              <a:t> </a:t>
            </a:r>
            <a:r>
              <a:rPr sz="2000" spc="15" dirty="0">
                <a:solidFill>
                  <a:srgbClr val="000098"/>
                </a:solidFill>
                <a:latin typeface="Times New Roman"/>
                <a:cs typeface="Times New Roman"/>
              </a:rPr>
              <a:t>(</a:t>
            </a:r>
            <a:r>
              <a:rPr sz="2000" i="1" dirty="0">
                <a:solidFill>
                  <a:srgbClr val="000098"/>
                </a:solidFill>
                <a:latin typeface="Courier New"/>
                <a:cs typeface="Courier New"/>
              </a:rPr>
              <a:t>A</a:t>
            </a:r>
            <a:r>
              <a:rPr sz="2025" spc="-22" baseline="-20576" dirty="0">
                <a:solidFill>
                  <a:srgbClr val="000098"/>
                </a:solidFill>
                <a:latin typeface="Courier New"/>
                <a:cs typeface="Courier New"/>
              </a:rPr>
              <a:t>1</a:t>
            </a:r>
            <a:r>
              <a:rPr sz="2000" dirty="0">
                <a:solidFill>
                  <a:srgbClr val="000098"/>
                </a:solidFill>
                <a:latin typeface="Courier New"/>
                <a:cs typeface="Courier New"/>
              </a:rPr>
              <a:t>,…,</a:t>
            </a:r>
            <a:r>
              <a:rPr sz="2000" spc="-5" dirty="0">
                <a:solidFill>
                  <a:srgbClr val="000098"/>
                </a:solidFill>
                <a:latin typeface="Courier New"/>
                <a:cs typeface="Courier New"/>
              </a:rPr>
              <a:t> </a:t>
            </a:r>
            <a:r>
              <a:rPr sz="2000" i="1" spc="-5" dirty="0">
                <a:solidFill>
                  <a:srgbClr val="000098"/>
                </a:solidFill>
                <a:latin typeface="Courier New"/>
                <a:cs typeface="Courier New"/>
              </a:rPr>
              <a:t>A</a:t>
            </a:r>
            <a:r>
              <a:rPr sz="2025" i="1" spc="-22" baseline="-20576" dirty="0">
                <a:solidFill>
                  <a:srgbClr val="000098"/>
                </a:solidFill>
                <a:latin typeface="Courier New"/>
                <a:cs typeface="Courier New"/>
              </a:rPr>
              <a:t>n</a:t>
            </a:r>
            <a:r>
              <a:rPr sz="2000" i="1" spc="-5" dirty="0">
                <a:solidFill>
                  <a:srgbClr val="000098"/>
                </a:solidFill>
                <a:latin typeface="Courier New"/>
                <a:cs typeface="Courier New"/>
              </a:rPr>
              <a:t>)</a:t>
            </a:r>
            <a:r>
              <a:rPr sz="2000" spc="-10" dirty="0">
                <a:solidFill>
                  <a:srgbClr val="000098"/>
                </a:solidFill>
                <a:latin typeface="Times New Roman"/>
                <a:cs typeface="Times New Roman"/>
              </a:rPr>
              <a:t>de la</a:t>
            </a:r>
            <a:r>
              <a:rPr sz="2000" dirty="0">
                <a:solidFill>
                  <a:srgbClr val="000098"/>
                </a:solidFill>
                <a:latin typeface="Times New Roman"/>
                <a:cs typeface="Times New Roman"/>
              </a:rPr>
              <a:t> </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qu</a:t>
            </a:r>
            <a:r>
              <a:rPr sz="2000" spc="-20" dirty="0">
                <a:solidFill>
                  <a:srgbClr val="000098"/>
                </a:solidFill>
                <a:latin typeface="Times New Roman"/>
                <a:cs typeface="Times New Roman"/>
              </a:rPr>
              <a:t>ê</a:t>
            </a:r>
            <a:r>
              <a:rPr sz="2000" spc="-10" dirty="0">
                <a:solidFill>
                  <a:srgbClr val="000098"/>
                </a:solidFill>
                <a:latin typeface="Times New Roman"/>
                <a:cs typeface="Times New Roman"/>
              </a:rPr>
              <a:t>te</a:t>
            </a:r>
            <a:r>
              <a:rPr sz="2000" spc="20" dirty="0">
                <a:solidFill>
                  <a:srgbClr val="000098"/>
                </a:solidFill>
                <a:latin typeface="Times New Roman"/>
                <a:cs typeface="Times New Roman"/>
              </a:rPr>
              <a:t> </a:t>
            </a:r>
            <a:r>
              <a:rPr sz="2000" i="1" spc="-20" dirty="0">
                <a:solidFill>
                  <a:srgbClr val="000098"/>
                </a:solidFill>
                <a:latin typeface="Times New Roman"/>
                <a:cs typeface="Times New Roman"/>
              </a:rPr>
              <a:t>ex</a:t>
            </a:r>
            <a:r>
              <a:rPr sz="2000" i="1" spc="-10" dirty="0">
                <a:solidFill>
                  <a:srgbClr val="000098"/>
                </a:solidFill>
                <a:latin typeface="Times New Roman"/>
                <a:cs typeface="Times New Roman"/>
              </a:rPr>
              <a:t>terne</a:t>
            </a:r>
            <a:endParaRPr sz="2000" dirty="0">
              <a:latin typeface="Times New Roman"/>
              <a:cs typeface="Times New Roman"/>
            </a:endParaRPr>
          </a:p>
          <a:p>
            <a:pPr marL="754380">
              <a:spcBef>
                <a:spcPts val="140"/>
              </a:spcBef>
            </a:pPr>
            <a:r>
              <a:rPr sz="2000" dirty="0">
                <a:solidFill>
                  <a:srgbClr val="000098"/>
                </a:solidFill>
                <a:latin typeface="Times New Roman"/>
                <a:cs typeface="Times New Roman"/>
              </a:rPr>
              <a:t>n</a:t>
            </a:r>
            <a:r>
              <a:rPr sz="2000" spc="-10" dirty="0">
                <a:solidFill>
                  <a:srgbClr val="000098"/>
                </a:solidFill>
                <a:latin typeface="Times New Roman"/>
                <a:cs typeface="Times New Roman"/>
              </a:rPr>
              <a:t>’a</a:t>
            </a:r>
            <a:r>
              <a:rPr sz="2000" dirty="0">
                <a:solidFill>
                  <a:srgbClr val="000098"/>
                </a:solidFill>
                <a:latin typeface="Times New Roman"/>
                <a:cs typeface="Times New Roman"/>
              </a:rPr>
              <a:t>pp</a:t>
            </a:r>
            <a:r>
              <a:rPr sz="2000" spc="-10" dirty="0">
                <a:solidFill>
                  <a:srgbClr val="000098"/>
                </a:solidFill>
                <a:latin typeface="Times New Roman"/>
                <a:cs typeface="Times New Roman"/>
              </a:rPr>
              <a:t>ar</a:t>
            </a:r>
            <a:r>
              <a:rPr sz="2000" dirty="0">
                <a:solidFill>
                  <a:srgbClr val="000098"/>
                </a:solidFill>
                <a:latin typeface="Times New Roman"/>
                <a:cs typeface="Times New Roman"/>
              </a:rPr>
              <a:t>t</a:t>
            </a:r>
            <a:r>
              <a:rPr sz="2000" spc="5" dirty="0">
                <a:solidFill>
                  <a:srgbClr val="000098"/>
                </a:solidFill>
                <a:latin typeface="Times New Roman"/>
                <a:cs typeface="Times New Roman"/>
              </a:rPr>
              <a:t>i</a:t>
            </a:r>
            <a:r>
              <a:rPr sz="2000" spc="-10" dirty="0">
                <a:solidFill>
                  <a:srgbClr val="000098"/>
                </a:solidFill>
                <a:latin typeface="Times New Roman"/>
                <a:cs typeface="Times New Roman"/>
              </a:rPr>
              <a:t>e</a:t>
            </a:r>
            <a:r>
              <a:rPr sz="2000" dirty="0">
                <a:solidFill>
                  <a:srgbClr val="000098"/>
                </a:solidFill>
                <a:latin typeface="Times New Roman"/>
                <a:cs typeface="Times New Roman"/>
              </a:rPr>
              <a:t>nt</a:t>
            </a:r>
            <a:r>
              <a:rPr sz="2000" spc="-20" dirty="0">
                <a:solidFill>
                  <a:srgbClr val="000098"/>
                </a:solidFill>
                <a:latin typeface="Times New Roman"/>
                <a:cs typeface="Times New Roman"/>
              </a:rPr>
              <a:t> </a:t>
            </a:r>
            <a:r>
              <a:rPr sz="2000" dirty="0">
                <a:solidFill>
                  <a:srgbClr val="000098"/>
                </a:solidFill>
                <a:latin typeface="Times New Roman"/>
                <a:cs typeface="Times New Roman"/>
              </a:rPr>
              <a:t>p</a:t>
            </a:r>
            <a:r>
              <a:rPr sz="2000" spc="-10" dirty="0">
                <a:solidFill>
                  <a:srgbClr val="000098"/>
                </a:solidFill>
                <a:latin typeface="Times New Roman"/>
                <a:cs typeface="Times New Roman"/>
              </a:rPr>
              <a:t>a</a:t>
            </a:r>
            <a:r>
              <a:rPr sz="2000" dirty="0">
                <a:solidFill>
                  <a:srgbClr val="000098"/>
                </a:solidFill>
                <a:latin typeface="Times New Roman"/>
                <a:cs typeface="Times New Roman"/>
              </a:rPr>
              <a:t>s au </a:t>
            </a:r>
            <a:r>
              <a:rPr sz="2000" spc="-15" dirty="0">
                <a:solidFill>
                  <a:srgbClr val="000098"/>
                </a:solidFill>
                <a:latin typeface="Times New Roman"/>
                <a:cs typeface="Times New Roman"/>
              </a:rPr>
              <a:t>r</a:t>
            </a:r>
            <a:r>
              <a:rPr sz="2000" spc="-10" dirty="0">
                <a:solidFill>
                  <a:srgbClr val="000098"/>
                </a:solidFill>
                <a:latin typeface="Times New Roman"/>
                <a:cs typeface="Times New Roman"/>
              </a:rPr>
              <a:t>é</a:t>
            </a:r>
            <a:r>
              <a:rPr sz="2000" dirty="0">
                <a:solidFill>
                  <a:srgbClr val="000098"/>
                </a:solidFill>
                <a:latin typeface="Times New Roman"/>
                <a:cs typeface="Times New Roman"/>
              </a:rPr>
              <a:t>sul</a:t>
            </a:r>
            <a:r>
              <a:rPr sz="2000" spc="5" dirty="0">
                <a:solidFill>
                  <a:srgbClr val="000098"/>
                </a:solidFill>
                <a:latin typeface="Times New Roman"/>
                <a:cs typeface="Times New Roman"/>
              </a:rPr>
              <a:t>t</a:t>
            </a:r>
            <a:r>
              <a:rPr sz="2000" spc="-10" dirty="0">
                <a:solidFill>
                  <a:srgbClr val="000098"/>
                </a:solidFill>
                <a:latin typeface="Times New Roman"/>
                <a:cs typeface="Times New Roman"/>
              </a:rPr>
              <a:t>a</a:t>
            </a:r>
            <a:r>
              <a:rPr sz="2000" dirty="0">
                <a:solidFill>
                  <a:srgbClr val="000098"/>
                </a:solidFill>
                <a:latin typeface="Times New Roman"/>
                <a:cs typeface="Times New Roman"/>
              </a:rPr>
              <a:t>t de la</a:t>
            </a:r>
            <a:r>
              <a:rPr sz="2000" spc="-10" dirty="0">
                <a:solidFill>
                  <a:srgbClr val="000098"/>
                </a:solidFill>
                <a:latin typeface="Times New Roman"/>
                <a:cs typeface="Times New Roman"/>
              </a:rPr>
              <a:t> re</a:t>
            </a:r>
            <a:r>
              <a:rPr sz="2000" dirty="0">
                <a:solidFill>
                  <a:srgbClr val="000098"/>
                </a:solidFill>
                <a:latin typeface="Times New Roman"/>
                <a:cs typeface="Times New Roman"/>
              </a:rPr>
              <a:t>qu</a:t>
            </a:r>
            <a:r>
              <a:rPr sz="2000" spc="-10" dirty="0">
                <a:solidFill>
                  <a:srgbClr val="000098"/>
                </a:solidFill>
                <a:latin typeface="Times New Roman"/>
                <a:cs typeface="Times New Roman"/>
              </a:rPr>
              <a:t>ê</a:t>
            </a:r>
            <a:r>
              <a:rPr sz="2000" dirty="0">
                <a:solidFill>
                  <a:srgbClr val="000098"/>
                </a:solidFill>
                <a:latin typeface="Times New Roman"/>
                <a:cs typeface="Times New Roman"/>
              </a:rPr>
              <a:t>te</a:t>
            </a:r>
            <a:r>
              <a:rPr sz="2000" spc="25" dirty="0">
                <a:solidFill>
                  <a:srgbClr val="000098"/>
                </a:solidFill>
                <a:latin typeface="Times New Roman"/>
                <a:cs typeface="Times New Roman"/>
              </a:rPr>
              <a:t> </a:t>
            </a:r>
            <a:r>
              <a:rPr sz="2000" i="1" spc="-10" dirty="0">
                <a:solidFill>
                  <a:srgbClr val="000098"/>
                </a:solidFill>
                <a:latin typeface="Times New Roman"/>
                <a:cs typeface="Times New Roman"/>
              </a:rPr>
              <a:t>in</a:t>
            </a:r>
            <a:r>
              <a:rPr sz="2000" i="1" spc="-5" dirty="0">
                <a:solidFill>
                  <a:srgbClr val="000098"/>
                </a:solidFill>
                <a:latin typeface="Times New Roman"/>
                <a:cs typeface="Times New Roman"/>
              </a:rPr>
              <a:t>t</a:t>
            </a:r>
            <a:r>
              <a:rPr sz="2000" i="1" spc="-20" dirty="0">
                <a:solidFill>
                  <a:srgbClr val="000098"/>
                </a:solidFill>
                <a:latin typeface="Times New Roman"/>
                <a:cs typeface="Times New Roman"/>
              </a:rPr>
              <a:t>e</a:t>
            </a:r>
            <a:r>
              <a:rPr sz="2000" i="1" spc="-5" dirty="0">
                <a:solidFill>
                  <a:srgbClr val="000098"/>
                </a:solidFill>
                <a:latin typeface="Times New Roman"/>
                <a:cs typeface="Times New Roman"/>
              </a:rPr>
              <a:t>rne</a:t>
            </a:r>
            <a:r>
              <a:rPr sz="2000" dirty="0">
                <a:solidFill>
                  <a:srgbClr val="000098"/>
                </a:solidFill>
                <a:latin typeface="Times New Roman"/>
                <a:cs typeface="Times New Roman"/>
              </a:rPr>
              <a:t>.</a:t>
            </a:r>
            <a:endParaRPr sz="2000" dirty="0">
              <a:latin typeface="Times New Roman"/>
              <a:cs typeface="Times New Roman"/>
            </a:endParaRPr>
          </a:p>
          <a:p>
            <a:pPr marL="355600" indent="-342900">
              <a:spcBef>
                <a:spcPts val="880"/>
              </a:spcBef>
              <a:buClr>
                <a:srgbClr val="000098"/>
              </a:buClr>
              <a:buFont typeface="Times New Roman"/>
              <a:buChar char="•"/>
              <a:tabLst>
                <a:tab pos="356235" algn="l"/>
              </a:tabLst>
            </a:pPr>
            <a:r>
              <a:rPr sz="2400" spc="-20" dirty="0">
                <a:solidFill>
                  <a:srgbClr val="000098"/>
                </a:solidFill>
                <a:latin typeface="Times New Roman"/>
                <a:cs typeface="Times New Roman"/>
              </a:rPr>
              <a:t>Algori</a:t>
            </a:r>
            <a:r>
              <a:rPr sz="2400" spc="-25" dirty="0">
                <a:solidFill>
                  <a:srgbClr val="000098"/>
                </a:solidFill>
                <a:latin typeface="Times New Roman"/>
                <a:cs typeface="Times New Roman"/>
              </a:rPr>
              <a:t>t</a:t>
            </a:r>
            <a:r>
              <a:rPr sz="2400" spc="-15" dirty="0">
                <a:solidFill>
                  <a:srgbClr val="000098"/>
                </a:solidFill>
                <a:latin typeface="Times New Roman"/>
                <a:cs typeface="Times New Roman"/>
              </a:rPr>
              <a:t>h</a:t>
            </a:r>
            <a:r>
              <a:rPr sz="2400" spc="-45" dirty="0">
                <a:solidFill>
                  <a:srgbClr val="000098"/>
                </a:solidFill>
                <a:latin typeface="Times New Roman"/>
                <a:cs typeface="Times New Roman"/>
              </a:rPr>
              <a:t>m</a:t>
            </a:r>
            <a:r>
              <a:rPr sz="2400" spc="-15" dirty="0">
                <a:solidFill>
                  <a:srgbClr val="000098"/>
                </a:solidFill>
                <a:latin typeface="Times New Roman"/>
                <a:cs typeface="Times New Roman"/>
              </a:rPr>
              <a:t>e</a:t>
            </a:r>
            <a:endParaRPr sz="2400" dirty="0">
              <a:latin typeface="Times New Roman"/>
              <a:cs typeface="Times New Roman"/>
            </a:endParaRPr>
          </a:p>
          <a:p>
            <a:pPr marL="754380" marR="268605" lvl="1" indent="-284480">
              <a:spcBef>
                <a:spcPts val="1320"/>
              </a:spcBef>
              <a:buSzPct val="75000"/>
              <a:buFont typeface="Wingdings"/>
              <a:buChar char=""/>
              <a:tabLst>
                <a:tab pos="755015" algn="l"/>
              </a:tabLst>
            </a:pPr>
            <a:r>
              <a:rPr sz="2000" spc="5" dirty="0">
                <a:solidFill>
                  <a:srgbClr val="000098"/>
                </a:solidFill>
                <a:latin typeface="Times New Roman"/>
                <a:cs typeface="Times New Roman"/>
              </a:rPr>
              <a:t>P</a:t>
            </a:r>
            <a:r>
              <a:rPr sz="2000" dirty="0">
                <a:solidFill>
                  <a:srgbClr val="000098"/>
                </a:solidFill>
                <a:latin typeface="Times New Roman"/>
                <a:cs typeface="Times New Roman"/>
              </a:rPr>
              <a:t>our</a:t>
            </a:r>
            <a:r>
              <a:rPr sz="2000" spc="-30" dirty="0">
                <a:solidFill>
                  <a:srgbClr val="000098"/>
                </a:solidFill>
                <a:latin typeface="Times New Roman"/>
                <a:cs typeface="Times New Roman"/>
              </a:rPr>
              <a:t>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h</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que</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spc="-10" dirty="0">
                <a:solidFill>
                  <a:srgbClr val="000098"/>
                </a:solidFill>
                <a:latin typeface="Times New Roman"/>
                <a:cs typeface="Times New Roman"/>
              </a:rPr>
              <a:t>e</a:t>
            </a:r>
            <a:r>
              <a:rPr sz="2000" spc="-30" dirty="0">
                <a:solidFill>
                  <a:srgbClr val="000098"/>
                </a:solidFill>
                <a:latin typeface="Times New Roman"/>
                <a:cs typeface="Times New Roman"/>
              </a:rPr>
              <a:t> </a:t>
            </a:r>
            <a:r>
              <a:rPr sz="2000" spc="-10" dirty="0">
                <a:solidFill>
                  <a:srgbClr val="000098"/>
                </a:solidFill>
                <a:latin typeface="Times New Roman"/>
                <a:cs typeface="Times New Roman"/>
              </a:rPr>
              <a:t>d</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tables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de</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la</a:t>
            </a:r>
            <a:r>
              <a:rPr sz="2000" dirty="0">
                <a:solidFill>
                  <a:srgbClr val="000098"/>
                </a:solidFill>
                <a:latin typeface="Times New Roman"/>
                <a:cs typeface="Times New Roman"/>
              </a:rPr>
              <a:t> </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qu</a:t>
            </a:r>
            <a:r>
              <a:rPr sz="2000" spc="-20" dirty="0">
                <a:solidFill>
                  <a:srgbClr val="000098"/>
                </a:solidFill>
                <a:latin typeface="Times New Roman"/>
                <a:cs typeface="Times New Roman"/>
              </a:rPr>
              <a:t>ê</a:t>
            </a:r>
            <a:r>
              <a:rPr sz="2000" spc="-10" dirty="0">
                <a:solidFill>
                  <a:srgbClr val="000098"/>
                </a:solidFill>
                <a:latin typeface="Times New Roman"/>
                <a:cs typeface="Times New Roman"/>
              </a:rPr>
              <a:t>te</a:t>
            </a:r>
            <a:r>
              <a:rPr sz="2000" spc="1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5" dirty="0">
                <a:solidFill>
                  <a:srgbClr val="000098"/>
                </a:solidFill>
                <a:latin typeface="Times New Roman"/>
                <a:cs typeface="Times New Roman"/>
              </a:rPr>
              <a:t>x</a:t>
            </a:r>
            <a:r>
              <a:rPr sz="2000" spc="-10" dirty="0">
                <a:solidFill>
                  <a:srgbClr val="000098"/>
                </a:solidFill>
                <a:latin typeface="Times New Roman"/>
                <a:cs typeface="Times New Roman"/>
              </a:rPr>
              <a:t>te</a:t>
            </a:r>
            <a:r>
              <a:rPr sz="2000" spc="-20" dirty="0">
                <a:solidFill>
                  <a:srgbClr val="000098"/>
                </a:solidFill>
                <a:latin typeface="Times New Roman"/>
                <a:cs typeface="Times New Roman"/>
              </a:rPr>
              <a:t>r</a:t>
            </a:r>
            <a:r>
              <a:rPr sz="2000" spc="-10" dirty="0">
                <a:solidFill>
                  <a:srgbClr val="000098"/>
                </a:solidFill>
                <a:latin typeface="Times New Roman"/>
                <a:cs typeface="Times New Roman"/>
              </a:rPr>
              <a:t>n</a:t>
            </a:r>
            <a:r>
              <a:rPr sz="2000" spc="-20" dirty="0">
                <a:solidFill>
                  <a:srgbClr val="000098"/>
                </a:solidFill>
                <a:latin typeface="Times New Roman"/>
                <a:cs typeface="Times New Roman"/>
              </a:rPr>
              <a:t>e</a:t>
            </a:r>
            <a:r>
              <a:rPr sz="200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5" dirty="0">
                <a:solidFill>
                  <a:srgbClr val="000098"/>
                </a:solidFill>
                <a:latin typeface="Times New Roman"/>
                <a:cs typeface="Times New Roman"/>
              </a:rPr>
              <a:t>x</a:t>
            </a:r>
            <a:r>
              <a:rPr sz="2000" spc="-10" dirty="0">
                <a:solidFill>
                  <a:srgbClr val="000098"/>
                </a:solidFill>
                <a:latin typeface="Times New Roman"/>
                <a:cs typeface="Times New Roman"/>
              </a:rPr>
              <a:t>tr</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ire</a:t>
            </a:r>
            <a:r>
              <a:rPr sz="2000" spc="-3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t</a:t>
            </a:r>
            <a:r>
              <a:rPr sz="2000" dirty="0">
                <a:solidFill>
                  <a:srgbClr val="000098"/>
                </a:solidFill>
                <a:latin typeface="Times New Roman"/>
                <a:cs typeface="Times New Roman"/>
              </a:rPr>
              <a:t> </a:t>
            </a:r>
            <a:r>
              <a:rPr sz="2000" spc="-10" dirty="0">
                <a:solidFill>
                  <a:srgbClr val="000098"/>
                </a:solidFill>
                <a:latin typeface="Times New Roman"/>
                <a:cs typeface="Times New Roman"/>
              </a:rPr>
              <a:t>c</a:t>
            </a:r>
            <a:r>
              <a:rPr sz="2000" spc="-25" dirty="0">
                <a:solidFill>
                  <a:srgbClr val="000098"/>
                </a:solidFill>
                <a:latin typeface="Times New Roman"/>
                <a:cs typeface="Times New Roman"/>
              </a:rPr>
              <a:t>a</a:t>
            </a:r>
            <a:r>
              <a:rPr sz="2000" spc="-10" dirty="0">
                <a:solidFill>
                  <a:srgbClr val="000098"/>
                </a:solidFill>
                <a:latin typeface="Times New Roman"/>
                <a:cs typeface="Times New Roman"/>
              </a:rPr>
              <a:t>lcul</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z</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le</a:t>
            </a:r>
            <a:r>
              <a:rPr sz="2000" spc="-5" dirty="0">
                <a:solidFill>
                  <a:srgbClr val="000098"/>
                </a:solidFill>
                <a:latin typeface="Times New Roman"/>
                <a:cs typeface="Times New Roman"/>
              </a:rPr>
              <a:t> sou</a:t>
            </a:r>
            <a:r>
              <a:rPr sz="2000" dirty="0">
                <a:solidFill>
                  <a:srgbClr val="000098"/>
                </a:solidFill>
                <a:latin typeface="Times New Roman"/>
                <a:cs typeface="Times New Roman"/>
              </a:rPr>
              <a:t>s</a:t>
            </a:r>
            <a:r>
              <a:rPr sz="2000" spc="-10" dirty="0">
                <a:solidFill>
                  <a:srgbClr val="000098"/>
                </a:solidFill>
                <a:latin typeface="Times New Roman"/>
                <a:cs typeface="Times New Roman"/>
              </a:rPr>
              <a:t>-</a:t>
            </a:r>
            <a:r>
              <a:rPr sz="200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dirty="0">
                <a:solidFill>
                  <a:srgbClr val="000098"/>
                </a:solidFill>
                <a:latin typeface="Times New Roman"/>
                <a:cs typeface="Times New Roman"/>
              </a:rPr>
              <a:t>e</a:t>
            </a:r>
            <a:r>
              <a:rPr sz="2000" spc="-50" dirty="0">
                <a:solidFill>
                  <a:srgbClr val="000098"/>
                </a:solidFill>
                <a:latin typeface="Times New Roman"/>
                <a:cs typeface="Times New Roman"/>
              </a:rPr>
              <a:t> </a:t>
            </a:r>
            <a:r>
              <a:rPr sz="2000" spc="-10" dirty="0">
                <a:solidFill>
                  <a:srgbClr val="000098"/>
                </a:solidFill>
                <a:latin typeface="Times New Roman"/>
                <a:cs typeface="Times New Roman"/>
              </a:rPr>
              <a:t>(</a:t>
            </a:r>
            <a:r>
              <a:rPr sz="2000" dirty="0">
                <a:solidFill>
                  <a:srgbClr val="000098"/>
                </a:solidFill>
                <a:latin typeface="Times New Roman"/>
                <a:cs typeface="Times New Roman"/>
              </a:rPr>
              <a:t>A1,…An)</a:t>
            </a:r>
            <a:endParaRPr sz="2000" dirty="0">
              <a:latin typeface="Times New Roman"/>
              <a:cs typeface="Times New Roman"/>
            </a:endParaRPr>
          </a:p>
          <a:p>
            <a:pPr marL="1668780" lvl="3" indent="-284480">
              <a:spcBef>
                <a:spcPts val="800"/>
              </a:spcBef>
              <a:buSzPct val="75000"/>
              <a:buFont typeface="Wingdings"/>
              <a:buChar char=""/>
              <a:tabLst>
                <a:tab pos="755015" algn="l"/>
              </a:tabLst>
            </a:pPr>
            <a:r>
              <a:rPr sz="2000" b="1" dirty="0">
                <a:solidFill>
                  <a:srgbClr val="000098"/>
                </a:solidFill>
                <a:latin typeface="Times New Roman"/>
                <a:cs typeface="Times New Roman"/>
              </a:rPr>
              <a:t>Si</a:t>
            </a:r>
            <a:r>
              <a:rPr sz="2000" b="1" spc="-40" dirty="0">
                <a:solidFill>
                  <a:srgbClr val="000098"/>
                </a:solidFill>
                <a:latin typeface="Times New Roman"/>
                <a:cs typeface="Times New Roman"/>
              </a:rPr>
              <a:t> </a:t>
            </a:r>
            <a:r>
              <a:rPr sz="2000" b="1" dirty="0">
                <a:solidFill>
                  <a:srgbClr val="000098"/>
                </a:solidFill>
                <a:latin typeface="Times New Roman"/>
                <a:cs typeface="Times New Roman"/>
              </a:rPr>
              <a:t>le</a:t>
            </a:r>
            <a:r>
              <a:rPr sz="2000" b="1" spc="-10" dirty="0">
                <a:solidFill>
                  <a:srgbClr val="000098"/>
                </a:solidFill>
                <a:latin typeface="Times New Roman"/>
                <a:cs typeface="Times New Roman"/>
              </a:rPr>
              <a:t> </a:t>
            </a:r>
            <a:r>
              <a:rPr sz="2000" b="1" dirty="0">
                <a:solidFill>
                  <a:srgbClr val="000098"/>
                </a:solidFill>
                <a:latin typeface="Times New Roman"/>
                <a:cs typeface="Times New Roman"/>
              </a:rPr>
              <a:t>tuple</a:t>
            </a:r>
            <a:r>
              <a:rPr sz="2000" b="1" spc="-30" dirty="0">
                <a:solidFill>
                  <a:srgbClr val="000098"/>
                </a:solidFill>
                <a:latin typeface="Times New Roman"/>
                <a:cs typeface="Times New Roman"/>
              </a:rPr>
              <a:t> </a:t>
            </a:r>
            <a:r>
              <a:rPr sz="2000" b="1" dirty="0">
                <a:solidFill>
                  <a:srgbClr val="000098"/>
                </a:solidFill>
                <a:latin typeface="Times New Roman"/>
                <a:cs typeface="Times New Roman"/>
              </a:rPr>
              <a:t>obt</a:t>
            </a:r>
            <a:r>
              <a:rPr sz="2000" b="1" spc="-10" dirty="0">
                <a:solidFill>
                  <a:srgbClr val="000098"/>
                </a:solidFill>
                <a:latin typeface="Times New Roman"/>
                <a:cs typeface="Times New Roman"/>
              </a:rPr>
              <a:t>e</a:t>
            </a:r>
            <a:r>
              <a:rPr sz="2000" b="1" dirty="0">
                <a:solidFill>
                  <a:srgbClr val="000098"/>
                </a:solidFill>
                <a:latin typeface="Times New Roman"/>
                <a:cs typeface="Times New Roman"/>
              </a:rPr>
              <a:t>nu n</a:t>
            </a:r>
            <a:r>
              <a:rPr sz="2000" b="1" spc="-15" dirty="0">
                <a:solidFill>
                  <a:srgbClr val="000098"/>
                </a:solidFill>
                <a:latin typeface="Times New Roman"/>
                <a:cs typeface="Times New Roman"/>
              </a:rPr>
              <a:t>’</a:t>
            </a:r>
            <a:r>
              <a:rPr sz="2000" b="1" spc="-10" dirty="0">
                <a:solidFill>
                  <a:srgbClr val="000098"/>
                </a:solidFill>
                <a:latin typeface="Times New Roman"/>
                <a:cs typeface="Times New Roman"/>
              </a:rPr>
              <a:t>a</a:t>
            </a:r>
            <a:r>
              <a:rPr sz="2000" b="1" dirty="0">
                <a:solidFill>
                  <a:srgbClr val="000098"/>
                </a:solidFill>
                <a:latin typeface="Times New Roman"/>
                <a:cs typeface="Times New Roman"/>
              </a:rPr>
              <a:t>pp</a:t>
            </a:r>
            <a:r>
              <a:rPr sz="2000" b="1" spc="-15" dirty="0">
                <a:solidFill>
                  <a:srgbClr val="000098"/>
                </a:solidFill>
                <a:latin typeface="Times New Roman"/>
                <a:cs typeface="Times New Roman"/>
              </a:rPr>
              <a:t>a</a:t>
            </a:r>
            <a:r>
              <a:rPr sz="2000" b="1" spc="-10" dirty="0">
                <a:solidFill>
                  <a:srgbClr val="000098"/>
                </a:solidFill>
                <a:latin typeface="Times New Roman"/>
                <a:cs typeface="Times New Roman"/>
              </a:rPr>
              <a:t>r</a:t>
            </a:r>
            <a:r>
              <a:rPr sz="2000" b="1" dirty="0">
                <a:solidFill>
                  <a:srgbClr val="000098"/>
                </a:solidFill>
                <a:latin typeface="Times New Roman"/>
                <a:cs typeface="Times New Roman"/>
              </a:rPr>
              <a:t>ti</a:t>
            </a:r>
            <a:r>
              <a:rPr sz="2000" b="1" spc="-10" dirty="0">
                <a:solidFill>
                  <a:srgbClr val="000098"/>
                </a:solidFill>
                <a:latin typeface="Times New Roman"/>
                <a:cs typeface="Times New Roman"/>
              </a:rPr>
              <a:t>e</a:t>
            </a:r>
            <a:r>
              <a:rPr sz="2000" b="1" dirty="0">
                <a:solidFill>
                  <a:srgbClr val="000098"/>
                </a:solidFill>
                <a:latin typeface="Times New Roman"/>
                <a:cs typeface="Times New Roman"/>
              </a:rPr>
              <a:t>nt </a:t>
            </a:r>
            <a:r>
              <a:rPr sz="2000" dirty="0">
                <a:solidFill>
                  <a:srgbClr val="000098"/>
                </a:solidFill>
                <a:latin typeface="Times New Roman"/>
                <a:cs typeface="Times New Roman"/>
              </a:rPr>
              <a:t>p</a:t>
            </a:r>
            <a:r>
              <a:rPr sz="2000" spc="-10" dirty="0">
                <a:solidFill>
                  <a:srgbClr val="000098"/>
                </a:solidFill>
                <a:latin typeface="Times New Roman"/>
                <a:cs typeface="Times New Roman"/>
              </a:rPr>
              <a:t>a</a:t>
            </a:r>
            <a:r>
              <a:rPr sz="2000" dirty="0">
                <a:solidFill>
                  <a:srgbClr val="000098"/>
                </a:solidFill>
                <a:latin typeface="Times New Roman"/>
                <a:cs typeface="Times New Roman"/>
              </a:rPr>
              <a:t>s </a:t>
            </a:r>
            <a:r>
              <a:rPr sz="2000" spc="-10" dirty="0">
                <a:solidFill>
                  <a:srgbClr val="000098"/>
                </a:solidFill>
                <a:latin typeface="Times New Roman"/>
                <a:cs typeface="Times New Roman"/>
              </a:rPr>
              <a:t>a</a:t>
            </a:r>
            <a:r>
              <a:rPr sz="2000" dirty="0">
                <a:solidFill>
                  <a:srgbClr val="000098"/>
                </a:solidFill>
                <a:latin typeface="Times New Roman"/>
                <a:cs typeface="Times New Roman"/>
              </a:rPr>
              <a:t>u</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ré</a:t>
            </a:r>
            <a:r>
              <a:rPr sz="2000" dirty="0">
                <a:solidFill>
                  <a:srgbClr val="000098"/>
                </a:solidFill>
                <a:latin typeface="Times New Roman"/>
                <a:cs typeface="Times New Roman"/>
              </a:rPr>
              <a:t>sult</a:t>
            </a:r>
            <a:r>
              <a:rPr sz="2000" spc="-10" dirty="0">
                <a:solidFill>
                  <a:srgbClr val="000098"/>
                </a:solidFill>
                <a:latin typeface="Times New Roman"/>
                <a:cs typeface="Times New Roman"/>
              </a:rPr>
              <a:t>a</a:t>
            </a:r>
            <a:r>
              <a:rPr sz="2000" dirty="0">
                <a:solidFill>
                  <a:srgbClr val="000098"/>
                </a:solidFill>
                <a:latin typeface="Times New Roman"/>
                <a:cs typeface="Times New Roman"/>
              </a:rPr>
              <a:t>t</a:t>
            </a:r>
            <a:r>
              <a:rPr sz="2000" spc="-20" dirty="0">
                <a:solidFill>
                  <a:srgbClr val="000098"/>
                </a:solidFill>
                <a:latin typeface="Times New Roman"/>
                <a:cs typeface="Times New Roman"/>
              </a:rPr>
              <a:t> </a:t>
            </a:r>
            <a:r>
              <a:rPr sz="2000" dirty="0">
                <a:solidFill>
                  <a:srgbClr val="000098"/>
                </a:solidFill>
                <a:latin typeface="Times New Roman"/>
                <a:cs typeface="Times New Roman"/>
              </a:rPr>
              <a:t>de</a:t>
            </a:r>
            <a:r>
              <a:rPr sz="2000" spc="-10" dirty="0">
                <a:solidFill>
                  <a:srgbClr val="000098"/>
                </a:solidFill>
                <a:latin typeface="Times New Roman"/>
                <a:cs typeface="Times New Roman"/>
              </a:rPr>
              <a:t> </a:t>
            </a:r>
            <a:r>
              <a:rPr sz="2000" dirty="0">
                <a:solidFill>
                  <a:srgbClr val="000098"/>
                </a:solidFill>
                <a:latin typeface="Times New Roman"/>
                <a:cs typeface="Times New Roman"/>
              </a:rPr>
              <a:t>la</a:t>
            </a:r>
            <a:r>
              <a:rPr sz="2000" spc="-10" dirty="0">
                <a:solidFill>
                  <a:srgbClr val="000098"/>
                </a:solidFill>
                <a:latin typeface="Times New Roman"/>
                <a:cs typeface="Times New Roman"/>
              </a:rPr>
              <a:t> </a:t>
            </a:r>
            <a:r>
              <a:rPr sz="2000" spc="-10" dirty="0" err="1">
                <a:solidFill>
                  <a:srgbClr val="000098"/>
                </a:solidFill>
                <a:latin typeface="Times New Roman"/>
                <a:cs typeface="Times New Roman"/>
              </a:rPr>
              <a:t>re</a:t>
            </a:r>
            <a:r>
              <a:rPr sz="2000" dirty="0" err="1">
                <a:solidFill>
                  <a:srgbClr val="000098"/>
                </a:solidFill>
                <a:latin typeface="Times New Roman"/>
                <a:cs typeface="Times New Roman"/>
              </a:rPr>
              <a:t>qu</a:t>
            </a:r>
            <a:r>
              <a:rPr sz="2000" spc="-15" dirty="0" err="1">
                <a:solidFill>
                  <a:srgbClr val="000098"/>
                </a:solidFill>
                <a:latin typeface="Times New Roman"/>
                <a:cs typeface="Times New Roman"/>
              </a:rPr>
              <a:t>ê</a:t>
            </a:r>
            <a:r>
              <a:rPr sz="2000" dirty="0" err="1">
                <a:solidFill>
                  <a:srgbClr val="000098"/>
                </a:solidFill>
                <a:latin typeface="Times New Roman"/>
                <a:cs typeface="Times New Roman"/>
              </a:rPr>
              <a:t>te</a:t>
            </a:r>
            <a:r>
              <a:rPr sz="2000" spc="10" dirty="0">
                <a:solidFill>
                  <a:srgbClr val="000098"/>
                </a:solidFill>
                <a:latin typeface="Times New Roman"/>
                <a:cs typeface="Times New Roman"/>
              </a:rPr>
              <a:t> </a:t>
            </a:r>
            <a:r>
              <a:rPr sz="2000" dirty="0" err="1">
                <a:solidFill>
                  <a:srgbClr val="000098"/>
                </a:solidFill>
                <a:latin typeface="Times New Roman"/>
                <a:cs typeface="Times New Roman"/>
              </a:rPr>
              <a:t>imbriqu</a:t>
            </a:r>
            <a:r>
              <a:rPr sz="2000" spc="-15" dirty="0" err="1">
                <a:solidFill>
                  <a:srgbClr val="000098"/>
                </a:solidFill>
                <a:latin typeface="Times New Roman"/>
                <a:cs typeface="Times New Roman"/>
              </a:rPr>
              <a:t>é</a:t>
            </a:r>
            <a:r>
              <a:rPr sz="2000" spc="-10" dirty="0" err="1">
                <a:solidFill>
                  <a:srgbClr val="000098"/>
                </a:solidFill>
                <a:latin typeface="Times New Roman"/>
                <a:cs typeface="Times New Roman"/>
              </a:rPr>
              <a:t>e</a:t>
            </a:r>
            <a:r>
              <a:rPr sz="2000" dirty="0">
                <a:solidFill>
                  <a:srgbClr val="000098"/>
                </a:solidFill>
                <a:latin typeface="Times New Roman"/>
                <a:cs typeface="Times New Roman"/>
              </a:rPr>
              <a:t>,</a:t>
            </a:r>
            <a:r>
              <a:rPr lang="fr-FR" sz="2000" dirty="0">
                <a:latin typeface="Times New Roman"/>
                <a:cs typeface="Times New Roman"/>
              </a:rPr>
              <a:t> </a:t>
            </a:r>
            <a:r>
              <a:rPr sz="2000" b="1" spc="-20" dirty="0" err="1">
                <a:solidFill>
                  <a:srgbClr val="000098"/>
                </a:solidFill>
                <a:latin typeface="Times New Roman"/>
                <a:cs typeface="Times New Roman"/>
              </a:rPr>
              <a:t>calcule</a:t>
            </a:r>
            <a:r>
              <a:rPr lang="fr-FR" sz="2000" b="1" spc="-20" dirty="0">
                <a:solidFill>
                  <a:srgbClr val="000098"/>
                </a:solidFill>
                <a:latin typeface="Times New Roman"/>
                <a:cs typeface="Times New Roman"/>
              </a:rPr>
              <a:t>r et/ou afficher</a:t>
            </a:r>
            <a:r>
              <a:rPr sz="2000" b="1" spc="-20" dirty="0">
                <a:solidFill>
                  <a:srgbClr val="000098"/>
                </a:solidFill>
                <a:latin typeface="Times New Roman"/>
                <a:cs typeface="Times New Roman"/>
              </a:rPr>
              <a:t> </a:t>
            </a:r>
            <a:r>
              <a:rPr sz="2000" spc="-10" dirty="0">
                <a:solidFill>
                  <a:srgbClr val="000098"/>
                </a:solidFill>
                <a:latin typeface="Times New Roman"/>
                <a:cs typeface="Times New Roman"/>
              </a:rPr>
              <a:t>les</a:t>
            </a:r>
            <a:r>
              <a:rPr sz="2000" spc="-5"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5" dirty="0">
                <a:solidFill>
                  <a:srgbClr val="000098"/>
                </a:solidFill>
                <a:latin typeface="Times New Roman"/>
                <a:cs typeface="Times New Roman"/>
              </a:rPr>
              <a:t>x</a:t>
            </a:r>
            <a:r>
              <a:rPr sz="2000" dirty="0">
                <a:solidFill>
                  <a:srgbClr val="000098"/>
                </a:solidFill>
                <a:latin typeface="Times New Roman"/>
                <a:cs typeface="Times New Roman"/>
              </a:rPr>
              <a:t>p</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5" dirty="0">
                <a:solidFill>
                  <a:srgbClr val="000098"/>
                </a:solidFill>
                <a:latin typeface="Times New Roman"/>
                <a:cs typeface="Times New Roman"/>
              </a:rPr>
              <a:t>ss</a:t>
            </a:r>
            <a:r>
              <a:rPr sz="2000" spc="5" dirty="0">
                <a:solidFill>
                  <a:srgbClr val="000098"/>
                </a:solidFill>
                <a:latin typeface="Times New Roman"/>
                <a:cs typeface="Times New Roman"/>
              </a:rPr>
              <a:t>i</a:t>
            </a:r>
            <a:r>
              <a:rPr sz="2000" dirty="0">
                <a:solidFill>
                  <a:srgbClr val="000098"/>
                </a:solidFill>
                <a:latin typeface="Times New Roman"/>
                <a:cs typeface="Times New Roman"/>
              </a:rPr>
              <a:t>ons</a:t>
            </a:r>
            <a:r>
              <a:rPr sz="2000" spc="-40" dirty="0">
                <a:solidFill>
                  <a:srgbClr val="000098"/>
                </a:solidFill>
                <a:latin typeface="Times New Roman"/>
                <a:cs typeface="Times New Roman"/>
              </a:rPr>
              <a:t> </a:t>
            </a:r>
            <a:r>
              <a:rPr sz="2000" spc="-10" dirty="0">
                <a:solidFill>
                  <a:srgbClr val="000098"/>
                </a:solidFill>
                <a:latin typeface="Times New Roman"/>
                <a:cs typeface="Times New Roman"/>
              </a:rPr>
              <a:t>de</a:t>
            </a:r>
            <a:r>
              <a:rPr sz="2000" spc="10" dirty="0">
                <a:solidFill>
                  <a:srgbClr val="000098"/>
                </a:solidFill>
                <a:latin typeface="Times New Roman"/>
                <a:cs typeface="Times New Roman"/>
              </a:rPr>
              <a:t> </a:t>
            </a:r>
            <a:r>
              <a:rPr sz="2000" dirty="0">
                <a:solidFill>
                  <a:srgbClr val="000098"/>
                </a:solidFill>
                <a:latin typeface="Times New Roman"/>
                <a:cs typeface="Times New Roman"/>
              </a:rPr>
              <a:t>p</a:t>
            </a:r>
            <a:r>
              <a:rPr sz="2000" spc="-10" dirty="0">
                <a:solidFill>
                  <a:srgbClr val="000098"/>
                </a:solidFill>
                <a:latin typeface="Times New Roman"/>
                <a:cs typeface="Times New Roman"/>
              </a:rPr>
              <a:t>roje</a:t>
            </a:r>
            <a:r>
              <a:rPr sz="2000" spc="-25" dirty="0">
                <a:solidFill>
                  <a:srgbClr val="000098"/>
                </a:solidFill>
                <a:latin typeface="Times New Roman"/>
                <a:cs typeface="Times New Roman"/>
              </a:rPr>
              <a:t>c</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de la</a:t>
            </a:r>
            <a:r>
              <a:rPr sz="2000" dirty="0">
                <a:solidFill>
                  <a:srgbClr val="000098"/>
                </a:solidFill>
                <a:latin typeface="Times New Roman"/>
                <a:cs typeface="Times New Roman"/>
              </a:rPr>
              <a:t> </a:t>
            </a:r>
            <a:r>
              <a:rPr sz="2000" spc="-25" dirty="0">
                <a:solidFill>
                  <a:srgbClr val="000098"/>
                </a:solidFill>
                <a:latin typeface="Times New Roman"/>
                <a:cs typeface="Times New Roman"/>
              </a:rPr>
              <a:t>c</a:t>
            </a:r>
            <a:r>
              <a:rPr sz="2000" spc="-10" dirty="0">
                <a:solidFill>
                  <a:srgbClr val="000098"/>
                </a:solidFill>
                <a:latin typeface="Times New Roman"/>
                <a:cs typeface="Times New Roman"/>
              </a:rPr>
              <a:t>lause</a:t>
            </a:r>
            <a:r>
              <a:rPr sz="2000" spc="5" dirty="0">
                <a:solidFill>
                  <a:srgbClr val="000098"/>
                </a:solidFill>
                <a:latin typeface="Times New Roman"/>
                <a:cs typeface="Times New Roman"/>
              </a:rPr>
              <a:t> S</a:t>
            </a:r>
            <a:r>
              <a:rPr sz="2000" spc="-15" dirty="0">
                <a:solidFill>
                  <a:srgbClr val="000098"/>
                </a:solidFill>
                <a:latin typeface="Times New Roman"/>
                <a:cs typeface="Times New Roman"/>
              </a:rPr>
              <a:t>E</a:t>
            </a:r>
            <a:r>
              <a:rPr sz="2000" spc="-60" dirty="0">
                <a:solidFill>
                  <a:srgbClr val="000098"/>
                </a:solidFill>
                <a:latin typeface="Times New Roman"/>
                <a:cs typeface="Times New Roman"/>
              </a:rPr>
              <a:t>L</a:t>
            </a:r>
            <a:r>
              <a:rPr sz="2000" spc="-15" dirty="0">
                <a:solidFill>
                  <a:srgbClr val="000098"/>
                </a:solidFill>
                <a:latin typeface="Times New Roman"/>
                <a:cs typeface="Times New Roman"/>
              </a:rPr>
              <a:t>ECT.</a:t>
            </a:r>
            <a:endParaRPr sz="2000" dirty="0">
              <a:latin typeface="Times New Roman"/>
              <a:cs typeface="Times New Roman"/>
            </a:endParaRPr>
          </a:p>
        </p:txBody>
      </p:sp>
      <p:sp>
        <p:nvSpPr>
          <p:cNvPr id="26" name="object 4"/>
          <p:cNvSpPr txBox="1"/>
          <p:nvPr/>
        </p:nvSpPr>
        <p:spPr>
          <a:xfrm>
            <a:off x="1431877" y="2392147"/>
            <a:ext cx="9012832" cy="1384995"/>
          </a:xfrm>
          <a:prstGeom prst="rect">
            <a:avLst/>
          </a:prstGeom>
          <a:solidFill>
            <a:srgbClr val="DDF3EA"/>
          </a:solidFill>
          <a:ln w="12700">
            <a:solidFill>
              <a:srgbClr val="000000"/>
            </a:solidFill>
          </a:ln>
        </p:spPr>
        <p:txBody>
          <a:bodyPr vert="horz" wrap="square" lIns="0" tIns="0" rIns="0" bIns="0" rtlCol="0">
            <a:spAutoFit/>
          </a:bodyPr>
          <a:lstStyle/>
          <a:p>
            <a:pPr marL="542290"/>
            <a:r>
              <a:rPr b="1" dirty="0">
                <a:solidFill>
                  <a:srgbClr val="00279E"/>
                </a:solidFill>
                <a:latin typeface="Courier New"/>
                <a:cs typeface="Courier New"/>
              </a:rPr>
              <a:t>SEL</a:t>
            </a:r>
            <a:r>
              <a:rPr b="1" spc="-10" dirty="0">
                <a:solidFill>
                  <a:srgbClr val="00279E"/>
                </a:solidFill>
                <a:latin typeface="Courier New"/>
                <a:cs typeface="Courier New"/>
              </a:rPr>
              <a:t>E</a:t>
            </a:r>
            <a:r>
              <a:rPr b="1" dirty="0">
                <a:solidFill>
                  <a:srgbClr val="00279E"/>
                </a:solidFill>
                <a:latin typeface="Courier New"/>
                <a:cs typeface="Courier New"/>
              </a:rPr>
              <a:t>CT</a:t>
            </a:r>
            <a:r>
              <a:rPr b="1" spc="-25" dirty="0">
                <a:solidFill>
                  <a:srgbClr val="00279E"/>
                </a:solidFill>
                <a:latin typeface="Courier New"/>
                <a:cs typeface="Courier New"/>
              </a:rPr>
              <a:t> </a:t>
            </a:r>
            <a:r>
              <a:rPr b="1" dirty="0">
                <a:solidFill>
                  <a:srgbClr val="00279E"/>
                </a:solidFill>
                <a:latin typeface="Courier New"/>
                <a:cs typeface="Courier New"/>
              </a:rPr>
              <a:t>…</a:t>
            </a:r>
            <a:endParaRPr>
              <a:latin typeface="Courier New"/>
              <a:cs typeface="Courier New"/>
            </a:endParaRPr>
          </a:p>
          <a:p>
            <a:pPr marL="542290"/>
            <a:r>
              <a:rPr b="1" dirty="0">
                <a:solidFill>
                  <a:srgbClr val="00279E"/>
                </a:solidFill>
                <a:latin typeface="Courier New"/>
                <a:cs typeface="Courier New"/>
              </a:rPr>
              <a:t>FROM …</a:t>
            </a:r>
            <a:endParaRPr>
              <a:latin typeface="Courier New"/>
              <a:cs typeface="Courier New"/>
            </a:endParaRPr>
          </a:p>
          <a:p>
            <a:pPr marL="542290">
              <a:tabLst>
                <a:tab pos="3136265" algn="l"/>
                <a:tab pos="3547745" algn="l"/>
              </a:tabLst>
            </a:pPr>
            <a:r>
              <a:rPr b="1" dirty="0">
                <a:solidFill>
                  <a:srgbClr val="00279E"/>
                </a:solidFill>
                <a:latin typeface="Courier New"/>
                <a:cs typeface="Courier New"/>
              </a:rPr>
              <a:t>WHERE</a:t>
            </a:r>
            <a:r>
              <a:rPr b="1" spc="-20" dirty="0">
                <a:solidFill>
                  <a:srgbClr val="00279E"/>
                </a:solidFill>
                <a:latin typeface="Courier New"/>
                <a:cs typeface="Courier New"/>
              </a:rPr>
              <a:t> </a:t>
            </a:r>
            <a:r>
              <a:rPr b="1" dirty="0">
                <a:solidFill>
                  <a:srgbClr val="00279E"/>
                </a:solidFill>
                <a:latin typeface="Courier New"/>
                <a:cs typeface="Courier New"/>
              </a:rPr>
              <a:t>(A1</a:t>
            </a:r>
            <a:r>
              <a:rPr b="1" spc="-20" dirty="0">
                <a:solidFill>
                  <a:srgbClr val="00279E"/>
                </a:solidFill>
                <a:latin typeface="Courier New"/>
                <a:cs typeface="Courier New"/>
              </a:rPr>
              <a:t>,</a:t>
            </a:r>
            <a:r>
              <a:rPr b="1" dirty="0">
                <a:solidFill>
                  <a:srgbClr val="00279E"/>
                </a:solidFill>
                <a:latin typeface="Courier New"/>
                <a:cs typeface="Courier New"/>
              </a:rPr>
              <a:t>…,A</a:t>
            </a:r>
            <a:r>
              <a:rPr b="1" spc="-20" dirty="0">
                <a:solidFill>
                  <a:srgbClr val="00279E"/>
                </a:solidFill>
                <a:latin typeface="Courier New"/>
                <a:cs typeface="Courier New"/>
              </a:rPr>
              <a:t>n</a:t>
            </a:r>
            <a:r>
              <a:rPr b="1" dirty="0">
                <a:solidFill>
                  <a:srgbClr val="00279E"/>
                </a:solidFill>
                <a:latin typeface="Courier New"/>
                <a:cs typeface="Courier New"/>
              </a:rPr>
              <a:t>)</a:t>
            </a:r>
            <a:r>
              <a:rPr b="1" spc="-5" dirty="0">
                <a:solidFill>
                  <a:srgbClr val="C00000"/>
                </a:solidFill>
                <a:latin typeface="Courier New"/>
                <a:cs typeface="Courier New"/>
              </a:rPr>
              <a:t>NO</a:t>
            </a:r>
            <a:r>
              <a:rPr b="1" dirty="0">
                <a:solidFill>
                  <a:srgbClr val="C00000"/>
                </a:solidFill>
                <a:latin typeface="Courier New"/>
                <a:cs typeface="Courier New"/>
              </a:rPr>
              <a:t>T</a:t>
            </a:r>
            <a:r>
              <a:rPr b="1" dirty="0">
                <a:solidFill>
                  <a:srgbClr val="C00000"/>
                </a:solidFill>
                <a:latin typeface="Times New Roman"/>
                <a:cs typeface="Times New Roman"/>
              </a:rPr>
              <a:t>	</a:t>
            </a:r>
            <a:r>
              <a:rPr b="1" spc="-5" dirty="0">
                <a:solidFill>
                  <a:srgbClr val="C00000"/>
                </a:solidFill>
                <a:latin typeface="Courier New"/>
                <a:cs typeface="Courier New"/>
              </a:rPr>
              <a:t>I</a:t>
            </a:r>
            <a:r>
              <a:rPr b="1" dirty="0">
                <a:solidFill>
                  <a:srgbClr val="C00000"/>
                </a:solidFill>
                <a:latin typeface="Courier New"/>
                <a:cs typeface="Courier New"/>
              </a:rPr>
              <a:t>N</a:t>
            </a:r>
            <a:r>
              <a:rPr b="1" dirty="0">
                <a:solidFill>
                  <a:srgbClr val="C00000"/>
                </a:solidFill>
                <a:latin typeface="Times New Roman"/>
                <a:cs typeface="Times New Roman"/>
              </a:rPr>
              <a:t>	</a:t>
            </a:r>
            <a:r>
              <a:rPr b="1" dirty="0">
                <a:solidFill>
                  <a:srgbClr val="3232CC"/>
                </a:solidFill>
                <a:latin typeface="Courier New"/>
                <a:cs typeface="Courier New"/>
              </a:rPr>
              <a:t>(</a:t>
            </a:r>
            <a:r>
              <a:rPr b="1" dirty="0">
                <a:solidFill>
                  <a:srgbClr val="00AF50"/>
                </a:solidFill>
                <a:latin typeface="Courier New"/>
                <a:cs typeface="Courier New"/>
              </a:rPr>
              <a:t>S</a:t>
            </a:r>
            <a:r>
              <a:rPr b="1" spc="-20" dirty="0">
                <a:solidFill>
                  <a:srgbClr val="00AF50"/>
                </a:solidFill>
                <a:latin typeface="Courier New"/>
                <a:cs typeface="Courier New"/>
              </a:rPr>
              <a:t>E</a:t>
            </a:r>
            <a:r>
              <a:rPr b="1" dirty="0">
                <a:solidFill>
                  <a:srgbClr val="00AF50"/>
                </a:solidFill>
                <a:latin typeface="Courier New"/>
                <a:cs typeface="Courier New"/>
              </a:rPr>
              <a:t>LECT</a:t>
            </a:r>
            <a:r>
              <a:rPr b="1" spc="-20" dirty="0">
                <a:solidFill>
                  <a:srgbClr val="00AF50"/>
                </a:solidFill>
                <a:latin typeface="Courier New"/>
                <a:cs typeface="Courier New"/>
              </a:rPr>
              <a:t> </a:t>
            </a:r>
            <a:r>
              <a:rPr b="1" dirty="0">
                <a:solidFill>
                  <a:srgbClr val="00AF50"/>
                </a:solidFill>
                <a:latin typeface="Courier New"/>
                <a:cs typeface="Courier New"/>
              </a:rPr>
              <a:t>B1</a:t>
            </a:r>
            <a:r>
              <a:rPr b="1" spc="-20" dirty="0">
                <a:solidFill>
                  <a:srgbClr val="00AF50"/>
                </a:solidFill>
                <a:latin typeface="Courier New"/>
                <a:cs typeface="Courier New"/>
              </a:rPr>
              <a:t>,</a:t>
            </a:r>
            <a:r>
              <a:rPr b="1" dirty="0">
                <a:solidFill>
                  <a:srgbClr val="00AF50"/>
                </a:solidFill>
                <a:latin typeface="Courier New"/>
                <a:cs typeface="Courier New"/>
              </a:rPr>
              <a:t>…</a:t>
            </a:r>
            <a:r>
              <a:rPr b="1" spc="-5" dirty="0">
                <a:solidFill>
                  <a:srgbClr val="00AF50"/>
                </a:solidFill>
                <a:latin typeface="Courier New"/>
                <a:cs typeface="Courier New"/>
              </a:rPr>
              <a:t>,Bn</a:t>
            </a:r>
            <a:endParaRPr>
              <a:latin typeface="Courier New"/>
              <a:cs typeface="Courier New"/>
            </a:endParaRPr>
          </a:p>
          <a:p>
            <a:pPr marL="1278890" algn="ctr">
              <a:tabLst>
                <a:tab pos="2094864" algn="l"/>
              </a:tabLst>
            </a:pPr>
            <a:r>
              <a:rPr b="1" spc="-25" dirty="0">
                <a:solidFill>
                  <a:srgbClr val="00AF50"/>
                </a:solidFill>
                <a:latin typeface="Courier New"/>
                <a:cs typeface="Courier New"/>
              </a:rPr>
              <a:t>F</a:t>
            </a:r>
            <a:r>
              <a:rPr b="1" dirty="0">
                <a:solidFill>
                  <a:srgbClr val="00AF50"/>
                </a:solidFill>
                <a:latin typeface="Courier New"/>
                <a:cs typeface="Courier New"/>
              </a:rPr>
              <a:t>ROM	…</a:t>
            </a:r>
            <a:endParaRPr>
              <a:latin typeface="Courier New"/>
              <a:cs typeface="Courier New"/>
            </a:endParaRPr>
          </a:p>
          <a:p>
            <a:pPr marL="3649345"/>
            <a:r>
              <a:rPr b="1" dirty="0">
                <a:solidFill>
                  <a:srgbClr val="00AF50"/>
                </a:solidFill>
                <a:latin typeface="Courier New"/>
                <a:cs typeface="Courier New"/>
              </a:rPr>
              <a:t>WHE</a:t>
            </a:r>
            <a:r>
              <a:rPr b="1" spc="-20" dirty="0">
                <a:solidFill>
                  <a:srgbClr val="00AF50"/>
                </a:solidFill>
                <a:latin typeface="Courier New"/>
                <a:cs typeface="Courier New"/>
              </a:rPr>
              <a:t>R</a:t>
            </a:r>
            <a:r>
              <a:rPr b="1" dirty="0">
                <a:solidFill>
                  <a:srgbClr val="00AF50"/>
                </a:solidFill>
                <a:latin typeface="Courier New"/>
                <a:cs typeface="Courier New"/>
              </a:rPr>
              <a:t>E </a:t>
            </a:r>
            <a:r>
              <a:rPr b="1" spc="-5" dirty="0">
                <a:solidFill>
                  <a:srgbClr val="00AF50"/>
                </a:solidFill>
                <a:latin typeface="Courier New"/>
                <a:cs typeface="Courier New"/>
              </a:rPr>
              <a:t>…</a:t>
            </a:r>
            <a:r>
              <a:rPr b="1" spc="-25" dirty="0">
                <a:solidFill>
                  <a:srgbClr val="3232CC"/>
                </a:solidFill>
                <a:latin typeface="Courier New"/>
                <a:cs typeface="Courier New"/>
              </a:rPr>
              <a:t>);</a:t>
            </a:r>
            <a:endParaRPr>
              <a:latin typeface="Courier New"/>
              <a:cs typeface="Courier New"/>
            </a:endParaRPr>
          </a:p>
        </p:txBody>
      </p:sp>
      <p:sp>
        <p:nvSpPr>
          <p:cNvPr id="27" name="object 2"/>
          <p:cNvSpPr txBox="1">
            <a:spLocks noGrp="1"/>
          </p:cNvSpPr>
          <p:nvPr>
            <p:ph type="title"/>
          </p:nvPr>
        </p:nvSpPr>
        <p:spPr>
          <a:xfrm>
            <a:off x="214584" y="1864783"/>
            <a:ext cx="4154216" cy="400110"/>
          </a:xfrm>
          <a:prstGeom prst="rect">
            <a:avLst/>
          </a:prstGeom>
        </p:spPr>
        <p:txBody>
          <a:bodyPr vert="horz" wrap="square" lIns="0" tIns="0" rIns="0" bIns="0" rtlCol="0" anchor="ctr">
            <a:spAutoFit/>
          </a:bodyPr>
          <a:lstStyle/>
          <a:p>
            <a:pPr marL="137160" algn="l"/>
            <a:r>
              <a:rPr sz="2600" b="1" dirty="0">
                <a:solidFill>
                  <a:srgbClr val="FF0000"/>
                </a:solidFill>
              </a:rPr>
              <a:t>Opérat</a:t>
            </a:r>
            <a:r>
              <a:rPr sz="2600" b="1" spc="5" dirty="0">
                <a:solidFill>
                  <a:srgbClr val="FF0000"/>
                </a:solidFill>
              </a:rPr>
              <a:t>e</a:t>
            </a:r>
            <a:r>
              <a:rPr sz="2600" b="1" dirty="0">
                <a:solidFill>
                  <a:srgbClr val="FF0000"/>
                </a:solidFill>
              </a:rPr>
              <a:t>urs</a:t>
            </a:r>
            <a:r>
              <a:rPr sz="2600" b="1" spc="-60" dirty="0">
                <a:solidFill>
                  <a:srgbClr val="FF0000"/>
                </a:solidFill>
              </a:rPr>
              <a:t> </a:t>
            </a:r>
            <a:r>
              <a:rPr sz="2600" b="1" dirty="0">
                <a:solidFill>
                  <a:srgbClr val="FF0000"/>
                </a:solidFill>
              </a:rPr>
              <a:t>en</a:t>
            </a:r>
            <a:r>
              <a:rPr sz="2600" b="1" spc="5" dirty="0">
                <a:solidFill>
                  <a:srgbClr val="FF0000"/>
                </a:solidFill>
              </a:rPr>
              <a:t>s</a:t>
            </a:r>
            <a:r>
              <a:rPr sz="2600" b="1" dirty="0">
                <a:solidFill>
                  <a:srgbClr val="FF0000"/>
                </a:solidFill>
              </a:rPr>
              <a:t>emblistes</a:t>
            </a:r>
          </a:p>
        </p:txBody>
      </p:sp>
      <p:sp>
        <p:nvSpPr>
          <p:cNvPr id="28" name="object 2"/>
          <p:cNvSpPr txBox="1">
            <a:spLocks/>
          </p:cNvSpPr>
          <p:nvPr/>
        </p:nvSpPr>
        <p:spPr>
          <a:xfrm>
            <a:off x="4227227" y="1857452"/>
            <a:ext cx="4497048" cy="430887"/>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86180" algn="r" rtl="1"/>
            <a:r>
              <a:rPr lang="fr-FR" sz="2800" b="1" dirty="0" smtClean="0"/>
              <a:t>Exp</a:t>
            </a:r>
            <a:r>
              <a:rPr lang="fr-FR" sz="2800" b="1" spc="-15" dirty="0" smtClean="0"/>
              <a:t>r</a:t>
            </a:r>
            <a:r>
              <a:rPr lang="fr-FR" sz="2800" b="1" dirty="0" smtClean="0"/>
              <a:t>e</a:t>
            </a:r>
            <a:r>
              <a:rPr lang="fr-FR" sz="2800" b="1" spc="5" dirty="0" smtClean="0"/>
              <a:t>s</a:t>
            </a:r>
            <a:r>
              <a:rPr lang="fr-FR" sz="2800" b="1" dirty="0" smtClean="0"/>
              <a:t>sion</a:t>
            </a:r>
            <a:r>
              <a:rPr lang="fr-FR" sz="2800" b="1" spc="-15" dirty="0" smtClean="0"/>
              <a:t>  NOT </a:t>
            </a:r>
            <a:r>
              <a:rPr lang="fr-FR" sz="2800" b="1" dirty="0" smtClean="0"/>
              <a:t>IN</a:t>
            </a:r>
            <a:endParaRPr lang="fr-FR" sz="2800" b="1" dirty="0"/>
          </a:p>
        </p:txBody>
      </p:sp>
    </p:spTree>
    <p:extLst>
      <p:ext uri="{BB962C8B-B14F-4D97-AF65-F5344CB8AC3E}">
        <p14:creationId xmlns:p14="http://schemas.microsoft.com/office/powerpoint/2010/main" val="200507378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1"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22" name="object 2"/>
          <p:cNvSpPr txBox="1">
            <a:spLocks noGrp="1"/>
          </p:cNvSpPr>
          <p:nvPr>
            <p:ph type="title"/>
          </p:nvPr>
        </p:nvSpPr>
        <p:spPr>
          <a:xfrm>
            <a:off x="214584" y="1864783"/>
            <a:ext cx="4154216" cy="400110"/>
          </a:xfrm>
          <a:prstGeom prst="rect">
            <a:avLst/>
          </a:prstGeom>
        </p:spPr>
        <p:txBody>
          <a:bodyPr vert="horz" wrap="square" lIns="0" tIns="0" rIns="0" bIns="0" rtlCol="0" anchor="ctr">
            <a:spAutoFit/>
          </a:bodyPr>
          <a:lstStyle/>
          <a:p>
            <a:pPr marL="137160" algn="l"/>
            <a:r>
              <a:rPr sz="2600" b="1" dirty="0">
                <a:solidFill>
                  <a:srgbClr val="FF0000"/>
                </a:solidFill>
              </a:rPr>
              <a:t>Opérat</a:t>
            </a:r>
            <a:r>
              <a:rPr sz="2600" b="1" spc="5" dirty="0">
                <a:solidFill>
                  <a:srgbClr val="FF0000"/>
                </a:solidFill>
              </a:rPr>
              <a:t>e</a:t>
            </a:r>
            <a:r>
              <a:rPr sz="2600" b="1" dirty="0">
                <a:solidFill>
                  <a:srgbClr val="FF0000"/>
                </a:solidFill>
              </a:rPr>
              <a:t>urs</a:t>
            </a:r>
            <a:r>
              <a:rPr sz="2600" b="1" spc="-60" dirty="0">
                <a:solidFill>
                  <a:srgbClr val="FF0000"/>
                </a:solidFill>
              </a:rPr>
              <a:t> </a:t>
            </a:r>
            <a:r>
              <a:rPr sz="2600" b="1" dirty="0">
                <a:solidFill>
                  <a:srgbClr val="FF0000"/>
                </a:solidFill>
              </a:rPr>
              <a:t>en</a:t>
            </a:r>
            <a:r>
              <a:rPr sz="2600" b="1" spc="5" dirty="0">
                <a:solidFill>
                  <a:srgbClr val="FF0000"/>
                </a:solidFill>
              </a:rPr>
              <a:t>s</a:t>
            </a:r>
            <a:r>
              <a:rPr sz="2600" b="1" dirty="0">
                <a:solidFill>
                  <a:srgbClr val="FF0000"/>
                </a:solidFill>
              </a:rPr>
              <a:t>emblistes</a:t>
            </a:r>
          </a:p>
        </p:txBody>
      </p:sp>
      <p:sp>
        <p:nvSpPr>
          <p:cNvPr id="23" name="object 2"/>
          <p:cNvSpPr txBox="1">
            <a:spLocks/>
          </p:cNvSpPr>
          <p:nvPr/>
        </p:nvSpPr>
        <p:spPr>
          <a:xfrm>
            <a:off x="4227226" y="1857452"/>
            <a:ext cx="5621311" cy="430887"/>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86180" algn="r" rtl="1"/>
            <a:r>
              <a:rPr lang="fr-FR" sz="2800" b="1" dirty="0" smtClean="0"/>
              <a:t>Exemple avec In et </a:t>
            </a:r>
            <a:r>
              <a:rPr lang="fr-FR" sz="2800" b="1" spc="-15" dirty="0" smtClean="0"/>
              <a:t>NOT </a:t>
            </a:r>
            <a:r>
              <a:rPr lang="fr-FR" sz="2800" b="1" dirty="0" smtClean="0"/>
              <a:t>IN</a:t>
            </a:r>
            <a:endParaRPr lang="fr-FR" sz="2800" b="1" dirty="0"/>
          </a:p>
        </p:txBody>
      </p:sp>
      <p:sp>
        <p:nvSpPr>
          <p:cNvPr id="24" name="object 15"/>
          <p:cNvSpPr txBox="1">
            <a:spLocks noGrp="1"/>
          </p:cNvSpPr>
          <p:nvPr>
            <p:ph type="sldNum" sz="quarter" idx="4294967295"/>
          </p:nvPr>
        </p:nvSpPr>
        <p:spPr>
          <a:xfrm>
            <a:off x="9392172" y="7136125"/>
            <a:ext cx="2844800" cy="184666"/>
          </a:xfrm>
          <a:prstGeom prst="rect">
            <a:avLst/>
          </a:prstGeom>
        </p:spPr>
        <p:txBody>
          <a:bodyPr vert="horz" wrap="square" lIns="0" tIns="0" rIns="0" bIns="0" rtlCol="0" anchor="ctr">
            <a:spAutoFit/>
          </a:bodyPr>
          <a:lstStyle/>
          <a:p>
            <a:pPr marL="25400"/>
            <a:fld id="{81D60167-4931-47E6-BA6A-407CBD079E47}" type="slidenum">
              <a:rPr dirty="0"/>
              <a:pPr marL="25400"/>
              <a:t>199</a:t>
            </a:fld>
            <a:endParaRPr dirty="0"/>
          </a:p>
        </p:txBody>
      </p:sp>
      <p:sp>
        <p:nvSpPr>
          <p:cNvPr id="25" name="object 3"/>
          <p:cNvSpPr txBox="1"/>
          <p:nvPr/>
        </p:nvSpPr>
        <p:spPr>
          <a:xfrm>
            <a:off x="79490" y="4029155"/>
            <a:ext cx="5510576" cy="615553"/>
          </a:xfrm>
          <a:prstGeom prst="rect">
            <a:avLst/>
          </a:prstGeom>
        </p:spPr>
        <p:txBody>
          <a:bodyPr vert="horz" wrap="square" lIns="0" tIns="0" rIns="0" bIns="0" rtlCol="0">
            <a:spAutoFit/>
          </a:bodyPr>
          <a:lstStyle/>
          <a:p>
            <a:pPr marL="355600" marR="5080" indent="-342900" algn="just">
              <a:buClr>
                <a:srgbClr val="000098"/>
              </a:buClr>
              <a:buFont typeface="Times New Roman"/>
              <a:buChar char="•"/>
              <a:tabLst>
                <a:tab pos="355600" algn="l"/>
              </a:tabLst>
            </a:pPr>
            <a:r>
              <a:rPr sz="2000" spc="-5" dirty="0">
                <a:solidFill>
                  <a:srgbClr val="D93090"/>
                </a:solidFill>
                <a:latin typeface="Times New Roman"/>
                <a:cs typeface="Times New Roman"/>
              </a:rPr>
              <a:t>Nom</a:t>
            </a:r>
            <a:r>
              <a:rPr sz="2000" dirty="0">
                <a:solidFill>
                  <a:srgbClr val="D93090"/>
                </a:solidFill>
                <a:latin typeface="Times New Roman"/>
                <a:cs typeface="Times New Roman"/>
              </a:rPr>
              <a:t>s</a:t>
            </a:r>
            <a:r>
              <a:rPr sz="2000" spc="-20" dirty="0">
                <a:solidFill>
                  <a:srgbClr val="D93090"/>
                </a:solidFill>
                <a:latin typeface="Times New Roman"/>
                <a:cs typeface="Times New Roman"/>
              </a:rPr>
              <a:t> </a:t>
            </a:r>
            <a:r>
              <a:rPr sz="2000" spc="-10" dirty="0">
                <a:solidFill>
                  <a:srgbClr val="D93090"/>
                </a:solidFill>
                <a:latin typeface="Times New Roman"/>
                <a:cs typeface="Times New Roman"/>
              </a:rPr>
              <a:t>d</a:t>
            </a:r>
            <a:r>
              <a:rPr sz="2000" spc="-20" dirty="0">
                <a:solidFill>
                  <a:srgbClr val="D93090"/>
                </a:solidFill>
                <a:latin typeface="Times New Roman"/>
                <a:cs typeface="Times New Roman"/>
              </a:rPr>
              <a:t>e</a:t>
            </a:r>
            <a:r>
              <a:rPr sz="2000" dirty="0">
                <a:solidFill>
                  <a:srgbClr val="D93090"/>
                </a:solidFill>
                <a:latin typeface="Times New Roman"/>
                <a:cs typeface="Times New Roman"/>
              </a:rPr>
              <a:t>s</a:t>
            </a:r>
            <a:r>
              <a:rPr sz="2000" spc="-5" dirty="0">
                <a:solidFill>
                  <a:srgbClr val="D93090"/>
                </a:solidFill>
                <a:latin typeface="Times New Roman"/>
                <a:cs typeface="Times New Roman"/>
              </a:rPr>
              <a:t> </a:t>
            </a:r>
            <a:r>
              <a:rPr sz="2000" spc="-10" dirty="0">
                <a:solidFill>
                  <a:srgbClr val="D93090"/>
                </a:solidFill>
                <a:latin typeface="Times New Roman"/>
                <a:cs typeface="Times New Roman"/>
              </a:rPr>
              <a:t>emplo</a:t>
            </a:r>
            <a:r>
              <a:rPr sz="2000" spc="-70" dirty="0">
                <a:solidFill>
                  <a:srgbClr val="D93090"/>
                </a:solidFill>
                <a:latin typeface="Times New Roman"/>
                <a:cs typeface="Times New Roman"/>
              </a:rPr>
              <a:t>y</a:t>
            </a:r>
            <a:r>
              <a:rPr sz="2000" spc="-20" dirty="0">
                <a:solidFill>
                  <a:srgbClr val="D93090"/>
                </a:solidFill>
                <a:latin typeface="Times New Roman"/>
                <a:cs typeface="Times New Roman"/>
              </a:rPr>
              <a:t>é</a:t>
            </a:r>
            <a:r>
              <a:rPr sz="2000" dirty="0">
                <a:solidFill>
                  <a:srgbClr val="D93090"/>
                </a:solidFill>
                <a:latin typeface="Times New Roman"/>
                <a:cs typeface="Times New Roman"/>
              </a:rPr>
              <a:t>s</a:t>
            </a:r>
            <a:r>
              <a:rPr sz="2000" spc="35" dirty="0">
                <a:solidFill>
                  <a:srgbClr val="D93090"/>
                </a:solidFill>
                <a:latin typeface="Times New Roman"/>
                <a:cs typeface="Times New Roman"/>
              </a:rPr>
              <a:t> </a:t>
            </a:r>
            <a:r>
              <a:rPr sz="2000" spc="-10" dirty="0">
                <a:solidFill>
                  <a:srgbClr val="D93090"/>
                </a:solidFill>
                <a:latin typeface="Times New Roman"/>
                <a:cs typeface="Times New Roman"/>
              </a:rPr>
              <a:t>qui</a:t>
            </a:r>
            <a:r>
              <a:rPr sz="2000" dirty="0">
                <a:solidFill>
                  <a:srgbClr val="D93090"/>
                </a:solidFill>
                <a:latin typeface="Times New Roman"/>
                <a:cs typeface="Times New Roman"/>
              </a:rPr>
              <a:t> </a:t>
            </a:r>
            <a:r>
              <a:rPr sz="2000" spc="-5" dirty="0">
                <a:solidFill>
                  <a:srgbClr val="D93090"/>
                </a:solidFill>
                <a:latin typeface="Times New Roman"/>
                <a:cs typeface="Times New Roman"/>
              </a:rPr>
              <a:t>t</a:t>
            </a:r>
            <a:r>
              <a:rPr sz="2000" spc="-10" dirty="0">
                <a:solidFill>
                  <a:srgbClr val="D93090"/>
                </a:solidFill>
                <a:latin typeface="Times New Roman"/>
                <a:cs typeface="Times New Roman"/>
              </a:rPr>
              <a:t>r</a:t>
            </a:r>
            <a:r>
              <a:rPr sz="2000" spc="-20" dirty="0">
                <a:solidFill>
                  <a:srgbClr val="D93090"/>
                </a:solidFill>
                <a:latin typeface="Times New Roman"/>
                <a:cs typeface="Times New Roman"/>
              </a:rPr>
              <a:t>a</a:t>
            </a:r>
            <a:r>
              <a:rPr sz="2000" spc="-10" dirty="0">
                <a:solidFill>
                  <a:srgbClr val="D93090"/>
                </a:solidFill>
                <a:latin typeface="Times New Roman"/>
                <a:cs typeface="Times New Roman"/>
              </a:rPr>
              <a:t>v</a:t>
            </a:r>
            <a:r>
              <a:rPr sz="2000" spc="-20" dirty="0">
                <a:solidFill>
                  <a:srgbClr val="D93090"/>
                </a:solidFill>
                <a:latin typeface="Times New Roman"/>
                <a:cs typeface="Times New Roman"/>
              </a:rPr>
              <a:t>a</a:t>
            </a:r>
            <a:r>
              <a:rPr sz="2000" spc="-10" dirty="0">
                <a:solidFill>
                  <a:srgbClr val="D93090"/>
                </a:solidFill>
                <a:latin typeface="Times New Roman"/>
                <a:cs typeface="Times New Roman"/>
              </a:rPr>
              <a:t>i</a:t>
            </a:r>
            <a:r>
              <a:rPr sz="2000" spc="-5" dirty="0">
                <a:solidFill>
                  <a:srgbClr val="D93090"/>
                </a:solidFill>
                <a:latin typeface="Times New Roman"/>
                <a:cs typeface="Times New Roman"/>
              </a:rPr>
              <a:t>l</a:t>
            </a:r>
            <a:r>
              <a:rPr sz="2000" spc="-10" dirty="0">
                <a:solidFill>
                  <a:srgbClr val="D93090"/>
                </a:solidFill>
                <a:latin typeface="Times New Roman"/>
                <a:cs typeface="Times New Roman"/>
              </a:rPr>
              <a:t>lent</a:t>
            </a:r>
            <a:r>
              <a:rPr sz="2000" spc="-5" dirty="0">
                <a:solidFill>
                  <a:srgbClr val="D93090"/>
                </a:solidFill>
                <a:latin typeface="Times New Roman"/>
                <a:cs typeface="Times New Roman"/>
              </a:rPr>
              <a:t> </a:t>
            </a:r>
            <a:r>
              <a:rPr sz="2000" spc="-10" dirty="0">
                <a:solidFill>
                  <a:srgbClr val="D93090"/>
                </a:solidFill>
                <a:latin typeface="Times New Roman"/>
                <a:cs typeface="Times New Roman"/>
              </a:rPr>
              <a:t>d</a:t>
            </a:r>
            <a:r>
              <a:rPr sz="2000" spc="-20" dirty="0">
                <a:solidFill>
                  <a:srgbClr val="D93090"/>
                </a:solidFill>
                <a:latin typeface="Times New Roman"/>
                <a:cs typeface="Times New Roman"/>
              </a:rPr>
              <a:t>a</a:t>
            </a:r>
            <a:r>
              <a:rPr sz="2000" dirty="0">
                <a:solidFill>
                  <a:srgbClr val="D93090"/>
                </a:solidFill>
                <a:latin typeface="Times New Roman"/>
                <a:cs typeface="Times New Roman"/>
              </a:rPr>
              <a:t>ns</a:t>
            </a:r>
            <a:r>
              <a:rPr sz="2000" spc="-20" dirty="0">
                <a:solidFill>
                  <a:srgbClr val="D93090"/>
                </a:solidFill>
                <a:latin typeface="Times New Roman"/>
                <a:cs typeface="Times New Roman"/>
              </a:rPr>
              <a:t> </a:t>
            </a:r>
            <a:r>
              <a:rPr sz="2000" spc="-10" dirty="0">
                <a:solidFill>
                  <a:srgbClr val="D93090"/>
                </a:solidFill>
                <a:latin typeface="Times New Roman"/>
                <a:cs typeface="Times New Roman"/>
              </a:rPr>
              <a:t>d</a:t>
            </a:r>
            <a:r>
              <a:rPr sz="2000" spc="-20" dirty="0">
                <a:solidFill>
                  <a:srgbClr val="D93090"/>
                </a:solidFill>
                <a:latin typeface="Times New Roman"/>
                <a:cs typeface="Times New Roman"/>
              </a:rPr>
              <a:t>e</a:t>
            </a:r>
            <a:r>
              <a:rPr sz="2000" dirty="0">
                <a:solidFill>
                  <a:srgbClr val="D93090"/>
                </a:solidFill>
                <a:latin typeface="Times New Roman"/>
                <a:cs typeface="Times New Roman"/>
              </a:rPr>
              <a:t>s</a:t>
            </a:r>
            <a:r>
              <a:rPr sz="2000" spc="-5" dirty="0">
                <a:solidFill>
                  <a:srgbClr val="D93090"/>
                </a:solidFill>
                <a:latin typeface="Times New Roman"/>
                <a:cs typeface="Times New Roman"/>
              </a:rPr>
              <a:t> </a:t>
            </a:r>
            <a:r>
              <a:rPr sz="2000" spc="-10" dirty="0">
                <a:solidFill>
                  <a:srgbClr val="D93090"/>
                </a:solidFill>
                <a:latin typeface="Times New Roman"/>
                <a:cs typeface="Times New Roman"/>
              </a:rPr>
              <a:t>vil</a:t>
            </a:r>
            <a:r>
              <a:rPr sz="2000" spc="-5" dirty="0">
                <a:solidFill>
                  <a:srgbClr val="D93090"/>
                </a:solidFill>
                <a:latin typeface="Times New Roman"/>
                <a:cs typeface="Times New Roman"/>
              </a:rPr>
              <a:t>l</a:t>
            </a:r>
            <a:r>
              <a:rPr sz="2000" spc="-20" dirty="0">
                <a:solidFill>
                  <a:srgbClr val="D93090"/>
                </a:solidFill>
                <a:latin typeface="Times New Roman"/>
                <a:cs typeface="Times New Roman"/>
              </a:rPr>
              <a:t>e</a:t>
            </a:r>
            <a:r>
              <a:rPr sz="2000" dirty="0">
                <a:solidFill>
                  <a:srgbClr val="D93090"/>
                </a:solidFill>
                <a:latin typeface="Times New Roman"/>
                <a:cs typeface="Times New Roman"/>
              </a:rPr>
              <a:t>s</a:t>
            </a:r>
            <a:r>
              <a:rPr sz="2000" spc="-20" dirty="0">
                <a:solidFill>
                  <a:srgbClr val="D93090"/>
                </a:solidFill>
                <a:latin typeface="Times New Roman"/>
                <a:cs typeface="Times New Roman"/>
              </a:rPr>
              <a:t> </a:t>
            </a:r>
            <a:r>
              <a:rPr sz="2000" dirty="0">
                <a:solidFill>
                  <a:srgbClr val="D93090"/>
                </a:solidFill>
                <a:latin typeface="Times New Roman"/>
                <a:cs typeface="Times New Roman"/>
              </a:rPr>
              <a:t>où</a:t>
            </a:r>
            <a:r>
              <a:rPr sz="2000" spc="5" dirty="0">
                <a:solidFill>
                  <a:srgbClr val="D93090"/>
                </a:solidFill>
                <a:latin typeface="Times New Roman"/>
                <a:cs typeface="Times New Roman"/>
              </a:rPr>
              <a:t> </a:t>
            </a:r>
            <a:r>
              <a:rPr sz="2000" i="1" spc="-10" dirty="0">
                <a:solidFill>
                  <a:srgbClr val="D93090"/>
                </a:solidFill>
                <a:latin typeface="Times New Roman"/>
                <a:cs typeface="Times New Roman"/>
              </a:rPr>
              <a:t>il</a:t>
            </a:r>
            <a:r>
              <a:rPr sz="2000" i="1" spc="-15" dirty="0">
                <a:solidFill>
                  <a:srgbClr val="D93090"/>
                </a:solidFill>
                <a:latin typeface="Times New Roman"/>
                <a:cs typeface="Times New Roman"/>
              </a:rPr>
              <a:t> </a:t>
            </a:r>
            <a:r>
              <a:rPr sz="2000" i="1" spc="-10" dirty="0">
                <a:solidFill>
                  <a:srgbClr val="D93090"/>
                </a:solidFill>
                <a:latin typeface="Times New Roman"/>
                <a:cs typeface="Times New Roman"/>
              </a:rPr>
              <a:t>y </a:t>
            </a:r>
            <a:r>
              <a:rPr sz="2000" i="1" dirty="0">
                <a:solidFill>
                  <a:srgbClr val="D93090"/>
                </a:solidFill>
                <a:latin typeface="Times New Roman"/>
                <a:cs typeface="Times New Roman"/>
              </a:rPr>
              <a:t>a </a:t>
            </a:r>
            <a:r>
              <a:rPr sz="2000" spc="-10" dirty="0">
                <a:solidFill>
                  <a:srgbClr val="D93090"/>
                </a:solidFill>
                <a:latin typeface="Times New Roman"/>
                <a:cs typeface="Times New Roman"/>
              </a:rPr>
              <a:t>d</a:t>
            </a:r>
            <a:r>
              <a:rPr sz="2000" spc="-20" dirty="0">
                <a:solidFill>
                  <a:srgbClr val="D93090"/>
                </a:solidFill>
                <a:latin typeface="Times New Roman"/>
                <a:cs typeface="Times New Roman"/>
              </a:rPr>
              <a:t>e</a:t>
            </a:r>
            <a:r>
              <a:rPr sz="2000" dirty="0">
                <a:solidFill>
                  <a:srgbClr val="D93090"/>
                </a:solidFill>
                <a:latin typeface="Times New Roman"/>
                <a:cs typeface="Times New Roman"/>
              </a:rPr>
              <a:t>s</a:t>
            </a:r>
            <a:r>
              <a:rPr sz="2000" spc="-5" dirty="0">
                <a:solidFill>
                  <a:srgbClr val="D93090"/>
                </a:solidFill>
                <a:latin typeface="Times New Roman"/>
                <a:cs typeface="Times New Roman"/>
              </a:rPr>
              <a:t> </a:t>
            </a:r>
            <a:r>
              <a:rPr sz="2000" spc="-10" dirty="0">
                <a:solidFill>
                  <a:srgbClr val="D93090"/>
                </a:solidFill>
                <a:latin typeface="Times New Roman"/>
                <a:cs typeface="Times New Roman"/>
              </a:rPr>
              <a:t>proj</a:t>
            </a:r>
            <a:r>
              <a:rPr sz="2000" spc="-20" dirty="0">
                <a:solidFill>
                  <a:srgbClr val="D93090"/>
                </a:solidFill>
                <a:latin typeface="Times New Roman"/>
                <a:cs typeface="Times New Roman"/>
              </a:rPr>
              <a:t>e</a:t>
            </a:r>
            <a:r>
              <a:rPr sz="2000" spc="-10" dirty="0">
                <a:solidFill>
                  <a:srgbClr val="D93090"/>
                </a:solidFill>
                <a:latin typeface="Times New Roman"/>
                <a:cs typeface="Times New Roman"/>
              </a:rPr>
              <a:t>ts</a:t>
            </a:r>
            <a:r>
              <a:rPr sz="2000" spc="-5" dirty="0">
                <a:solidFill>
                  <a:srgbClr val="D93090"/>
                </a:solidFill>
                <a:latin typeface="Times New Roman"/>
                <a:cs typeface="Times New Roman"/>
              </a:rPr>
              <a:t> </a:t>
            </a:r>
            <a:r>
              <a:rPr sz="2000" dirty="0">
                <a:solidFill>
                  <a:srgbClr val="D93090"/>
                </a:solidFill>
                <a:latin typeface="Times New Roman"/>
                <a:cs typeface="Times New Roman"/>
              </a:rPr>
              <a:t>de</a:t>
            </a:r>
            <a:r>
              <a:rPr sz="2000" spc="-30" dirty="0">
                <a:solidFill>
                  <a:srgbClr val="D93090"/>
                </a:solidFill>
                <a:latin typeface="Times New Roman"/>
                <a:cs typeface="Times New Roman"/>
              </a:rPr>
              <a:t> </a:t>
            </a:r>
            <a:r>
              <a:rPr sz="2000" dirty="0">
                <a:solidFill>
                  <a:srgbClr val="D93090"/>
                </a:solidFill>
                <a:latin typeface="Times New Roman"/>
                <a:cs typeface="Times New Roman"/>
              </a:rPr>
              <a:t>bud</a:t>
            </a:r>
            <a:r>
              <a:rPr sz="2000" spc="-25" dirty="0">
                <a:solidFill>
                  <a:srgbClr val="D93090"/>
                </a:solidFill>
                <a:latin typeface="Times New Roman"/>
                <a:cs typeface="Times New Roman"/>
              </a:rPr>
              <a:t>g</a:t>
            </a:r>
            <a:r>
              <a:rPr sz="2000" spc="-10" dirty="0">
                <a:solidFill>
                  <a:srgbClr val="D93090"/>
                </a:solidFill>
                <a:latin typeface="Times New Roman"/>
                <a:cs typeface="Times New Roman"/>
              </a:rPr>
              <a:t>e</a:t>
            </a:r>
            <a:r>
              <a:rPr sz="2000" dirty="0">
                <a:solidFill>
                  <a:srgbClr val="D93090"/>
                </a:solidFill>
                <a:latin typeface="Times New Roman"/>
                <a:cs typeface="Times New Roman"/>
              </a:rPr>
              <a:t>t</a:t>
            </a:r>
            <a:r>
              <a:rPr sz="2000" spc="20" dirty="0">
                <a:solidFill>
                  <a:srgbClr val="D93090"/>
                </a:solidFill>
                <a:latin typeface="Times New Roman"/>
                <a:cs typeface="Times New Roman"/>
              </a:rPr>
              <a:t> </a:t>
            </a:r>
            <a:r>
              <a:rPr sz="2000" dirty="0">
                <a:solidFill>
                  <a:srgbClr val="D93090"/>
                </a:solidFill>
                <a:latin typeface="Times New Roman"/>
                <a:cs typeface="Times New Roman"/>
              </a:rPr>
              <a:t>inf</a:t>
            </a:r>
            <a:r>
              <a:rPr sz="2000" spc="-15" dirty="0">
                <a:solidFill>
                  <a:srgbClr val="D93090"/>
                </a:solidFill>
                <a:latin typeface="Times New Roman"/>
                <a:cs typeface="Times New Roman"/>
              </a:rPr>
              <a:t>é</a:t>
            </a:r>
            <a:r>
              <a:rPr sz="2000" spc="-10" dirty="0">
                <a:solidFill>
                  <a:srgbClr val="D93090"/>
                </a:solidFill>
                <a:latin typeface="Times New Roman"/>
                <a:cs typeface="Times New Roman"/>
              </a:rPr>
              <a:t>r</a:t>
            </a:r>
            <a:r>
              <a:rPr sz="2000" dirty="0">
                <a:solidFill>
                  <a:srgbClr val="D93090"/>
                </a:solidFill>
                <a:latin typeface="Times New Roman"/>
                <a:cs typeface="Times New Roman"/>
              </a:rPr>
              <a:t>ie</a:t>
            </a:r>
            <a:r>
              <a:rPr sz="2000" spc="-10" dirty="0">
                <a:solidFill>
                  <a:srgbClr val="D93090"/>
                </a:solidFill>
                <a:latin typeface="Times New Roman"/>
                <a:cs typeface="Times New Roman"/>
              </a:rPr>
              <a:t>u</a:t>
            </a:r>
            <a:r>
              <a:rPr sz="2000" dirty="0">
                <a:solidFill>
                  <a:srgbClr val="D93090"/>
                </a:solidFill>
                <a:latin typeface="Times New Roman"/>
                <a:cs typeface="Times New Roman"/>
              </a:rPr>
              <a:t>r</a:t>
            </a:r>
            <a:r>
              <a:rPr sz="2000" spc="-10" dirty="0">
                <a:solidFill>
                  <a:srgbClr val="D93090"/>
                </a:solidFill>
                <a:latin typeface="Times New Roman"/>
                <a:cs typeface="Times New Roman"/>
              </a:rPr>
              <a:t> </a:t>
            </a:r>
            <a:r>
              <a:rPr sz="2000" dirty="0">
                <a:solidFill>
                  <a:srgbClr val="D93090"/>
                </a:solidFill>
                <a:latin typeface="Times New Roman"/>
                <a:cs typeface="Times New Roman"/>
              </a:rPr>
              <a:t>à</a:t>
            </a:r>
            <a:r>
              <a:rPr sz="2000" spc="5" dirty="0">
                <a:solidFill>
                  <a:srgbClr val="D93090"/>
                </a:solidFill>
                <a:latin typeface="Times New Roman"/>
                <a:cs typeface="Times New Roman"/>
              </a:rPr>
              <a:t> </a:t>
            </a:r>
            <a:r>
              <a:rPr sz="2000" dirty="0">
                <a:solidFill>
                  <a:srgbClr val="D93090"/>
                </a:solidFill>
                <a:latin typeface="Times New Roman"/>
                <a:cs typeface="Times New Roman"/>
              </a:rPr>
              <a:t>50</a:t>
            </a:r>
            <a:r>
              <a:rPr sz="2000" dirty="0" smtClean="0">
                <a:solidFill>
                  <a:srgbClr val="D93090"/>
                </a:solidFill>
                <a:latin typeface="Times New Roman"/>
                <a:cs typeface="Times New Roman"/>
              </a:rPr>
              <a:t>?</a:t>
            </a:r>
            <a:endParaRPr sz="2000" dirty="0">
              <a:latin typeface="Times New Roman"/>
              <a:cs typeface="Times New Roman"/>
            </a:endParaRPr>
          </a:p>
        </p:txBody>
      </p:sp>
      <p:sp>
        <p:nvSpPr>
          <p:cNvPr id="26" name="object 4"/>
          <p:cNvSpPr txBox="1"/>
          <p:nvPr/>
        </p:nvSpPr>
        <p:spPr>
          <a:xfrm>
            <a:off x="669922" y="5161095"/>
            <a:ext cx="4329713" cy="1210588"/>
          </a:xfrm>
          <a:prstGeom prst="rect">
            <a:avLst/>
          </a:prstGeom>
        </p:spPr>
        <p:txBody>
          <a:bodyPr vert="horz" wrap="square" lIns="0" tIns="0" rIns="0" bIns="0" rtlCol="0">
            <a:spAutoFit/>
          </a:bodyPr>
          <a:lstStyle/>
          <a:p>
            <a:pPr marL="12700"/>
            <a:r>
              <a:rPr lang="fr-FR" b="1" spc="-5" dirty="0" smtClean="0">
                <a:solidFill>
                  <a:srgbClr val="000098"/>
                </a:solidFill>
                <a:latin typeface="Courier New"/>
                <a:cs typeface="Courier New"/>
              </a:rPr>
              <a:t> </a:t>
            </a:r>
            <a:r>
              <a:rPr lang="fr-FR" b="1" spc="-5" dirty="0">
                <a:solidFill>
                  <a:srgbClr val="000098"/>
                </a:solidFill>
                <a:latin typeface="Courier New"/>
                <a:cs typeface="Courier New"/>
              </a:rPr>
              <a:t>SELEC</a:t>
            </a:r>
            <a:r>
              <a:rPr lang="fr-FR" b="1" dirty="0">
                <a:solidFill>
                  <a:srgbClr val="000098"/>
                </a:solidFill>
                <a:latin typeface="Courier New"/>
                <a:cs typeface="Courier New"/>
              </a:rPr>
              <a:t>T</a:t>
            </a:r>
            <a:r>
              <a:rPr lang="fr-FR" b="1" spc="150" dirty="0">
                <a:solidFill>
                  <a:srgbClr val="000098"/>
                </a:solidFill>
                <a:latin typeface="Times New Roman"/>
                <a:cs typeface="Times New Roman"/>
              </a:rPr>
              <a:t> </a:t>
            </a:r>
            <a:r>
              <a:rPr lang="fr-FR" spc="-5" dirty="0" err="1">
                <a:solidFill>
                  <a:srgbClr val="000098"/>
                </a:solidFill>
                <a:latin typeface="Courier New"/>
                <a:cs typeface="Courier New"/>
              </a:rPr>
              <a:t>Ename</a:t>
            </a:r>
            <a:endParaRPr lang="fr-FR" dirty="0">
              <a:latin typeface="Courier New"/>
              <a:cs typeface="Courier New"/>
            </a:endParaRPr>
          </a:p>
          <a:p>
            <a:pPr marL="12700"/>
            <a:r>
              <a:rPr b="1" spc="-5" dirty="0" smtClean="0">
                <a:solidFill>
                  <a:srgbClr val="000098"/>
                </a:solidFill>
                <a:latin typeface="Courier New"/>
                <a:cs typeface="Courier New"/>
              </a:rPr>
              <a:t>FROM</a:t>
            </a:r>
            <a:r>
              <a:rPr lang="fr-FR" b="1" spc="-5" dirty="0" smtClean="0">
                <a:solidFill>
                  <a:srgbClr val="000098"/>
                </a:solidFill>
                <a:latin typeface="Courier New"/>
                <a:cs typeface="Courier New"/>
              </a:rPr>
              <a:t> </a:t>
            </a:r>
            <a:r>
              <a:rPr lang="fr-FR" spc="-5" dirty="0" err="1" smtClean="0">
                <a:solidFill>
                  <a:srgbClr val="000098"/>
                </a:solidFill>
                <a:latin typeface="Courier New"/>
                <a:cs typeface="Courier New"/>
              </a:rPr>
              <a:t>Emp</a:t>
            </a:r>
            <a:r>
              <a:rPr lang="fr-FR" dirty="0">
                <a:latin typeface="Courier New"/>
                <a:cs typeface="Courier New"/>
              </a:rPr>
              <a:t> </a:t>
            </a:r>
            <a:r>
              <a:rPr b="1" spc="-5" dirty="0" smtClean="0">
                <a:solidFill>
                  <a:srgbClr val="000098"/>
                </a:solidFill>
                <a:latin typeface="Courier New"/>
                <a:cs typeface="Courier New"/>
              </a:rPr>
              <a:t>WHERE</a:t>
            </a:r>
            <a:r>
              <a:rPr lang="fr-FR" b="1" spc="-5" dirty="0" smtClean="0">
                <a:solidFill>
                  <a:srgbClr val="000098"/>
                </a:solidFill>
                <a:latin typeface="Courier New"/>
                <a:cs typeface="Courier New"/>
              </a:rPr>
              <a:t> </a:t>
            </a:r>
            <a:r>
              <a:rPr lang="fr-FR" spc="-5" dirty="0">
                <a:solidFill>
                  <a:srgbClr val="000098"/>
                </a:solidFill>
                <a:latin typeface="Courier New"/>
                <a:cs typeface="Courier New"/>
              </a:rPr>
              <a:t>Cit</a:t>
            </a:r>
            <a:r>
              <a:rPr lang="fr-FR" dirty="0">
                <a:solidFill>
                  <a:srgbClr val="000098"/>
                </a:solidFill>
                <a:latin typeface="Courier New"/>
                <a:cs typeface="Courier New"/>
              </a:rPr>
              <a:t>y</a:t>
            </a:r>
            <a:r>
              <a:rPr lang="fr-FR" dirty="0">
                <a:solidFill>
                  <a:srgbClr val="000098"/>
                </a:solidFill>
                <a:latin typeface="Times New Roman"/>
                <a:cs typeface="Times New Roman"/>
              </a:rPr>
              <a:t>	</a:t>
            </a:r>
            <a:r>
              <a:rPr lang="fr-FR" b="1" spc="-5" dirty="0">
                <a:solidFill>
                  <a:srgbClr val="000098"/>
                </a:solidFill>
                <a:latin typeface="Courier New"/>
                <a:cs typeface="Courier New"/>
              </a:rPr>
              <a:t>IN</a:t>
            </a:r>
            <a:endParaRPr lang="fr-FR" dirty="0">
              <a:latin typeface="Courier New"/>
              <a:cs typeface="Courier New"/>
            </a:endParaRPr>
          </a:p>
          <a:p>
            <a:pPr marL="35560">
              <a:tabLst>
                <a:tab pos="797560" algn="l"/>
              </a:tabLst>
            </a:pPr>
            <a:r>
              <a:rPr lang="fr-FR" spc="-5" dirty="0">
                <a:solidFill>
                  <a:srgbClr val="000098"/>
                </a:solidFill>
                <a:latin typeface="Courier New"/>
                <a:cs typeface="Courier New"/>
              </a:rPr>
              <a:t>(</a:t>
            </a:r>
            <a:r>
              <a:rPr lang="fr-FR" b="1" spc="-5" dirty="0" smtClean="0">
                <a:solidFill>
                  <a:srgbClr val="000098"/>
                </a:solidFill>
                <a:latin typeface="Courier New"/>
                <a:cs typeface="Courier New"/>
              </a:rPr>
              <a:t>SELE</a:t>
            </a:r>
            <a:r>
              <a:rPr lang="fr-FR" b="1" spc="-20" dirty="0" smtClean="0">
                <a:solidFill>
                  <a:srgbClr val="000098"/>
                </a:solidFill>
                <a:latin typeface="Courier New"/>
                <a:cs typeface="Courier New"/>
              </a:rPr>
              <a:t>C</a:t>
            </a:r>
            <a:r>
              <a:rPr lang="fr-FR" b="1" dirty="0" smtClean="0">
                <a:solidFill>
                  <a:srgbClr val="000098"/>
                </a:solidFill>
                <a:latin typeface="Courier New"/>
                <a:cs typeface="Courier New"/>
              </a:rPr>
              <a:t>T </a:t>
            </a:r>
            <a:r>
              <a:rPr lang="fr-FR" spc="-5" dirty="0" smtClean="0">
                <a:solidFill>
                  <a:srgbClr val="000098"/>
                </a:solidFill>
                <a:latin typeface="Courier New"/>
                <a:cs typeface="Courier New"/>
              </a:rPr>
              <a:t>City </a:t>
            </a:r>
            <a:r>
              <a:rPr lang="fr-FR" b="1" spc="-5" dirty="0">
                <a:solidFill>
                  <a:srgbClr val="000098"/>
                </a:solidFill>
                <a:latin typeface="Courier New"/>
                <a:cs typeface="Courier New"/>
              </a:rPr>
              <a:t>FRO</a:t>
            </a:r>
            <a:r>
              <a:rPr lang="fr-FR" b="1" dirty="0">
                <a:solidFill>
                  <a:srgbClr val="000098"/>
                </a:solidFill>
                <a:latin typeface="Courier New"/>
                <a:cs typeface="Courier New"/>
              </a:rPr>
              <a:t>M</a:t>
            </a:r>
            <a:r>
              <a:rPr lang="fr-FR" b="1" dirty="0">
                <a:solidFill>
                  <a:srgbClr val="000098"/>
                </a:solidFill>
                <a:latin typeface="Times New Roman"/>
                <a:cs typeface="Times New Roman"/>
              </a:rPr>
              <a:t>	</a:t>
            </a:r>
            <a:r>
              <a:rPr lang="fr-FR" spc="-5" dirty="0">
                <a:solidFill>
                  <a:srgbClr val="000098"/>
                </a:solidFill>
                <a:latin typeface="Courier New"/>
                <a:cs typeface="Courier New"/>
              </a:rPr>
              <a:t>Proje</a:t>
            </a:r>
            <a:r>
              <a:rPr lang="fr-FR" spc="-20" dirty="0">
                <a:solidFill>
                  <a:srgbClr val="000098"/>
                </a:solidFill>
                <a:latin typeface="Courier New"/>
                <a:cs typeface="Courier New"/>
              </a:rPr>
              <a:t>c</a:t>
            </a:r>
            <a:r>
              <a:rPr lang="fr-FR" dirty="0">
                <a:solidFill>
                  <a:srgbClr val="000098"/>
                </a:solidFill>
                <a:latin typeface="Courier New"/>
                <a:cs typeface="Courier New"/>
              </a:rPr>
              <a:t>t</a:t>
            </a:r>
            <a:endParaRPr lang="fr-FR" dirty="0">
              <a:latin typeface="Courier New"/>
              <a:cs typeface="Courier New"/>
            </a:endParaRPr>
          </a:p>
          <a:p>
            <a:pPr marL="12700">
              <a:spcBef>
                <a:spcPts val="840"/>
              </a:spcBef>
              <a:tabLst>
                <a:tab pos="830580" algn="l"/>
                <a:tab pos="1785620" algn="l"/>
              </a:tabLst>
            </a:pPr>
            <a:r>
              <a:rPr lang="fr-FR" b="1" spc="-5" dirty="0">
                <a:solidFill>
                  <a:srgbClr val="000098"/>
                </a:solidFill>
                <a:latin typeface="Courier New"/>
                <a:cs typeface="Courier New"/>
              </a:rPr>
              <a:t>WHER</a:t>
            </a:r>
            <a:r>
              <a:rPr lang="fr-FR" b="1" dirty="0">
                <a:solidFill>
                  <a:srgbClr val="000098"/>
                </a:solidFill>
                <a:latin typeface="Courier New"/>
                <a:cs typeface="Courier New"/>
              </a:rPr>
              <a:t>E</a:t>
            </a:r>
            <a:r>
              <a:rPr lang="fr-FR" b="1" dirty="0">
                <a:solidFill>
                  <a:srgbClr val="000098"/>
                </a:solidFill>
                <a:latin typeface="Times New Roman"/>
                <a:cs typeface="Times New Roman"/>
              </a:rPr>
              <a:t>	</a:t>
            </a:r>
            <a:r>
              <a:rPr lang="fr-FR" spc="-5" dirty="0">
                <a:solidFill>
                  <a:srgbClr val="000098"/>
                </a:solidFill>
                <a:latin typeface="Courier New"/>
                <a:cs typeface="Courier New"/>
              </a:rPr>
              <a:t>Budge</a:t>
            </a:r>
            <a:r>
              <a:rPr lang="fr-FR" dirty="0">
                <a:solidFill>
                  <a:srgbClr val="000098"/>
                </a:solidFill>
                <a:latin typeface="Courier New"/>
                <a:cs typeface="Courier New"/>
              </a:rPr>
              <a:t>t</a:t>
            </a:r>
            <a:r>
              <a:rPr lang="fr-FR" dirty="0">
                <a:solidFill>
                  <a:srgbClr val="000098"/>
                </a:solidFill>
                <a:latin typeface="Times New Roman"/>
                <a:cs typeface="Times New Roman"/>
              </a:rPr>
              <a:t>	</a:t>
            </a:r>
            <a:r>
              <a:rPr lang="fr-FR" dirty="0" smtClean="0">
                <a:solidFill>
                  <a:srgbClr val="000098"/>
                </a:solidFill>
                <a:latin typeface="Courier New"/>
                <a:cs typeface="Courier New"/>
              </a:rPr>
              <a:t>&lt; </a:t>
            </a:r>
            <a:r>
              <a:rPr lang="fr-FR" spc="-5" dirty="0">
                <a:solidFill>
                  <a:srgbClr val="000098"/>
                </a:solidFill>
                <a:latin typeface="Courier New"/>
                <a:cs typeface="Courier New"/>
              </a:rPr>
              <a:t>50</a:t>
            </a:r>
            <a:r>
              <a:rPr lang="fr-FR" spc="-5" dirty="0" smtClean="0">
                <a:solidFill>
                  <a:srgbClr val="000098"/>
                </a:solidFill>
                <a:latin typeface="Courier New"/>
                <a:cs typeface="Courier New"/>
              </a:rPr>
              <a:t>);</a:t>
            </a:r>
            <a:endParaRPr lang="fr-FR" dirty="0">
              <a:latin typeface="Courier New"/>
              <a:cs typeface="Courier New"/>
            </a:endParaRPr>
          </a:p>
        </p:txBody>
      </p:sp>
      <p:sp>
        <p:nvSpPr>
          <p:cNvPr id="31" name="object 9"/>
          <p:cNvSpPr txBox="1"/>
          <p:nvPr/>
        </p:nvSpPr>
        <p:spPr>
          <a:xfrm>
            <a:off x="919517" y="2754435"/>
            <a:ext cx="3168015" cy="589905"/>
          </a:xfrm>
          <a:prstGeom prst="rect">
            <a:avLst/>
          </a:prstGeom>
        </p:spPr>
        <p:txBody>
          <a:bodyPr vert="horz" wrap="square" lIns="0" tIns="0" rIns="0" bIns="0" rtlCol="0">
            <a:spAutoFit/>
          </a:bodyPr>
          <a:lstStyle/>
          <a:p>
            <a:pPr marL="12700">
              <a:lnSpc>
                <a:spcPts val="2330"/>
              </a:lnSpc>
            </a:pPr>
            <a:r>
              <a:rPr sz="2000" b="1" dirty="0">
                <a:latin typeface="Times New Roman"/>
                <a:cs typeface="Times New Roman"/>
              </a:rPr>
              <a:t>E</a:t>
            </a:r>
            <a:r>
              <a:rPr sz="2000" b="1" spc="-25" dirty="0">
                <a:latin typeface="Times New Roman"/>
                <a:cs typeface="Times New Roman"/>
              </a:rPr>
              <a:t>m</a:t>
            </a:r>
            <a:r>
              <a:rPr sz="2000" b="1" dirty="0">
                <a:latin typeface="Times New Roman"/>
                <a:cs typeface="Times New Roman"/>
              </a:rPr>
              <a:t>p</a:t>
            </a:r>
            <a:r>
              <a:rPr sz="2000" b="1" spc="5" dirty="0">
                <a:latin typeface="Times New Roman"/>
                <a:cs typeface="Times New Roman"/>
              </a:rPr>
              <a:t> </a:t>
            </a:r>
            <a:r>
              <a:rPr sz="2000" spc="-10" dirty="0">
                <a:latin typeface="Times New Roman"/>
                <a:cs typeface="Times New Roman"/>
              </a:rPr>
              <a:t>(</a:t>
            </a:r>
            <a:r>
              <a:rPr sz="2000" u="heavy" dirty="0">
                <a:latin typeface="Times New Roman"/>
                <a:cs typeface="Times New Roman"/>
              </a:rPr>
              <a:t>En</a:t>
            </a:r>
            <a:r>
              <a:rPr sz="2000" u="heavy" spc="-5" dirty="0">
                <a:latin typeface="Times New Roman"/>
                <a:cs typeface="Times New Roman"/>
              </a:rPr>
              <a:t>o</a:t>
            </a:r>
            <a:r>
              <a:rPr sz="2000" dirty="0">
                <a:latin typeface="Times New Roman"/>
                <a:cs typeface="Times New Roman"/>
              </a:rPr>
              <a:t>, E</a:t>
            </a:r>
            <a:r>
              <a:rPr sz="2000" spc="-10" dirty="0">
                <a:latin typeface="Times New Roman"/>
                <a:cs typeface="Times New Roman"/>
              </a:rPr>
              <a:t>na</a:t>
            </a:r>
            <a:r>
              <a:rPr sz="2000" dirty="0">
                <a:latin typeface="Times New Roman"/>
                <a:cs typeface="Times New Roman"/>
              </a:rPr>
              <a:t>m</a:t>
            </a:r>
            <a:r>
              <a:rPr sz="2000" spc="-10" dirty="0">
                <a:latin typeface="Times New Roman"/>
                <a:cs typeface="Times New Roman"/>
              </a:rPr>
              <a:t>e</a:t>
            </a:r>
            <a:r>
              <a:rPr sz="2000" dirty="0">
                <a:latin typeface="Times New Roman"/>
                <a:cs typeface="Times New Roman"/>
              </a:rPr>
              <a:t>,</a:t>
            </a:r>
            <a:r>
              <a:rPr sz="2000" spc="-25" dirty="0">
                <a:latin typeface="Times New Roman"/>
                <a:cs typeface="Times New Roman"/>
              </a:rPr>
              <a:t> </a:t>
            </a:r>
            <a:r>
              <a:rPr sz="2000" spc="-85" dirty="0">
                <a:latin typeface="Times New Roman"/>
                <a:cs typeface="Times New Roman"/>
              </a:rPr>
              <a:t>T</a:t>
            </a:r>
            <a:r>
              <a:rPr sz="2000" dirty="0">
                <a:latin typeface="Times New Roman"/>
                <a:cs typeface="Times New Roman"/>
              </a:rPr>
              <a:t>itle,</a:t>
            </a:r>
            <a:r>
              <a:rPr sz="2000" spc="-30"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a:t>
            </a:r>
            <a:endParaRPr sz="2000">
              <a:latin typeface="Times New Roman"/>
              <a:cs typeface="Times New Roman"/>
            </a:endParaRPr>
          </a:p>
          <a:p>
            <a:pPr marL="12700">
              <a:lnSpc>
                <a:spcPts val="2330"/>
              </a:lnSpc>
            </a:pPr>
            <a:r>
              <a:rPr sz="2000" b="1" spc="-25" dirty="0">
                <a:latin typeface="Times New Roman"/>
                <a:cs typeface="Times New Roman"/>
              </a:rPr>
              <a:t>P</a:t>
            </a:r>
            <a:r>
              <a:rPr sz="2000" b="1" dirty="0">
                <a:latin typeface="Times New Roman"/>
                <a:cs typeface="Times New Roman"/>
              </a:rPr>
              <a:t>ay</a:t>
            </a:r>
            <a:r>
              <a:rPr sz="2000" spc="-10" dirty="0">
                <a:latin typeface="Times New Roman"/>
                <a:cs typeface="Times New Roman"/>
              </a:rPr>
              <a:t>(</a:t>
            </a:r>
            <a:r>
              <a:rPr sz="2000" u="heavy" spc="-85" dirty="0">
                <a:latin typeface="Times New Roman"/>
                <a:cs typeface="Times New Roman"/>
              </a:rPr>
              <a:t>T</a:t>
            </a:r>
            <a:r>
              <a:rPr sz="2000" u="heavy" dirty="0">
                <a:latin typeface="Times New Roman"/>
                <a:cs typeface="Times New Roman"/>
              </a:rPr>
              <a:t>i</a:t>
            </a:r>
            <a:r>
              <a:rPr sz="2000" u="heavy" spc="5" dirty="0">
                <a:latin typeface="Times New Roman"/>
                <a:cs typeface="Times New Roman"/>
              </a:rPr>
              <a:t>t</a:t>
            </a:r>
            <a:r>
              <a:rPr sz="2000" u="heavy" dirty="0">
                <a:latin typeface="Times New Roman"/>
                <a:cs typeface="Times New Roman"/>
              </a:rPr>
              <a:t>le</a:t>
            </a:r>
            <a:r>
              <a:rPr sz="2000" dirty="0">
                <a:latin typeface="Times New Roman"/>
                <a:cs typeface="Times New Roman"/>
              </a:rPr>
              <a:t>, </a:t>
            </a:r>
            <a:r>
              <a:rPr sz="2000" spc="5" dirty="0">
                <a:latin typeface="Times New Roman"/>
                <a:cs typeface="Times New Roman"/>
              </a:rPr>
              <a:t>S</a:t>
            </a:r>
            <a:r>
              <a:rPr sz="2000" spc="-10" dirty="0">
                <a:latin typeface="Times New Roman"/>
                <a:cs typeface="Times New Roman"/>
              </a:rPr>
              <a:t>a</a:t>
            </a:r>
            <a:r>
              <a:rPr sz="2000" dirty="0">
                <a:latin typeface="Times New Roman"/>
                <a:cs typeface="Times New Roman"/>
              </a:rPr>
              <a:t>la</a:t>
            </a:r>
            <a:r>
              <a:rPr sz="2000" spc="-10" dirty="0">
                <a:latin typeface="Times New Roman"/>
                <a:cs typeface="Times New Roman"/>
              </a:rPr>
              <a:t>r</a:t>
            </a:r>
            <a:r>
              <a:rPr sz="2000" spc="-60" dirty="0">
                <a:latin typeface="Times New Roman"/>
                <a:cs typeface="Times New Roman"/>
              </a:rPr>
              <a:t>y</a:t>
            </a:r>
            <a:r>
              <a:rPr sz="2000" dirty="0">
                <a:latin typeface="Times New Roman"/>
                <a:cs typeface="Times New Roman"/>
              </a:rPr>
              <a:t>)</a:t>
            </a:r>
            <a:endParaRPr sz="2000">
              <a:latin typeface="Times New Roman"/>
              <a:cs typeface="Times New Roman"/>
            </a:endParaRPr>
          </a:p>
        </p:txBody>
      </p:sp>
      <p:sp>
        <p:nvSpPr>
          <p:cNvPr id="32" name="object 10"/>
          <p:cNvSpPr txBox="1"/>
          <p:nvPr/>
        </p:nvSpPr>
        <p:spPr>
          <a:xfrm>
            <a:off x="4694191" y="2786570"/>
            <a:ext cx="3606800" cy="589905"/>
          </a:xfrm>
          <a:prstGeom prst="rect">
            <a:avLst/>
          </a:prstGeom>
        </p:spPr>
        <p:txBody>
          <a:bodyPr vert="horz" wrap="square" lIns="0" tIns="0" rIns="0" bIns="0" rtlCol="0">
            <a:spAutoFit/>
          </a:bodyPr>
          <a:lstStyle/>
          <a:p>
            <a:pPr marL="12700">
              <a:lnSpc>
                <a:spcPts val="2330"/>
              </a:lnSpc>
            </a:pPr>
            <a:r>
              <a:rPr sz="2000" b="1" spc="-25" dirty="0">
                <a:latin typeface="Times New Roman"/>
                <a:cs typeface="Times New Roman"/>
              </a:rPr>
              <a:t>P</a:t>
            </a:r>
            <a:r>
              <a:rPr sz="2000" b="1" spc="-50" dirty="0">
                <a:latin typeface="Times New Roman"/>
                <a:cs typeface="Times New Roman"/>
              </a:rPr>
              <a:t>r</a:t>
            </a:r>
            <a:r>
              <a:rPr sz="2000" b="1" dirty="0">
                <a:latin typeface="Times New Roman"/>
                <a:cs typeface="Times New Roman"/>
              </a:rPr>
              <a:t>o</a:t>
            </a:r>
            <a:r>
              <a:rPr sz="2000" b="1" spc="-10" dirty="0">
                <a:latin typeface="Times New Roman"/>
                <a:cs typeface="Times New Roman"/>
              </a:rPr>
              <a:t>jec</a:t>
            </a:r>
            <a:r>
              <a:rPr sz="2000" b="1" spc="-5" dirty="0">
                <a:latin typeface="Times New Roman"/>
                <a:cs typeface="Times New Roman"/>
              </a:rPr>
              <a:t>t</a:t>
            </a:r>
            <a:r>
              <a:rPr sz="2000" spc="-5" dirty="0">
                <a:latin typeface="Times New Roman"/>
                <a:cs typeface="Times New Roman"/>
              </a:rPr>
              <a:t>(</a:t>
            </a:r>
            <a:r>
              <a:rPr sz="2000" u="heavy" dirty="0">
                <a:latin typeface="Times New Roman"/>
                <a:cs typeface="Times New Roman"/>
              </a:rPr>
              <a:t>Pno</a:t>
            </a:r>
            <a:r>
              <a:rPr sz="2000" dirty="0">
                <a:latin typeface="Times New Roman"/>
                <a:cs typeface="Times New Roman"/>
              </a:rPr>
              <a:t>,</a:t>
            </a:r>
            <a:r>
              <a:rPr sz="2000" spc="35" dirty="0">
                <a:latin typeface="Times New Roman"/>
                <a:cs typeface="Times New Roman"/>
              </a:rPr>
              <a:t> </a:t>
            </a:r>
            <a:r>
              <a:rPr sz="2000" dirty="0">
                <a:latin typeface="Times New Roman"/>
                <a:cs typeface="Times New Roman"/>
              </a:rPr>
              <a:t>Pn</a:t>
            </a:r>
            <a:r>
              <a:rPr sz="2000" spc="-10" dirty="0">
                <a:latin typeface="Times New Roman"/>
                <a:cs typeface="Times New Roman"/>
              </a:rPr>
              <a:t>a</a:t>
            </a:r>
            <a:r>
              <a:rPr sz="2000" dirty="0">
                <a:latin typeface="Times New Roman"/>
                <a:cs typeface="Times New Roman"/>
              </a:rPr>
              <a:t>m</a:t>
            </a:r>
            <a:r>
              <a:rPr sz="2000" spc="-10" dirty="0">
                <a:latin typeface="Times New Roman"/>
                <a:cs typeface="Times New Roman"/>
              </a:rPr>
              <a:t>e</a:t>
            </a:r>
            <a:r>
              <a:rPr sz="2000" dirty="0">
                <a:latin typeface="Times New Roman"/>
                <a:cs typeface="Times New Roman"/>
              </a:rPr>
              <a:t>,</a:t>
            </a:r>
            <a:r>
              <a:rPr sz="2000" spc="-25" dirty="0">
                <a:latin typeface="Times New Roman"/>
                <a:cs typeface="Times New Roman"/>
              </a:rPr>
              <a:t> </a:t>
            </a:r>
            <a:r>
              <a:rPr sz="2000" spc="-20" dirty="0">
                <a:latin typeface="Times New Roman"/>
                <a:cs typeface="Times New Roman"/>
              </a:rPr>
              <a:t>B</a:t>
            </a:r>
            <a:r>
              <a:rPr sz="2000" dirty="0">
                <a:latin typeface="Times New Roman"/>
                <a:cs typeface="Times New Roman"/>
              </a:rPr>
              <a:t>ud</a:t>
            </a:r>
            <a:r>
              <a:rPr sz="2000" spc="-25" dirty="0">
                <a:latin typeface="Times New Roman"/>
                <a:cs typeface="Times New Roman"/>
              </a:rPr>
              <a:t>g</a:t>
            </a:r>
            <a:r>
              <a:rPr sz="2000" spc="-10" dirty="0">
                <a:latin typeface="Times New Roman"/>
                <a:cs typeface="Times New Roman"/>
              </a:rPr>
              <a:t>e</a:t>
            </a:r>
            <a:r>
              <a:rPr sz="2000" dirty="0">
                <a:latin typeface="Times New Roman"/>
                <a:cs typeface="Times New Roman"/>
              </a:rPr>
              <a:t>t,</a:t>
            </a:r>
            <a:r>
              <a:rPr sz="2000" spc="40"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a:t>
            </a:r>
          </a:p>
          <a:p>
            <a:pPr marL="12700">
              <a:lnSpc>
                <a:spcPts val="2330"/>
              </a:lnSpc>
            </a:pPr>
            <a:r>
              <a:rPr sz="2000" b="1" spc="-120" dirty="0">
                <a:latin typeface="Times New Roman"/>
                <a:cs typeface="Times New Roman"/>
              </a:rPr>
              <a:t>W</a:t>
            </a:r>
            <a:r>
              <a:rPr sz="2000" b="1" dirty="0">
                <a:latin typeface="Times New Roman"/>
                <a:cs typeface="Times New Roman"/>
              </a:rPr>
              <a:t>o</a:t>
            </a:r>
            <a:r>
              <a:rPr sz="2000" b="1" spc="-10" dirty="0">
                <a:latin typeface="Times New Roman"/>
                <a:cs typeface="Times New Roman"/>
              </a:rPr>
              <a:t>r</a:t>
            </a:r>
            <a:r>
              <a:rPr sz="2000" b="1" spc="5" dirty="0">
                <a:latin typeface="Times New Roman"/>
                <a:cs typeface="Times New Roman"/>
              </a:rPr>
              <a:t>k</a:t>
            </a:r>
            <a:r>
              <a:rPr sz="2000" b="1" dirty="0">
                <a:latin typeface="Times New Roman"/>
                <a:cs typeface="Times New Roman"/>
              </a:rPr>
              <a:t>s</a:t>
            </a:r>
            <a:r>
              <a:rPr sz="2000" spc="-10" dirty="0">
                <a:latin typeface="Times New Roman"/>
                <a:cs typeface="Times New Roman"/>
              </a:rPr>
              <a:t>(</a:t>
            </a:r>
            <a:r>
              <a:rPr sz="2000" u="heavy" dirty="0">
                <a:latin typeface="Times New Roman"/>
                <a:cs typeface="Times New Roman"/>
              </a:rPr>
              <a:t>Eno, Pn</a:t>
            </a:r>
            <a:r>
              <a:rPr sz="2000" u="heavy" spc="5" dirty="0">
                <a:latin typeface="Times New Roman"/>
                <a:cs typeface="Times New Roman"/>
              </a:rPr>
              <a:t>o</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Resp,  Du</a:t>
            </a:r>
            <a:r>
              <a:rPr sz="2000" spc="-10" dirty="0">
                <a:latin typeface="Times New Roman"/>
                <a:cs typeface="Times New Roman"/>
              </a:rPr>
              <a:t>r</a:t>
            </a:r>
            <a:r>
              <a:rPr sz="2000" dirty="0">
                <a:latin typeface="Times New Roman"/>
                <a:cs typeface="Times New Roman"/>
              </a:rPr>
              <a:t>)</a:t>
            </a:r>
          </a:p>
        </p:txBody>
      </p:sp>
      <p:sp>
        <p:nvSpPr>
          <p:cNvPr id="33" name="object 11"/>
          <p:cNvSpPr txBox="1"/>
          <p:nvPr/>
        </p:nvSpPr>
        <p:spPr>
          <a:xfrm>
            <a:off x="6369269" y="3997063"/>
            <a:ext cx="5709493" cy="615553"/>
          </a:xfrm>
          <a:prstGeom prst="rect">
            <a:avLst/>
          </a:prstGeom>
        </p:spPr>
        <p:txBody>
          <a:bodyPr vert="horz" wrap="square" lIns="0" tIns="0" rIns="0" bIns="0" rtlCol="0">
            <a:spAutoFit/>
          </a:bodyPr>
          <a:lstStyle/>
          <a:p>
            <a:pPr marL="355600" marR="5080" indent="-342900">
              <a:buClr>
                <a:srgbClr val="000098"/>
              </a:buClr>
              <a:buFont typeface="Times New Roman"/>
              <a:buChar char="•"/>
              <a:tabLst>
                <a:tab pos="355600" algn="l"/>
                <a:tab pos="3055620" algn="l"/>
              </a:tabLst>
            </a:pPr>
            <a:r>
              <a:rPr sz="2000" spc="-5" dirty="0">
                <a:solidFill>
                  <a:srgbClr val="D93090"/>
                </a:solidFill>
                <a:latin typeface="Times New Roman"/>
                <a:cs typeface="Times New Roman"/>
              </a:rPr>
              <a:t>Nom</a:t>
            </a:r>
            <a:r>
              <a:rPr sz="2000" dirty="0">
                <a:solidFill>
                  <a:srgbClr val="D93090"/>
                </a:solidFill>
                <a:latin typeface="Times New Roman"/>
                <a:cs typeface="Times New Roman"/>
              </a:rPr>
              <a:t>s</a:t>
            </a:r>
            <a:r>
              <a:rPr sz="2000" spc="-20" dirty="0">
                <a:solidFill>
                  <a:srgbClr val="D93090"/>
                </a:solidFill>
                <a:latin typeface="Times New Roman"/>
                <a:cs typeface="Times New Roman"/>
              </a:rPr>
              <a:t> </a:t>
            </a:r>
            <a:r>
              <a:rPr sz="2000" spc="-10" dirty="0">
                <a:solidFill>
                  <a:srgbClr val="D93090"/>
                </a:solidFill>
                <a:latin typeface="Times New Roman"/>
                <a:cs typeface="Times New Roman"/>
              </a:rPr>
              <a:t>d</a:t>
            </a:r>
            <a:r>
              <a:rPr sz="2000" spc="-20" dirty="0">
                <a:solidFill>
                  <a:srgbClr val="D93090"/>
                </a:solidFill>
                <a:latin typeface="Times New Roman"/>
                <a:cs typeface="Times New Roman"/>
              </a:rPr>
              <a:t>e</a:t>
            </a:r>
            <a:r>
              <a:rPr sz="2000" dirty="0">
                <a:solidFill>
                  <a:srgbClr val="D93090"/>
                </a:solidFill>
                <a:latin typeface="Times New Roman"/>
                <a:cs typeface="Times New Roman"/>
              </a:rPr>
              <a:t>s</a:t>
            </a:r>
            <a:r>
              <a:rPr sz="2000" spc="-5" dirty="0">
                <a:solidFill>
                  <a:srgbClr val="D93090"/>
                </a:solidFill>
                <a:latin typeface="Times New Roman"/>
                <a:cs typeface="Times New Roman"/>
              </a:rPr>
              <a:t> </a:t>
            </a:r>
            <a:r>
              <a:rPr sz="2000" spc="-10" dirty="0">
                <a:solidFill>
                  <a:srgbClr val="D93090"/>
                </a:solidFill>
                <a:latin typeface="Times New Roman"/>
                <a:cs typeface="Times New Roman"/>
              </a:rPr>
              <a:t>emplo</a:t>
            </a:r>
            <a:r>
              <a:rPr sz="2000" spc="-70" dirty="0">
                <a:solidFill>
                  <a:srgbClr val="D93090"/>
                </a:solidFill>
                <a:latin typeface="Times New Roman"/>
                <a:cs typeface="Times New Roman"/>
              </a:rPr>
              <a:t>y</a:t>
            </a:r>
            <a:r>
              <a:rPr sz="2000" spc="-20" dirty="0">
                <a:solidFill>
                  <a:srgbClr val="D93090"/>
                </a:solidFill>
                <a:latin typeface="Times New Roman"/>
                <a:cs typeface="Times New Roman"/>
              </a:rPr>
              <a:t>é</a:t>
            </a:r>
            <a:r>
              <a:rPr sz="2000" dirty="0">
                <a:solidFill>
                  <a:srgbClr val="D93090"/>
                </a:solidFill>
                <a:latin typeface="Times New Roman"/>
                <a:cs typeface="Times New Roman"/>
              </a:rPr>
              <a:t>s</a:t>
            </a:r>
            <a:r>
              <a:rPr sz="2000" spc="35" dirty="0">
                <a:solidFill>
                  <a:srgbClr val="D93090"/>
                </a:solidFill>
                <a:latin typeface="Times New Roman"/>
                <a:cs typeface="Times New Roman"/>
              </a:rPr>
              <a:t> </a:t>
            </a:r>
            <a:r>
              <a:rPr sz="2000" spc="-10" dirty="0">
                <a:solidFill>
                  <a:srgbClr val="D93090"/>
                </a:solidFill>
                <a:latin typeface="Times New Roman"/>
                <a:cs typeface="Times New Roman"/>
              </a:rPr>
              <a:t>qui</a:t>
            </a:r>
            <a:r>
              <a:rPr sz="2000" dirty="0">
                <a:solidFill>
                  <a:srgbClr val="D93090"/>
                </a:solidFill>
                <a:latin typeface="Times New Roman"/>
                <a:cs typeface="Times New Roman"/>
              </a:rPr>
              <a:t> </a:t>
            </a:r>
            <a:r>
              <a:rPr sz="2000" spc="-5" dirty="0">
                <a:solidFill>
                  <a:srgbClr val="D93090"/>
                </a:solidFill>
                <a:latin typeface="Times New Roman"/>
                <a:cs typeface="Times New Roman"/>
              </a:rPr>
              <a:t>t</a:t>
            </a:r>
            <a:r>
              <a:rPr sz="2000" spc="-10" dirty="0">
                <a:solidFill>
                  <a:srgbClr val="D93090"/>
                </a:solidFill>
                <a:latin typeface="Times New Roman"/>
                <a:cs typeface="Times New Roman"/>
              </a:rPr>
              <a:t>r</a:t>
            </a:r>
            <a:r>
              <a:rPr sz="2000" spc="-20" dirty="0">
                <a:solidFill>
                  <a:srgbClr val="D93090"/>
                </a:solidFill>
                <a:latin typeface="Times New Roman"/>
                <a:cs typeface="Times New Roman"/>
              </a:rPr>
              <a:t>a</a:t>
            </a:r>
            <a:r>
              <a:rPr sz="2000" spc="-10" dirty="0">
                <a:solidFill>
                  <a:srgbClr val="D93090"/>
                </a:solidFill>
                <a:latin typeface="Times New Roman"/>
                <a:cs typeface="Times New Roman"/>
              </a:rPr>
              <a:t>v</a:t>
            </a:r>
            <a:r>
              <a:rPr sz="2000" spc="-20" dirty="0">
                <a:solidFill>
                  <a:srgbClr val="D93090"/>
                </a:solidFill>
                <a:latin typeface="Times New Roman"/>
                <a:cs typeface="Times New Roman"/>
              </a:rPr>
              <a:t>a</a:t>
            </a:r>
            <a:r>
              <a:rPr sz="2000" spc="-10" dirty="0">
                <a:solidFill>
                  <a:srgbClr val="D93090"/>
                </a:solidFill>
                <a:latin typeface="Times New Roman"/>
                <a:cs typeface="Times New Roman"/>
              </a:rPr>
              <a:t>i</a:t>
            </a:r>
            <a:r>
              <a:rPr sz="2000" spc="-5" dirty="0">
                <a:solidFill>
                  <a:srgbClr val="D93090"/>
                </a:solidFill>
                <a:latin typeface="Times New Roman"/>
                <a:cs typeface="Times New Roman"/>
              </a:rPr>
              <a:t>l</a:t>
            </a:r>
            <a:r>
              <a:rPr sz="2000" spc="-10" dirty="0">
                <a:solidFill>
                  <a:srgbClr val="D93090"/>
                </a:solidFill>
                <a:latin typeface="Times New Roman"/>
                <a:cs typeface="Times New Roman"/>
              </a:rPr>
              <a:t>lent</a:t>
            </a:r>
            <a:r>
              <a:rPr sz="2000" spc="-5" dirty="0">
                <a:solidFill>
                  <a:srgbClr val="D93090"/>
                </a:solidFill>
                <a:latin typeface="Times New Roman"/>
                <a:cs typeface="Times New Roman"/>
              </a:rPr>
              <a:t> </a:t>
            </a:r>
            <a:r>
              <a:rPr sz="2000" spc="-10" dirty="0">
                <a:solidFill>
                  <a:srgbClr val="D93090"/>
                </a:solidFill>
                <a:latin typeface="Times New Roman"/>
                <a:cs typeface="Times New Roman"/>
              </a:rPr>
              <a:t>d</a:t>
            </a:r>
            <a:r>
              <a:rPr sz="2000" spc="-20" dirty="0">
                <a:solidFill>
                  <a:srgbClr val="D93090"/>
                </a:solidFill>
                <a:latin typeface="Times New Roman"/>
                <a:cs typeface="Times New Roman"/>
              </a:rPr>
              <a:t>a</a:t>
            </a:r>
            <a:r>
              <a:rPr sz="2000" dirty="0">
                <a:solidFill>
                  <a:srgbClr val="D93090"/>
                </a:solidFill>
                <a:latin typeface="Times New Roman"/>
                <a:cs typeface="Times New Roman"/>
              </a:rPr>
              <a:t>ns</a:t>
            </a:r>
            <a:r>
              <a:rPr sz="2000" spc="-20" dirty="0">
                <a:solidFill>
                  <a:srgbClr val="D93090"/>
                </a:solidFill>
                <a:latin typeface="Times New Roman"/>
                <a:cs typeface="Times New Roman"/>
              </a:rPr>
              <a:t> </a:t>
            </a:r>
            <a:r>
              <a:rPr sz="2000" spc="-10" dirty="0">
                <a:solidFill>
                  <a:srgbClr val="D93090"/>
                </a:solidFill>
                <a:latin typeface="Times New Roman"/>
                <a:cs typeface="Times New Roman"/>
              </a:rPr>
              <a:t>d</a:t>
            </a:r>
            <a:r>
              <a:rPr sz="2000" spc="-20" dirty="0">
                <a:solidFill>
                  <a:srgbClr val="D93090"/>
                </a:solidFill>
                <a:latin typeface="Times New Roman"/>
                <a:cs typeface="Times New Roman"/>
              </a:rPr>
              <a:t>e</a:t>
            </a:r>
            <a:r>
              <a:rPr sz="2000" dirty="0">
                <a:solidFill>
                  <a:srgbClr val="D93090"/>
                </a:solidFill>
                <a:latin typeface="Times New Roman"/>
                <a:cs typeface="Times New Roman"/>
              </a:rPr>
              <a:t>s</a:t>
            </a:r>
            <a:r>
              <a:rPr sz="2000" spc="-5" dirty="0">
                <a:solidFill>
                  <a:srgbClr val="D93090"/>
                </a:solidFill>
                <a:latin typeface="Times New Roman"/>
                <a:cs typeface="Times New Roman"/>
              </a:rPr>
              <a:t> </a:t>
            </a:r>
            <a:r>
              <a:rPr sz="2000" spc="-10" dirty="0">
                <a:solidFill>
                  <a:srgbClr val="D93090"/>
                </a:solidFill>
                <a:latin typeface="Times New Roman"/>
                <a:cs typeface="Times New Roman"/>
              </a:rPr>
              <a:t>vil</a:t>
            </a:r>
            <a:r>
              <a:rPr sz="2000" spc="-5" dirty="0">
                <a:solidFill>
                  <a:srgbClr val="D93090"/>
                </a:solidFill>
                <a:latin typeface="Times New Roman"/>
                <a:cs typeface="Times New Roman"/>
              </a:rPr>
              <a:t>l</a:t>
            </a:r>
            <a:r>
              <a:rPr sz="2000" spc="-20" dirty="0">
                <a:solidFill>
                  <a:srgbClr val="D93090"/>
                </a:solidFill>
                <a:latin typeface="Times New Roman"/>
                <a:cs typeface="Times New Roman"/>
              </a:rPr>
              <a:t>e</a:t>
            </a:r>
            <a:r>
              <a:rPr sz="2000" dirty="0">
                <a:solidFill>
                  <a:srgbClr val="D93090"/>
                </a:solidFill>
                <a:latin typeface="Times New Roman"/>
                <a:cs typeface="Times New Roman"/>
              </a:rPr>
              <a:t>s</a:t>
            </a:r>
            <a:r>
              <a:rPr sz="2000" spc="-20" dirty="0">
                <a:solidFill>
                  <a:srgbClr val="D93090"/>
                </a:solidFill>
                <a:latin typeface="Times New Roman"/>
                <a:cs typeface="Times New Roman"/>
              </a:rPr>
              <a:t> </a:t>
            </a:r>
            <a:r>
              <a:rPr sz="2000" dirty="0">
                <a:solidFill>
                  <a:srgbClr val="D93090"/>
                </a:solidFill>
                <a:latin typeface="Times New Roman"/>
                <a:cs typeface="Times New Roman"/>
              </a:rPr>
              <a:t>où</a:t>
            </a:r>
            <a:r>
              <a:rPr sz="2000" spc="5" dirty="0">
                <a:solidFill>
                  <a:srgbClr val="D93090"/>
                </a:solidFill>
                <a:latin typeface="Times New Roman"/>
                <a:cs typeface="Times New Roman"/>
              </a:rPr>
              <a:t> </a:t>
            </a:r>
            <a:r>
              <a:rPr sz="2000" i="1" dirty="0">
                <a:solidFill>
                  <a:srgbClr val="D93090"/>
                </a:solidFill>
                <a:latin typeface="Times New Roman"/>
                <a:cs typeface="Times New Roman"/>
              </a:rPr>
              <a:t>il</a:t>
            </a:r>
            <a:r>
              <a:rPr sz="2000" i="1" spc="-15" dirty="0">
                <a:solidFill>
                  <a:srgbClr val="D93090"/>
                </a:solidFill>
                <a:latin typeface="Times New Roman"/>
                <a:cs typeface="Times New Roman"/>
              </a:rPr>
              <a:t> </a:t>
            </a:r>
            <a:r>
              <a:rPr sz="2000" i="1" dirty="0" err="1">
                <a:solidFill>
                  <a:srgbClr val="D93090"/>
                </a:solidFill>
                <a:latin typeface="Times New Roman"/>
                <a:cs typeface="Times New Roman"/>
              </a:rPr>
              <a:t>n</a:t>
            </a:r>
            <a:r>
              <a:rPr sz="2000" i="1" spc="-10" dirty="0" err="1">
                <a:solidFill>
                  <a:srgbClr val="D93090"/>
                </a:solidFill>
                <a:latin typeface="Times New Roman"/>
                <a:cs typeface="Times New Roman"/>
              </a:rPr>
              <a:t>’</a:t>
            </a:r>
            <a:r>
              <a:rPr sz="2000" i="1" dirty="0" err="1">
                <a:solidFill>
                  <a:srgbClr val="D93090"/>
                </a:solidFill>
                <a:latin typeface="Times New Roman"/>
                <a:cs typeface="Times New Roman"/>
              </a:rPr>
              <a:t>y</a:t>
            </a:r>
            <a:r>
              <a:rPr sz="2000" i="1" spc="-10" dirty="0">
                <a:solidFill>
                  <a:srgbClr val="D93090"/>
                </a:solidFill>
                <a:latin typeface="Times New Roman"/>
                <a:cs typeface="Times New Roman"/>
              </a:rPr>
              <a:t> </a:t>
            </a:r>
            <a:r>
              <a:rPr sz="2000" i="1" dirty="0" smtClean="0">
                <a:solidFill>
                  <a:srgbClr val="D93090"/>
                </a:solidFill>
                <a:latin typeface="Times New Roman"/>
                <a:cs typeface="Times New Roman"/>
              </a:rPr>
              <a:t>a</a:t>
            </a:r>
            <a:r>
              <a:rPr lang="fr-FR" sz="2000" i="1" dirty="0" smtClean="0">
                <a:solidFill>
                  <a:srgbClr val="D93090"/>
                </a:solidFill>
                <a:latin typeface="Times New Roman"/>
                <a:cs typeface="Times New Roman"/>
              </a:rPr>
              <a:t> </a:t>
            </a:r>
            <a:r>
              <a:rPr sz="2000" i="1" dirty="0" smtClean="0">
                <a:solidFill>
                  <a:srgbClr val="D93090"/>
                </a:solidFill>
                <a:latin typeface="Times New Roman"/>
                <a:cs typeface="Times New Roman"/>
              </a:rPr>
              <a:t>pas </a:t>
            </a:r>
            <a:r>
              <a:rPr sz="2000" spc="-10" dirty="0">
                <a:solidFill>
                  <a:srgbClr val="D93090"/>
                </a:solidFill>
                <a:latin typeface="Times New Roman"/>
                <a:cs typeface="Times New Roman"/>
              </a:rPr>
              <a:t>de</a:t>
            </a:r>
            <a:r>
              <a:rPr sz="2000" spc="-5" dirty="0">
                <a:solidFill>
                  <a:srgbClr val="D93090"/>
                </a:solidFill>
                <a:latin typeface="Times New Roman"/>
                <a:cs typeface="Times New Roman"/>
              </a:rPr>
              <a:t> </a:t>
            </a:r>
            <a:r>
              <a:rPr sz="2000" dirty="0">
                <a:solidFill>
                  <a:srgbClr val="D93090"/>
                </a:solidFill>
                <a:latin typeface="Times New Roman"/>
                <a:cs typeface="Times New Roman"/>
              </a:rPr>
              <a:t>p</a:t>
            </a:r>
            <a:r>
              <a:rPr sz="2000" spc="-10" dirty="0">
                <a:solidFill>
                  <a:srgbClr val="D93090"/>
                </a:solidFill>
                <a:latin typeface="Times New Roman"/>
                <a:cs typeface="Times New Roman"/>
              </a:rPr>
              <a:t>r</a:t>
            </a:r>
            <a:r>
              <a:rPr sz="2000" dirty="0">
                <a:solidFill>
                  <a:srgbClr val="D93090"/>
                </a:solidFill>
                <a:latin typeface="Times New Roman"/>
                <a:cs typeface="Times New Roman"/>
              </a:rPr>
              <a:t>oj</a:t>
            </a:r>
            <a:r>
              <a:rPr sz="2000" spc="-10" dirty="0">
                <a:solidFill>
                  <a:srgbClr val="D93090"/>
                </a:solidFill>
                <a:latin typeface="Times New Roman"/>
                <a:cs typeface="Times New Roman"/>
              </a:rPr>
              <a:t>e</a:t>
            </a:r>
            <a:r>
              <a:rPr sz="2000" dirty="0">
                <a:solidFill>
                  <a:srgbClr val="D93090"/>
                </a:solidFill>
                <a:latin typeface="Times New Roman"/>
                <a:cs typeface="Times New Roman"/>
              </a:rPr>
              <a:t>ts</a:t>
            </a:r>
            <a:r>
              <a:rPr sz="2000" spc="-40" dirty="0">
                <a:solidFill>
                  <a:srgbClr val="D93090"/>
                </a:solidFill>
                <a:latin typeface="Times New Roman"/>
                <a:cs typeface="Times New Roman"/>
              </a:rPr>
              <a:t> </a:t>
            </a:r>
            <a:r>
              <a:rPr sz="2000" dirty="0">
                <a:solidFill>
                  <a:srgbClr val="D93090"/>
                </a:solidFill>
                <a:latin typeface="Times New Roman"/>
                <a:cs typeface="Times New Roman"/>
              </a:rPr>
              <a:t>de</a:t>
            </a:r>
            <a:r>
              <a:rPr sz="2000" spc="5" dirty="0">
                <a:solidFill>
                  <a:srgbClr val="D93090"/>
                </a:solidFill>
                <a:latin typeface="Times New Roman"/>
                <a:cs typeface="Times New Roman"/>
              </a:rPr>
              <a:t> </a:t>
            </a:r>
            <a:r>
              <a:rPr sz="2000" dirty="0">
                <a:solidFill>
                  <a:srgbClr val="D93090"/>
                </a:solidFill>
                <a:latin typeface="Times New Roman"/>
                <a:cs typeface="Times New Roman"/>
              </a:rPr>
              <a:t>bud</a:t>
            </a:r>
            <a:r>
              <a:rPr sz="2000" spc="-25" dirty="0">
                <a:solidFill>
                  <a:srgbClr val="D93090"/>
                </a:solidFill>
                <a:latin typeface="Times New Roman"/>
                <a:cs typeface="Times New Roman"/>
              </a:rPr>
              <a:t>g</a:t>
            </a:r>
            <a:r>
              <a:rPr sz="2000" spc="-10" dirty="0">
                <a:solidFill>
                  <a:srgbClr val="D93090"/>
                </a:solidFill>
                <a:latin typeface="Times New Roman"/>
                <a:cs typeface="Times New Roman"/>
              </a:rPr>
              <a:t>e</a:t>
            </a:r>
            <a:r>
              <a:rPr sz="2000" dirty="0">
                <a:solidFill>
                  <a:srgbClr val="D93090"/>
                </a:solidFill>
                <a:latin typeface="Times New Roman"/>
                <a:cs typeface="Times New Roman"/>
              </a:rPr>
              <a:t>t</a:t>
            </a:r>
            <a:r>
              <a:rPr sz="2000" spc="20" dirty="0">
                <a:solidFill>
                  <a:srgbClr val="D93090"/>
                </a:solidFill>
                <a:latin typeface="Times New Roman"/>
                <a:cs typeface="Times New Roman"/>
              </a:rPr>
              <a:t> </a:t>
            </a:r>
            <a:r>
              <a:rPr lang="fr-FR" sz="2000" spc="20" dirty="0" smtClean="0">
                <a:solidFill>
                  <a:srgbClr val="D93090"/>
                </a:solidFill>
                <a:latin typeface="Times New Roman"/>
                <a:cs typeface="Times New Roman"/>
              </a:rPr>
              <a:t> </a:t>
            </a:r>
            <a:r>
              <a:rPr sz="2000" dirty="0" err="1" smtClean="0">
                <a:solidFill>
                  <a:srgbClr val="D93090"/>
                </a:solidFill>
                <a:latin typeface="Times New Roman"/>
                <a:cs typeface="Times New Roman"/>
              </a:rPr>
              <a:t>inf</a:t>
            </a:r>
            <a:r>
              <a:rPr sz="2000" spc="-15" dirty="0" err="1" smtClean="0">
                <a:solidFill>
                  <a:srgbClr val="D93090"/>
                </a:solidFill>
                <a:latin typeface="Times New Roman"/>
                <a:cs typeface="Times New Roman"/>
              </a:rPr>
              <a:t>é</a:t>
            </a:r>
            <a:r>
              <a:rPr sz="2000" spc="-10" dirty="0" err="1" smtClean="0">
                <a:solidFill>
                  <a:srgbClr val="D93090"/>
                </a:solidFill>
                <a:latin typeface="Times New Roman"/>
                <a:cs typeface="Times New Roman"/>
              </a:rPr>
              <a:t>r</a:t>
            </a:r>
            <a:r>
              <a:rPr sz="2000" dirty="0" err="1" smtClean="0">
                <a:solidFill>
                  <a:srgbClr val="D93090"/>
                </a:solidFill>
                <a:latin typeface="Times New Roman"/>
                <a:cs typeface="Times New Roman"/>
              </a:rPr>
              <a:t>ie</a:t>
            </a:r>
            <a:r>
              <a:rPr sz="2000" spc="-10" dirty="0" err="1" smtClean="0">
                <a:solidFill>
                  <a:srgbClr val="D93090"/>
                </a:solidFill>
                <a:latin typeface="Times New Roman"/>
                <a:cs typeface="Times New Roman"/>
              </a:rPr>
              <a:t>u</a:t>
            </a:r>
            <a:r>
              <a:rPr sz="2000" dirty="0" err="1" smtClean="0">
                <a:solidFill>
                  <a:srgbClr val="D93090"/>
                </a:solidFill>
                <a:latin typeface="Times New Roman"/>
                <a:cs typeface="Times New Roman"/>
              </a:rPr>
              <a:t>r</a:t>
            </a:r>
            <a:r>
              <a:rPr sz="2000" spc="-10" dirty="0" smtClean="0">
                <a:solidFill>
                  <a:srgbClr val="D93090"/>
                </a:solidFill>
                <a:latin typeface="Times New Roman"/>
                <a:cs typeface="Times New Roman"/>
              </a:rPr>
              <a:t> </a:t>
            </a:r>
            <a:r>
              <a:rPr sz="2000" dirty="0">
                <a:solidFill>
                  <a:srgbClr val="D93090"/>
                </a:solidFill>
                <a:latin typeface="Times New Roman"/>
                <a:cs typeface="Times New Roman"/>
              </a:rPr>
              <a:t>à</a:t>
            </a:r>
            <a:r>
              <a:rPr sz="2000" spc="-10" dirty="0">
                <a:solidFill>
                  <a:srgbClr val="D93090"/>
                </a:solidFill>
                <a:latin typeface="Times New Roman"/>
                <a:cs typeface="Times New Roman"/>
              </a:rPr>
              <a:t> </a:t>
            </a:r>
            <a:r>
              <a:rPr sz="2000" dirty="0">
                <a:solidFill>
                  <a:srgbClr val="D93090"/>
                </a:solidFill>
                <a:latin typeface="Times New Roman"/>
                <a:cs typeface="Times New Roman"/>
              </a:rPr>
              <a:t>50</a:t>
            </a:r>
            <a:r>
              <a:rPr sz="2000" dirty="0" smtClean="0">
                <a:solidFill>
                  <a:srgbClr val="D93090"/>
                </a:solidFill>
                <a:latin typeface="Times New Roman"/>
                <a:cs typeface="Times New Roman"/>
              </a:rPr>
              <a:t>?</a:t>
            </a:r>
            <a:endParaRPr sz="2000" dirty="0">
              <a:latin typeface="Times New Roman"/>
              <a:cs typeface="Times New Roman"/>
            </a:endParaRPr>
          </a:p>
        </p:txBody>
      </p:sp>
      <p:sp>
        <p:nvSpPr>
          <p:cNvPr id="34" name="object 12"/>
          <p:cNvSpPr txBox="1"/>
          <p:nvPr/>
        </p:nvSpPr>
        <p:spPr>
          <a:xfrm>
            <a:off x="6726020" y="5022596"/>
            <a:ext cx="4612863" cy="1487587"/>
          </a:xfrm>
          <a:prstGeom prst="rect">
            <a:avLst/>
          </a:prstGeom>
        </p:spPr>
        <p:txBody>
          <a:bodyPr vert="horz" wrap="square" lIns="0" tIns="0" rIns="0" bIns="0" rtlCol="0">
            <a:spAutoFit/>
          </a:bodyPr>
          <a:lstStyle/>
          <a:p>
            <a:pPr marL="12700">
              <a:tabLst>
                <a:tab pos="911860" algn="l"/>
              </a:tabLst>
            </a:pPr>
            <a:r>
              <a:rPr lang="fr-FR" b="1" spc="-5" dirty="0">
                <a:solidFill>
                  <a:srgbClr val="000098"/>
                </a:solidFill>
                <a:latin typeface="Courier New"/>
                <a:cs typeface="Courier New"/>
              </a:rPr>
              <a:t>SELEC</a:t>
            </a:r>
            <a:r>
              <a:rPr lang="fr-FR" b="1" dirty="0">
                <a:solidFill>
                  <a:srgbClr val="000098"/>
                </a:solidFill>
                <a:latin typeface="Courier New"/>
                <a:cs typeface="Courier New"/>
              </a:rPr>
              <a:t>T</a:t>
            </a:r>
            <a:r>
              <a:rPr lang="fr-FR" b="1" spc="150" dirty="0">
                <a:solidFill>
                  <a:srgbClr val="000098"/>
                </a:solidFill>
                <a:latin typeface="Times New Roman"/>
                <a:cs typeface="Times New Roman"/>
              </a:rPr>
              <a:t> </a:t>
            </a:r>
            <a:r>
              <a:rPr lang="fr-FR" spc="-5" dirty="0" err="1">
                <a:solidFill>
                  <a:srgbClr val="000098"/>
                </a:solidFill>
                <a:latin typeface="Courier New"/>
                <a:cs typeface="Courier New"/>
              </a:rPr>
              <a:t>Ename</a:t>
            </a:r>
            <a:endParaRPr lang="fr-FR" dirty="0">
              <a:latin typeface="Courier New"/>
              <a:cs typeface="Courier New"/>
            </a:endParaRPr>
          </a:p>
          <a:p>
            <a:pPr marL="12700">
              <a:tabLst>
                <a:tab pos="911860" algn="l"/>
              </a:tabLst>
            </a:pPr>
            <a:r>
              <a:rPr lang="fr-FR" b="1" spc="-5" dirty="0" smtClean="0">
                <a:solidFill>
                  <a:srgbClr val="000098"/>
                </a:solidFill>
                <a:latin typeface="Courier New"/>
                <a:cs typeface="Courier New"/>
              </a:rPr>
              <a:t> </a:t>
            </a:r>
            <a:r>
              <a:rPr b="1" spc="-5" dirty="0" smtClean="0">
                <a:solidFill>
                  <a:srgbClr val="000098"/>
                </a:solidFill>
                <a:latin typeface="Courier New"/>
                <a:cs typeface="Courier New"/>
              </a:rPr>
              <a:t>FRO</a:t>
            </a:r>
            <a:r>
              <a:rPr b="1" dirty="0" smtClean="0">
                <a:solidFill>
                  <a:srgbClr val="000098"/>
                </a:solidFill>
                <a:latin typeface="Courier New"/>
                <a:cs typeface="Courier New"/>
              </a:rPr>
              <a:t>M</a:t>
            </a:r>
            <a:r>
              <a:rPr b="1" dirty="0">
                <a:solidFill>
                  <a:srgbClr val="000098"/>
                </a:solidFill>
                <a:latin typeface="Times New Roman"/>
                <a:cs typeface="Times New Roman"/>
              </a:rPr>
              <a:t>	</a:t>
            </a:r>
            <a:r>
              <a:rPr spc="-5" dirty="0" err="1" smtClean="0">
                <a:solidFill>
                  <a:srgbClr val="000098"/>
                </a:solidFill>
                <a:latin typeface="Courier New"/>
                <a:cs typeface="Courier New"/>
              </a:rPr>
              <a:t>Emp</a:t>
            </a:r>
            <a:r>
              <a:rPr lang="fr-FR" dirty="0">
                <a:latin typeface="Courier New"/>
                <a:cs typeface="Courier New"/>
              </a:rPr>
              <a:t> </a:t>
            </a:r>
            <a:r>
              <a:rPr b="1" spc="-5" dirty="0" smtClean="0">
                <a:solidFill>
                  <a:srgbClr val="000098"/>
                </a:solidFill>
                <a:latin typeface="Courier New"/>
                <a:cs typeface="Courier New"/>
              </a:rPr>
              <a:t>WHER</a:t>
            </a:r>
            <a:r>
              <a:rPr b="1" dirty="0" smtClean="0">
                <a:solidFill>
                  <a:srgbClr val="000098"/>
                </a:solidFill>
                <a:latin typeface="Courier New"/>
                <a:cs typeface="Courier New"/>
              </a:rPr>
              <a:t>E</a:t>
            </a:r>
            <a:r>
              <a:rPr b="1" dirty="0">
                <a:solidFill>
                  <a:srgbClr val="000098"/>
                </a:solidFill>
                <a:latin typeface="Times New Roman"/>
                <a:cs typeface="Times New Roman"/>
              </a:rPr>
              <a:t>	</a:t>
            </a:r>
            <a:r>
              <a:rPr spc="-5" dirty="0" smtClean="0">
                <a:solidFill>
                  <a:srgbClr val="000098"/>
                </a:solidFill>
                <a:latin typeface="Courier New"/>
                <a:cs typeface="Courier New"/>
              </a:rPr>
              <a:t>City</a:t>
            </a:r>
            <a:r>
              <a:rPr lang="fr-FR" spc="-5" dirty="0" smtClean="0">
                <a:solidFill>
                  <a:srgbClr val="000098"/>
                </a:solidFill>
                <a:latin typeface="Courier New"/>
                <a:cs typeface="Courier New"/>
              </a:rPr>
              <a:t> </a:t>
            </a:r>
            <a:r>
              <a:rPr lang="en-US" b="1" spc="-5" dirty="0">
                <a:solidFill>
                  <a:srgbClr val="000098"/>
                </a:solidFill>
                <a:latin typeface="Courier New"/>
                <a:cs typeface="Courier New"/>
              </a:rPr>
              <a:t>NO</a:t>
            </a:r>
            <a:r>
              <a:rPr lang="en-US" b="1" dirty="0">
                <a:solidFill>
                  <a:srgbClr val="000098"/>
                </a:solidFill>
                <a:latin typeface="Courier New"/>
                <a:cs typeface="Courier New"/>
              </a:rPr>
              <a:t>T</a:t>
            </a:r>
            <a:r>
              <a:rPr lang="en-US" b="1" dirty="0">
                <a:solidFill>
                  <a:srgbClr val="000098"/>
                </a:solidFill>
                <a:latin typeface="Times New Roman"/>
                <a:cs typeface="Times New Roman"/>
              </a:rPr>
              <a:t>	</a:t>
            </a:r>
            <a:r>
              <a:rPr lang="en-US" b="1" spc="-5" dirty="0" smtClean="0">
                <a:solidFill>
                  <a:srgbClr val="000098"/>
                </a:solidFill>
                <a:latin typeface="Courier New"/>
                <a:cs typeface="Courier New"/>
              </a:rPr>
              <a:t>IN</a:t>
            </a:r>
            <a:r>
              <a:rPr lang="en-US" dirty="0" smtClean="0">
                <a:latin typeface="Courier New"/>
                <a:cs typeface="Courier New"/>
              </a:rPr>
              <a:t> </a:t>
            </a:r>
            <a:r>
              <a:rPr lang="en-US" spc="-5" dirty="0" smtClean="0">
                <a:solidFill>
                  <a:srgbClr val="000098"/>
                </a:solidFill>
                <a:latin typeface="Courier New"/>
                <a:cs typeface="Courier New"/>
              </a:rPr>
              <a:t>(</a:t>
            </a:r>
            <a:r>
              <a:rPr lang="en-US" b="1" spc="-5" dirty="0" smtClean="0">
                <a:solidFill>
                  <a:srgbClr val="000098"/>
                </a:solidFill>
                <a:latin typeface="Courier New"/>
                <a:cs typeface="Courier New"/>
              </a:rPr>
              <a:t>SELE</a:t>
            </a:r>
            <a:r>
              <a:rPr lang="en-US" b="1" spc="-20" dirty="0" smtClean="0">
                <a:solidFill>
                  <a:srgbClr val="000098"/>
                </a:solidFill>
                <a:latin typeface="Courier New"/>
                <a:cs typeface="Courier New"/>
              </a:rPr>
              <a:t>C</a:t>
            </a:r>
            <a:r>
              <a:rPr lang="en-US" b="1" dirty="0" smtClean="0">
                <a:solidFill>
                  <a:srgbClr val="000098"/>
                </a:solidFill>
                <a:latin typeface="Courier New"/>
                <a:cs typeface="Courier New"/>
              </a:rPr>
              <a:t>T</a:t>
            </a:r>
            <a:r>
              <a:rPr lang="en-US" b="1" dirty="0">
                <a:solidFill>
                  <a:srgbClr val="000098"/>
                </a:solidFill>
                <a:latin typeface="Times New Roman"/>
                <a:cs typeface="Times New Roman"/>
              </a:rPr>
              <a:t>	</a:t>
            </a:r>
            <a:r>
              <a:rPr lang="en-US" spc="-5" dirty="0" smtClean="0">
                <a:solidFill>
                  <a:srgbClr val="000098"/>
                </a:solidFill>
                <a:latin typeface="Courier New"/>
                <a:cs typeface="Courier New"/>
              </a:rPr>
              <a:t>City</a:t>
            </a:r>
            <a:r>
              <a:rPr lang="en-US" dirty="0" smtClean="0">
                <a:latin typeface="Courier New"/>
                <a:cs typeface="Courier New"/>
              </a:rPr>
              <a:t> </a:t>
            </a:r>
            <a:r>
              <a:rPr lang="en-US" b="1" spc="-5" dirty="0" smtClean="0">
                <a:solidFill>
                  <a:srgbClr val="000098"/>
                </a:solidFill>
                <a:latin typeface="Courier New"/>
                <a:cs typeface="Courier New"/>
              </a:rPr>
              <a:t>FRO</a:t>
            </a:r>
            <a:r>
              <a:rPr lang="en-US" b="1" dirty="0" smtClean="0">
                <a:solidFill>
                  <a:srgbClr val="000098"/>
                </a:solidFill>
                <a:latin typeface="Courier New"/>
                <a:cs typeface="Courier New"/>
              </a:rPr>
              <a:t>M </a:t>
            </a:r>
            <a:r>
              <a:rPr lang="en-US" spc="-5" dirty="0" smtClean="0">
                <a:solidFill>
                  <a:srgbClr val="000098"/>
                </a:solidFill>
                <a:latin typeface="Courier New"/>
                <a:cs typeface="Courier New"/>
              </a:rPr>
              <a:t>Proje</a:t>
            </a:r>
            <a:r>
              <a:rPr lang="en-US" spc="-20" dirty="0" smtClean="0">
                <a:solidFill>
                  <a:srgbClr val="000098"/>
                </a:solidFill>
                <a:latin typeface="Courier New"/>
                <a:cs typeface="Courier New"/>
              </a:rPr>
              <a:t>c</a:t>
            </a:r>
            <a:r>
              <a:rPr lang="en-US" dirty="0" smtClean="0">
                <a:solidFill>
                  <a:srgbClr val="000098"/>
                </a:solidFill>
                <a:latin typeface="Courier New"/>
                <a:cs typeface="Courier New"/>
              </a:rPr>
              <a:t>t</a:t>
            </a:r>
            <a:r>
              <a:rPr lang="en-US" dirty="0" smtClean="0">
                <a:latin typeface="Courier New"/>
                <a:cs typeface="Courier New"/>
              </a:rPr>
              <a:t> </a:t>
            </a:r>
            <a:r>
              <a:rPr lang="en-US" b="1" spc="-5" dirty="0" smtClean="0">
                <a:solidFill>
                  <a:srgbClr val="000098"/>
                </a:solidFill>
                <a:latin typeface="Courier New"/>
                <a:cs typeface="Courier New"/>
              </a:rPr>
              <a:t>WHER</a:t>
            </a:r>
            <a:r>
              <a:rPr lang="en-US" b="1" dirty="0" smtClean="0">
                <a:solidFill>
                  <a:srgbClr val="000098"/>
                </a:solidFill>
                <a:latin typeface="Courier New"/>
                <a:cs typeface="Courier New"/>
              </a:rPr>
              <a:t>E</a:t>
            </a:r>
            <a:r>
              <a:rPr lang="en-US" b="1" dirty="0">
                <a:solidFill>
                  <a:srgbClr val="000098"/>
                </a:solidFill>
                <a:latin typeface="Times New Roman"/>
                <a:cs typeface="Times New Roman"/>
              </a:rPr>
              <a:t>	</a:t>
            </a:r>
            <a:r>
              <a:rPr lang="en-US" spc="-5" dirty="0">
                <a:solidFill>
                  <a:srgbClr val="000098"/>
                </a:solidFill>
                <a:latin typeface="Courier New"/>
                <a:cs typeface="Courier New"/>
              </a:rPr>
              <a:t>Budge</a:t>
            </a:r>
            <a:r>
              <a:rPr lang="en-US" dirty="0">
                <a:solidFill>
                  <a:srgbClr val="000098"/>
                </a:solidFill>
                <a:latin typeface="Courier New"/>
                <a:cs typeface="Courier New"/>
              </a:rPr>
              <a:t>t</a:t>
            </a:r>
            <a:r>
              <a:rPr lang="en-US" dirty="0">
                <a:solidFill>
                  <a:srgbClr val="000098"/>
                </a:solidFill>
                <a:latin typeface="Times New Roman"/>
                <a:cs typeface="Times New Roman"/>
              </a:rPr>
              <a:t>	</a:t>
            </a:r>
            <a:r>
              <a:rPr lang="en-US" dirty="0">
                <a:solidFill>
                  <a:srgbClr val="000098"/>
                </a:solidFill>
                <a:latin typeface="Courier New"/>
                <a:cs typeface="Courier New"/>
              </a:rPr>
              <a:t>&lt;</a:t>
            </a:r>
            <a:r>
              <a:rPr lang="en-US" dirty="0">
                <a:solidFill>
                  <a:srgbClr val="000098"/>
                </a:solidFill>
                <a:latin typeface="Times New Roman"/>
                <a:cs typeface="Times New Roman"/>
              </a:rPr>
              <a:t>	</a:t>
            </a:r>
            <a:r>
              <a:rPr lang="en-US" spc="-5" dirty="0">
                <a:solidFill>
                  <a:srgbClr val="000098"/>
                </a:solidFill>
                <a:latin typeface="Courier New"/>
                <a:cs typeface="Courier New"/>
              </a:rPr>
              <a:t>50);</a:t>
            </a:r>
            <a:endParaRPr lang="en-US" dirty="0">
              <a:latin typeface="Courier New"/>
              <a:cs typeface="Courier New"/>
            </a:endParaRPr>
          </a:p>
          <a:p>
            <a:pPr marL="12700">
              <a:spcBef>
                <a:spcPts val="800"/>
              </a:spcBef>
              <a:tabLst>
                <a:tab pos="911860" algn="l"/>
              </a:tabLst>
            </a:pPr>
            <a:endParaRPr dirty="0">
              <a:latin typeface="Courier New"/>
              <a:cs typeface="Courier New"/>
            </a:endParaRPr>
          </a:p>
        </p:txBody>
      </p:sp>
    </p:spTree>
    <p:extLst>
      <p:ext uri="{BB962C8B-B14F-4D97-AF65-F5344CB8AC3E}">
        <p14:creationId xmlns:p14="http://schemas.microsoft.com/office/powerpoint/2010/main" val="2344923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1808" y="1810117"/>
            <a:ext cx="11124550" cy="4670894"/>
          </a:xfrm>
        </p:spPr>
        <p:txBody>
          <a:bodyPr>
            <a:noAutofit/>
          </a:bodyPr>
          <a:lstStyle/>
          <a:p>
            <a:r>
              <a:rPr lang="fr-FR" dirty="0" smtClean="0"/>
              <a:t>Comprendre </a:t>
            </a:r>
            <a:r>
              <a:rPr lang="fr-FR" dirty="0"/>
              <a:t>la définition des Systèmes d'Information (SI)</a:t>
            </a:r>
          </a:p>
          <a:p>
            <a:r>
              <a:rPr lang="fr-FR" dirty="0"/>
              <a:t>Identifier les composants d'un SI</a:t>
            </a:r>
          </a:p>
          <a:p>
            <a:r>
              <a:rPr lang="fr-FR" dirty="0"/>
              <a:t>Reconnaître les rôles et l'importance des SI dans les organisations</a:t>
            </a:r>
          </a:p>
          <a:p>
            <a:r>
              <a:rPr lang="fr-FR" dirty="0"/>
              <a:t>Distinguer les types de SI : transactionnels, décisionnels, </a:t>
            </a:r>
            <a:r>
              <a:rPr lang="fr-FR" dirty="0" smtClean="0"/>
              <a:t>collaboratifs</a:t>
            </a:r>
          </a:p>
          <a:p>
            <a:r>
              <a:rPr lang="fr-FR" dirty="0" smtClean="0"/>
              <a:t>Maitriser les concepts de dépendances fonctionnels et de  la normalisation </a:t>
            </a:r>
          </a:p>
          <a:p>
            <a:r>
              <a:rPr lang="fr-FR" dirty="0" smtClean="0"/>
              <a:t>Modéliser une baes de donnée relationnelle selon la méthode MERISE</a:t>
            </a:r>
          </a:p>
          <a:p>
            <a:r>
              <a:rPr lang="fr-FR" dirty="0" smtClean="0"/>
              <a:t>Manipuler le langage SQL ( LDD , LMD)</a:t>
            </a:r>
          </a:p>
          <a:p>
            <a:r>
              <a:rPr lang="fr-FR" dirty="0" smtClean="0"/>
              <a:t>Appréhender la notion de Transaction </a:t>
            </a:r>
            <a:endParaRPr lang="fr-FR" dirty="0"/>
          </a:p>
          <a:p>
            <a:pPr marL="0" indent="0">
              <a:buNone/>
            </a:pPr>
            <a:endParaRPr lang="fr-FR" dirty="0"/>
          </a:p>
        </p:txBody>
      </p:sp>
      <p:sp>
        <p:nvSpPr>
          <p:cNvPr id="6" name="Rectangle 2"/>
          <p:cNvSpPr>
            <a:spLocks noChangeArrowheads="1"/>
          </p:cNvSpPr>
          <p:nvPr/>
        </p:nvSpPr>
        <p:spPr bwMode="auto">
          <a:xfrm>
            <a:off x="3780348" y="890954"/>
            <a:ext cx="3600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fr-FR" altLang="fr-FR" sz="2800" b="1" dirty="0" smtClean="0">
                <a:solidFill>
                  <a:srgbClr val="333399"/>
                </a:solidFill>
              </a:rPr>
              <a:t>Objectifs</a:t>
            </a:r>
            <a:endParaRPr lang="fr-FR" altLang="fr-FR" sz="2800" b="1" dirty="0">
              <a:solidFill>
                <a:srgbClr val="333399"/>
              </a:solidFill>
            </a:endParaRPr>
          </a:p>
        </p:txBody>
      </p:sp>
      <p:sp>
        <p:nvSpPr>
          <p:cNvPr id="7" name="Titre 1"/>
          <p:cNvSpPr txBox="1">
            <a:spLocks/>
          </p:cNvSpPr>
          <p:nvPr/>
        </p:nvSpPr>
        <p:spPr>
          <a:xfrm>
            <a:off x="1426505" y="-127720"/>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Tree>
    <p:extLst>
      <p:ext uri="{BB962C8B-B14F-4D97-AF65-F5344CB8AC3E}">
        <p14:creationId xmlns:p14="http://schemas.microsoft.com/office/powerpoint/2010/main" val="773457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51101" y="2292356"/>
            <a:ext cx="11123723" cy="2620856"/>
          </a:xfrm>
          <a:prstGeom prst="rect">
            <a:avLst/>
          </a:prstGeom>
        </p:spPr>
        <p:txBody>
          <a:bodyPr vert="horz" wrap="square" lIns="0" tIns="9789" rIns="0" bIns="0" rtlCol="0">
            <a:spAutoFit/>
          </a:bodyPr>
          <a:lstStyle/>
          <a:p>
            <a:pPr marL="468140" marR="1481580" indent="-457200">
              <a:lnSpc>
                <a:spcPct val="150000"/>
              </a:lnSpc>
              <a:spcBef>
                <a:spcPts val="77"/>
              </a:spcBef>
              <a:buFont typeface="Wingdings" panose="05000000000000000000" pitchFamily="2" charset="2"/>
              <a:buChar char="v"/>
              <a:tabLst>
                <a:tab pos="354128" algn="l"/>
                <a:tab pos="354704" algn="l"/>
              </a:tabLst>
            </a:pPr>
            <a:r>
              <a:rPr lang="fr-FR" sz="2800" dirty="0" smtClean="0">
                <a:latin typeface="Calibri"/>
                <a:cs typeface="Calibri"/>
              </a:rPr>
              <a:t>Mettre </a:t>
            </a:r>
            <a:r>
              <a:rPr lang="fr-FR" sz="2800" dirty="0">
                <a:latin typeface="Calibri"/>
                <a:cs typeface="Calibri"/>
              </a:rPr>
              <a:t>à jour et améliorer le logiciel pour assurer sa </a:t>
            </a:r>
            <a:r>
              <a:rPr lang="fr-FR" sz="2800" dirty="0" smtClean="0">
                <a:latin typeface="Calibri"/>
                <a:cs typeface="Calibri"/>
              </a:rPr>
              <a:t>pérennité</a:t>
            </a:r>
          </a:p>
          <a:p>
            <a:pPr marL="468140" marR="1481580" indent="-457200">
              <a:lnSpc>
                <a:spcPct val="150000"/>
              </a:lnSpc>
              <a:spcBef>
                <a:spcPts val="77"/>
              </a:spcBef>
              <a:buFont typeface="Wingdings" panose="05000000000000000000" pitchFamily="2" charset="2"/>
              <a:buChar char="v"/>
              <a:tabLst>
                <a:tab pos="354128" algn="l"/>
                <a:tab pos="354704" algn="l"/>
              </a:tabLst>
            </a:pPr>
            <a:r>
              <a:rPr lang="fr-FR" sz="2800" dirty="0" smtClean="0">
                <a:latin typeface="Calibri"/>
                <a:cs typeface="Calibri"/>
              </a:rPr>
              <a:t>Intervenir en Cas de dégradation des performances</a:t>
            </a:r>
          </a:p>
          <a:p>
            <a:pPr marL="468140" marR="1481580" indent="-457200">
              <a:lnSpc>
                <a:spcPct val="150000"/>
              </a:lnSpc>
              <a:spcBef>
                <a:spcPts val="77"/>
              </a:spcBef>
              <a:buFont typeface="Wingdings" panose="05000000000000000000" pitchFamily="2" charset="2"/>
              <a:buChar char="v"/>
              <a:tabLst>
                <a:tab pos="354128" algn="l"/>
                <a:tab pos="354704" algn="l"/>
              </a:tabLst>
            </a:pPr>
            <a:r>
              <a:rPr lang="fr-FR" sz="2800" dirty="0" smtClean="0">
                <a:latin typeface="Calibri"/>
                <a:cs typeface="Calibri"/>
              </a:rPr>
              <a:t>limiter </a:t>
            </a:r>
            <a:r>
              <a:rPr lang="fr-FR" sz="2800" dirty="0">
                <a:latin typeface="Calibri"/>
                <a:cs typeface="Calibri"/>
              </a:rPr>
              <a:t>le temps et les coûts de maintenance, il faut porter ses efforts sur les étapes </a:t>
            </a:r>
            <a:r>
              <a:rPr lang="fr-FR" sz="2800" dirty="0" smtClean="0">
                <a:latin typeface="Calibri"/>
                <a:cs typeface="Calibri"/>
              </a:rPr>
              <a:t>antérieures</a:t>
            </a:r>
            <a:endParaRPr lang="fr-FR" sz="2800"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40"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r>
              <a:rPr lang="fr-FR" sz="3000" b="1" spc="145" dirty="0" smtClean="0">
                <a:solidFill>
                  <a:schemeClr val="accent5"/>
                </a:solidFill>
                <a:cs typeface="Calibri"/>
              </a:rPr>
              <a:t>:</a:t>
            </a:r>
          </a:p>
          <a:p>
            <a:pPr marL="3455" lvl="0">
              <a:spcBef>
                <a:spcPts val="481"/>
              </a:spcBef>
            </a:pPr>
            <a:r>
              <a:rPr lang="fr-FR" sz="3000" b="1" spc="145" dirty="0" smtClean="0">
                <a:solidFill>
                  <a:srgbClr val="C00000"/>
                </a:solidFill>
                <a:cs typeface="Calibri"/>
              </a:rPr>
              <a:t>Maintenance </a:t>
            </a:r>
            <a:endParaRPr lang="fr-FR" sz="3000" b="1" spc="145" dirty="0">
              <a:solidFill>
                <a:srgbClr val="C00000"/>
              </a:solidFill>
              <a:cs typeface="Calibri"/>
            </a:endParaRPr>
          </a:p>
        </p:txBody>
      </p:sp>
    </p:spTree>
    <p:extLst>
      <p:ext uri="{BB962C8B-B14F-4D97-AF65-F5344CB8AC3E}">
        <p14:creationId xmlns:p14="http://schemas.microsoft.com/office/powerpoint/2010/main" val="171053978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3"/>
          <p:cNvSpPr/>
          <p:nvPr/>
        </p:nvSpPr>
        <p:spPr>
          <a:xfrm>
            <a:off x="3003498" y="4012314"/>
            <a:ext cx="320673" cy="373696"/>
          </a:xfrm>
          <a:prstGeom prst="rect">
            <a:avLst/>
          </a:prstGeom>
          <a:blipFill>
            <a:blip r:embed="rId3" cstate="print"/>
            <a:stretch>
              <a:fillRect/>
            </a:stretch>
          </a:blipFill>
        </p:spPr>
        <p:txBody>
          <a:bodyPr wrap="square" lIns="0" tIns="0" rIns="0" bIns="0" rtlCol="0"/>
          <a:lstStyle/>
          <a:p>
            <a:endParaRPr/>
          </a:p>
        </p:txBody>
      </p:sp>
      <p:sp>
        <p:nvSpPr>
          <p:cNvPr id="19" name="object 4"/>
          <p:cNvSpPr/>
          <p:nvPr/>
        </p:nvSpPr>
        <p:spPr>
          <a:xfrm>
            <a:off x="6750151" y="3966718"/>
            <a:ext cx="320673" cy="373696"/>
          </a:xfrm>
          <a:prstGeom prst="rect">
            <a:avLst/>
          </a:prstGeom>
          <a:blipFill>
            <a:blip r:embed="rId3" cstate="print"/>
            <a:stretch>
              <a:fillRect/>
            </a:stretch>
          </a:blipFill>
        </p:spPr>
        <p:txBody>
          <a:bodyPr wrap="square" lIns="0" tIns="0" rIns="0" bIns="0" rtlCol="0"/>
          <a:lstStyle/>
          <a:p>
            <a:endParaRPr/>
          </a:p>
        </p:txBody>
      </p:sp>
      <p:sp>
        <p:nvSpPr>
          <p:cNvPr id="20" name="object 5"/>
          <p:cNvSpPr/>
          <p:nvPr/>
        </p:nvSpPr>
        <p:spPr>
          <a:xfrm>
            <a:off x="7273817" y="3979360"/>
            <a:ext cx="437516" cy="373696"/>
          </a:xfrm>
          <a:prstGeom prst="rect">
            <a:avLst/>
          </a:prstGeom>
          <a:blipFill>
            <a:blip r:embed="rId4" cstate="print"/>
            <a:stretch>
              <a:fillRect/>
            </a:stretch>
          </a:blipFill>
        </p:spPr>
        <p:txBody>
          <a:bodyPr wrap="square" lIns="0" tIns="0" rIns="0" bIns="0" rtlCol="0"/>
          <a:lstStyle/>
          <a:p>
            <a:endParaRPr/>
          </a:p>
        </p:txBody>
      </p:sp>
      <p:sp>
        <p:nvSpPr>
          <p:cNvPr id="21" name="object 6"/>
          <p:cNvSpPr txBox="1"/>
          <p:nvPr/>
        </p:nvSpPr>
        <p:spPr>
          <a:xfrm>
            <a:off x="2560936" y="4005589"/>
            <a:ext cx="3432175" cy="369332"/>
          </a:xfrm>
          <a:prstGeom prst="rect">
            <a:avLst/>
          </a:prstGeom>
        </p:spPr>
        <p:txBody>
          <a:bodyPr vert="horz" wrap="square" lIns="0" tIns="0" rIns="0" bIns="0" rtlCol="0">
            <a:spAutoFit/>
          </a:bodyPr>
          <a:lstStyle/>
          <a:p>
            <a:pPr marL="693420" indent="-680720">
              <a:buClr>
                <a:srgbClr val="000098"/>
              </a:buClr>
              <a:buFont typeface="Times New Roman"/>
              <a:buChar char="•"/>
              <a:tabLst>
                <a:tab pos="694055" algn="l"/>
                <a:tab pos="3334385" algn="l"/>
              </a:tabLst>
            </a:pPr>
            <a:r>
              <a:rPr lang="fr-FR" sz="2400" spc="-10" dirty="0">
                <a:solidFill>
                  <a:srgbClr val="000098"/>
                </a:solidFill>
                <a:latin typeface="Times New Roman"/>
                <a:cs typeface="Times New Roman"/>
              </a:rPr>
              <a:t>est</a:t>
            </a:r>
            <a:r>
              <a:rPr lang="fr-FR" sz="2400" spc="10" dirty="0">
                <a:solidFill>
                  <a:srgbClr val="000098"/>
                </a:solidFill>
                <a:latin typeface="Times New Roman"/>
                <a:cs typeface="Times New Roman"/>
              </a:rPr>
              <a:t> </a:t>
            </a:r>
            <a:r>
              <a:rPr lang="fr-FR" sz="2400" spc="-15" dirty="0">
                <a:solidFill>
                  <a:srgbClr val="000098"/>
                </a:solidFill>
                <a:latin typeface="Times New Roman"/>
                <a:cs typeface="Times New Roman"/>
              </a:rPr>
              <a:t>une</a:t>
            </a:r>
            <a:r>
              <a:rPr lang="fr-FR" sz="2400" dirty="0">
                <a:solidFill>
                  <a:srgbClr val="000098"/>
                </a:solidFill>
                <a:latin typeface="Times New Roman"/>
                <a:cs typeface="Times New Roman"/>
              </a:rPr>
              <a:t> </a:t>
            </a:r>
            <a:r>
              <a:rPr lang="fr-FR" sz="2400" spc="-15" dirty="0">
                <a:solidFill>
                  <a:srgbClr val="000098"/>
                </a:solidFill>
                <a:latin typeface="Times New Roman"/>
                <a:cs typeface="Times New Roman"/>
              </a:rPr>
              <a:t>co</a:t>
            </a:r>
            <a:r>
              <a:rPr lang="fr-FR" sz="2400" spc="-50" dirty="0">
                <a:solidFill>
                  <a:srgbClr val="000098"/>
                </a:solidFill>
                <a:latin typeface="Times New Roman"/>
                <a:cs typeface="Times New Roman"/>
              </a:rPr>
              <a:t>m</a:t>
            </a:r>
            <a:r>
              <a:rPr lang="fr-FR" sz="2400" spc="-15" dirty="0">
                <a:solidFill>
                  <a:srgbClr val="000098"/>
                </a:solidFill>
                <a:latin typeface="Times New Roman"/>
                <a:cs typeface="Times New Roman"/>
              </a:rPr>
              <a:t>par</a:t>
            </a:r>
            <a:r>
              <a:rPr lang="fr-FR" sz="2400" spc="-25" dirty="0">
                <a:solidFill>
                  <a:srgbClr val="000098"/>
                </a:solidFill>
                <a:latin typeface="Times New Roman"/>
                <a:cs typeface="Times New Roman"/>
              </a:rPr>
              <a:t>a</a:t>
            </a:r>
            <a:r>
              <a:rPr lang="fr-FR" sz="2400" spc="-10" dirty="0">
                <a:solidFill>
                  <a:srgbClr val="000098"/>
                </a:solidFill>
                <a:latin typeface="Times New Roman"/>
                <a:cs typeface="Times New Roman"/>
              </a:rPr>
              <a:t>ison</a:t>
            </a:r>
            <a:r>
              <a:rPr lang="fr-FR" sz="2400" dirty="0">
                <a:solidFill>
                  <a:srgbClr val="000098"/>
                </a:solidFill>
                <a:latin typeface="Times New Roman"/>
                <a:cs typeface="Times New Roman"/>
              </a:rPr>
              <a:t>	</a:t>
            </a:r>
            <a:r>
              <a:rPr lang="fr-FR" sz="2400" spc="-10" dirty="0">
                <a:solidFill>
                  <a:srgbClr val="000098"/>
                </a:solidFill>
                <a:latin typeface="Times New Roman"/>
                <a:cs typeface="Times New Roman"/>
              </a:rPr>
              <a:t>:</a:t>
            </a:r>
            <a:endParaRPr lang="fr-FR" sz="2400" dirty="0">
              <a:latin typeface="Times New Roman"/>
              <a:cs typeface="Times New Roman"/>
            </a:endParaRPr>
          </a:p>
        </p:txBody>
      </p:sp>
      <p:sp>
        <p:nvSpPr>
          <p:cNvPr id="22" name="object 7"/>
          <p:cNvSpPr txBox="1"/>
          <p:nvPr/>
        </p:nvSpPr>
        <p:spPr>
          <a:xfrm>
            <a:off x="7711332" y="3971082"/>
            <a:ext cx="2811091" cy="369332"/>
          </a:xfrm>
          <a:prstGeom prst="rect">
            <a:avLst/>
          </a:prstGeom>
        </p:spPr>
        <p:txBody>
          <a:bodyPr vert="horz" wrap="square" lIns="0" tIns="0" rIns="0" bIns="0" rtlCol="0">
            <a:spAutoFit/>
          </a:bodyPr>
          <a:lstStyle/>
          <a:p>
            <a:pPr marL="12700"/>
            <a:r>
              <a:rPr sz="2400" spc="-15" dirty="0">
                <a:solidFill>
                  <a:srgbClr val="000098"/>
                </a:solidFill>
                <a:latin typeface="Times New Roman"/>
                <a:cs typeface="Times New Roman"/>
              </a:rPr>
              <a:t>{</a:t>
            </a:r>
            <a:r>
              <a:rPr sz="2400" spc="-10" dirty="0">
                <a:solidFill>
                  <a:srgbClr val="000098"/>
                </a:solidFill>
                <a:latin typeface="Times New Roman"/>
                <a:cs typeface="Times New Roman"/>
              </a:rPr>
              <a:t>&lt;</a:t>
            </a:r>
            <a:r>
              <a:rPr sz="2400" dirty="0">
                <a:solidFill>
                  <a:srgbClr val="000098"/>
                </a:solidFill>
                <a:latin typeface="Times New Roman"/>
                <a:cs typeface="Times New Roman"/>
              </a:rPr>
              <a:t>,</a:t>
            </a:r>
            <a:r>
              <a:rPr sz="2400" spc="-45" dirty="0">
                <a:solidFill>
                  <a:srgbClr val="000098"/>
                </a:solidFill>
                <a:latin typeface="Times New Roman"/>
                <a:cs typeface="Times New Roman"/>
              </a:rPr>
              <a:t> </a:t>
            </a:r>
            <a:r>
              <a:rPr sz="2400" spc="-10" dirty="0">
                <a:solidFill>
                  <a:srgbClr val="000098"/>
                </a:solidFill>
                <a:latin typeface="Times New Roman"/>
                <a:cs typeface="Times New Roman"/>
              </a:rPr>
              <a:t>&lt;=</a:t>
            </a:r>
            <a:r>
              <a:rPr sz="2400" dirty="0">
                <a:solidFill>
                  <a:srgbClr val="000098"/>
                </a:solidFill>
                <a:latin typeface="Times New Roman"/>
                <a:cs typeface="Times New Roman"/>
              </a:rPr>
              <a:t>,</a:t>
            </a:r>
            <a:r>
              <a:rPr sz="2400" spc="-20" dirty="0">
                <a:solidFill>
                  <a:srgbClr val="000098"/>
                </a:solidFill>
                <a:latin typeface="Times New Roman"/>
                <a:cs typeface="Times New Roman"/>
              </a:rPr>
              <a:t> </a:t>
            </a:r>
            <a:r>
              <a:rPr sz="2400" spc="-10" dirty="0">
                <a:solidFill>
                  <a:srgbClr val="000098"/>
                </a:solidFill>
                <a:latin typeface="Times New Roman"/>
                <a:cs typeface="Times New Roman"/>
              </a:rPr>
              <a:t>&gt;</a:t>
            </a:r>
            <a:r>
              <a:rPr sz="2400" dirty="0">
                <a:solidFill>
                  <a:srgbClr val="000098"/>
                </a:solidFill>
                <a:latin typeface="Times New Roman"/>
                <a:cs typeface="Times New Roman"/>
              </a:rPr>
              <a:t>, </a:t>
            </a:r>
            <a:r>
              <a:rPr sz="2400" spc="-10" dirty="0">
                <a:solidFill>
                  <a:srgbClr val="000098"/>
                </a:solidFill>
                <a:latin typeface="Times New Roman"/>
                <a:cs typeface="Times New Roman"/>
              </a:rPr>
              <a:t>&gt;=</a:t>
            </a:r>
            <a:r>
              <a:rPr sz="2400" dirty="0">
                <a:solidFill>
                  <a:srgbClr val="000098"/>
                </a:solidFill>
                <a:latin typeface="Times New Roman"/>
                <a:cs typeface="Times New Roman"/>
              </a:rPr>
              <a:t>,</a:t>
            </a:r>
            <a:r>
              <a:rPr sz="2400" spc="-20" dirty="0">
                <a:solidFill>
                  <a:srgbClr val="000098"/>
                </a:solidFill>
                <a:latin typeface="Times New Roman"/>
                <a:cs typeface="Times New Roman"/>
              </a:rPr>
              <a:t> </a:t>
            </a:r>
            <a:r>
              <a:rPr sz="2400" spc="-10" dirty="0" smtClean="0">
                <a:solidFill>
                  <a:srgbClr val="000098"/>
                </a:solidFill>
                <a:latin typeface="Times New Roman"/>
                <a:cs typeface="Times New Roman"/>
              </a:rPr>
              <a:t>&lt;&gt;</a:t>
            </a:r>
            <a:r>
              <a:rPr lang="fr-FR" sz="2400" spc="-10" dirty="0" smtClean="0">
                <a:solidFill>
                  <a:srgbClr val="000098"/>
                </a:solidFill>
                <a:latin typeface="Times New Roman"/>
                <a:cs typeface="Times New Roman"/>
              </a:rPr>
              <a:t>, !=</a:t>
            </a:r>
            <a:r>
              <a:rPr sz="2400" spc="-15" dirty="0" smtClean="0">
                <a:solidFill>
                  <a:srgbClr val="000098"/>
                </a:solidFill>
                <a:latin typeface="Times New Roman"/>
                <a:cs typeface="Times New Roman"/>
              </a:rPr>
              <a:t>}</a:t>
            </a:r>
            <a:endParaRPr sz="2400" dirty="0">
              <a:latin typeface="Times New Roman"/>
              <a:cs typeface="Times New Roman"/>
            </a:endParaRPr>
          </a:p>
        </p:txBody>
      </p:sp>
      <p:sp>
        <p:nvSpPr>
          <p:cNvPr id="23" name="object 8"/>
          <p:cNvSpPr/>
          <p:nvPr/>
        </p:nvSpPr>
        <p:spPr>
          <a:xfrm>
            <a:off x="1567127" y="4627419"/>
            <a:ext cx="398704" cy="303896"/>
          </a:xfrm>
          <a:prstGeom prst="rect">
            <a:avLst/>
          </a:prstGeom>
          <a:blipFill>
            <a:blip r:embed="rId5" cstate="print"/>
            <a:stretch>
              <a:fillRect/>
            </a:stretch>
          </a:blipFill>
        </p:spPr>
        <p:txBody>
          <a:bodyPr wrap="square" lIns="0" tIns="0" rIns="0" bIns="0" rtlCol="0"/>
          <a:lstStyle/>
          <a:p>
            <a:endParaRPr/>
          </a:p>
        </p:txBody>
      </p:sp>
      <p:sp>
        <p:nvSpPr>
          <p:cNvPr id="24" name="object 9"/>
          <p:cNvSpPr txBox="1"/>
          <p:nvPr/>
        </p:nvSpPr>
        <p:spPr>
          <a:xfrm>
            <a:off x="214583" y="4374650"/>
            <a:ext cx="11878415" cy="2485296"/>
          </a:xfrm>
          <a:prstGeom prst="rect">
            <a:avLst/>
          </a:prstGeom>
        </p:spPr>
        <p:txBody>
          <a:bodyPr vert="horz" wrap="square" lIns="0" tIns="0" rIns="0" bIns="0" rtlCol="0">
            <a:spAutoFit/>
          </a:bodyPr>
          <a:lstStyle/>
          <a:p>
            <a:pPr marL="469900" marR="457200" indent="-379413">
              <a:lnSpc>
                <a:spcPts val="2160"/>
              </a:lnSpc>
              <a:buSzPct val="75000"/>
              <a:tabLst>
                <a:tab pos="755015" algn="l"/>
                <a:tab pos="1575435" algn="l"/>
              </a:tabLst>
            </a:pPr>
            <a:r>
              <a:rPr lang="fr-FR" sz="2400" dirty="0" smtClean="0">
                <a:solidFill>
                  <a:srgbClr val="000098"/>
                </a:solidFill>
                <a:latin typeface="Times New Roman"/>
                <a:cs typeface="Times New Roman"/>
              </a:rPr>
              <a:t>S</a:t>
            </a:r>
            <a:r>
              <a:rPr lang="fr-FR" sz="2400" spc="-15" dirty="0" smtClean="0">
                <a:solidFill>
                  <a:srgbClr val="000098"/>
                </a:solidFill>
                <a:latin typeface="Times New Roman"/>
                <a:cs typeface="Times New Roman"/>
              </a:rPr>
              <a:t>é</a:t>
            </a:r>
            <a:r>
              <a:rPr lang="fr-FR" sz="2400" spc="-55" dirty="0" smtClean="0">
                <a:solidFill>
                  <a:srgbClr val="000098"/>
                </a:solidFill>
                <a:latin typeface="Times New Roman"/>
                <a:cs typeface="Times New Roman"/>
              </a:rPr>
              <a:t>m</a:t>
            </a:r>
            <a:r>
              <a:rPr lang="fr-FR" sz="2400" spc="-15" dirty="0" smtClean="0">
                <a:solidFill>
                  <a:srgbClr val="000098"/>
                </a:solidFill>
                <a:latin typeface="Times New Roman"/>
                <a:cs typeface="Times New Roman"/>
              </a:rPr>
              <a:t>an</a:t>
            </a:r>
            <a:r>
              <a:rPr lang="fr-FR" sz="2400" spc="-20" dirty="0" smtClean="0">
                <a:solidFill>
                  <a:srgbClr val="000098"/>
                </a:solidFill>
                <a:latin typeface="Times New Roman"/>
                <a:cs typeface="Times New Roman"/>
              </a:rPr>
              <a:t>t</a:t>
            </a:r>
            <a:r>
              <a:rPr lang="fr-FR" sz="2400" spc="-15" dirty="0" smtClean="0">
                <a:solidFill>
                  <a:srgbClr val="000098"/>
                </a:solidFill>
                <a:latin typeface="Times New Roman"/>
                <a:cs typeface="Times New Roman"/>
              </a:rPr>
              <a:t>ique</a:t>
            </a:r>
            <a:endParaRPr lang="fr-FR" sz="2400" spc="-5" dirty="0" smtClean="0">
              <a:solidFill>
                <a:srgbClr val="000098"/>
              </a:solidFill>
              <a:latin typeface="Times New Roman"/>
              <a:cs typeface="Times New Roman"/>
            </a:endParaRPr>
          </a:p>
          <a:p>
            <a:pPr marL="754380" marR="457200" indent="-284480">
              <a:lnSpc>
                <a:spcPts val="2160"/>
              </a:lnSpc>
              <a:buSzPct val="75000"/>
              <a:buFont typeface="Wingdings"/>
              <a:buChar char=""/>
              <a:tabLst>
                <a:tab pos="755015" algn="l"/>
                <a:tab pos="1575435" algn="l"/>
              </a:tabLst>
            </a:pPr>
            <a:r>
              <a:rPr sz="2000" spc="-5" dirty="0" smtClean="0">
                <a:solidFill>
                  <a:srgbClr val="000098"/>
                </a:solidFill>
                <a:latin typeface="Times New Roman"/>
                <a:cs typeface="Times New Roman"/>
              </a:rPr>
              <a:t>A</a:t>
            </a:r>
            <a:r>
              <a:rPr sz="2000" spc="-45" dirty="0" smtClean="0">
                <a:solidFill>
                  <a:srgbClr val="000098"/>
                </a:solidFill>
                <a:latin typeface="Times New Roman"/>
                <a:cs typeface="Times New Roman"/>
              </a:rPr>
              <a:t>L</a:t>
            </a:r>
            <a:r>
              <a:rPr sz="2000" spc="-15" dirty="0" smtClean="0">
                <a:solidFill>
                  <a:srgbClr val="000098"/>
                </a:solidFill>
                <a:latin typeface="Times New Roman"/>
                <a:cs typeface="Times New Roman"/>
              </a:rPr>
              <a:t>L</a:t>
            </a:r>
            <a:r>
              <a:rPr sz="2000" spc="35" dirty="0" smtClean="0">
                <a:solidFill>
                  <a:srgbClr val="000098"/>
                </a:solidFill>
                <a:latin typeface="Times New Roman"/>
                <a:cs typeface="Times New Roman"/>
              </a:rPr>
              <a:t> </a:t>
            </a:r>
            <a:r>
              <a:rPr sz="2000" dirty="0" smtClean="0">
                <a:solidFill>
                  <a:srgbClr val="000098"/>
                </a:solidFill>
                <a:latin typeface="Times New Roman"/>
                <a:cs typeface="Times New Roman"/>
              </a:rPr>
              <a:t>(	)</a:t>
            </a:r>
            <a:r>
              <a:rPr sz="2000" spc="10" dirty="0" smtClean="0">
                <a:solidFill>
                  <a:srgbClr val="000098"/>
                </a:solidFill>
                <a:latin typeface="Times New Roman"/>
                <a:cs typeface="Times New Roman"/>
              </a:rPr>
              <a:t> </a:t>
            </a:r>
            <a:r>
              <a:rPr sz="2000" spc="-10" dirty="0" smtClean="0">
                <a:solidFill>
                  <a:srgbClr val="000098"/>
                </a:solidFill>
                <a:latin typeface="Times New Roman"/>
                <a:cs typeface="Times New Roman"/>
              </a:rPr>
              <a:t>:</a:t>
            </a:r>
            <a:r>
              <a:rPr sz="2000" spc="-20" dirty="0" smtClean="0">
                <a:solidFill>
                  <a:srgbClr val="000098"/>
                </a:solidFill>
                <a:latin typeface="Times New Roman"/>
                <a:cs typeface="Times New Roman"/>
              </a:rPr>
              <a:t> </a:t>
            </a:r>
            <a:r>
              <a:rPr sz="2000" spc="-10" dirty="0" smtClean="0">
                <a:solidFill>
                  <a:srgbClr val="000098"/>
                </a:solidFill>
                <a:latin typeface="Times New Roman"/>
                <a:cs typeface="Times New Roman"/>
              </a:rPr>
              <a:t>la</a:t>
            </a:r>
            <a:r>
              <a:rPr sz="2000" dirty="0" smtClean="0">
                <a:solidFill>
                  <a:srgbClr val="000098"/>
                </a:solidFill>
                <a:latin typeface="Times New Roman"/>
                <a:cs typeface="Times New Roman"/>
              </a:rPr>
              <a:t> </a:t>
            </a:r>
            <a:r>
              <a:rPr sz="2000" spc="-25" dirty="0" smtClean="0">
                <a:solidFill>
                  <a:srgbClr val="000098"/>
                </a:solidFill>
                <a:latin typeface="Times New Roman"/>
                <a:cs typeface="Times New Roman"/>
              </a:rPr>
              <a:t>c</a:t>
            </a:r>
            <a:r>
              <a:rPr sz="2000" spc="-10" dirty="0" smtClean="0">
                <a:solidFill>
                  <a:srgbClr val="000098"/>
                </a:solidFill>
                <a:latin typeface="Times New Roman"/>
                <a:cs typeface="Times New Roman"/>
              </a:rPr>
              <a:t>ondi</a:t>
            </a:r>
            <a:r>
              <a:rPr sz="2000" spc="-5" dirty="0" smtClean="0">
                <a:solidFill>
                  <a:srgbClr val="000098"/>
                </a:solidFill>
                <a:latin typeface="Times New Roman"/>
                <a:cs typeface="Times New Roman"/>
              </a:rPr>
              <a:t>t</a:t>
            </a:r>
            <a:r>
              <a:rPr sz="2000" spc="-10" dirty="0" smtClean="0">
                <a:solidFill>
                  <a:srgbClr val="000098"/>
                </a:solidFill>
                <a:latin typeface="Times New Roman"/>
                <a:cs typeface="Times New Roman"/>
              </a:rPr>
              <a:t>ion</a:t>
            </a:r>
            <a:r>
              <a:rPr sz="2000" spc="-20" dirty="0" smtClean="0">
                <a:solidFill>
                  <a:srgbClr val="000098"/>
                </a:solidFill>
                <a:latin typeface="Times New Roman"/>
                <a:cs typeface="Times New Roman"/>
              </a:rPr>
              <a:t> </a:t>
            </a:r>
            <a:r>
              <a:rPr sz="2000" spc="-20" dirty="0" err="1" smtClean="0">
                <a:solidFill>
                  <a:srgbClr val="000098"/>
                </a:solidFill>
                <a:latin typeface="Times New Roman"/>
                <a:cs typeface="Times New Roman"/>
              </a:rPr>
              <a:t>e</a:t>
            </a:r>
            <a:r>
              <a:rPr sz="2000" spc="-15" dirty="0" err="1" smtClean="0">
                <a:solidFill>
                  <a:srgbClr val="000098"/>
                </a:solidFill>
                <a:latin typeface="Times New Roman"/>
                <a:cs typeface="Times New Roman"/>
              </a:rPr>
              <a:t>s</a:t>
            </a:r>
            <a:r>
              <a:rPr sz="2000" spc="-10" dirty="0" err="1" smtClean="0">
                <a:solidFill>
                  <a:srgbClr val="000098"/>
                </a:solidFill>
                <a:latin typeface="Times New Roman"/>
                <a:cs typeface="Times New Roman"/>
              </a:rPr>
              <a:t>t</a:t>
            </a:r>
            <a:r>
              <a:rPr sz="2000" spc="-20" dirty="0" smtClean="0">
                <a:solidFill>
                  <a:srgbClr val="000098"/>
                </a:solidFill>
                <a:latin typeface="Times New Roman"/>
                <a:cs typeface="Times New Roman"/>
              </a:rPr>
              <a:t> </a:t>
            </a:r>
            <a:r>
              <a:rPr sz="2000" spc="-20" dirty="0" err="1" smtClean="0">
                <a:solidFill>
                  <a:srgbClr val="000098"/>
                </a:solidFill>
                <a:latin typeface="Times New Roman"/>
                <a:cs typeface="Times New Roman"/>
              </a:rPr>
              <a:t>a</a:t>
            </a:r>
            <a:r>
              <a:rPr sz="2000" dirty="0" err="1" smtClean="0">
                <a:solidFill>
                  <a:srgbClr val="000098"/>
                </a:solidFill>
                <a:latin typeface="Times New Roman"/>
                <a:cs typeface="Times New Roman"/>
              </a:rPr>
              <a:t>lors</a:t>
            </a:r>
            <a:r>
              <a:rPr sz="2000" spc="-5" dirty="0" smtClean="0">
                <a:solidFill>
                  <a:srgbClr val="000098"/>
                </a:solidFill>
                <a:latin typeface="Times New Roman"/>
                <a:cs typeface="Times New Roman"/>
              </a:rPr>
              <a:t> </a:t>
            </a:r>
            <a:r>
              <a:rPr sz="2000" dirty="0" err="1" smtClean="0">
                <a:solidFill>
                  <a:srgbClr val="000098"/>
                </a:solidFill>
                <a:latin typeface="Times New Roman"/>
                <a:cs typeface="Times New Roman"/>
              </a:rPr>
              <a:t>v</a:t>
            </a:r>
            <a:r>
              <a:rPr sz="2000" spc="-10" dirty="0" err="1" smtClean="0">
                <a:solidFill>
                  <a:srgbClr val="000098"/>
                </a:solidFill>
                <a:latin typeface="Times New Roman"/>
                <a:cs typeface="Times New Roman"/>
              </a:rPr>
              <a:t>r</a:t>
            </a:r>
            <a:r>
              <a:rPr sz="2000" spc="-20" dirty="0" err="1" smtClean="0">
                <a:solidFill>
                  <a:srgbClr val="000098"/>
                </a:solidFill>
                <a:latin typeface="Times New Roman"/>
                <a:cs typeface="Times New Roman"/>
              </a:rPr>
              <a:t>a</a:t>
            </a:r>
            <a:r>
              <a:rPr sz="2000" spc="-10" dirty="0" err="1" smtClean="0">
                <a:solidFill>
                  <a:srgbClr val="000098"/>
                </a:solidFill>
                <a:latin typeface="Times New Roman"/>
                <a:cs typeface="Times New Roman"/>
              </a:rPr>
              <a:t>ie</a:t>
            </a:r>
            <a:r>
              <a:rPr sz="2000" spc="10" dirty="0" smtClean="0">
                <a:solidFill>
                  <a:srgbClr val="000098"/>
                </a:solidFill>
                <a:latin typeface="Times New Roman"/>
                <a:cs typeface="Times New Roman"/>
              </a:rPr>
              <a:t> </a:t>
            </a:r>
            <a:r>
              <a:rPr sz="2000" spc="-15" dirty="0" err="1" smtClean="0">
                <a:solidFill>
                  <a:srgbClr val="000098"/>
                </a:solidFill>
                <a:latin typeface="Times New Roman"/>
                <a:cs typeface="Times New Roman"/>
              </a:rPr>
              <a:t>s</a:t>
            </a:r>
            <a:r>
              <a:rPr sz="2000" spc="-10" dirty="0" err="1" smtClean="0">
                <a:solidFill>
                  <a:srgbClr val="000098"/>
                </a:solidFill>
                <a:latin typeface="Times New Roman"/>
                <a:cs typeface="Times New Roman"/>
              </a:rPr>
              <a:t>i</a:t>
            </a:r>
            <a:r>
              <a:rPr sz="2000" spc="-20" dirty="0" smtClean="0">
                <a:solidFill>
                  <a:srgbClr val="000098"/>
                </a:solidFill>
                <a:latin typeface="Times New Roman"/>
                <a:cs typeface="Times New Roman"/>
              </a:rPr>
              <a:t> </a:t>
            </a:r>
            <a:r>
              <a:rPr sz="2000" spc="-10" dirty="0" smtClean="0">
                <a:solidFill>
                  <a:srgbClr val="000098"/>
                </a:solidFill>
                <a:latin typeface="Times New Roman"/>
                <a:cs typeface="Times New Roman"/>
              </a:rPr>
              <a:t>la</a:t>
            </a:r>
            <a:r>
              <a:rPr sz="2000" dirty="0" smtClean="0">
                <a:solidFill>
                  <a:srgbClr val="000098"/>
                </a:solidFill>
                <a:latin typeface="Times New Roman"/>
                <a:cs typeface="Times New Roman"/>
              </a:rPr>
              <a:t> </a:t>
            </a:r>
            <a:r>
              <a:rPr sz="2000" spc="-25" dirty="0" err="1" smtClean="0">
                <a:solidFill>
                  <a:srgbClr val="000098"/>
                </a:solidFill>
                <a:latin typeface="Times New Roman"/>
                <a:cs typeface="Times New Roman"/>
              </a:rPr>
              <a:t>c</a:t>
            </a:r>
            <a:r>
              <a:rPr sz="2000" spc="-15" dirty="0" err="1" smtClean="0">
                <a:solidFill>
                  <a:srgbClr val="000098"/>
                </a:solidFill>
                <a:latin typeface="Times New Roman"/>
                <a:cs typeface="Times New Roman"/>
              </a:rPr>
              <a:t>omp</a:t>
            </a:r>
            <a:r>
              <a:rPr sz="2000" spc="-20" dirty="0" err="1" smtClean="0">
                <a:solidFill>
                  <a:srgbClr val="000098"/>
                </a:solidFill>
                <a:latin typeface="Times New Roman"/>
                <a:cs typeface="Times New Roman"/>
              </a:rPr>
              <a:t>a</a:t>
            </a:r>
            <a:r>
              <a:rPr sz="2000" spc="-10" dirty="0" err="1" smtClean="0">
                <a:solidFill>
                  <a:srgbClr val="000098"/>
                </a:solidFill>
                <a:latin typeface="Times New Roman"/>
                <a:cs typeface="Times New Roman"/>
              </a:rPr>
              <a:t>r</a:t>
            </a:r>
            <a:r>
              <a:rPr sz="2000" spc="-20" dirty="0" err="1" smtClean="0">
                <a:solidFill>
                  <a:srgbClr val="000098"/>
                </a:solidFill>
                <a:latin typeface="Times New Roman"/>
                <a:cs typeface="Times New Roman"/>
              </a:rPr>
              <a:t>a</a:t>
            </a:r>
            <a:r>
              <a:rPr sz="2000" spc="-10" dirty="0" err="1" smtClean="0">
                <a:solidFill>
                  <a:srgbClr val="000098"/>
                </a:solidFill>
                <a:latin typeface="Times New Roman"/>
                <a:cs typeface="Times New Roman"/>
              </a:rPr>
              <a:t>is</a:t>
            </a:r>
            <a:r>
              <a:rPr sz="2000" dirty="0" err="1" smtClean="0">
                <a:solidFill>
                  <a:srgbClr val="000098"/>
                </a:solidFill>
                <a:latin typeface="Times New Roman"/>
                <a:cs typeface="Times New Roman"/>
              </a:rPr>
              <a:t>on</a:t>
            </a:r>
            <a:r>
              <a:rPr sz="2000" dirty="0" smtClean="0">
                <a:solidFill>
                  <a:srgbClr val="000098"/>
                </a:solidFill>
                <a:latin typeface="Times New Roman"/>
                <a:cs typeface="Times New Roman"/>
              </a:rPr>
              <a:t> </a:t>
            </a:r>
            <a:r>
              <a:rPr sz="2000" spc="-20" dirty="0" err="1" smtClean="0">
                <a:solidFill>
                  <a:srgbClr val="000098"/>
                </a:solidFill>
                <a:latin typeface="Times New Roman"/>
                <a:cs typeface="Times New Roman"/>
              </a:rPr>
              <a:t>e</a:t>
            </a:r>
            <a:r>
              <a:rPr sz="2000" spc="-15" dirty="0" err="1" smtClean="0">
                <a:solidFill>
                  <a:srgbClr val="000098"/>
                </a:solidFill>
                <a:latin typeface="Times New Roman"/>
                <a:cs typeface="Times New Roman"/>
              </a:rPr>
              <a:t>s</a:t>
            </a:r>
            <a:r>
              <a:rPr sz="2000" spc="-10" dirty="0" err="1" smtClean="0">
                <a:solidFill>
                  <a:srgbClr val="000098"/>
                </a:solidFill>
                <a:latin typeface="Times New Roman"/>
                <a:cs typeface="Times New Roman"/>
              </a:rPr>
              <a:t>t</a:t>
            </a:r>
            <a:r>
              <a:rPr sz="2000" spc="-20" dirty="0" smtClean="0">
                <a:solidFill>
                  <a:srgbClr val="000098"/>
                </a:solidFill>
                <a:latin typeface="Times New Roman"/>
                <a:cs typeface="Times New Roman"/>
              </a:rPr>
              <a:t> </a:t>
            </a:r>
            <a:r>
              <a:rPr sz="2000" dirty="0" err="1" smtClean="0">
                <a:solidFill>
                  <a:srgbClr val="000098"/>
                </a:solidFill>
                <a:latin typeface="Times New Roman"/>
                <a:cs typeface="Times New Roman"/>
              </a:rPr>
              <a:t>v</a:t>
            </a:r>
            <a:r>
              <a:rPr sz="2000" spc="-10" dirty="0" err="1" smtClean="0">
                <a:solidFill>
                  <a:srgbClr val="000098"/>
                </a:solidFill>
                <a:latin typeface="Times New Roman"/>
                <a:cs typeface="Times New Roman"/>
              </a:rPr>
              <a:t>r</a:t>
            </a:r>
            <a:r>
              <a:rPr sz="2000" spc="-20" dirty="0" err="1" smtClean="0">
                <a:solidFill>
                  <a:srgbClr val="000098"/>
                </a:solidFill>
                <a:latin typeface="Times New Roman"/>
                <a:cs typeface="Times New Roman"/>
              </a:rPr>
              <a:t>a</a:t>
            </a:r>
            <a:r>
              <a:rPr sz="2000" spc="-10" dirty="0" err="1" smtClean="0">
                <a:solidFill>
                  <a:srgbClr val="000098"/>
                </a:solidFill>
                <a:latin typeface="Times New Roman"/>
                <a:cs typeface="Times New Roman"/>
              </a:rPr>
              <a:t>ie</a:t>
            </a:r>
            <a:r>
              <a:rPr sz="2000" spc="35" dirty="0" smtClean="0">
                <a:solidFill>
                  <a:srgbClr val="000098"/>
                </a:solidFill>
                <a:latin typeface="Times New Roman"/>
                <a:cs typeface="Times New Roman"/>
              </a:rPr>
              <a:t> </a:t>
            </a:r>
            <a:r>
              <a:rPr sz="2000" b="1" spc="5" dirty="0" smtClean="0">
                <a:solidFill>
                  <a:srgbClr val="000098"/>
                </a:solidFill>
                <a:latin typeface="Times New Roman"/>
                <a:cs typeface="Times New Roman"/>
              </a:rPr>
              <a:t>p</a:t>
            </a:r>
            <a:r>
              <a:rPr sz="2000" b="1" dirty="0" smtClean="0">
                <a:solidFill>
                  <a:srgbClr val="000098"/>
                </a:solidFill>
                <a:latin typeface="Times New Roman"/>
                <a:cs typeface="Times New Roman"/>
              </a:rPr>
              <a:t>o</a:t>
            </a:r>
            <a:r>
              <a:rPr sz="2000" b="1" spc="5" dirty="0" smtClean="0">
                <a:solidFill>
                  <a:srgbClr val="000098"/>
                </a:solidFill>
                <a:latin typeface="Times New Roman"/>
                <a:cs typeface="Times New Roman"/>
              </a:rPr>
              <a:t>u</a:t>
            </a:r>
            <a:r>
              <a:rPr sz="2000" b="1" spc="-10" dirty="0" smtClean="0">
                <a:solidFill>
                  <a:srgbClr val="000098"/>
                </a:solidFill>
                <a:latin typeface="Times New Roman"/>
                <a:cs typeface="Times New Roman"/>
              </a:rPr>
              <a:t>r</a:t>
            </a:r>
            <a:r>
              <a:rPr sz="2000" b="1" spc="-5" dirty="0" smtClean="0">
                <a:solidFill>
                  <a:srgbClr val="000098"/>
                </a:solidFill>
                <a:latin typeface="Times New Roman"/>
                <a:cs typeface="Times New Roman"/>
              </a:rPr>
              <a:t> </a:t>
            </a:r>
            <a:r>
              <a:rPr sz="2000" b="1" spc="-10" dirty="0" err="1" smtClean="0">
                <a:solidFill>
                  <a:srgbClr val="000098"/>
                </a:solidFill>
                <a:latin typeface="Times New Roman"/>
                <a:cs typeface="Times New Roman"/>
              </a:rPr>
              <a:t>t</a:t>
            </a:r>
            <a:r>
              <a:rPr sz="2000" b="1" dirty="0" err="1" smtClean="0">
                <a:solidFill>
                  <a:srgbClr val="000098"/>
                </a:solidFill>
                <a:latin typeface="Times New Roman"/>
                <a:cs typeface="Times New Roman"/>
              </a:rPr>
              <a:t>o</a:t>
            </a:r>
            <a:r>
              <a:rPr sz="2000" b="1" spc="5" dirty="0" err="1" smtClean="0">
                <a:solidFill>
                  <a:srgbClr val="000098"/>
                </a:solidFill>
                <a:latin typeface="Times New Roman"/>
                <a:cs typeface="Times New Roman"/>
              </a:rPr>
              <a:t>u</a:t>
            </a:r>
            <a:r>
              <a:rPr sz="2000" b="1" dirty="0" err="1" smtClean="0">
                <a:solidFill>
                  <a:srgbClr val="000098"/>
                </a:solidFill>
                <a:latin typeface="Times New Roman"/>
                <a:cs typeface="Times New Roman"/>
              </a:rPr>
              <a:t>s</a:t>
            </a:r>
            <a:r>
              <a:rPr sz="2000" b="1" spc="-20" dirty="0" smtClean="0">
                <a:solidFill>
                  <a:srgbClr val="000098"/>
                </a:solidFill>
                <a:latin typeface="Times New Roman"/>
                <a:cs typeface="Times New Roman"/>
              </a:rPr>
              <a:t> </a:t>
            </a:r>
            <a:r>
              <a:rPr sz="2000" spc="-10" dirty="0" smtClean="0">
                <a:solidFill>
                  <a:srgbClr val="000098"/>
                </a:solidFill>
                <a:latin typeface="Times New Roman"/>
                <a:cs typeface="Times New Roman"/>
              </a:rPr>
              <a:t>les</a:t>
            </a:r>
            <a:r>
              <a:rPr sz="2000" spc="-20" dirty="0" smtClean="0">
                <a:solidFill>
                  <a:srgbClr val="000098"/>
                </a:solidFill>
                <a:latin typeface="Times New Roman"/>
                <a:cs typeface="Times New Roman"/>
              </a:rPr>
              <a:t> </a:t>
            </a:r>
            <a:r>
              <a:rPr sz="2000" spc="-10" dirty="0" smtClean="0">
                <a:solidFill>
                  <a:srgbClr val="000098"/>
                </a:solidFill>
                <a:latin typeface="Times New Roman"/>
                <a:cs typeface="Times New Roman"/>
              </a:rPr>
              <a:t>tup</a:t>
            </a:r>
            <a:r>
              <a:rPr sz="2000" spc="-5" dirty="0" smtClean="0">
                <a:solidFill>
                  <a:srgbClr val="000098"/>
                </a:solidFill>
                <a:latin typeface="Times New Roman"/>
                <a:cs typeface="Times New Roman"/>
              </a:rPr>
              <a:t>l</a:t>
            </a:r>
            <a:r>
              <a:rPr sz="2000" spc="-20" dirty="0" smtClean="0">
                <a:solidFill>
                  <a:srgbClr val="000098"/>
                </a:solidFill>
                <a:latin typeface="Times New Roman"/>
                <a:cs typeface="Times New Roman"/>
              </a:rPr>
              <a:t>e</a:t>
            </a:r>
            <a:r>
              <a:rPr sz="2000" dirty="0" smtClean="0">
                <a:solidFill>
                  <a:srgbClr val="000098"/>
                </a:solidFill>
                <a:latin typeface="Times New Roman"/>
                <a:cs typeface="Times New Roman"/>
              </a:rPr>
              <a:t>s</a:t>
            </a:r>
            <a:r>
              <a:rPr sz="2000" spc="-20" dirty="0" smtClean="0">
                <a:solidFill>
                  <a:srgbClr val="000098"/>
                </a:solidFill>
                <a:latin typeface="Times New Roman"/>
                <a:cs typeface="Times New Roman"/>
              </a:rPr>
              <a:t> </a:t>
            </a:r>
            <a:r>
              <a:rPr sz="2000" spc="-10" dirty="0" err="1" smtClean="0">
                <a:solidFill>
                  <a:srgbClr val="000098"/>
                </a:solidFill>
                <a:latin typeface="Times New Roman"/>
                <a:cs typeface="Times New Roman"/>
              </a:rPr>
              <a:t>r</a:t>
            </a:r>
            <a:r>
              <a:rPr sz="2000" spc="-20" dirty="0" err="1" smtClean="0">
                <a:solidFill>
                  <a:srgbClr val="000098"/>
                </a:solidFill>
                <a:latin typeface="Times New Roman"/>
                <a:cs typeface="Times New Roman"/>
              </a:rPr>
              <a:t>é</a:t>
            </a:r>
            <a:r>
              <a:rPr sz="2000" spc="-15" dirty="0" err="1" smtClean="0">
                <a:solidFill>
                  <a:srgbClr val="000098"/>
                </a:solidFill>
                <a:latin typeface="Times New Roman"/>
                <a:cs typeface="Times New Roman"/>
              </a:rPr>
              <a:t>sul</a:t>
            </a:r>
            <a:r>
              <a:rPr sz="2000" spc="-5" dirty="0" err="1" smtClean="0">
                <a:solidFill>
                  <a:srgbClr val="000098"/>
                </a:solidFill>
                <a:latin typeface="Times New Roman"/>
                <a:cs typeface="Times New Roman"/>
              </a:rPr>
              <a:t>t</a:t>
            </a:r>
            <a:r>
              <a:rPr sz="2000" spc="-20" dirty="0" err="1" smtClean="0">
                <a:solidFill>
                  <a:srgbClr val="000098"/>
                </a:solidFill>
                <a:latin typeface="Times New Roman"/>
                <a:cs typeface="Times New Roman"/>
              </a:rPr>
              <a:t>a</a:t>
            </a:r>
            <a:r>
              <a:rPr sz="2000" spc="-10" dirty="0" err="1" smtClean="0">
                <a:solidFill>
                  <a:srgbClr val="000098"/>
                </a:solidFill>
                <a:latin typeface="Times New Roman"/>
                <a:cs typeface="Times New Roman"/>
              </a:rPr>
              <a:t>ts</a:t>
            </a:r>
            <a:r>
              <a:rPr sz="2000" spc="-20" dirty="0" smtClean="0">
                <a:solidFill>
                  <a:srgbClr val="000098"/>
                </a:solidFill>
                <a:latin typeface="Times New Roman"/>
                <a:cs typeface="Times New Roman"/>
              </a:rPr>
              <a:t> </a:t>
            </a:r>
            <a:r>
              <a:rPr sz="2000" spc="-10" dirty="0" smtClean="0">
                <a:solidFill>
                  <a:srgbClr val="000098"/>
                </a:solidFill>
                <a:latin typeface="Times New Roman"/>
                <a:cs typeface="Times New Roman"/>
              </a:rPr>
              <a:t>de</a:t>
            </a:r>
            <a:r>
              <a:rPr sz="2000" spc="10" dirty="0" smtClean="0">
                <a:solidFill>
                  <a:srgbClr val="000098"/>
                </a:solidFill>
                <a:latin typeface="Times New Roman"/>
                <a:cs typeface="Times New Roman"/>
              </a:rPr>
              <a:t> </a:t>
            </a:r>
            <a:r>
              <a:rPr sz="2000" spc="-10" dirty="0" smtClean="0">
                <a:solidFill>
                  <a:srgbClr val="000098"/>
                </a:solidFill>
                <a:latin typeface="Times New Roman"/>
                <a:cs typeface="Times New Roman"/>
              </a:rPr>
              <a:t>la</a:t>
            </a:r>
            <a:r>
              <a:rPr sz="2000" spc="-25" dirty="0" smtClean="0">
                <a:solidFill>
                  <a:srgbClr val="000098"/>
                </a:solidFill>
                <a:latin typeface="Times New Roman"/>
                <a:cs typeface="Times New Roman"/>
              </a:rPr>
              <a:t> </a:t>
            </a:r>
            <a:r>
              <a:rPr sz="2000" spc="-10" dirty="0" err="1" smtClean="0">
                <a:solidFill>
                  <a:srgbClr val="000098"/>
                </a:solidFill>
                <a:latin typeface="Times New Roman"/>
                <a:cs typeface="Times New Roman"/>
              </a:rPr>
              <a:t>r</a:t>
            </a:r>
            <a:r>
              <a:rPr sz="2000" spc="-20" dirty="0" err="1" smtClean="0">
                <a:solidFill>
                  <a:srgbClr val="000098"/>
                </a:solidFill>
                <a:latin typeface="Times New Roman"/>
                <a:cs typeface="Times New Roman"/>
              </a:rPr>
              <a:t>e</a:t>
            </a:r>
            <a:r>
              <a:rPr sz="2000" spc="-10" dirty="0" err="1" smtClean="0">
                <a:solidFill>
                  <a:srgbClr val="000098"/>
                </a:solidFill>
                <a:latin typeface="Times New Roman"/>
                <a:cs typeface="Times New Roman"/>
              </a:rPr>
              <a:t>qu</a:t>
            </a:r>
            <a:r>
              <a:rPr sz="2000" spc="-20" dirty="0" err="1" smtClean="0">
                <a:solidFill>
                  <a:srgbClr val="000098"/>
                </a:solidFill>
                <a:latin typeface="Times New Roman"/>
                <a:cs typeface="Times New Roman"/>
              </a:rPr>
              <a:t>ê</a:t>
            </a:r>
            <a:r>
              <a:rPr sz="2000" spc="-10" dirty="0" err="1" smtClean="0">
                <a:solidFill>
                  <a:srgbClr val="000098"/>
                </a:solidFill>
                <a:latin typeface="Times New Roman"/>
                <a:cs typeface="Times New Roman"/>
              </a:rPr>
              <a:t>te</a:t>
            </a:r>
            <a:r>
              <a:rPr sz="2000" spc="10" dirty="0" smtClean="0">
                <a:solidFill>
                  <a:srgbClr val="000098"/>
                </a:solidFill>
                <a:latin typeface="Times New Roman"/>
                <a:cs typeface="Times New Roman"/>
              </a:rPr>
              <a:t> </a:t>
            </a:r>
            <a:r>
              <a:rPr sz="2000" spc="-10" dirty="0" smtClean="0">
                <a:solidFill>
                  <a:srgbClr val="000098"/>
                </a:solidFill>
                <a:latin typeface="Times New Roman"/>
                <a:cs typeface="Times New Roman"/>
              </a:rPr>
              <a:t>in</a:t>
            </a:r>
            <a:r>
              <a:rPr sz="2000" spc="-5" dirty="0" smtClean="0">
                <a:solidFill>
                  <a:srgbClr val="000098"/>
                </a:solidFill>
                <a:latin typeface="Times New Roman"/>
                <a:cs typeface="Times New Roman"/>
              </a:rPr>
              <a:t>t</a:t>
            </a:r>
            <a:r>
              <a:rPr sz="2000" spc="-20" dirty="0" smtClean="0">
                <a:solidFill>
                  <a:srgbClr val="000098"/>
                </a:solidFill>
                <a:latin typeface="Times New Roman"/>
                <a:cs typeface="Times New Roman"/>
              </a:rPr>
              <a:t>e</a:t>
            </a:r>
            <a:r>
              <a:rPr sz="2000" spc="-10" dirty="0" smtClean="0">
                <a:solidFill>
                  <a:srgbClr val="000098"/>
                </a:solidFill>
                <a:latin typeface="Times New Roman"/>
                <a:cs typeface="Times New Roman"/>
              </a:rPr>
              <a:t>rn</a:t>
            </a:r>
            <a:r>
              <a:rPr sz="2000" spc="-20" dirty="0" smtClean="0">
                <a:solidFill>
                  <a:srgbClr val="000098"/>
                </a:solidFill>
                <a:latin typeface="Times New Roman"/>
                <a:cs typeface="Times New Roman"/>
              </a:rPr>
              <a:t>e</a:t>
            </a:r>
            <a:r>
              <a:rPr sz="2000" dirty="0" smtClean="0">
                <a:solidFill>
                  <a:srgbClr val="000098"/>
                </a:solidFill>
                <a:latin typeface="Times New Roman"/>
                <a:cs typeface="Times New Roman"/>
              </a:rPr>
              <a:t>.</a:t>
            </a:r>
            <a:endParaRPr sz="2000" dirty="0">
              <a:latin typeface="Times New Roman"/>
              <a:cs typeface="Times New Roman"/>
            </a:endParaRPr>
          </a:p>
          <a:p>
            <a:pPr marL="12700">
              <a:spcBef>
                <a:spcPts val="565"/>
              </a:spcBef>
              <a:buClr>
                <a:srgbClr val="000098"/>
              </a:buClr>
              <a:tabLst>
                <a:tab pos="356235" algn="l"/>
              </a:tabLst>
            </a:pPr>
            <a:r>
              <a:rPr sz="2400" spc="5" dirty="0">
                <a:solidFill>
                  <a:srgbClr val="000098"/>
                </a:solidFill>
                <a:latin typeface="Times New Roman"/>
                <a:cs typeface="Times New Roman"/>
              </a:rPr>
              <a:t>A</a:t>
            </a:r>
            <a:r>
              <a:rPr sz="2400" spc="-10" dirty="0">
                <a:solidFill>
                  <a:srgbClr val="000098"/>
                </a:solidFill>
                <a:latin typeface="Times New Roman"/>
                <a:cs typeface="Times New Roman"/>
              </a:rPr>
              <a:t>lgor</a:t>
            </a:r>
            <a:r>
              <a:rPr sz="2400" spc="-25" dirty="0">
                <a:solidFill>
                  <a:srgbClr val="000098"/>
                </a:solidFill>
                <a:latin typeface="Times New Roman"/>
                <a:cs typeface="Times New Roman"/>
              </a:rPr>
              <a:t>i</a:t>
            </a:r>
            <a:r>
              <a:rPr sz="2400" spc="-10" dirty="0">
                <a:solidFill>
                  <a:srgbClr val="000098"/>
                </a:solidFill>
                <a:latin typeface="Times New Roman"/>
                <a:cs typeface="Times New Roman"/>
              </a:rPr>
              <a:t>th</a:t>
            </a:r>
            <a:r>
              <a:rPr sz="2400" spc="-50" dirty="0">
                <a:solidFill>
                  <a:srgbClr val="000098"/>
                </a:solidFill>
                <a:latin typeface="Times New Roman"/>
                <a:cs typeface="Times New Roman"/>
              </a:rPr>
              <a:t>m</a:t>
            </a:r>
            <a:r>
              <a:rPr sz="2400" spc="-15" dirty="0">
                <a:solidFill>
                  <a:srgbClr val="000098"/>
                </a:solidFill>
                <a:latin typeface="Times New Roman"/>
                <a:cs typeface="Times New Roman"/>
              </a:rPr>
              <a:t>e</a:t>
            </a:r>
            <a:endParaRPr sz="2400" dirty="0">
              <a:latin typeface="Times New Roman"/>
              <a:cs typeface="Times New Roman"/>
            </a:endParaRPr>
          </a:p>
          <a:p>
            <a:pPr marL="754380" marR="169545" lvl="1" indent="-284480">
              <a:spcBef>
                <a:spcPts val="1300"/>
              </a:spcBef>
              <a:buSzPct val="75000"/>
              <a:buFont typeface="Wingdings"/>
              <a:buChar char=""/>
              <a:tabLst>
                <a:tab pos="755015" algn="l"/>
              </a:tabLst>
            </a:pPr>
            <a:r>
              <a:rPr sz="2000" spc="5" dirty="0">
                <a:solidFill>
                  <a:srgbClr val="000098"/>
                </a:solidFill>
                <a:latin typeface="Times New Roman"/>
                <a:cs typeface="Times New Roman"/>
              </a:rPr>
              <a:t>P</a:t>
            </a:r>
            <a:r>
              <a:rPr sz="2000" dirty="0">
                <a:solidFill>
                  <a:srgbClr val="000098"/>
                </a:solidFill>
                <a:latin typeface="Times New Roman"/>
                <a:cs typeface="Times New Roman"/>
              </a:rPr>
              <a:t>our</a:t>
            </a:r>
            <a:r>
              <a:rPr sz="2000" spc="-30" dirty="0">
                <a:solidFill>
                  <a:srgbClr val="000098"/>
                </a:solidFill>
                <a:latin typeface="Times New Roman"/>
                <a:cs typeface="Times New Roman"/>
              </a:rPr>
              <a:t>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h</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que</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spc="-10" dirty="0">
                <a:solidFill>
                  <a:srgbClr val="000098"/>
                </a:solidFill>
                <a:latin typeface="Times New Roman"/>
                <a:cs typeface="Times New Roman"/>
              </a:rPr>
              <a:t>e</a:t>
            </a:r>
            <a:r>
              <a:rPr sz="2000" spc="-25" dirty="0">
                <a:solidFill>
                  <a:srgbClr val="000098"/>
                </a:solidFill>
                <a:latin typeface="Times New Roman"/>
                <a:cs typeface="Times New Roman"/>
              </a:rPr>
              <a:t> </a:t>
            </a:r>
            <a:r>
              <a:rPr sz="2000" spc="-10" dirty="0">
                <a:solidFill>
                  <a:srgbClr val="000098"/>
                </a:solidFill>
                <a:latin typeface="Times New Roman"/>
                <a:cs typeface="Times New Roman"/>
              </a:rPr>
              <a:t>d</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tables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de</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la</a:t>
            </a:r>
            <a:r>
              <a:rPr sz="2000" dirty="0">
                <a:solidFill>
                  <a:srgbClr val="000098"/>
                </a:solidFill>
                <a:latin typeface="Times New Roman"/>
                <a:cs typeface="Times New Roman"/>
              </a:rPr>
              <a:t> </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qu</a:t>
            </a:r>
            <a:r>
              <a:rPr sz="2000" spc="-20" dirty="0">
                <a:solidFill>
                  <a:srgbClr val="000098"/>
                </a:solidFill>
                <a:latin typeface="Times New Roman"/>
                <a:cs typeface="Times New Roman"/>
              </a:rPr>
              <a:t>ê</a:t>
            </a:r>
            <a:r>
              <a:rPr sz="2000" spc="-10" dirty="0">
                <a:solidFill>
                  <a:srgbClr val="000098"/>
                </a:solidFill>
                <a:latin typeface="Times New Roman"/>
                <a:cs typeface="Times New Roman"/>
              </a:rPr>
              <a:t>te</a:t>
            </a:r>
            <a:r>
              <a:rPr sz="2000" spc="1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5" dirty="0">
                <a:solidFill>
                  <a:srgbClr val="000098"/>
                </a:solidFill>
                <a:latin typeface="Times New Roman"/>
                <a:cs typeface="Times New Roman"/>
              </a:rPr>
              <a:t>x</a:t>
            </a:r>
            <a:r>
              <a:rPr sz="2000" spc="-10" dirty="0">
                <a:solidFill>
                  <a:srgbClr val="000098"/>
                </a:solidFill>
                <a:latin typeface="Times New Roman"/>
                <a:cs typeface="Times New Roman"/>
              </a:rPr>
              <a:t>te</a:t>
            </a:r>
            <a:r>
              <a:rPr sz="2000" spc="-20" dirty="0">
                <a:solidFill>
                  <a:srgbClr val="000098"/>
                </a:solidFill>
                <a:latin typeface="Times New Roman"/>
                <a:cs typeface="Times New Roman"/>
              </a:rPr>
              <a:t>r</a:t>
            </a:r>
            <a:r>
              <a:rPr sz="2000" spc="-10" dirty="0">
                <a:solidFill>
                  <a:srgbClr val="000098"/>
                </a:solidFill>
                <a:latin typeface="Times New Roman"/>
                <a:cs typeface="Times New Roman"/>
              </a:rPr>
              <a:t>n</a:t>
            </a:r>
            <a:r>
              <a:rPr sz="2000" spc="-20" dirty="0">
                <a:solidFill>
                  <a:srgbClr val="000098"/>
                </a:solidFill>
                <a:latin typeface="Times New Roman"/>
                <a:cs typeface="Times New Roman"/>
              </a:rPr>
              <a:t>e</a:t>
            </a:r>
            <a:r>
              <a:rPr sz="200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5" dirty="0">
                <a:solidFill>
                  <a:srgbClr val="000098"/>
                </a:solidFill>
                <a:latin typeface="Times New Roman"/>
                <a:cs typeface="Times New Roman"/>
              </a:rPr>
              <a:t>x</a:t>
            </a:r>
            <a:r>
              <a:rPr sz="2000" spc="-10" dirty="0">
                <a:solidFill>
                  <a:srgbClr val="000098"/>
                </a:solidFill>
                <a:latin typeface="Times New Roman"/>
                <a:cs typeface="Times New Roman"/>
              </a:rPr>
              <a:t>tr</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ire</a:t>
            </a:r>
            <a:r>
              <a:rPr sz="2000" spc="-3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t</a:t>
            </a:r>
            <a:r>
              <a:rPr sz="2000" dirty="0">
                <a:solidFill>
                  <a:srgbClr val="000098"/>
                </a:solidFill>
                <a:latin typeface="Times New Roman"/>
                <a:cs typeface="Times New Roman"/>
              </a:rPr>
              <a:t> </a:t>
            </a:r>
            <a:r>
              <a:rPr sz="2000" spc="-10" dirty="0">
                <a:solidFill>
                  <a:srgbClr val="000098"/>
                </a:solidFill>
                <a:latin typeface="Times New Roman"/>
                <a:cs typeface="Times New Roman"/>
              </a:rPr>
              <a:t>c</a:t>
            </a:r>
            <a:r>
              <a:rPr sz="2000" spc="-25" dirty="0">
                <a:solidFill>
                  <a:srgbClr val="000098"/>
                </a:solidFill>
                <a:latin typeface="Times New Roman"/>
                <a:cs typeface="Times New Roman"/>
              </a:rPr>
              <a:t>a</a:t>
            </a:r>
            <a:r>
              <a:rPr sz="2000" spc="-10" dirty="0">
                <a:solidFill>
                  <a:srgbClr val="000098"/>
                </a:solidFill>
                <a:latin typeface="Times New Roman"/>
                <a:cs typeface="Times New Roman"/>
              </a:rPr>
              <a:t>lcul</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z</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le</a:t>
            </a:r>
            <a:r>
              <a:rPr sz="2000" spc="-5" dirty="0">
                <a:solidFill>
                  <a:srgbClr val="000098"/>
                </a:solidFill>
                <a:latin typeface="Times New Roman"/>
                <a:cs typeface="Times New Roman"/>
              </a:rPr>
              <a:t> sou</a:t>
            </a:r>
            <a:r>
              <a:rPr sz="2000" dirty="0">
                <a:solidFill>
                  <a:srgbClr val="000098"/>
                </a:solidFill>
                <a:latin typeface="Times New Roman"/>
                <a:cs typeface="Times New Roman"/>
              </a:rPr>
              <a:t>s</a:t>
            </a:r>
            <a:r>
              <a:rPr sz="2000" spc="-1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spc="-10" dirty="0">
                <a:solidFill>
                  <a:srgbClr val="000098"/>
                </a:solidFill>
                <a:latin typeface="Times New Roman"/>
                <a:cs typeface="Times New Roman"/>
              </a:rPr>
              <a:t>e</a:t>
            </a:r>
            <a:r>
              <a:rPr sz="2000" spc="-45" dirty="0">
                <a:solidFill>
                  <a:srgbClr val="000098"/>
                </a:solidFill>
                <a:latin typeface="Times New Roman"/>
                <a:cs typeface="Times New Roman"/>
              </a:rPr>
              <a:t> </a:t>
            </a:r>
            <a:r>
              <a:rPr sz="2000" spc="-10" dirty="0">
                <a:solidFill>
                  <a:srgbClr val="000098"/>
                </a:solidFill>
                <a:latin typeface="Times New Roman"/>
                <a:cs typeface="Times New Roman"/>
              </a:rPr>
              <a:t>(</a:t>
            </a:r>
            <a:r>
              <a:rPr sz="2000" dirty="0">
                <a:solidFill>
                  <a:srgbClr val="000098"/>
                </a:solidFill>
                <a:latin typeface="Times New Roman"/>
                <a:cs typeface="Times New Roman"/>
              </a:rPr>
              <a:t>A1,…An)</a:t>
            </a:r>
            <a:endParaRPr sz="2000" dirty="0">
              <a:latin typeface="Times New Roman"/>
              <a:cs typeface="Times New Roman"/>
            </a:endParaRPr>
          </a:p>
          <a:p>
            <a:pPr marL="1079500" marR="5080" lvl="3" indent="-179388">
              <a:spcBef>
                <a:spcPts val="800"/>
              </a:spcBef>
              <a:buSzPct val="75000"/>
              <a:buFont typeface="Wingdings"/>
              <a:buChar char=""/>
              <a:tabLst>
                <a:tab pos="755015" algn="l"/>
              </a:tabLst>
            </a:pPr>
            <a:r>
              <a:rPr sz="2000" b="1" dirty="0">
                <a:solidFill>
                  <a:srgbClr val="000098"/>
                </a:solidFill>
                <a:latin typeface="Times New Roman"/>
                <a:cs typeface="Times New Roman"/>
              </a:rPr>
              <a:t>Si</a:t>
            </a:r>
            <a:r>
              <a:rPr sz="2000" b="1" spc="-40" dirty="0">
                <a:solidFill>
                  <a:srgbClr val="000098"/>
                </a:solidFill>
                <a:latin typeface="Times New Roman"/>
                <a:cs typeface="Times New Roman"/>
              </a:rPr>
              <a:t> </a:t>
            </a:r>
            <a:r>
              <a:rPr sz="2000" b="1" dirty="0">
                <a:solidFill>
                  <a:srgbClr val="000098"/>
                </a:solidFill>
                <a:latin typeface="Times New Roman"/>
                <a:cs typeface="Times New Roman"/>
              </a:rPr>
              <a:t>la</a:t>
            </a:r>
            <a:r>
              <a:rPr sz="2000" b="1" spc="-10" dirty="0">
                <a:solidFill>
                  <a:srgbClr val="000098"/>
                </a:solidFill>
                <a:latin typeface="Times New Roman"/>
                <a:cs typeface="Times New Roman"/>
              </a:rPr>
              <a:t> c</a:t>
            </a:r>
            <a:r>
              <a:rPr sz="2000" b="1" dirty="0">
                <a:solidFill>
                  <a:srgbClr val="000098"/>
                </a:solidFill>
                <a:latin typeface="Times New Roman"/>
                <a:cs typeface="Times New Roman"/>
              </a:rPr>
              <a:t>omp</a:t>
            </a:r>
            <a:r>
              <a:rPr sz="2000" b="1" spc="-10" dirty="0">
                <a:solidFill>
                  <a:srgbClr val="000098"/>
                </a:solidFill>
                <a:latin typeface="Times New Roman"/>
                <a:cs typeface="Times New Roman"/>
              </a:rPr>
              <a:t>ara</a:t>
            </a:r>
            <a:r>
              <a:rPr sz="2000" b="1" dirty="0">
                <a:solidFill>
                  <a:srgbClr val="000098"/>
                </a:solidFill>
                <a:latin typeface="Times New Roman"/>
                <a:cs typeface="Times New Roman"/>
              </a:rPr>
              <a:t>ison</a:t>
            </a:r>
            <a:r>
              <a:rPr sz="2000" b="1" spc="-5" dirty="0">
                <a:solidFill>
                  <a:srgbClr val="000098"/>
                </a:solidFill>
                <a:latin typeface="Times New Roman"/>
                <a:cs typeface="Times New Roman"/>
              </a:rPr>
              <a:t> </a:t>
            </a:r>
            <a:r>
              <a:rPr sz="2000" dirty="0">
                <a:solidFill>
                  <a:srgbClr val="000098"/>
                </a:solidFill>
                <a:latin typeface="Times New Roman"/>
                <a:cs typeface="Times New Roman"/>
              </a:rPr>
              <a:t>de</a:t>
            </a:r>
            <a:r>
              <a:rPr sz="2000" spc="-10" dirty="0">
                <a:solidFill>
                  <a:srgbClr val="000098"/>
                </a:solidFill>
                <a:latin typeface="Times New Roman"/>
                <a:cs typeface="Times New Roman"/>
              </a:rPr>
              <a:t> (</a:t>
            </a:r>
            <a:r>
              <a:rPr sz="2000" spc="-5" dirty="0">
                <a:solidFill>
                  <a:srgbClr val="000098"/>
                </a:solidFill>
                <a:latin typeface="Times New Roman"/>
                <a:cs typeface="Times New Roman"/>
              </a:rPr>
              <a:t>A1,..</a:t>
            </a:r>
            <a:r>
              <a:rPr sz="2000" dirty="0">
                <a:solidFill>
                  <a:srgbClr val="000098"/>
                </a:solidFill>
                <a:latin typeface="Times New Roman"/>
                <a:cs typeface="Times New Roman"/>
              </a:rPr>
              <a:t>,An)</a:t>
            </a:r>
            <a:r>
              <a:rPr sz="2000" spc="25" dirty="0">
                <a:solidFill>
                  <a:srgbClr val="000098"/>
                </a:solidFill>
                <a:latin typeface="Times New Roman"/>
                <a:cs typeface="Times New Roman"/>
              </a:rPr>
              <a:t> </a:t>
            </a:r>
            <a:r>
              <a:rPr sz="2000" spc="-10" dirty="0">
                <a:solidFill>
                  <a:srgbClr val="000098"/>
                </a:solidFill>
                <a:latin typeface="Times New Roman"/>
                <a:cs typeface="Times New Roman"/>
              </a:rPr>
              <a:t>e</a:t>
            </a:r>
            <a:r>
              <a:rPr sz="2000" spc="-5" dirty="0">
                <a:solidFill>
                  <a:srgbClr val="000098"/>
                </a:solidFill>
                <a:latin typeface="Times New Roman"/>
                <a:cs typeface="Times New Roman"/>
              </a:rPr>
              <a:t>s</a:t>
            </a:r>
            <a:r>
              <a:rPr sz="2000" dirty="0">
                <a:solidFill>
                  <a:srgbClr val="000098"/>
                </a:solidFill>
                <a:latin typeface="Times New Roman"/>
                <a:cs typeface="Times New Roman"/>
              </a:rPr>
              <a:t>t</a:t>
            </a:r>
            <a:r>
              <a:rPr sz="2000" spc="-15" dirty="0">
                <a:solidFill>
                  <a:srgbClr val="000098"/>
                </a:solidFill>
                <a:latin typeface="Times New Roman"/>
                <a:cs typeface="Times New Roman"/>
              </a:rPr>
              <a:t> </a:t>
            </a:r>
            <a:r>
              <a:rPr sz="2000" dirty="0">
                <a:solidFill>
                  <a:srgbClr val="000098"/>
                </a:solidFill>
                <a:latin typeface="Times New Roman"/>
                <a:cs typeface="Times New Roman"/>
              </a:rPr>
              <a:t>v</a:t>
            </a:r>
            <a:r>
              <a:rPr sz="2000" spc="-10" dirty="0">
                <a:solidFill>
                  <a:srgbClr val="000098"/>
                </a:solidFill>
                <a:latin typeface="Times New Roman"/>
                <a:cs typeface="Times New Roman"/>
              </a:rPr>
              <a:t>ra</a:t>
            </a:r>
            <a:r>
              <a:rPr sz="2000" dirty="0">
                <a:solidFill>
                  <a:srgbClr val="000098"/>
                </a:solidFill>
                <a:latin typeface="Times New Roman"/>
                <a:cs typeface="Times New Roman"/>
              </a:rPr>
              <a:t>ie</a:t>
            </a:r>
            <a:r>
              <a:rPr sz="2000" spc="20" dirty="0">
                <a:solidFill>
                  <a:srgbClr val="000098"/>
                </a:solidFill>
                <a:latin typeface="Times New Roman"/>
                <a:cs typeface="Times New Roman"/>
              </a:rPr>
              <a:t> </a:t>
            </a:r>
            <a:r>
              <a:rPr sz="2000" b="1" dirty="0">
                <a:solidFill>
                  <a:srgbClr val="000098"/>
                </a:solidFill>
                <a:latin typeface="Times New Roman"/>
                <a:cs typeface="Times New Roman"/>
              </a:rPr>
              <a:t>av</a:t>
            </a:r>
            <a:r>
              <a:rPr sz="2000" b="1" spc="-15" dirty="0">
                <a:solidFill>
                  <a:srgbClr val="000098"/>
                </a:solidFill>
                <a:latin typeface="Times New Roman"/>
                <a:cs typeface="Times New Roman"/>
              </a:rPr>
              <a:t>e</a:t>
            </a:r>
            <a:r>
              <a:rPr sz="2000" b="1" dirty="0">
                <a:solidFill>
                  <a:srgbClr val="000098"/>
                </a:solidFill>
                <a:latin typeface="Times New Roman"/>
                <a:cs typeface="Times New Roman"/>
              </a:rPr>
              <a:t>c</a:t>
            </a:r>
            <a:r>
              <a:rPr sz="2000" b="1" spc="-10" dirty="0">
                <a:solidFill>
                  <a:srgbClr val="000098"/>
                </a:solidFill>
                <a:latin typeface="Times New Roman"/>
                <a:cs typeface="Times New Roman"/>
              </a:rPr>
              <a:t> t</a:t>
            </a:r>
            <a:r>
              <a:rPr sz="2000" b="1" dirty="0">
                <a:solidFill>
                  <a:srgbClr val="000098"/>
                </a:solidFill>
                <a:latin typeface="Times New Roman"/>
                <a:cs typeface="Times New Roman"/>
              </a:rPr>
              <a:t>ous</a:t>
            </a:r>
            <a:r>
              <a:rPr sz="2000" b="1" spc="5" dirty="0">
                <a:solidFill>
                  <a:srgbClr val="000098"/>
                </a:solidFill>
                <a:latin typeface="Times New Roman"/>
                <a:cs typeface="Times New Roman"/>
              </a:rPr>
              <a:t> </a:t>
            </a:r>
            <a:r>
              <a:rPr sz="2000" dirty="0">
                <a:solidFill>
                  <a:srgbClr val="000098"/>
                </a:solidFill>
                <a:latin typeface="Times New Roman"/>
                <a:cs typeface="Times New Roman"/>
              </a:rPr>
              <a:t>les</a:t>
            </a:r>
            <a:r>
              <a:rPr sz="2000" spc="-5" dirty="0">
                <a:solidFill>
                  <a:srgbClr val="000098"/>
                </a:solidFill>
                <a:latin typeface="Times New Roman"/>
                <a:cs typeface="Times New Roman"/>
              </a:rPr>
              <a:t> </a:t>
            </a:r>
            <a:r>
              <a:rPr sz="2000" dirty="0">
                <a:solidFill>
                  <a:srgbClr val="000098"/>
                </a:solidFill>
                <a:latin typeface="Times New Roman"/>
                <a:cs typeface="Times New Roman"/>
              </a:rPr>
              <a:t>tuples</a:t>
            </a:r>
            <a:r>
              <a:rPr sz="2000" spc="-30" dirty="0">
                <a:solidFill>
                  <a:srgbClr val="000098"/>
                </a:solidFill>
                <a:latin typeface="Times New Roman"/>
                <a:cs typeface="Times New Roman"/>
              </a:rPr>
              <a:t> </a:t>
            </a:r>
            <a:r>
              <a:rPr sz="2000" dirty="0">
                <a:solidFill>
                  <a:srgbClr val="000098"/>
                </a:solidFill>
                <a:latin typeface="Times New Roman"/>
                <a:cs typeface="Times New Roman"/>
              </a:rPr>
              <a:t>de</a:t>
            </a:r>
            <a:r>
              <a:rPr sz="2000" spc="-10" dirty="0">
                <a:solidFill>
                  <a:srgbClr val="000098"/>
                </a:solidFill>
                <a:latin typeface="Times New Roman"/>
                <a:cs typeface="Times New Roman"/>
              </a:rPr>
              <a:t> </a:t>
            </a:r>
            <a:r>
              <a:rPr sz="2000" dirty="0">
                <a:solidFill>
                  <a:srgbClr val="000098"/>
                </a:solidFill>
                <a:latin typeface="Times New Roman"/>
                <a:cs typeface="Times New Roman"/>
              </a:rPr>
              <a:t>la</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re</a:t>
            </a:r>
            <a:r>
              <a:rPr sz="2000" dirty="0">
                <a:solidFill>
                  <a:srgbClr val="000098"/>
                </a:solidFill>
                <a:latin typeface="Times New Roman"/>
                <a:cs typeface="Times New Roman"/>
              </a:rPr>
              <a:t>qu</a:t>
            </a:r>
            <a:r>
              <a:rPr sz="2000" spc="-15" dirty="0">
                <a:solidFill>
                  <a:srgbClr val="000098"/>
                </a:solidFill>
                <a:latin typeface="Times New Roman"/>
                <a:cs typeface="Times New Roman"/>
              </a:rPr>
              <a:t>ê</a:t>
            </a:r>
            <a:r>
              <a:rPr sz="2000" dirty="0">
                <a:solidFill>
                  <a:srgbClr val="000098"/>
                </a:solidFill>
                <a:latin typeface="Times New Roman"/>
                <a:cs typeface="Times New Roman"/>
              </a:rPr>
              <a:t>te </a:t>
            </a:r>
            <a:r>
              <a:rPr sz="2000" spc="-10" dirty="0">
                <a:solidFill>
                  <a:srgbClr val="000098"/>
                </a:solidFill>
                <a:latin typeface="Times New Roman"/>
                <a:cs typeface="Times New Roman"/>
              </a:rPr>
              <a:t>i</a:t>
            </a:r>
            <a:r>
              <a:rPr sz="2000" spc="-15" dirty="0">
                <a:solidFill>
                  <a:srgbClr val="000098"/>
                </a:solidFill>
                <a:latin typeface="Times New Roman"/>
                <a:cs typeface="Times New Roman"/>
              </a:rPr>
              <a:t>m</a:t>
            </a:r>
            <a:r>
              <a:rPr sz="2000" dirty="0">
                <a:solidFill>
                  <a:srgbClr val="000098"/>
                </a:solidFill>
                <a:latin typeface="Times New Roman"/>
                <a:cs typeface="Times New Roman"/>
              </a:rPr>
              <a:t>b</a:t>
            </a:r>
            <a:r>
              <a:rPr sz="2000" spc="-10" dirty="0">
                <a:solidFill>
                  <a:srgbClr val="000098"/>
                </a:solidFill>
                <a:latin typeface="Times New Roman"/>
                <a:cs typeface="Times New Roman"/>
              </a:rPr>
              <a:t>riqué</a:t>
            </a:r>
            <a:r>
              <a:rPr sz="2000" spc="-25" dirty="0">
                <a:solidFill>
                  <a:srgbClr val="000098"/>
                </a:solidFill>
                <a:latin typeface="Times New Roman"/>
                <a:cs typeface="Times New Roman"/>
              </a:rPr>
              <a:t>e</a:t>
            </a:r>
            <a:r>
              <a:rPr sz="2000" dirty="0">
                <a:solidFill>
                  <a:srgbClr val="000098"/>
                </a:solidFill>
                <a:latin typeface="Times New Roman"/>
                <a:cs typeface="Times New Roman"/>
              </a:rPr>
              <a:t>,</a:t>
            </a:r>
            <a:r>
              <a:rPr sz="2000" spc="-40" dirty="0">
                <a:solidFill>
                  <a:srgbClr val="000098"/>
                </a:solidFill>
                <a:latin typeface="Times New Roman"/>
                <a:cs typeface="Times New Roman"/>
              </a:rPr>
              <a:t> </a:t>
            </a:r>
            <a:r>
              <a:rPr sz="2000" b="1" spc="-20" dirty="0" err="1">
                <a:solidFill>
                  <a:srgbClr val="000098"/>
                </a:solidFill>
                <a:latin typeface="Times New Roman"/>
                <a:cs typeface="Times New Roman"/>
              </a:rPr>
              <a:t>a</a:t>
            </a:r>
            <a:r>
              <a:rPr sz="2000" b="1" dirty="0" err="1">
                <a:solidFill>
                  <a:srgbClr val="000098"/>
                </a:solidFill>
                <a:latin typeface="Times New Roman"/>
                <a:cs typeface="Times New Roman"/>
              </a:rPr>
              <a:t>lors</a:t>
            </a:r>
            <a:r>
              <a:rPr sz="2000" b="1" spc="-5" dirty="0">
                <a:solidFill>
                  <a:srgbClr val="000098"/>
                </a:solidFill>
                <a:latin typeface="Times New Roman"/>
                <a:cs typeface="Times New Roman"/>
              </a:rPr>
              <a:t> </a:t>
            </a:r>
            <a:r>
              <a:rPr sz="2000" b="1" spc="-20" dirty="0" err="1">
                <a:solidFill>
                  <a:srgbClr val="000098"/>
                </a:solidFill>
                <a:latin typeface="Times New Roman"/>
                <a:cs typeface="Times New Roman"/>
              </a:rPr>
              <a:t>ca</a:t>
            </a:r>
            <a:r>
              <a:rPr sz="2000" b="1" spc="-10" dirty="0" err="1">
                <a:solidFill>
                  <a:srgbClr val="000098"/>
                </a:solidFill>
                <a:latin typeface="Times New Roman"/>
                <a:cs typeface="Times New Roman"/>
              </a:rPr>
              <a:t>lcul</a:t>
            </a:r>
            <a:r>
              <a:rPr sz="2000" b="1" spc="-20" dirty="0" err="1">
                <a:solidFill>
                  <a:srgbClr val="000098"/>
                </a:solidFill>
                <a:latin typeface="Times New Roman"/>
                <a:cs typeface="Times New Roman"/>
              </a:rPr>
              <a:t>e</a:t>
            </a:r>
            <a:r>
              <a:rPr lang="fr-FR" sz="2000" b="1" spc="-10" dirty="0">
                <a:solidFill>
                  <a:srgbClr val="000098"/>
                </a:solidFill>
                <a:latin typeface="Times New Roman"/>
                <a:cs typeface="Times New Roman"/>
              </a:rPr>
              <a:t>r et/ou </a:t>
            </a:r>
            <a:r>
              <a:rPr lang="fr-FR" sz="2000" b="1" spc="-10" dirty="0" err="1">
                <a:solidFill>
                  <a:srgbClr val="000098"/>
                </a:solidFill>
                <a:latin typeface="Times New Roman"/>
                <a:cs typeface="Times New Roman"/>
              </a:rPr>
              <a:t>aficher</a:t>
            </a:r>
            <a:r>
              <a:rPr lang="fr-FR" sz="2000" b="1" spc="-10" dirty="0">
                <a:solidFill>
                  <a:srgbClr val="000098"/>
                </a:solidFill>
                <a:latin typeface="Times New Roman"/>
                <a:cs typeface="Times New Roman"/>
              </a:rPr>
              <a:t> </a:t>
            </a:r>
            <a:r>
              <a:rPr sz="2000" b="1" spc="10" dirty="0">
                <a:solidFill>
                  <a:srgbClr val="000098"/>
                </a:solidFill>
                <a:latin typeface="Times New Roman"/>
                <a:cs typeface="Times New Roman"/>
              </a:rPr>
              <a:t> </a:t>
            </a:r>
            <a:r>
              <a:rPr sz="2000" spc="-10" dirty="0">
                <a:solidFill>
                  <a:srgbClr val="000098"/>
                </a:solidFill>
                <a:latin typeface="Times New Roman"/>
                <a:cs typeface="Times New Roman"/>
              </a:rPr>
              <a:t>les</a:t>
            </a:r>
            <a:r>
              <a:rPr sz="2000" spc="-5"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5" dirty="0">
                <a:solidFill>
                  <a:srgbClr val="000098"/>
                </a:solidFill>
                <a:latin typeface="Times New Roman"/>
                <a:cs typeface="Times New Roman"/>
              </a:rPr>
              <a:t>x</a:t>
            </a:r>
            <a:r>
              <a:rPr sz="2000" dirty="0">
                <a:solidFill>
                  <a:srgbClr val="000098"/>
                </a:solidFill>
                <a:latin typeface="Times New Roman"/>
                <a:cs typeface="Times New Roman"/>
              </a:rPr>
              <a:t>p</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5" dirty="0">
                <a:solidFill>
                  <a:srgbClr val="000098"/>
                </a:solidFill>
                <a:latin typeface="Times New Roman"/>
                <a:cs typeface="Times New Roman"/>
              </a:rPr>
              <a:t>ss</a:t>
            </a:r>
            <a:r>
              <a:rPr sz="2000" spc="5" dirty="0">
                <a:solidFill>
                  <a:srgbClr val="000098"/>
                </a:solidFill>
                <a:latin typeface="Times New Roman"/>
                <a:cs typeface="Times New Roman"/>
              </a:rPr>
              <a:t>i</a:t>
            </a:r>
            <a:r>
              <a:rPr sz="2000" dirty="0">
                <a:solidFill>
                  <a:srgbClr val="000098"/>
                </a:solidFill>
                <a:latin typeface="Times New Roman"/>
                <a:cs typeface="Times New Roman"/>
              </a:rPr>
              <a:t>ons</a:t>
            </a:r>
            <a:r>
              <a:rPr sz="2000" spc="-40" dirty="0">
                <a:solidFill>
                  <a:srgbClr val="000098"/>
                </a:solidFill>
                <a:latin typeface="Times New Roman"/>
                <a:cs typeface="Times New Roman"/>
              </a:rPr>
              <a:t> </a:t>
            </a:r>
            <a:r>
              <a:rPr sz="2000" spc="-10" dirty="0">
                <a:solidFill>
                  <a:srgbClr val="000098"/>
                </a:solidFill>
                <a:latin typeface="Times New Roman"/>
                <a:cs typeface="Times New Roman"/>
              </a:rPr>
              <a:t>de</a:t>
            </a:r>
            <a:r>
              <a:rPr sz="2000" spc="10" dirty="0">
                <a:solidFill>
                  <a:srgbClr val="000098"/>
                </a:solidFill>
                <a:latin typeface="Times New Roman"/>
                <a:cs typeface="Times New Roman"/>
              </a:rPr>
              <a:t> </a:t>
            </a:r>
            <a:r>
              <a:rPr sz="2000" dirty="0">
                <a:solidFill>
                  <a:srgbClr val="000098"/>
                </a:solidFill>
                <a:latin typeface="Times New Roman"/>
                <a:cs typeface="Times New Roman"/>
              </a:rPr>
              <a:t>p</a:t>
            </a:r>
            <a:r>
              <a:rPr sz="2000" spc="-10" dirty="0">
                <a:solidFill>
                  <a:srgbClr val="000098"/>
                </a:solidFill>
                <a:latin typeface="Times New Roman"/>
                <a:cs typeface="Times New Roman"/>
              </a:rPr>
              <a:t>roje</a:t>
            </a:r>
            <a:r>
              <a:rPr sz="2000" spc="-25" dirty="0">
                <a:solidFill>
                  <a:srgbClr val="000098"/>
                </a:solidFill>
                <a:latin typeface="Times New Roman"/>
                <a:cs typeface="Times New Roman"/>
              </a:rPr>
              <a:t>c</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de la</a:t>
            </a:r>
            <a:r>
              <a:rPr sz="2000" dirty="0">
                <a:solidFill>
                  <a:srgbClr val="000098"/>
                </a:solidFill>
                <a:latin typeface="Times New Roman"/>
                <a:cs typeface="Times New Roman"/>
              </a:rPr>
              <a:t> </a:t>
            </a:r>
            <a:r>
              <a:rPr sz="2000" spc="-25" dirty="0">
                <a:solidFill>
                  <a:srgbClr val="000098"/>
                </a:solidFill>
                <a:latin typeface="Times New Roman"/>
                <a:cs typeface="Times New Roman"/>
              </a:rPr>
              <a:t>c</a:t>
            </a:r>
            <a:r>
              <a:rPr sz="2000" spc="-10" dirty="0">
                <a:solidFill>
                  <a:srgbClr val="000098"/>
                </a:solidFill>
                <a:latin typeface="Times New Roman"/>
                <a:cs typeface="Times New Roman"/>
              </a:rPr>
              <a:t>lause</a:t>
            </a:r>
            <a:r>
              <a:rPr sz="2000" spc="-5" dirty="0">
                <a:solidFill>
                  <a:srgbClr val="000098"/>
                </a:solidFill>
                <a:latin typeface="Times New Roman"/>
                <a:cs typeface="Times New Roman"/>
              </a:rPr>
              <a:t> </a:t>
            </a:r>
            <a:r>
              <a:rPr sz="2000" spc="5" dirty="0">
                <a:solidFill>
                  <a:srgbClr val="000098"/>
                </a:solidFill>
                <a:latin typeface="Times New Roman"/>
                <a:cs typeface="Times New Roman"/>
              </a:rPr>
              <a:t>S</a:t>
            </a:r>
            <a:r>
              <a:rPr sz="2000" spc="-15" dirty="0">
                <a:solidFill>
                  <a:srgbClr val="000098"/>
                </a:solidFill>
                <a:latin typeface="Times New Roman"/>
                <a:cs typeface="Times New Roman"/>
              </a:rPr>
              <a:t>E</a:t>
            </a:r>
            <a:r>
              <a:rPr sz="2000" spc="-60" dirty="0">
                <a:solidFill>
                  <a:srgbClr val="000098"/>
                </a:solidFill>
                <a:latin typeface="Times New Roman"/>
                <a:cs typeface="Times New Roman"/>
              </a:rPr>
              <a:t>L</a:t>
            </a:r>
            <a:r>
              <a:rPr sz="2000" spc="-15" dirty="0">
                <a:solidFill>
                  <a:srgbClr val="000098"/>
                </a:solidFill>
                <a:latin typeface="Times New Roman"/>
                <a:cs typeface="Times New Roman"/>
              </a:rPr>
              <a:t>E</a:t>
            </a:r>
            <a:r>
              <a:rPr sz="2000" spc="-10" dirty="0">
                <a:solidFill>
                  <a:srgbClr val="000098"/>
                </a:solidFill>
                <a:latin typeface="Times New Roman"/>
                <a:cs typeface="Times New Roman"/>
              </a:rPr>
              <a:t>CT.</a:t>
            </a:r>
            <a:endParaRPr sz="2000" dirty="0">
              <a:latin typeface="Times New Roman"/>
              <a:cs typeface="Times New Roman"/>
            </a:endParaRPr>
          </a:p>
        </p:txBody>
      </p:sp>
      <p:sp>
        <p:nvSpPr>
          <p:cNvPr id="25" name="object 10"/>
          <p:cNvSpPr/>
          <p:nvPr/>
        </p:nvSpPr>
        <p:spPr>
          <a:xfrm>
            <a:off x="2692630" y="2505678"/>
            <a:ext cx="7501255" cy="1428750"/>
          </a:xfrm>
          <a:custGeom>
            <a:avLst/>
            <a:gdLst/>
            <a:ahLst/>
            <a:cxnLst/>
            <a:rect l="l" t="t" r="r" b="b"/>
            <a:pathLst>
              <a:path w="7501255" h="1428750">
                <a:moveTo>
                  <a:pt x="0" y="1428749"/>
                </a:moveTo>
                <a:lnTo>
                  <a:pt x="7501005" y="1428749"/>
                </a:lnTo>
                <a:lnTo>
                  <a:pt x="7501005" y="0"/>
                </a:lnTo>
                <a:lnTo>
                  <a:pt x="0" y="0"/>
                </a:lnTo>
                <a:lnTo>
                  <a:pt x="0" y="1428749"/>
                </a:lnTo>
                <a:close/>
              </a:path>
            </a:pathLst>
          </a:custGeom>
          <a:solidFill>
            <a:srgbClr val="DDF3EA"/>
          </a:solidFill>
        </p:spPr>
        <p:txBody>
          <a:bodyPr wrap="square" lIns="0" tIns="0" rIns="0" bIns="0" rtlCol="0"/>
          <a:lstStyle/>
          <a:p>
            <a:endParaRPr/>
          </a:p>
        </p:txBody>
      </p:sp>
      <p:sp>
        <p:nvSpPr>
          <p:cNvPr id="26" name="object 11"/>
          <p:cNvSpPr/>
          <p:nvPr/>
        </p:nvSpPr>
        <p:spPr>
          <a:xfrm>
            <a:off x="2700920" y="2462087"/>
            <a:ext cx="7501255" cy="1428750"/>
          </a:xfrm>
          <a:custGeom>
            <a:avLst/>
            <a:gdLst/>
            <a:ahLst/>
            <a:cxnLst/>
            <a:rect l="l" t="t" r="r" b="b"/>
            <a:pathLst>
              <a:path w="7501255" h="1428750">
                <a:moveTo>
                  <a:pt x="0" y="1428749"/>
                </a:moveTo>
                <a:lnTo>
                  <a:pt x="7501005" y="1428749"/>
                </a:lnTo>
                <a:lnTo>
                  <a:pt x="7501005" y="0"/>
                </a:lnTo>
                <a:lnTo>
                  <a:pt x="0" y="0"/>
                </a:lnTo>
                <a:lnTo>
                  <a:pt x="0" y="1428749"/>
                </a:lnTo>
                <a:close/>
              </a:path>
            </a:pathLst>
          </a:custGeom>
          <a:ln w="12700">
            <a:solidFill>
              <a:srgbClr val="000000"/>
            </a:solidFill>
          </a:ln>
        </p:spPr>
        <p:txBody>
          <a:bodyPr wrap="square" lIns="0" tIns="0" rIns="0" bIns="0" rtlCol="0"/>
          <a:lstStyle/>
          <a:p>
            <a:endParaRPr/>
          </a:p>
        </p:txBody>
      </p:sp>
      <p:sp>
        <p:nvSpPr>
          <p:cNvPr id="27" name="object 12"/>
          <p:cNvSpPr txBox="1"/>
          <p:nvPr/>
        </p:nvSpPr>
        <p:spPr>
          <a:xfrm>
            <a:off x="3237140" y="2507839"/>
            <a:ext cx="1120775" cy="276999"/>
          </a:xfrm>
          <a:prstGeom prst="rect">
            <a:avLst/>
          </a:prstGeom>
        </p:spPr>
        <p:txBody>
          <a:bodyPr vert="horz" wrap="square" lIns="0" tIns="0" rIns="0" bIns="0" rtlCol="0">
            <a:spAutoFit/>
          </a:bodyPr>
          <a:lstStyle/>
          <a:p>
            <a:pPr marL="12700"/>
            <a:r>
              <a:rPr b="1" dirty="0">
                <a:solidFill>
                  <a:srgbClr val="00279E"/>
                </a:solidFill>
                <a:latin typeface="Courier New"/>
                <a:cs typeface="Courier New"/>
              </a:rPr>
              <a:t>SELECT</a:t>
            </a:r>
            <a:r>
              <a:rPr b="1" spc="-20" dirty="0">
                <a:solidFill>
                  <a:srgbClr val="00279E"/>
                </a:solidFill>
                <a:latin typeface="Courier New"/>
                <a:cs typeface="Courier New"/>
              </a:rPr>
              <a:t> </a:t>
            </a:r>
            <a:r>
              <a:rPr b="1" dirty="0">
                <a:solidFill>
                  <a:srgbClr val="00279E"/>
                </a:solidFill>
                <a:latin typeface="Courier New"/>
                <a:cs typeface="Courier New"/>
              </a:rPr>
              <a:t>…</a:t>
            </a:r>
            <a:endParaRPr>
              <a:latin typeface="Courier New"/>
              <a:cs typeface="Courier New"/>
            </a:endParaRPr>
          </a:p>
        </p:txBody>
      </p:sp>
      <p:sp>
        <p:nvSpPr>
          <p:cNvPr id="28" name="object 13"/>
          <p:cNvSpPr txBox="1"/>
          <p:nvPr/>
        </p:nvSpPr>
        <p:spPr>
          <a:xfrm>
            <a:off x="3237140" y="2754232"/>
            <a:ext cx="2078355" cy="538609"/>
          </a:xfrm>
          <a:prstGeom prst="rect">
            <a:avLst/>
          </a:prstGeom>
        </p:spPr>
        <p:txBody>
          <a:bodyPr vert="horz" wrap="square" lIns="0" tIns="0" rIns="0" bIns="0" rtlCol="0">
            <a:spAutoFit/>
          </a:bodyPr>
          <a:lstStyle/>
          <a:p>
            <a:pPr marL="12700">
              <a:lnSpc>
                <a:spcPts val="2070"/>
              </a:lnSpc>
            </a:pPr>
            <a:r>
              <a:rPr b="1" spc="-5" dirty="0">
                <a:solidFill>
                  <a:srgbClr val="00279E"/>
                </a:solidFill>
                <a:latin typeface="Courier New"/>
                <a:cs typeface="Courier New"/>
              </a:rPr>
              <a:t>FRO</a:t>
            </a:r>
            <a:r>
              <a:rPr b="1" dirty="0">
                <a:solidFill>
                  <a:srgbClr val="00279E"/>
                </a:solidFill>
                <a:latin typeface="Courier New"/>
                <a:cs typeface="Courier New"/>
              </a:rPr>
              <a:t>M</a:t>
            </a:r>
            <a:r>
              <a:rPr b="1" spc="-5" dirty="0">
                <a:solidFill>
                  <a:srgbClr val="00279E"/>
                </a:solidFill>
                <a:latin typeface="Courier New"/>
                <a:cs typeface="Courier New"/>
              </a:rPr>
              <a:t> </a:t>
            </a:r>
            <a:r>
              <a:rPr b="1" dirty="0">
                <a:solidFill>
                  <a:srgbClr val="00279E"/>
                </a:solidFill>
                <a:latin typeface="Courier New"/>
                <a:cs typeface="Courier New"/>
              </a:rPr>
              <a:t>…</a:t>
            </a:r>
            <a:endParaRPr>
              <a:latin typeface="Courier New"/>
              <a:cs typeface="Courier New"/>
            </a:endParaRPr>
          </a:p>
          <a:p>
            <a:pPr marL="12700">
              <a:lnSpc>
                <a:spcPts val="2070"/>
              </a:lnSpc>
            </a:pPr>
            <a:r>
              <a:rPr b="1" dirty="0">
                <a:solidFill>
                  <a:srgbClr val="00279E"/>
                </a:solidFill>
                <a:latin typeface="Courier New"/>
                <a:cs typeface="Courier New"/>
              </a:rPr>
              <a:t>WHERE</a:t>
            </a:r>
            <a:r>
              <a:rPr b="1" spc="-40" dirty="0">
                <a:solidFill>
                  <a:srgbClr val="00279E"/>
                </a:solidFill>
                <a:latin typeface="Courier New"/>
                <a:cs typeface="Courier New"/>
              </a:rPr>
              <a:t> </a:t>
            </a:r>
            <a:r>
              <a:rPr b="1" dirty="0">
                <a:solidFill>
                  <a:srgbClr val="00279E"/>
                </a:solidFill>
                <a:latin typeface="Courier New"/>
                <a:cs typeface="Courier New"/>
              </a:rPr>
              <a:t>(A1,…,An)</a:t>
            </a:r>
            <a:endParaRPr>
              <a:latin typeface="Courier New"/>
              <a:cs typeface="Courier New"/>
            </a:endParaRPr>
          </a:p>
        </p:txBody>
      </p:sp>
      <p:sp>
        <p:nvSpPr>
          <p:cNvPr id="29" name="object 14"/>
          <p:cNvSpPr/>
          <p:nvPr/>
        </p:nvSpPr>
        <p:spPr>
          <a:xfrm>
            <a:off x="5432455" y="2958037"/>
            <a:ext cx="243839" cy="279400"/>
          </a:xfrm>
          <a:prstGeom prst="rect">
            <a:avLst/>
          </a:prstGeom>
          <a:blipFill>
            <a:blip r:embed="rId6" cstate="print"/>
            <a:stretch>
              <a:fillRect/>
            </a:stretch>
          </a:blipFill>
        </p:spPr>
        <p:txBody>
          <a:bodyPr wrap="square" lIns="0" tIns="0" rIns="0" bIns="0" rtlCol="0"/>
          <a:lstStyle/>
          <a:p>
            <a:endParaRPr/>
          </a:p>
        </p:txBody>
      </p:sp>
      <p:sp>
        <p:nvSpPr>
          <p:cNvPr id="30" name="object 15"/>
          <p:cNvSpPr txBox="1"/>
          <p:nvPr/>
        </p:nvSpPr>
        <p:spPr>
          <a:xfrm>
            <a:off x="5676176" y="3005933"/>
            <a:ext cx="2625090" cy="744855"/>
          </a:xfrm>
          <a:prstGeom prst="rect">
            <a:avLst/>
          </a:prstGeom>
        </p:spPr>
        <p:txBody>
          <a:bodyPr vert="horz" wrap="square" lIns="0" tIns="0" rIns="0" bIns="0" rtlCol="0">
            <a:spAutoFit/>
          </a:bodyPr>
          <a:lstStyle/>
          <a:p>
            <a:pPr marL="680720" marR="5080" indent="-668655">
              <a:lnSpc>
                <a:spcPts val="1920"/>
              </a:lnSpc>
              <a:tabLst>
                <a:tab pos="558800" algn="l"/>
                <a:tab pos="1501140" algn="l"/>
              </a:tabLst>
            </a:pPr>
            <a:r>
              <a:rPr b="1" spc="-5" dirty="0">
                <a:solidFill>
                  <a:srgbClr val="C00000"/>
                </a:solidFill>
                <a:latin typeface="Courier New"/>
                <a:cs typeface="Courier New"/>
              </a:rPr>
              <a:t>AL</a:t>
            </a:r>
            <a:r>
              <a:rPr b="1" dirty="0">
                <a:solidFill>
                  <a:srgbClr val="C00000"/>
                </a:solidFill>
                <a:latin typeface="Courier New"/>
                <a:cs typeface="Courier New"/>
              </a:rPr>
              <a:t>L</a:t>
            </a:r>
            <a:r>
              <a:rPr b="1" dirty="0">
                <a:solidFill>
                  <a:srgbClr val="C00000"/>
                </a:solidFill>
                <a:latin typeface="Times New Roman"/>
                <a:cs typeface="Times New Roman"/>
              </a:rPr>
              <a:t>	</a:t>
            </a:r>
            <a:r>
              <a:rPr b="1" spc="-5" dirty="0">
                <a:solidFill>
                  <a:srgbClr val="00279E"/>
                </a:solidFill>
                <a:latin typeface="Courier New"/>
                <a:cs typeface="Courier New"/>
              </a:rPr>
              <a:t>(</a:t>
            </a:r>
            <a:r>
              <a:rPr b="1" dirty="0">
                <a:solidFill>
                  <a:srgbClr val="00AF50"/>
                </a:solidFill>
                <a:latin typeface="Courier New"/>
                <a:cs typeface="Courier New"/>
              </a:rPr>
              <a:t>SELECT</a:t>
            </a:r>
            <a:r>
              <a:rPr b="1" spc="-40" dirty="0">
                <a:solidFill>
                  <a:srgbClr val="00AF50"/>
                </a:solidFill>
                <a:latin typeface="Courier New"/>
                <a:cs typeface="Courier New"/>
              </a:rPr>
              <a:t> </a:t>
            </a:r>
            <a:r>
              <a:rPr b="1" dirty="0">
                <a:solidFill>
                  <a:srgbClr val="00AF50"/>
                </a:solidFill>
                <a:latin typeface="Courier New"/>
                <a:cs typeface="Courier New"/>
              </a:rPr>
              <a:t>B1,…,</a:t>
            </a:r>
            <a:r>
              <a:rPr b="1" spc="-5" dirty="0">
                <a:solidFill>
                  <a:srgbClr val="00AF50"/>
                </a:solidFill>
                <a:latin typeface="Courier New"/>
                <a:cs typeface="Courier New"/>
              </a:rPr>
              <a:t>Bn</a:t>
            </a:r>
            <a:r>
              <a:rPr b="1" spc="-5" dirty="0">
                <a:solidFill>
                  <a:srgbClr val="00AF50"/>
                </a:solidFill>
                <a:latin typeface="Times New Roman"/>
                <a:cs typeface="Times New Roman"/>
              </a:rPr>
              <a:t> </a:t>
            </a:r>
            <a:r>
              <a:rPr b="1" dirty="0">
                <a:solidFill>
                  <a:srgbClr val="00AF50"/>
                </a:solidFill>
                <a:latin typeface="Courier New"/>
                <a:cs typeface="Courier New"/>
              </a:rPr>
              <a:t>FROM	…</a:t>
            </a:r>
            <a:endParaRPr dirty="0">
              <a:latin typeface="Courier New"/>
              <a:cs typeface="Courier New"/>
            </a:endParaRPr>
          </a:p>
          <a:p>
            <a:pPr marL="680720">
              <a:lnSpc>
                <a:spcPts val="1920"/>
              </a:lnSpc>
            </a:pPr>
            <a:r>
              <a:rPr b="1" dirty="0">
                <a:solidFill>
                  <a:srgbClr val="00AF50"/>
                </a:solidFill>
                <a:latin typeface="Courier New"/>
                <a:cs typeface="Courier New"/>
              </a:rPr>
              <a:t>WHE</a:t>
            </a:r>
            <a:r>
              <a:rPr b="1" spc="-30" dirty="0">
                <a:solidFill>
                  <a:srgbClr val="00AF50"/>
                </a:solidFill>
                <a:latin typeface="Courier New"/>
                <a:cs typeface="Courier New"/>
              </a:rPr>
              <a:t>R</a:t>
            </a:r>
            <a:r>
              <a:rPr b="1" dirty="0">
                <a:solidFill>
                  <a:srgbClr val="00AF50"/>
                </a:solidFill>
                <a:latin typeface="Courier New"/>
                <a:cs typeface="Courier New"/>
              </a:rPr>
              <a:t>E </a:t>
            </a:r>
            <a:r>
              <a:rPr b="1" spc="-5" dirty="0">
                <a:solidFill>
                  <a:srgbClr val="00AF50"/>
                </a:solidFill>
                <a:latin typeface="Courier New"/>
                <a:cs typeface="Courier New"/>
              </a:rPr>
              <a:t>…</a:t>
            </a:r>
            <a:r>
              <a:rPr b="1" spc="-25" dirty="0">
                <a:solidFill>
                  <a:srgbClr val="00279E"/>
                </a:solidFill>
                <a:latin typeface="Courier New"/>
                <a:cs typeface="Courier New"/>
              </a:rPr>
              <a:t>);</a:t>
            </a:r>
            <a:endParaRPr dirty="0">
              <a:latin typeface="Courier New"/>
              <a:cs typeface="Courier New"/>
            </a:endParaRPr>
          </a:p>
        </p:txBody>
      </p:sp>
      <p:sp>
        <p:nvSpPr>
          <p:cNvPr id="3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3"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4"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5"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6"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4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4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4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43" name="Rectangle 42"/>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44" name="ZoneTexte 43"/>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45"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46" name="object 2"/>
          <p:cNvSpPr txBox="1">
            <a:spLocks noGrp="1"/>
          </p:cNvSpPr>
          <p:nvPr>
            <p:ph type="title"/>
          </p:nvPr>
        </p:nvSpPr>
        <p:spPr>
          <a:xfrm>
            <a:off x="214584" y="1864783"/>
            <a:ext cx="4154216" cy="400110"/>
          </a:xfrm>
          <a:prstGeom prst="rect">
            <a:avLst/>
          </a:prstGeom>
        </p:spPr>
        <p:txBody>
          <a:bodyPr vert="horz" wrap="square" lIns="0" tIns="0" rIns="0" bIns="0" rtlCol="0" anchor="ctr">
            <a:spAutoFit/>
          </a:bodyPr>
          <a:lstStyle/>
          <a:p>
            <a:pPr marL="137160" algn="l"/>
            <a:r>
              <a:rPr sz="2600" b="1" dirty="0">
                <a:solidFill>
                  <a:srgbClr val="FF0000"/>
                </a:solidFill>
              </a:rPr>
              <a:t>Opérat</a:t>
            </a:r>
            <a:r>
              <a:rPr sz="2600" b="1" spc="5" dirty="0">
                <a:solidFill>
                  <a:srgbClr val="FF0000"/>
                </a:solidFill>
              </a:rPr>
              <a:t>e</a:t>
            </a:r>
            <a:r>
              <a:rPr sz="2600" b="1" dirty="0">
                <a:solidFill>
                  <a:srgbClr val="FF0000"/>
                </a:solidFill>
              </a:rPr>
              <a:t>urs</a:t>
            </a:r>
            <a:r>
              <a:rPr sz="2600" b="1" spc="-60" dirty="0">
                <a:solidFill>
                  <a:srgbClr val="FF0000"/>
                </a:solidFill>
              </a:rPr>
              <a:t> </a:t>
            </a:r>
            <a:r>
              <a:rPr sz="2600" b="1" dirty="0">
                <a:solidFill>
                  <a:srgbClr val="FF0000"/>
                </a:solidFill>
              </a:rPr>
              <a:t>en</a:t>
            </a:r>
            <a:r>
              <a:rPr sz="2600" b="1" spc="5" dirty="0">
                <a:solidFill>
                  <a:srgbClr val="FF0000"/>
                </a:solidFill>
              </a:rPr>
              <a:t>s</a:t>
            </a:r>
            <a:r>
              <a:rPr sz="2600" b="1" dirty="0">
                <a:solidFill>
                  <a:srgbClr val="FF0000"/>
                </a:solidFill>
              </a:rPr>
              <a:t>emblistes</a:t>
            </a:r>
          </a:p>
        </p:txBody>
      </p:sp>
      <p:sp>
        <p:nvSpPr>
          <p:cNvPr id="47" name="object 2"/>
          <p:cNvSpPr txBox="1">
            <a:spLocks/>
          </p:cNvSpPr>
          <p:nvPr/>
        </p:nvSpPr>
        <p:spPr>
          <a:xfrm>
            <a:off x="5315495" y="1729919"/>
            <a:ext cx="2255527" cy="430887"/>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86180" algn="r" rtl="1"/>
            <a:r>
              <a:rPr lang="fr-FR" sz="2800" b="1" dirty="0" smtClean="0"/>
              <a:t>ALL</a:t>
            </a:r>
            <a:endParaRPr lang="fr-FR" sz="2800" b="1" dirty="0"/>
          </a:p>
        </p:txBody>
      </p:sp>
    </p:spTree>
    <p:extLst>
      <p:ext uri="{BB962C8B-B14F-4D97-AF65-F5344CB8AC3E}">
        <p14:creationId xmlns:p14="http://schemas.microsoft.com/office/powerpoint/2010/main" val="419380815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52617" y="4556300"/>
            <a:ext cx="5887085" cy="1615827"/>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000" spc="-5" dirty="0">
                <a:solidFill>
                  <a:srgbClr val="D93090"/>
                </a:solidFill>
                <a:latin typeface="Times New Roman"/>
                <a:cs typeface="Times New Roman"/>
              </a:rPr>
              <a:t>Nom</a:t>
            </a:r>
            <a:r>
              <a:rPr sz="2000" dirty="0">
                <a:solidFill>
                  <a:srgbClr val="D93090"/>
                </a:solidFill>
                <a:latin typeface="Times New Roman"/>
                <a:cs typeface="Times New Roman"/>
              </a:rPr>
              <a:t>s</a:t>
            </a:r>
            <a:r>
              <a:rPr sz="2000" spc="-20" dirty="0">
                <a:solidFill>
                  <a:srgbClr val="D93090"/>
                </a:solidFill>
                <a:latin typeface="Times New Roman"/>
                <a:cs typeface="Times New Roman"/>
              </a:rPr>
              <a:t> </a:t>
            </a:r>
            <a:r>
              <a:rPr sz="2000" spc="-10" dirty="0">
                <a:solidFill>
                  <a:srgbClr val="D93090"/>
                </a:solidFill>
                <a:latin typeface="Times New Roman"/>
                <a:cs typeface="Times New Roman"/>
              </a:rPr>
              <a:t>d</a:t>
            </a:r>
            <a:r>
              <a:rPr sz="2000" spc="-20" dirty="0">
                <a:solidFill>
                  <a:srgbClr val="D93090"/>
                </a:solidFill>
                <a:latin typeface="Times New Roman"/>
                <a:cs typeface="Times New Roman"/>
              </a:rPr>
              <a:t>e</a:t>
            </a:r>
            <a:r>
              <a:rPr sz="2000" dirty="0">
                <a:solidFill>
                  <a:srgbClr val="D93090"/>
                </a:solidFill>
                <a:latin typeface="Times New Roman"/>
                <a:cs typeface="Times New Roman"/>
              </a:rPr>
              <a:t>s</a:t>
            </a:r>
            <a:r>
              <a:rPr sz="2000" spc="-5" dirty="0">
                <a:solidFill>
                  <a:srgbClr val="D93090"/>
                </a:solidFill>
                <a:latin typeface="Times New Roman"/>
                <a:cs typeface="Times New Roman"/>
              </a:rPr>
              <a:t> </a:t>
            </a:r>
            <a:r>
              <a:rPr sz="2000" spc="-10" dirty="0">
                <a:solidFill>
                  <a:srgbClr val="D93090"/>
                </a:solidFill>
                <a:latin typeface="Times New Roman"/>
                <a:cs typeface="Times New Roman"/>
              </a:rPr>
              <a:t>proj</a:t>
            </a:r>
            <a:r>
              <a:rPr sz="2000" spc="-20" dirty="0">
                <a:solidFill>
                  <a:srgbClr val="D93090"/>
                </a:solidFill>
                <a:latin typeface="Times New Roman"/>
                <a:cs typeface="Times New Roman"/>
              </a:rPr>
              <a:t>e</a:t>
            </a:r>
            <a:r>
              <a:rPr sz="2000" spc="-10" dirty="0">
                <a:solidFill>
                  <a:srgbClr val="D93090"/>
                </a:solidFill>
                <a:latin typeface="Times New Roman"/>
                <a:cs typeface="Times New Roman"/>
              </a:rPr>
              <a:t>ts</a:t>
            </a:r>
            <a:r>
              <a:rPr sz="2000" spc="-20" dirty="0">
                <a:solidFill>
                  <a:srgbClr val="D93090"/>
                </a:solidFill>
                <a:latin typeface="Times New Roman"/>
                <a:cs typeface="Times New Roman"/>
              </a:rPr>
              <a:t> </a:t>
            </a:r>
            <a:r>
              <a:rPr sz="2000" spc="-10" dirty="0">
                <a:solidFill>
                  <a:srgbClr val="D93090"/>
                </a:solidFill>
                <a:latin typeface="Times New Roman"/>
                <a:cs typeface="Times New Roman"/>
              </a:rPr>
              <a:t>qui</a:t>
            </a:r>
            <a:r>
              <a:rPr sz="2000" dirty="0">
                <a:solidFill>
                  <a:srgbClr val="D93090"/>
                </a:solidFill>
                <a:latin typeface="Times New Roman"/>
                <a:cs typeface="Times New Roman"/>
              </a:rPr>
              <a:t> </a:t>
            </a:r>
            <a:r>
              <a:rPr sz="2000" spc="-10" dirty="0">
                <a:solidFill>
                  <a:srgbClr val="D93090"/>
                </a:solidFill>
                <a:latin typeface="Times New Roman"/>
                <a:cs typeface="Times New Roman"/>
              </a:rPr>
              <a:t>ont</a:t>
            </a:r>
            <a:r>
              <a:rPr sz="2000" spc="-15" dirty="0">
                <a:solidFill>
                  <a:srgbClr val="D93090"/>
                </a:solidFill>
                <a:latin typeface="Times New Roman"/>
                <a:cs typeface="Times New Roman"/>
              </a:rPr>
              <a:t> </a:t>
            </a:r>
            <a:r>
              <a:rPr sz="2000" spc="-10" dirty="0">
                <a:solidFill>
                  <a:srgbClr val="D93090"/>
                </a:solidFill>
                <a:latin typeface="Times New Roman"/>
                <a:cs typeface="Times New Roman"/>
              </a:rPr>
              <a:t>le</a:t>
            </a:r>
            <a:r>
              <a:rPr sz="2000" dirty="0">
                <a:solidFill>
                  <a:srgbClr val="D93090"/>
                </a:solidFill>
                <a:latin typeface="Times New Roman"/>
                <a:cs typeface="Times New Roman"/>
              </a:rPr>
              <a:t> </a:t>
            </a:r>
            <a:r>
              <a:rPr sz="2000" spc="-10" dirty="0">
                <a:solidFill>
                  <a:srgbClr val="D93090"/>
                </a:solidFill>
                <a:latin typeface="Times New Roman"/>
                <a:cs typeface="Times New Roman"/>
              </a:rPr>
              <a:t>plus</a:t>
            </a:r>
            <a:r>
              <a:rPr sz="2000" spc="-20" dirty="0">
                <a:solidFill>
                  <a:srgbClr val="D93090"/>
                </a:solidFill>
                <a:latin typeface="Times New Roman"/>
                <a:cs typeface="Times New Roman"/>
              </a:rPr>
              <a:t> g</a:t>
            </a:r>
            <a:r>
              <a:rPr sz="2000" spc="-10" dirty="0">
                <a:solidFill>
                  <a:srgbClr val="D93090"/>
                </a:solidFill>
                <a:latin typeface="Times New Roman"/>
                <a:cs typeface="Times New Roman"/>
              </a:rPr>
              <a:t>r</a:t>
            </a:r>
            <a:r>
              <a:rPr sz="2000" dirty="0">
                <a:solidFill>
                  <a:srgbClr val="D93090"/>
                </a:solidFill>
                <a:latin typeface="Times New Roman"/>
                <a:cs typeface="Times New Roman"/>
              </a:rPr>
              <a:t>os</a:t>
            </a:r>
            <a:r>
              <a:rPr sz="2000" spc="15" dirty="0">
                <a:solidFill>
                  <a:srgbClr val="D93090"/>
                </a:solidFill>
                <a:latin typeface="Times New Roman"/>
                <a:cs typeface="Times New Roman"/>
              </a:rPr>
              <a:t> </a:t>
            </a:r>
            <a:r>
              <a:rPr sz="2000" dirty="0">
                <a:solidFill>
                  <a:srgbClr val="D93090"/>
                </a:solidFill>
                <a:latin typeface="Times New Roman"/>
                <a:cs typeface="Times New Roman"/>
              </a:rPr>
              <a:t>bud</a:t>
            </a:r>
            <a:r>
              <a:rPr sz="2000" spc="-20" dirty="0">
                <a:solidFill>
                  <a:srgbClr val="D93090"/>
                </a:solidFill>
                <a:latin typeface="Times New Roman"/>
                <a:cs typeface="Times New Roman"/>
              </a:rPr>
              <a:t>ge</a:t>
            </a:r>
            <a:r>
              <a:rPr sz="2000" spc="-10" dirty="0">
                <a:solidFill>
                  <a:srgbClr val="D93090"/>
                </a:solidFill>
                <a:latin typeface="Times New Roman"/>
                <a:cs typeface="Times New Roman"/>
              </a:rPr>
              <a:t>t</a:t>
            </a:r>
            <a:r>
              <a:rPr sz="2000" spc="20" dirty="0">
                <a:solidFill>
                  <a:srgbClr val="D93090"/>
                </a:solidFill>
                <a:latin typeface="Times New Roman"/>
                <a:cs typeface="Times New Roman"/>
              </a:rPr>
              <a:t> </a:t>
            </a:r>
            <a:r>
              <a:rPr sz="2000" spc="-10" dirty="0">
                <a:solidFill>
                  <a:srgbClr val="D93090"/>
                </a:solidFill>
                <a:latin typeface="Times New Roman"/>
                <a:cs typeface="Times New Roman"/>
              </a:rPr>
              <a:t>?</a:t>
            </a:r>
            <a:endParaRPr sz="2000">
              <a:latin typeface="Times New Roman"/>
              <a:cs typeface="Times New Roman"/>
            </a:endParaRPr>
          </a:p>
          <a:p>
            <a:pPr marL="462280">
              <a:spcBef>
                <a:spcPts val="620"/>
              </a:spcBef>
              <a:tabLst>
                <a:tab pos="1681480" algn="l"/>
                <a:tab pos="3053715" algn="l"/>
              </a:tabLst>
            </a:pPr>
            <a:r>
              <a:rPr sz="2000" b="1" spc="-5" dirty="0">
                <a:solidFill>
                  <a:srgbClr val="000098"/>
                </a:solidFill>
                <a:latin typeface="Courier New"/>
                <a:cs typeface="Courier New"/>
              </a:rPr>
              <a:t>SELEC</a:t>
            </a:r>
            <a:r>
              <a:rPr sz="2000" b="1" dirty="0">
                <a:solidFill>
                  <a:srgbClr val="000098"/>
                </a:solidFill>
                <a:latin typeface="Courier New"/>
                <a:cs typeface="Courier New"/>
              </a:rPr>
              <a:t>T</a:t>
            </a:r>
            <a:r>
              <a:rPr sz="2000" b="1" dirty="0">
                <a:solidFill>
                  <a:srgbClr val="000098"/>
                </a:solidFill>
                <a:latin typeface="Times New Roman"/>
                <a:cs typeface="Times New Roman"/>
              </a:rPr>
              <a:t>	</a:t>
            </a:r>
            <a:r>
              <a:rPr sz="2000" b="1" spc="-5" dirty="0">
                <a:solidFill>
                  <a:srgbClr val="000098"/>
                </a:solidFill>
                <a:latin typeface="Courier New"/>
                <a:cs typeface="Courier New"/>
              </a:rPr>
              <a:t>DISTINC</a:t>
            </a:r>
            <a:r>
              <a:rPr sz="2000" b="1" dirty="0">
                <a:solidFill>
                  <a:srgbClr val="000098"/>
                </a:solidFill>
                <a:latin typeface="Courier New"/>
                <a:cs typeface="Courier New"/>
              </a:rPr>
              <a:t>T</a:t>
            </a:r>
            <a:r>
              <a:rPr sz="2000" b="1" dirty="0">
                <a:solidFill>
                  <a:srgbClr val="000098"/>
                </a:solidFill>
                <a:latin typeface="Times New Roman"/>
                <a:cs typeface="Times New Roman"/>
              </a:rPr>
              <a:t>	</a:t>
            </a:r>
            <a:r>
              <a:rPr sz="2000" spc="-5" dirty="0">
                <a:solidFill>
                  <a:srgbClr val="000098"/>
                </a:solidFill>
                <a:latin typeface="Courier New"/>
                <a:cs typeface="Courier New"/>
              </a:rPr>
              <a:t>Pname</a:t>
            </a:r>
            <a:endParaRPr sz="2000">
              <a:latin typeface="Courier New"/>
              <a:cs typeface="Courier New"/>
            </a:endParaRPr>
          </a:p>
          <a:p>
            <a:pPr marL="462280">
              <a:tabLst>
                <a:tab pos="1361440" algn="l"/>
              </a:tabLst>
            </a:pPr>
            <a:r>
              <a:rPr sz="2000" b="1" spc="-5" dirty="0">
                <a:solidFill>
                  <a:srgbClr val="000098"/>
                </a:solidFill>
                <a:latin typeface="Courier New"/>
                <a:cs typeface="Courier New"/>
              </a:rPr>
              <a:t>FRO</a:t>
            </a:r>
            <a:r>
              <a:rPr sz="2000" b="1" dirty="0">
                <a:solidFill>
                  <a:srgbClr val="000098"/>
                </a:solidFill>
                <a:latin typeface="Courier New"/>
                <a:cs typeface="Courier New"/>
              </a:rPr>
              <a:t>M</a:t>
            </a:r>
            <a:r>
              <a:rPr sz="2000" b="1" dirty="0">
                <a:solidFill>
                  <a:srgbClr val="000098"/>
                </a:solidFill>
                <a:latin typeface="Times New Roman"/>
                <a:cs typeface="Times New Roman"/>
              </a:rPr>
              <a:t>	</a:t>
            </a:r>
            <a:r>
              <a:rPr sz="2000" spc="-5" dirty="0">
                <a:solidFill>
                  <a:srgbClr val="000098"/>
                </a:solidFill>
                <a:latin typeface="Courier New"/>
                <a:cs typeface="Courier New"/>
              </a:rPr>
              <a:t>Project</a:t>
            </a:r>
            <a:endParaRPr sz="2000">
              <a:latin typeface="Courier New"/>
              <a:cs typeface="Courier New"/>
            </a:endParaRPr>
          </a:p>
          <a:p>
            <a:pPr marL="462280">
              <a:tabLst>
                <a:tab pos="1361440" algn="l"/>
                <a:tab pos="2428240" algn="l"/>
                <a:tab pos="2885440" algn="l"/>
                <a:tab pos="3609975" algn="l"/>
                <a:tab pos="4959350" algn="l"/>
              </a:tabLst>
            </a:pPr>
            <a:r>
              <a:rPr sz="2000" b="1" spc="-5" dirty="0">
                <a:solidFill>
                  <a:srgbClr val="000098"/>
                </a:solidFill>
                <a:latin typeface="Courier New"/>
                <a:cs typeface="Courier New"/>
              </a:rPr>
              <a:t>WHER</a:t>
            </a:r>
            <a:r>
              <a:rPr sz="2000" b="1" dirty="0">
                <a:solidFill>
                  <a:srgbClr val="000098"/>
                </a:solidFill>
                <a:latin typeface="Courier New"/>
                <a:cs typeface="Courier New"/>
              </a:rPr>
              <a:t>E</a:t>
            </a:r>
            <a:r>
              <a:rPr sz="2000" b="1" dirty="0">
                <a:solidFill>
                  <a:srgbClr val="000098"/>
                </a:solidFill>
                <a:latin typeface="Times New Roman"/>
                <a:cs typeface="Times New Roman"/>
              </a:rPr>
              <a:t>	</a:t>
            </a:r>
            <a:r>
              <a:rPr sz="2000" spc="-5" dirty="0">
                <a:solidFill>
                  <a:srgbClr val="000098"/>
                </a:solidFill>
                <a:latin typeface="Courier New"/>
                <a:cs typeface="Courier New"/>
              </a:rPr>
              <a:t>Budge</a:t>
            </a:r>
            <a:r>
              <a:rPr sz="2000" dirty="0">
                <a:solidFill>
                  <a:srgbClr val="000098"/>
                </a:solidFill>
                <a:latin typeface="Courier New"/>
                <a:cs typeface="Courier New"/>
              </a:rPr>
              <a:t>t</a:t>
            </a:r>
            <a:r>
              <a:rPr sz="2000" dirty="0">
                <a:solidFill>
                  <a:srgbClr val="000098"/>
                </a:solidFill>
                <a:latin typeface="Times New Roman"/>
                <a:cs typeface="Times New Roman"/>
              </a:rPr>
              <a:t>	</a:t>
            </a:r>
            <a:r>
              <a:rPr sz="2000" spc="-5" dirty="0">
                <a:solidFill>
                  <a:srgbClr val="000098"/>
                </a:solidFill>
                <a:latin typeface="Courier New"/>
                <a:cs typeface="Courier New"/>
              </a:rPr>
              <a:t>&gt;</a:t>
            </a:r>
            <a:r>
              <a:rPr sz="2000" dirty="0">
                <a:solidFill>
                  <a:srgbClr val="000098"/>
                </a:solidFill>
                <a:latin typeface="Courier New"/>
                <a:cs typeface="Courier New"/>
              </a:rPr>
              <a:t>=</a:t>
            </a:r>
            <a:r>
              <a:rPr sz="2000" dirty="0">
                <a:solidFill>
                  <a:srgbClr val="000098"/>
                </a:solidFill>
                <a:latin typeface="Times New Roman"/>
                <a:cs typeface="Times New Roman"/>
              </a:rPr>
              <a:t>	</a:t>
            </a:r>
            <a:r>
              <a:rPr sz="2000" b="1" spc="-5" dirty="0">
                <a:solidFill>
                  <a:srgbClr val="000098"/>
                </a:solidFill>
                <a:latin typeface="Courier New"/>
                <a:cs typeface="Courier New"/>
              </a:rPr>
              <a:t>AL</a:t>
            </a:r>
            <a:r>
              <a:rPr sz="2000" b="1" dirty="0">
                <a:solidFill>
                  <a:srgbClr val="000098"/>
                </a:solidFill>
                <a:latin typeface="Courier New"/>
                <a:cs typeface="Courier New"/>
              </a:rPr>
              <a:t>L</a:t>
            </a:r>
            <a:r>
              <a:rPr sz="2000" dirty="0">
                <a:solidFill>
                  <a:srgbClr val="000098"/>
                </a:solidFill>
                <a:latin typeface="Times New Roman"/>
                <a:cs typeface="Times New Roman"/>
              </a:rPr>
              <a:t>	</a:t>
            </a:r>
            <a:r>
              <a:rPr sz="2000" spc="-5" dirty="0">
                <a:solidFill>
                  <a:srgbClr val="000098"/>
                </a:solidFill>
                <a:latin typeface="Courier New"/>
                <a:cs typeface="Courier New"/>
              </a:rPr>
              <a:t>(</a:t>
            </a:r>
            <a:r>
              <a:rPr sz="2000" b="1" spc="-5" dirty="0">
                <a:solidFill>
                  <a:srgbClr val="000098"/>
                </a:solidFill>
                <a:latin typeface="Courier New"/>
                <a:cs typeface="Courier New"/>
              </a:rPr>
              <a:t>SELEC</a:t>
            </a:r>
            <a:r>
              <a:rPr sz="2000" b="1" dirty="0">
                <a:solidFill>
                  <a:srgbClr val="000098"/>
                </a:solidFill>
                <a:latin typeface="Courier New"/>
                <a:cs typeface="Courier New"/>
              </a:rPr>
              <a:t>T</a:t>
            </a:r>
            <a:r>
              <a:rPr sz="2000" b="1" dirty="0">
                <a:solidFill>
                  <a:srgbClr val="000098"/>
                </a:solidFill>
                <a:latin typeface="Times New Roman"/>
                <a:cs typeface="Times New Roman"/>
              </a:rPr>
              <a:t>	</a:t>
            </a:r>
            <a:r>
              <a:rPr sz="2000" spc="-5" dirty="0">
                <a:solidFill>
                  <a:srgbClr val="000098"/>
                </a:solidFill>
                <a:latin typeface="Courier New"/>
                <a:cs typeface="Courier New"/>
              </a:rPr>
              <a:t>Budget</a:t>
            </a:r>
            <a:endParaRPr sz="2000">
              <a:latin typeface="Courier New"/>
              <a:cs typeface="Courier New"/>
            </a:endParaRPr>
          </a:p>
          <a:p>
            <a:pPr marL="3312795">
              <a:tabLst>
                <a:tab pos="4060190" algn="l"/>
              </a:tabLst>
            </a:pPr>
            <a:r>
              <a:rPr sz="2000" b="1" spc="-5" dirty="0">
                <a:solidFill>
                  <a:srgbClr val="000098"/>
                </a:solidFill>
                <a:latin typeface="Courier New"/>
                <a:cs typeface="Courier New"/>
              </a:rPr>
              <a:t>FRO</a:t>
            </a:r>
            <a:r>
              <a:rPr sz="2000" b="1" dirty="0">
                <a:solidFill>
                  <a:srgbClr val="000098"/>
                </a:solidFill>
                <a:latin typeface="Courier New"/>
                <a:cs typeface="Courier New"/>
              </a:rPr>
              <a:t>M</a:t>
            </a:r>
            <a:r>
              <a:rPr sz="2000" b="1" dirty="0">
                <a:solidFill>
                  <a:srgbClr val="000098"/>
                </a:solidFill>
                <a:latin typeface="Times New Roman"/>
                <a:cs typeface="Times New Roman"/>
              </a:rPr>
              <a:t>	</a:t>
            </a:r>
            <a:r>
              <a:rPr sz="2000" spc="-5" dirty="0">
                <a:solidFill>
                  <a:srgbClr val="000098"/>
                </a:solidFill>
                <a:latin typeface="Courier New"/>
                <a:cs typeface="Courier New"/>
              </a:rPr>
              <a:t>Project)</a:t>
            </a:r>
            <a:endParaRPr sz="2000">
              <a:latin typeface="Courier New"/>
              <a:cs typeface="Courier New"/>
            </a:endParaRPr>
          </a:p>
        </p:txBody>
      </p:sp>
      <p:sp>
        <p:nvSpPr>
          <p:cNvPr id="9" name="object 9"/>
          <p:cNvSpPr txBox="1"/>
          <p:nvPr/>
        </p:nvSpPr>
        <p:spPr>
          <a:xfrm>
            <a:off x="2628905" y="3390059"/>
            <a:ext cx="3168015" cy="589905"/>
          </a:xfrm>
          <a:prstGeom prst="rect">
            <a:avLst/>
          </a:prstGeom>
        </p:spPr>
        <p:txBody>
          <a:bodyPr vert="horz" wrap="square" lIns="0" tIns="0" rIns="0" bIns="0" rtlCol="0">
            <a:spAutoFit/>
          </a:bodyPr>
          <a:lstStyle/>
          <a:p>
            <a:pPr marL="12700">
              <a:lnSpc>
                <a:spcPts val="2330"/>
              </a:lnSpc>
            </a:pPr>
            <a:r>
              <a:rPr sz="2000" b="1" dirty="0">
                <a:latin typeface="Times New Roman"/>
                <a:cs typeface="Times New Roman"/>
              </a:rPr>
              <a:t>E</a:t>
            </a:r>
            <a:r>
              <a:rPr sz="2000" b="1" spc="-25" dirty="0">
                <a:latin typeface="Times New Roman"/>
                <a:cs typeface="Times New Roman"/>
              </a:rPr>
              <a:t>m</a:t>
            </a:r>
            <a:r>
              <a:rPr sz="2000" b="1" dirty="0">
                <a:latin typeface="Times New Roman"/>
                <a:cs typeface="Times New Roman"/>
              </a:rPr>
              <a:t>p</a:t>
            </a:r>
            <a:r>
              <a:rPr sz="2000" b="1" spc="5" dirty="0">
                <a:latin typeface="Times New Roman"/>
                <a:cs typeface="Times New Roman"/>
              </a:rPr>
              <a:t> </a:t>
            </a:r>
            <a:r>
              <a:rPr sz="2000" spc="-10" dirty="0">
                <a:latin typeface="Times New Roman"/>
                <a:cs typeface="Times New Roman"/>
              </a:rPr>
              <a:t>(</a:t>
            </a:r>
            <a:r>
              <a:rPr sz="2000" u="heavy" dirty="0">
                <a:latin typeface="Times New Roman"/>
                <a:cs typeface="Times New Roman"/>
              </a:rPr>
              <a:t>En</a:t>
            </a:r>
            <a:r>
              <a:rPr sz="2000" u="heavy" spc="-5" dirty="0">
                <a:latin typeface="Times New Roman"/>
                <a:cs typeface="Times New Roman"/>
              </a:rPr>
              <a:t>o</a:t>
            </a:r>
            <a:r>
              <a:rPr sz="2000" dirty="0">
                <a:latin typeface="Times New Roman"/>
                <a:cs typeface="Times New Roman"/>
              </a:rPr>
              <a:t>, E</a:t>
            </a:r>
            <a:r>
              <a:rPr sz="2000" spc="-10" dirty="0">
                <a:latin typeface="Times New Roman"/>
                <a:cs typeface="Times New Roman"/>
              </a:rPr>
              <a:t>na</a:t>
            </a:r>
            <a:r>
              <a:rPr sz="2000" dirty="0">
                <a:latin typeface="Times New Roman"/>
                <a:cs typeface="Times New Roman"/>
              </a:rPr>
              <a:t>m</a:t>
            </a:r>
            <a:r>
              <a:rPr sz="2000" spc="-10" dirty="0">
                <a:latin typeface="Times New Roman"/>
                <a:cs typeface="Times New Roman"/>
              </a:rPr>
              <a:t>e</a:t>
            </a:r>
            <a:r>
              <a:rPr sz="2000" dirty="0">
                <a:latin typeface="Times New Roman"/>
                <a:cs typeface="Times New Roman"/>
              </a:rPr>
              <a:t>,</a:t>
            </a:r>
            <a:r>
              <a:rPr sz="2000" spc="-25" dirty="0">
                <a:latin typeface="Times New Roman"/>
                <a:cs typeface="Times New Roman"/>
              </a:rPr>
              <a:t> </a:t>
            </a:r>
            <a:r>
              <a:rPr sz="2000" spc="-85" dirty="0">
                <a:latin typeface="Times New Roman"/>
                <a:cs typeface="Times New Roman"/>
              </a:rPr>
              <a:t>T</a:t>
            </a:r>
            <a:r>
              <a:rPr sz="2000" dirty="0">
                <a:latin typeface="Times New Roman"/>
                <a:cs typeface="Times New Roman"/>
              </a:rPr>
              <a:t>itle,</a:t>
            </a:r>
            <a:r>
              <a:rPr sz="2000" spc="-30"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a:t>
            </a:r>
          </a:p>
          <a:p>
            <a:pPr marL="12700">
              <a:lnSpc>
                <a:spcPts val="2330"/>
              </a:lnSpc>
            </a:pPr>
            <a:r>
              <a:rPr sz="2000" b="1" spc="-25" dirty="0">
                <a:latin typeface="Times New Roman"/>
                <a:cs typeface="Times New Roman"/>
              </a:rPr>
              <a:t>P</a:t>
            </a:r>
            <a:r>
              <a:rPr sz="2000" b="1" dirty="0">
                <a:latin typeface="Times New Roman"/>
                <a:cs typeface="Times New Roman"/>
              </a:rPr>
              <a:t>ay</a:t>
            </a:r>
            <a:r>
              <a:rPr sz="2000" spc="-10" dirty="0">
                <a:latin typeface="Times New Roman"/>
                <a:cs typeface="Times New Roman"/>
              </a:rPr>
              <a:t>(</a:t>
            </a:r>
            <a:r>
              <a:rPr sz="2000" u="heavy" spc="-85" dirty="0">
                <a:latin typeface="Times New Roman"/>
                <a:cs typeface="Times New Roman"/>
              </a:rPr>
              <a:t>T</a:t>
            </a:r>
            <a:r>
              <a:rPr sz="2000" u="heavy" dirty="0">
                <a:latin typeface="Times New Roman"/>
                <a:cs typeface="Times New Roman"/>
              </a:rPr>
              <a:t>i</a:t>
            </a:r>
            <a:r>
              <a:rPr sz="2000" u="heavy" spc="5" dirty="0">
                <a:latin typeface="Times New Roman"/>
                <a:cs typeface="Times New Roman"/>
              </a:rPr>
              <a:t>t</a:t>
            </a:r>
            <a:r>
              <a:rPr sz="2000" u="heavy" dirty="0">
                <a:latin typeface="Times New Roman"/>
                <a:cs typeface="Times New Roman"/>
              </a:rPr>
              <a:t>le</a:t>
            </a:r>
            <a:r>
              <a:rPr sz="2000" dirty="0">
                <a:latin typeface="Times New Roman"/>
                <a:cs typeface="Times New Roman"/>
              </a:rPr>
              <a:t>, </a:t>
            </a:r>
            <a:r>
              <a:rPr sz="2000" spc="5" dirty="0">
                <a:latin typeface="Times New Roman"/>
                <a:cs typeface="Times New Roman"/>
              </a:rPr>
              <a:t>S</a:t>
            </a:r>
            <a:r>
              <a:rPr sz="2000" spc="-10" dirty="0">
                <a:latin typeface="Times New Roman"/>
                <a:cs typeface="Times New Roman"/>
              </a:rPr>
              <a:t>a</a:t>
            </a:r>
            <a:r>
              <a:rPr sz="2000" dirty="0">
                <a:latin typeface="Times New Roman"/>
                <a:cs typeface="Times New Roman"/>
              </a:rPr>
              <a:t>la</a:t>
            </a:r>
            <a:r>
              <a:rPr sz="2000" spc="-10" dirty="0">
                <a:latin typeface="Times New Roman"/>
                <a:cs typeface="Times New Roman"/>
              </a:rPr>
              <a:t>r</a:t>
            </a:r>
            <a:r>
              <a:rPr sz="2000" spc="-60" dirty="0">
                <a:latin typeface="Times New Roman"/>
                <a:cs typeface="Times New Roman"/>
              </a:rPr>
              <a:t>y</a:t>
            </a:r>
            <a:r>
              <a:rPr sz="2000" dirty="0">
                <a:latin typeface="Times New Roman"/>
                <a:cs typeface="Times New Roman"/>
              </a:rPr>
              <a:t>)</a:t>
            </a:r>
          </a:p>
        </p:txBody>
      </p:sp>
      <p:sp>
        <p:nvSpPr>
          <p:cNvPr id="10" name="object 10"/>
          <p:cNvSpPr txBox="1"/>
          <p:nvPr/>
        </p:nvSpPr>
        <p:spPr>
          <a:xfrm>
            <a:off x="6173219" y="3390059"/>
            <a:ext cx="3606800" cy="589905"/>
          </a:xfrm>
          <a:prstGeom prst="rect">
            <a:avLst/>
          </a:prstGeom>
        </p:spPr>
        <p:txBody>
          <a:bodyPr vert="horz" wrap="square" lIns="0" tIns="0" rIns="0" bIns="0" rtlCol="0">
            <a:spAutoFit/>
          </a:bodyPr>
          <a:lstStyle/>
          <a:p>
            <a:pPr marL="12700">
              <a:lnSpc>
                <a:spcPts val="2330"/>
              </a:lnSpc>
            </a:pPr>
            <a:r>
              <a:rPr sz="2000" b="1" spc="-25" dirty="0">
                <a:latin typeface="Times New Roman"/>
                <a:cs typeface="Times New Roman"/>
              </a:rPr>
              <a:t>P</a:t>
            </a:r>
            <a:r>
              <a:rPr sz="2000" b="1" spc="-50" dirty="0">
                <a:latin typeface="Times New Roman"/>
                <a:cs typeface="Times New Roman"/>
              </a:rPr>
              <a:t>r</a:t>
            </a:r>
            <a:r>
              <a:rPr sz="2000" b="1" dirty="0">
                <a:latin typeface="Times New Roman"/>
                <a:cs typeface="Times New Roman"/>
              </a:rPr>
              <a:t>o</a:t>
            </a:r>
            <a:r>
              <a:rPr sz="2000" b="1" spc="-10" dirty="0">
                <a:latin typeface="Times New Roman"/>
                <a:cs typeface="Times New Roman"/>
              </a:rPr>
              <a:t>jec</a:t>
            </a:r>
            <a:r>
              <a:rPr sz="2000" b="1" spc="-5" dirty="0">
                <a:latin typeface="Times New Roman"/>
                <a:cs typeface="Times New Roman"/>
              </a:rPr>
              <a:t>t</a:t>
            </a:r>
            <a:r>
              <a:rPr sz="2000" spc="-5" dirty="0">
                <a:latin typeface="Times New Roman"/>
                <a:cs typeface="Times New Roman"/>
              </a:rPr>
              <a:t>(</a:t>
            </a:r>
            <a:r>
              <a:rPr sz="2000" u="heavy" dirty="0">
                <a:latin typeface="Times New Roman"/>
                <a:cs typeface="Times New Roman"/>
              </a:rPr>
              <a:t>Pno</a:t>
            </a:r>
            <a:r>
              <a:rPr sz="2000" dirty="0">
                <a:latin typeface="Times New Roman"/>
                <a:cs typeface="Times New Roman"/>
              </a:rPr>
              <a:t>,</a:t>
            </a:r>
            <a:r>
              <a:rPr sz="2000" spc="35" dirty="0">
                <a:latin typeface="Times New Roman"/>
                <a:cs typeface="Times New Roman"/>
              </a:rPr>
              <a:t> </a:t>
            </a:r>
            <a:r>
              <a:rPr sz="2000" dirty="0">
                <a:latin typeface="Times New Roman"/>
                <a:cs typeface="Times New Roman"/>
              </a:rPr>
              <a:t>Pn</a:t>
            </a:r>
            <a:r>
              <a:rPr sz="2000" spc="-10" dirty="0">
                <a:latin typeface="Times New Roman"/>
                <a:cs typeface="Times New Roman"/>
              </a:rPr>
              <a:t>a</a:t>
            </a:r>
            <a:r>
              <a:rPr sz="2000" dirty="0">
                <a:latin typeface="Times New Roman"/>
                <a:cs typeface="Times New Roman"/>
              </a:rPr>
              <a:t>m</a:t>
            </a:r>
            <a:r>
              <a:rPr sz="2000" spc="-10" dirty="0">
                <a:latin typeface="Times New Roman"/>
                <a:cs typeface="Times New Roman"/>
              </a:rPr>
              <a:t>e</a:t>
            </a:r>
            <a:r>
              <a:rPr sz="2000" dirty="0">
                <a:latin typeface="Times New Roman"/>
                <a:cs typeface="Times New Roman"/>
              </a:rPr>
              <a:t>,</a:t>
            </a:r>
            <a:r>
              <a:rPr sz="2000" spc="-25" dirty="0">
                <a:latin typeface="Times New Roman"/>
                <a:cs typeface="Times New Roman"/>
              </a:rPr>
              <a:t> </a:t>
            </a:r>
            <a:r>
              <a:rPr sz="2000" spc="-20" dirty="0">
                <a:latin typeface="Times New Roman"/>
                <a:cs typeface="Times New Roman"/>
              </a:rPr>
              <a:t>B</a:t>
            </a:r>
            <a:r>
              <a:rPr sz="2000" dirty="0">
                <a:latin typeface="Times New Roman"/>
                <a:cs typeface="Times New Roman"/>
              </a:rPr>
              <a:t>ud</a:t>
            </a:r>
            <a:r>
              <a:rPr sz="2000" spc="-25" dirty="0">
                <a:latin typeface="Times New Roman"/>
                <a:cs typeface="Times New Roman"/>
              </a:rPr>
              <a:t>g</a:t>
            </a:r>
            <a:r>
              <a:rPr sz="2000" spc="-10" dirty="0">
                <a:latin typeface="Times New Roman"/>
                <a:cs typeface="Times New Roman"/>
              </a:rPr>
              <a:t>e</a:t>
            </a:r>
            <a:r>
              <a:rPr sz="2000" dirty="0">
                <a:latin typeface="Times New Roman"/>
                <a:cs typeface="Times New Roman"/>
              </a:rPr>
              <a:t>t,</a:t>
            </a:r>
            <a:r>
              <a:rPr sz="2000" spc="40"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a:t>
            </a:r>
            <a:endParaRPr sz="2000">
              <a:latin typeface="Times New Roman"/>
              <a:cs typeface="Times New Roman"/>
            </a:endParaRPr>
          </a:p>
          <a:p>
            <a:pPr marL="12700">
              <a:lnSpc>
                <a:spcPts val="2330"/>
              </a:lnSpc>
            </a:pPr>
            <a:r>
              <a:rPr sz="2000" b="1" spc="-120" dirty="0">
                <a:latin typeface="Times New Roman"/>
                <a:cs typeface="Times New Roman"/>
              </a:rPr>
              <a:t>W</a:t>
            </a:r>
            <a:r>
              <a:rPr sz="2000" b="1" dirty="0">
                <a:latin typeface="Times New Roman"/>
                <a:cs typeface="Times New Roman"/>
              </a:rPr>
              <a:t>o</a:t>
            </a:r>
            <a:r>
              <a:rPr sz="2000" b="1" spc="-10" dirty="0">
                <a:latin typeface="Times New Roman"/>
                <a:cs typeface="Times New Roman"/>
              </a:rPr>
              <a:t>r</a:t>
            </a:r>
            <a:r>
              <a:rPr sz="2000" b="1" spc="5" dirty="0">
                <a:latin typeface="Times New Roman"/>
                <a:cs typeface="Times New Roman"/>
              </a:rPr>
              <a:t>k</a:t>
            </a:r>
            <a:r>
              <a:rPr sz="2000" b="1" dirty="0">
                <a:latin typeface="Times New Roman"/>
                <a:cs typeface="Times New Roman"/>
              </a:rPr>
              <a:t>s</a:t>
            </a:r>
            <a:r>
              <a:rPr sz="2000" spc="-10" dirty="0">
                <a:latin typeface="Times New Roman"/>
                <a:cs typeface="Times New Roman"/>
              </a:rPr>
              <a:t>(</a:t>
            </a:r>
            <a:r>
              <a:rPr sz="2000" u="heavy" dirty="0">
                <a:latin typeface="Times New Roman"/>
                <a:cs typeface="Times New Roman"/>
              </a:rPr>
              <a:t>Eno, Pn</a:t>
            </a:r>
            <a:r>
              <a:rPr sz="2000" u="heavy" spc="5" dirty="0">
                <a:latin typeface="Times New Roman"/>
                <a:cs typeface="Times New Roman"/>
              </a:rPr>
              <a:t>o</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Resp,  Du</a:t>
            </a:r>
            <a:r>
              <a:rPr sz="2000" spc="-10" dirty="0">
                <a:latin typeface="Times New Roman"/>
                <a:cs typeface="Times New Roman"/>
              </a:rPr>
              <a:t>r</a:t>
            </a:r>
            <a:r>
              <a:rPr sz="2000" dirty="0">
                <a:latin typeface="Times New Roman"/>
                <a:cs typeface="Times New Roman"/>
              </a:rPr>
              <a:t>)</a:t>
            </a:r>
            <a:endParaRPr sz="2000">
              <a:latin typeface="Times New Roman"/>
              <a:cs typeface="Times New Roman"/>
            </a:endParaRPr>
          </a:p>
        </p:txBody>
      </p:sp>
      <p:sp>
        <p:nvSpPr>
          <p:cNvPr id="13" name="object 13"/>
          <p:cNvSpPr txBox="1">
            <a:spLocks noGrp="1"/>
          </p:cNvSpPr>
          <p:nvPr>
            <p:ph type="sldNum" sz="quarter" idx="4294967295"/>
          </p:nvPr>
        </p:nvSpPr>
        <p:spPr>
          <a:xfrm>
            <a:off x="1589409" y="6645837"/>
            <a:ext cx="203200" cy="830997"/>
          </a:xfrm>
          <a:prstGeom prst="rect">
            <a:avLst/>
          </a:prstGeom>
        </p:spPr>
        <p:txBody>
          <a:bodyPr vert="horz" wrap="square" lIns="0" tIns="0" rIns="0" bIns="0" rtlCol="0">
            <a:spAutoFit/>
          </a:bodyPr>
          <a:lstStyle/>
          <a:p>
            <a:pPr marL="25400"/>
            <a:fld id="{81D60167-4931-47E6-BA6A-407CBD079E47}" type="slidenum">
              <a:rPr dirty="0"/>
              <a:pPr marL="25400"/>
              <a:t>201</a:t>
            </a:fld>
            <a:endParaRPr dirty="0"/>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4"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5"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6"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3" name="Rectangle 22"/>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4" name="ZoneTexte 23"/>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5"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26" name="object 2"/>
          <p:cNvSpPr txBox="1">
            <a:spLocks noGrp="1"/>
          </p:cNvSpPr>
          <p:nvPr>
            <p:ph type="title"/>
          </p:nvPr>
        </p:nvSpPr>
        <p:spPr>
          <a:xfrm>
            <a:off x="214584" y="1864783"/>
            <a:ext cx="4154216" cy="400110"/>
          </a:xfrm>
          <a:prstGeom prst="rect">
            <a:avLst/>
          </a:prstGeom>
        </p:spPr>
        <p:txBody>
          <a:bodyPr vert="horz" wrap="square" lIns="0" tIns="0" rIns="0" bIns="0" rtlCol="0" anchor="ctr">
            <a:spAutoFit/>
          </a:bodyPr>
          <a:lstStyle/>
          <a:p>
            <a:pPr marL="137160" algn="l"/>
            <a:r>
              <a:rPr sz="2600" b="1" dirty="0">
                <a:solidFill>
                  <a:srgbClr val="FF0000"/>
                </a:solidFill>
              </a:rPr>
              <a:t>Opérat</a:t>
            </a:r>
            <a:r>
              <a:rPr sz="2600" b="1" spc="5" dirty="0">
                <a:solidFill>
                  <a:srgbClr val="FF0000"/>
                </a:solidFill>
              </a:rPr>
              <a:t>e</a:t>
            </a:r>
            <a:r>
              <a:rPr sz="2600" b="1" dirty="0">
                <a:solidFill>
                  <a:srgbClr val="FF0000"/>
                </a:solidFill>
              </a:rPr>
              <a:t>urs</a:t>
            </a:r>
            <a:r>
              <a:rPr sz="2600" b="1" spc="-60" dirty="0">
                <a:solidFill>
                  <a:srgbClr val="FF0000"/>
                </a:solidFill>
              </a:rPr>
              <a:t> </a:t>
            </a:r>
            <a:r>
              <a:rPr sz="2600" b="1" dirty="0">
                <a:solidFill>
                  <a:srgbClr val="FF0000"/>
                </a:solidFill>
              </a:rPr>
              <a:t>en</a:t>
            </a:r>
            <a:r>
              <a:rPr sz="2600" b="1" spc="5" dirty="0">
                <a:solidFill>
                  <a:srgbClr val="FF0000"/>
                </a:solidFill>
              </a:rPr>
              <a:t>s</a:t>
            </a:r>
            <a:r>
              <a:rPr sz="2600" b="1" dirty="0">
                <a:solidFill>
                  <a:srgbClr val="FF0000"/>
                </a:solidFill>
              </a:rPr>
              <a:t>emblistes</a:t>
            </a:r>
          </a:p>
        </p:txBody>
      </p:sp>
      <p:sp>
        <p:nvSpPr>
          <p:cNvPr id="27" name="object 2"/>
          <p:cNvSpPr txBox="1">
            <a:spLocks/>
          </p:cNvSpPr>
          <p:nvPr/>
        </p:nvSpPr>
        <p:spPr>
          <a:xfrm>
            <a:off x="4640938" y="1849394"/>
            <a:ext cx="4353161" cy="430887"/>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86180" algn="r" rtl="1"/>
            <a:r>
              <a:rPr lang="fr-FR" sz="2800" b="1" dirty="0" smtClean="0"/>
              <a:t>Exemple avec ALL</a:t>
            </a:r>
            <a:endParaRPr lang="fr-FR" sz="2800" b="1" dirty="0"/>
          </a:p>
        </p:txBody>
      </p:sp>
    </p:spTree>
    <p:extLst>
      <p:ext uri="{BB962C8B-B14F-4D97-AF65-F5344CB8AC3E}">
        <p14:creationId xmlns:p14="http://schemas.microsoft.com/office/powerpoint/2010/main" val="177045394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208134" y="3751958"/>
            <a:ext cx="320673" cy="37369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421879" y="3751958"/>
            <a:ext cx="320673" cy="37369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765144" y="3751958"/>
            <a:ext cx="437516" cy="373696"/>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852213" y="3801261"/>
            <a:ext cx="3432175" cy="369332"/>
          </a:xfrm>
          <a:prstGeom prst="rect">
            <a:avLst/>
          </a:prstGeom>
        </p:spPr>
        <p:txBody>
          <a:bodyPr vert="horz" wrap="square" lIns="0" tIns="0" rIns="0" bIns="0" rtlCol="0">
            <a:spAutoFit/>
          </a:bodyPr>
          <a:lstStyle/>
          <a:p>
            <a:pPr marL="693420" indent="-680720">
              <a:buClr>
                <a:srgbClr val="000098"/>
              </a:buClr>
              <a:buFont typeface="Times New Roman"/>
              <a:buChar char="•"/>
              <a:tabLst>
                <a:tab pos="694055" algn="l"/>
                <a:tab pos="3334385" algn="l"/>
              </a:tabLst>
            </a:pPr>
            <a:r>
              <a:rPr sz="2400" spc="-10" dirty="0">
                <a:solidFill>
                  <a:srgbClr val="000098"/>
                </a:solidFill>
                <a:latin typeface="Times New Roman"/>
                <a:cs typeface="Times New Roman"/>
              </a:rPr>
              <a:t>est</a:t>
            </a:r>
            <a:r>
              <a:rPr sz="2400" spc="10" dirty="0">
                <a:solidFill>
                  <a:srgbClr val="000098"/>
                </a:solidFill>
                <a:latin typeface="Times New Roman"/>
                <a:cs typeface="Times New Roman"/>
              </a:rPr>
              <a:t> </a:t>
            </a:r>
            <a:r>
              <a:rPr sz="2400" spc="-15" dirty="0">
                <a:solidFill>
                  <a:srgbClr val="000098"/>
                </a:solidFill>
                <a:latin typeface="Times New Roman"/>
                <a:cs typeface="Times New Roman"/>
              </a:rPr>
              <a:t>une</a:t>
            </a:r>
            <a:r>
              <a:rPr sz="2400" dirty="0">
                <a:solidFill>
                  <a:srgbClr val="000098"/>
                </a:solidFill>
                <a:latin typeface="Times New Roman"/>
                <a:cs typeface="Times New Roman"/>
              </a:rPr>
              <a:t> </a:t>
            </a:r>
            <a:r>
              <a:rPr sz="2400" spc="-15" dirty="0">
                <a:solidFill>
                  <a:srgbClr val="000098"/>
                </a:solidFill>
                <a:latin typeface="Times New Roman"/>
                <a:cs typeface="Times New Roman"/>
              </a:rPr>
              <a:t>co</a:t>
            </a:r>
            <a:r>
              <a:rPr sz="2400" spc="-50" dirty="0">
                <a:solidFill>
                  <a:srgbClr val="000098"/>
                </a:solidFill>
                <a:latin typeface="Times New Roman"/>
                <a:cs typeface="Times New Roman"/>
              </a:rPr>
              <a:t>m</a:t>
            </a:r>
            <a:r>
              <a:rPr sz="2400" spc="-15" dirty="0">
                <a:solidFill>
                  <a:srgbClr val="000098"/>
                </a:solidFill>
                <a:latin typeface="Times New Roman"/>
                <a:cs typeface="Times New Roman"/>
              </a:rPr>
              <a:t>par</a:t>
            </a:r>
            <a:r>
              <a:rPr sz="2400" spc="-25" dirty="0">
                <a:solidFill>
                  <a:srgbClr val="000098"/>
                </a:solidFill>
                <a:latin typeface="Times New Roman"/>
                <a:cs typeface="Times New Roman"/>
              </a:rPr>
              <a:t>a</a:t>
            </a:r>
            <a:r>
              <a:rPr sz="2400" spc="-10" dirty="0">
                <a:solidFill>
                  <a:srgbClr val="000098"/>
                </a:solidFill>
                <a:latin typeface="Times New Roman"/>
                <a:cs typeface="Times New Roman"/>
              </a:rPr>
              <a:t>ison</a:t>
            </a:r>
            <a:r>
              <a:rPr sz="2400" dirty="0">
                <a:solidFill>
                  <a:srgbClr val="000098"/>
                </a:solidFill>
                <a:latin typeface="Times New Roman"/>
                <a:cs typeface="Times New Roman"/>
              </a:rPr>
              <a:t>	</a:t>
            </a:r>
            <a:r>
              <a:rPr sz="2400" spc="-10" dirty="0" smtClean="0">
                <a:solidFill>
                  <a:srgbClr val="000098"/>
                </a:solidFill>
                <a:latin typeface="Times New Roman"/>
                <a:cs typeface="Times New Roman"/>
              </a:rPr>
              <a:t>:</a:t>
            </a:r>
            <a:endParaRPr sz="2400" dirty="0">
              <a:latin typeface="Times New Roman"/>
              <a:cs typeface="Times New Roman"/>
            </a:endParaRPr>
          </a:p>
        </p:txBody>
      </p:sp>
      <p:sp>
        <p:nvSpPr>
          <p:cNvPr id="7" name="object 7"/>
          <p:cNvSpPr txBox="1"/>
          <p:nvPr/>
        </p:nvSpPr>
        <p:spPr>
          <a:xfrm>
            <a:off x="7151229" y="3801261"/>
            <a:ext cx="2915218" cy="369332"/>
          </a:xfrm>
          <a:prstGeom prst="rect">
            <a:avLst/>
          </a:prstGeom>
        </p:spPr>
        <p:txBody>
          <a:bodyPr vert="horz" wrap="square" lIns="0" tIns="0" rIns="0" bIns="0" rtlCol="0">
            <a:spAutoFit/>
          </a:bodyPr>
          <a:lstStyle/>
          <a:p>
            <a:pPr marL="12700"/>
            <a:r>
              <a:rPr sz="2400" spc="-15" dirty="0">
                <a:solidFill>
                  <a:srgbClr val="000098"/>
                </a:solidFill>
                <a:latin typeface="Times New Roman"/>
                <a:cs typeface="Times New Roman"/>
              </a:rPr>
              <a:t>{</a:t>
            </a:r>
            <a:r>
              <a:rPr sz="2400" spc="-10" dirty="0">
                <a:solidFill>
                  <a:srgbClr val="000098"/>
                </a:solidFill>
                <a:latin typeface="Times New Roman"/>
                <a:cs typeface="Times New Roman"/>
              </a:rPr>
              <a:t>&lt;</a:t>
            </a:r>
            <a:r>
              <a:rPr sz="2400" dirty="0">
                <a:solidFill>
                  <a:srgbClr val="000098"/>
                </a:solidFill>
                <a:latin typeface="Times New Roman"/>
                <a:cs typeface="Times New Roman"/>
              </a:rPr>
              <a:t>,</a:t>
            </a:r>
            <a:r>
              <a:rPr sz="2400" spc="-20" dirty="0">
                <a:solidFill>
                  <a:srgbClr val="000098"/>
                </a:solidFill>
                <a:latin typeface="Times New Roman"/>
                <a:cs typeface="Times New Roman"/>
              </a:rPr>
              <a:t> </a:t>
            </a:r>
            <a:r>
              <a:rPr sz="2400" spc="-10" dirty="0">
                <a:solidFill>
                  <a:srgbClr val="000098"/>
                </a:solidFill>
                <a:latin typeface="Times New Roman"/>
                <a:cs typeface="Times New Roman"/>
              </a:rPr>
              <a:t>&lt;=</a:t>
            </a:r>
            <a:r>
              <a:rPr sz="2400" dirty="0">
                <a:solidFill>
                  <a:srgbClr val="000098"/>
                </a:solidFill>
                <a:latin typeface="Times New Roman"/>
                <a:cs typeface="Times New Roman"/>
              </a:rPr>
              <a:t>,</a:t>
            </a:r>
            <a:r>
              <a:rPr sz="2400" spc="-20" dirty="0">
                <a:solidFill>
                  <a:srgbClr val="000098"/>
                </a:solidFill>
                <a:latin typeface="Times New Roman"/>
                <a:cs typeface="Times New Roman"/>
              </a:rPr>
              <a:t> </a:t>
            </a:r>
            <a:r>
              <a:rPr sz="2400" spc="-10" dirty="0">
                <a:solidFill>
                  <a:srgbClr val="000098"/>
                </a:solidFill>
                <a:latin typeface="Times New Roman"/>
                <a:cs typeface="Times New Roman"/>
              </a:rPr>
              <a:t>&gt;</a:t>
            </a:r>
            <a:r>
              <a:rPr sz="2400" dirty="0">
                <a:solidFill>
                  <a:srgbClr val="000098"/>
                </a:solidFill>
                <a:latin typeface="Times New Roman"/>
                <a:cs typeface="Times New Roman"/>
              </a:rPr>
              <a:t>, </a:t>
            </a:r>
            <a:r>
              <a:rPr sz="2400" spc="-10" dirty="0">
                <a:solidFill>
                  <a:srgbClr val="000098"/>
                </a:solidFill>
                <a:latin typeface="Times New Roman"/>
                <a:cs typeface="Times New Roman"/>
              </a:rPr>
              <a:t>&gt;=</a:t>
            </a:r>
            <a:r>
              <a:rPr sz="2400" dirty="0">
                <a:solidFill>
                  <a:srgbClr val="000098"/>
                </a:solidFill>
                <a:latin typeface="Times New Roman"/>
                <a:cs typeface="Times New Roman"/>
              </a:rPr>
              <a:t>,</a:t>
            </a:r>
            <a:r>
              <a:rPr sz="2400" spc="-20" dirty="0">
                <a:solidFill>
                  <a:srgbClr val="000098"/>
                </a:solidFill>
                <a:latin typeface="Times New Roman"/>
                <a:cs typeface="Times New Roman"/>
              </a:rPr>
              <a:t> </a:t>
            </a:r>
            <a:r>
              <a:rPr sz="2400" spc="-10" dirty="0" smtClean="0">
                <a:solidFill>
                  <a:srgbClr val="000098"/>
                </a:solidFill>
                <a:latin typeface="Times New Roman"/>
                <a:cs typeface="Times New Roman"/>
              </a:rPr>
              <a:t>&lt;&gt;</a:t>
            </a:r>
            <a:r>
              <a:rPr lang="fr-FR" sz="2400" spc="-10" dirty="0" smtClean="0">
                <a:solidFill>
                  <a:srgbClr val="000098"/>
                </a:solidFill>
                <a:latin typeface="Times New Roman"/>
                <a:cs typeface="Times New Roman"/>
              </a:rPr>
              <a:t>, !=</a:t>
            </a:r>
            <a:r>
              <a:rPr sz="2400" spc="-15" dirty="0" smtClean="0">
                <a:solidFill>
                  <a:srgbClr val="000098"/>
                </a:solidFill>
                <a:latin typeface="Times New Roman"/>
                <a:cs typeface="Times New Roman"/>
              </a:rPr>
              <a:t>}</a:t>
            </a:r>
            <a:endParaRPr sz="2400" dirty="0">
              <a:latin typeface="Times New Roman"/>
              <a:cs typeface="Times New Roman"/>
            </a:endParaRPr>
          </a:p>
        </p:txBody>
      </p:sp>
      <p:sp>
        <p:nvSpPr>
          <p:cNvPr id="8" name="object 8"/>
          <p:cNvSpPr txBox="1"/>
          <p:nvPr/>
        </p:nvSpPr>
        <p:spPr>
          <a:xfrm>
            <a:off x="206138" y="4372704"/>
            <a:ext cx="11782269" cy="2485296"/>
          </a:xfrm>
          <a:prstGeom prst="rect">
            <a:avLst/>
          </a:prstGeom>
        </p:spPr>
        <p:txBody>
          <a:bodyPr vert="horz" wrap="square" lIns="0" tIns="0" rIns="0" bIns="0" rtlCol="0">
            <a:spAutoFit/>
          </a:bodyPr>
          <a:lstStyle/>
          <a:p>
            <a:pPr marL="342900" marR="598805" indent="-342900">
              <a:lnSpc>
                <a:spcPts val="2160"/>
              </a:lnSpc>
              <a:buSzPct val="75000"/>
              <a:buFont typeface="Wingdings" panose="05000000000000000000" pitchFamily="2" charset="2"/>
              <a:buChar char="§"/>
              <a:tabLst>
                <a:tab pos="755015" algn="l"/>
              </a:tabLst>
            </a:pPr>
            <a:r>
              <a:rPr lang="fr-FR" sz="2400" dirty="0">
                <a:solidFill>
                  <a:srgbClr val="000098"/>
                </a:solidFill>
                <a:latin typeface="Times New Roman"/>
                <a:cs typeface="Times New Roman"/>
              </a:rPr>
              <a:t>S</a:t>
            </a:r>
            <a:r>
              <a:rPr lang="fr-FR" sz="2400" spc="-15" dirty="0">
                <a:solidFill>
                  <a:srgbClr val="000098"/>
                </a:solidFill>
                <a:latin typeface="Times New Roman"/>
                <a:cs typeface="Times New Roman"/>
              </a:rPr>
              <a:t>é</a:t>
            </a:r>
            <a:r>
              <a:rPr lang="fr-FR" sz="2400" spc="-55" dirty="0">
                <a:solidFill>
                  <a:srgbClr val="000098"/>
                </a:solidFill>
                <a:latin typeface="Times New Roman"/>
                <a:cs typeface="Times New Roman"/>
              </a:rPr>
              <a:t>m</a:t>
            </a:r>
            <a:r>
              <a:rPr lang="fr-FR" sz="2400" spc="-15" dirty="0">
                <a:solidFill>
                  <a:srgbClr val="000098"/>
                </a:solidFill>
                <a:latin typeface="Times New Roman"/>
                <a:cs typeface="Times New Roman"/>
              </a:rPr>
              <a:t>an</a:t>
            </a:r>
            <a:r>
              <a:rPr lang="fr-FR" sz="2400" spc="-20" dirty="0">
                <a:solidFill>
                  <a:srgbClr val="000098"/>
                </a:solidFill>
                <a:latin typeface="Times New Roman"/>
                <a:cs typeface="Times New Roman"/>
              </a:rPr>
              <a:t>t</a:t>
            </a:r>
            <a:r>
              <a:rPr lang="fr-FR" sz="2400" spc="-15" dirty="0">
                <a:solidFill>
                  <a:srgbClr val="000098"/>
                </a:solidFill>
                <a:latin typeface="Times New Roman"/>
                <a:cs typeface="Times New Roman"/>
              </a:rPr>
              <a:t>ique</a:t>
            </a:r>
            <a:endParaRPr lang="fr-FR" sz="2000" spc="-5" dirty="0" smtClean="0">
              <a:solidFill>
                <a:srgbClr val="000098"/>
              </a:solidFill>
              <a:latin typeface="Times New Roman"/>
              <a:cs typeface="Times New Roman"/>
            </a:endParaRPr>
          </a:p>
          <a:p>
            <a:pPr marL="469900" marR="598805">
              <a:lnSpc>
                <a:spcPts val="2160"/>
              </a:lnSpc>
              <a:buSzPct val="75000"/>
              <a:tabLst>
                <a:tab pos="755015" algn="l"/>
              </a:tabLst>
            </a:pPr>
            <a:r>
              <a:rPr sz="2000" spc="-5" dirty="0" smtClean="0">
                <a:solidFill>
                  <a:srgbClr val="000098"/>
                </a:solidFill>
                <a:latin typeface="Times New Roman"/>
                <a:cs typeface="Times New Roman"/>
              </a:rPr>
              <a:t>ANY</a:t>
            </a:r>
            <a:r>
              <a:rPr sz="2000" dirty="0">
                <a:solidFill>
                  <a:srgbClr val="000098"/>
                </a:solidFill>
                <a:latin typeface="Times New Roman"/>
                <a:cs typeface="Times New Roman"/>
              </a:rPr>
              <a:t>:</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la</a:t>
            </a:r>
            <a:r>
              <a:rPr sz="2000" dirty="0">
                <a:solidFill>
                  <a:srgbClr val="000098"/>
                </a:solidFill>
                <a:latin typeface="Times New Roman"/>
                <a:cs typeface="Times New Roman"/>
              </a:rPr>
              <a:t> </a:t>
            </a:r>
            <a:r>
              <a:rPr sz="2000" spc="-25" dirty="0">
                <a:solidFill>
                  <a:srgbClr val="000098"/>
                </a:solidFill>
                <a:latin typeface="Times New Roman"/>
                <a:cs typeface="Times New Roman"/>
              </a:rPr>
              <a:t>c</a:t>
            </a:r>
            <a:r>
              <a:rPr sz="2000" spc="-10" dirty="0">
                <a:solidFill>
                  <a:srgbClr val="000098"/>
                </a:solidFill>
                <a:latin typeface="Times New Roman"/>
                <a:cs typeface="Times New Roman"/>
              </a:rPr>
              <a:t>ondi</a:t>
            </a:r>
            <a:r>
              <a:rPr sz="2000" spc="-5" dirty="0">
                <a:solidFill>
                  <a:srgbClr val="000098"/>
                </a:solidFill>
                <a:latin typeface="Times New Roman"/>
                <a:cs typeface="Times New Roman"/>
              </a:rPr>
              <a:t>t</a:t>
            </a:r>
            <a:r>
              <a:rPr sz="2000" spc="-10" dirty="0">
                <a:solidFill>
                  <a:srgbClr val="000098"/>
                </a:solidFill>
                <a:latin typeface="Times New Roman"/>
                <a:cs typeface="Times New Roman"/>
              </a:rPr>
              <a:t>ion</a:t>
            </a:r>
            <a:r>
              <a:rPr sz="2000" spc="-20" dirty="0">
                <a:solidFill>
                  <a:srgbClr val="000098"/>
                </a:solidFill>
                <a:latin typeface="Times New Roman"/>
                <a:cs typeface="Times New Roman"/>
              </a:rPr>
              <a:t> e</a:t>
            </a:r>
            <a:r>
              <a:rPr sz="2000" spc="-15" dirty="0">
                <a:solidFill>
                  <a:srgbClr val="000098"/>
                </a:solidFill>
                <a:latin typeface="Times New Roman"/>
                <a:cs typeface="Times New Roman"/>
              </a:rPr>
              <a:t>s</a:t>
            </a:r>
            <a:r>
              <a:rPr sz="2000" spc="-10" dirty="0">
                <a:solidFill>
                  <a:srgbClr val="000098"/>
                </a:solidFill>
                <a:latin typeface="Times New Roman"/>
                <a:cs typeface="Times New Roman"/>
              </a:rPr>
              <a:t>t</a:t>
            </a:r>
            <a:r>
              <a:rPr sz="2000" spc="-20" dirty="0">
                <a:solidFill>
                  <a:srgbClr val="000098"/>
                </a:solidFill>
                <a:latin typeface="Times New Roman"/>
                <a:cs typeface="Times New Roman"/>
              </a:rPr>
              <a:t> a</a:t>
            </a:r>
            <a:r>
              <a:rPr sz="2000" dirty="0">
                <a:solidFill>
                  <a:srgbClr val="000098"/>
                </a:solidFill>
                <a:latin typeface="Times New Roman"/>
                <a:cs typeface="Times New Roman"/>
              </a:rPr>
              <a:t>lors</a:t>
            </a:r>
            <a:r>
              <a:rPr sz="2000" spc="-5" dirty="0">
                <a:solidFill>
                  <a:srgbClr val="000098"/>
                </a:solidFill>
                <a:latin typeface="Times New Roman"/>
                <a:cs typeface="Times New Roman"/>
              </a:rPr>
              <a:t> </a:t>
            </a:r>
            <a:r>
              <a:rPr sz="2000" dirty="0">
                <a:solidFill>
                  <a:srgbClr val="000098"/>
                </a:solidFill>
                <a:latin typeface="Times New Roman"/>
                <a:cs typeface="Times New Roman"/>
              </a:rPr>
              <a:t>v</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ie</a:t>
            </a:r>
            <a:r>
              <a:rPr sz="2000" spc="10" dirty="0">
                <a:solidFill>
                  <a:srgbClr val="000098"/>
                </a:solidFill>
                <a:latin typeface="Times New Roman"/>
                <a:cs typeface="Times New Roman"/>
              </a:rPr>
              <a:t> </a:t>
            </a:r>
            <a:r>
              <a:rPr sz="2000" spc="-15" dirty="0">
                <a:solidFill>
                  <a:srgbClr val="000098"/>
                </a:solidFill>
                <a:latin typeface="Times New Roman"/>
                <a:cs typeface="Times New Roman"/>
              </a:rPr>
              <a:t>s</a:t>
            </a:r>
            <a:r>
              <a:rPr sz="2000" spc="-10" dirty="0">
                <a:solidFill>
                  <a:srgbClr val="000098"/>
                </a:solidFill>
                <a:latin typeface="Times New Roman"/>
                <a:cs typeface="Times New Roman"/>
              </a:rPr>
              <a:t>i</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la</a:t>
            </a:r>
            <a:r>
              <a:rPr sz="2000" dirty="0">
                <a:solidFill>
                  <a:srgbClr val="000098"/>
                </a:solidFill>
                <a:latin typeface="Times New Roman"/>
                <a:cs typeface="Times New Roman"/>
              </a:rPr>
              <a:t> </a:t>
            </a:r>
            <a:r>
              <a:rPr sz="2000" spc="-25" dirty="0">
                <a:solidFill>
                  <a:srgbClr val="000098"/>
                </a:solidFill>
                <a:latin typeface="Times New Roman"/>
                <a:cs typeface="Times New Roman"/>
              </a:rPr>
              <a:t>c</a:t>
            </a:r>
            <a:r>
              <a:rPr sz="2000" spc="-15" dirty="0">
                <a:solidFill>
                  <a:srgbClr val="000098"/>
                </a:solidFill>
                <a:latin typeface="Times New Roman"/>
                <a:cs typeface="Times New Roman"/>
              </a:rPr>
              <a:t>omp</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is</a:t>
            </a:r>
            <a:r>
              <a:rPr sz="2000" dirty="0">
                <a:solidFill>
                  <a:srgbClr val="000098"/>
                </a:solidFill>
                <a:latin typeface="Times New Roman"/>
                <a:cs typeface="Times New Roman"/>
              </a:rPr>
              <a:t>on </a:t>
            </a:r>
            <a:r>
              <a:rPr sz="2000" spc="-20" dirty="0">
                <a:solidFill>
                  <a:srgbClr val="000098"/>
                </a:solidFill>
                <a:latin typeface="Times New Roman"/>
                <a:cs typeface="Times New Roman"/>
              </a:rPr>
              <a:t>e</a:t>
            </a:r>
            <a:r>
              <a:rPr sz="2000" spc="-15" dirty="0">
                <a:solidFill>
                  <a:srgbClr val="000098"/>
                </a:solidFill>
                <a:latin typeface="Times New Roman"/>
                <a:cs typeface="Times New Roman"/>
              </a:rPr>
              <a:t>s</a:t>
            </a:r>
            <a:r>
              <a:rPr sz="2000" spc="-10" dirty="0">
                <a:solidFill>
                  <a:srgbClr val="000098"/>
                </a:solidFill>
                <a:latin typeface="Times New Roman"/>
                <a:cs typeface="Times New Roman"/>
              </a:rPr>
              <a:t>t</a:t>
            </a:r>
            <a:r>
              <a:rPr sz="2000" spc="-20" dirty="0">
                <a:solidFill>
                  <a:srgbClr val="000098"/>
                </a:solidFill>
                <a:latin typeface="Times New Roman"/>
                <a:cs typeface="Times New Roman"/>
              </a:rPr>
              <a:t> </a:t>
            </a:r>
            <a:r>
              <a:rPr sz="2000" dirty="0">
                <a:solidFill>
                  <a:srgbClr val="000098"/>
                </a:solidFill>
                <a:latin typeface="Times New Roman"/>
                <a:cs typeface="Times New Roman"/>
              </a:rPr>
              <a:t>v</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ie</a:t>
            </a:r>
            <a:r>
              <a:rPr sz="2000" spc="35" dirty="0">
                <a:solidFill>
                  <a:srgbClr val="000098"/>
                </a:solidFill>
                <a:latin typeface="Times New Roman"/>
                <a:cs typeface="Times New Roman"/>
              </a:rPr>
              <a:t> </a:t>
            </a:r>
            <a:r>
              <a:rPr sz="2000" b="1" spc="-10" dirty="0">
                <a:solidFill>
                  <a:srgbClr val="000098"/>
                </a:solidFill>
                <a:latin typeface="Times New Roman"/>
                <a:cs typeface="Times New Roman"/>
              </a:rPr>
              <a:t>av</a:t>
            </a:r>
            <a:r>
              <a:rPr sz="2000" b="1" spc="-20" dirty="0">
                <a:solidFill>
                  <a:srgbClr val="000098"/>
                </a:solidFill>
                <a:latin typeface="Times New Roman"/>
                <a:cs typeface="Times New Roman"/>
              </a:rPr>
              <a:t>e</a:t>
            </a:r>
            <a:r>
              <a:rPr sz="2000" b="1" spc="-10" dirty="0">
                <a:solidFill>
                  <a:srgbClr val="000098"/>
                </a:solidFill>
                <a:latin typeface="Times New Roman"/>
                <a:cs typeface="Times New Roman"/>
              </a:rPr>
              <a:t>c </a:t>
            </a:r>
            <a:r>
              <a:rPr sz="2000" b="1" dirty="0">
                <a:solidFill>
                  <a:srgbClr val="000098"/>
                </a:solidFill>
                <a:latin typeface="Times New Roman"/>
                <a:cs typeface="Times New Roman"/>
              </a:rPr>
              <a:t>au </a:t>
            </a:r>
            <a:r>
              <a:rPr sz="2000" b="1" spc="-25" dirty="0">
                <a:solidFill>
                  <a:srgbClr val="000098"/>
                </a:solidFill>
                <a:latin typeface="Times New Roman"/>
                <a:cs typeface="Times New Roman"/>
              </a:rPr>
              <a:t>m</a:t>
            </a:r>
            <a:r>
              <a:rPr sz="2000" b="1" spc="-10" dirty="0">
                <a:solidFill>
                  <a:srgbClr val="000098"/>
                </a:solidFill>
                <a:latin typeface="Times New Roman"/>
                <a:cs typeface="Times New Roman"/>
              </a:rPr>
              <a:t>oi</a:t>
            </a:r>
            <a:r>
              <a:rPr sz="2000" b="1" spc="-5" dirty="0">
                <a:solidFill>
                  <a:srgbClr val="000098"/>
                </a:solidFill>
                <a:latin typeface="Times New Roman"/>
                <a:cs typeface="Times New Roman"/>
              </a:rPr>
              <a:t>n</a:t>
            </a:r>
            <a:r>
              <a:rPr sz="2000" b="1" dirty="0">
                <a:solidFill>
                  <a:srgbClr val="000098"/>
                </a:solidFill>
                <a:latin typeface="Times New Roman"/>
                <a:cs typeface="Times New Roman"/>
              </a:rPr>
              <a:t>s</a:t>
            </a:r>
            <a:r>
              <a:rPr sz="2000" b="1" spc="-20" dirty="0">
                <a:solidFill>
                  <a:srgbClr val="000098"/>
                </a:solidFill>
                <a:latin typeface="Times New Roman"/>
                <a:cs typeface="Times New Roman"/>
              </a:rPr>
              <a:t> </a:t>
            </a:r>
            <a:r>
              <a:rPr sz="2000" b="1" spc="5" dirty="0">
                <a:solidFill>
                  <a:srgbClr val="000098"/>
                </a:solidFill>
                <a:latin typeface="Times New Roman"/>
                <a:cs typeface="Times New Roman"/>
              </a:rPr>
              <a:t>u</a:t>
            </a:r>
            <a:r>
              <a:rPr sz="2000" b="1" dirty="0">
                <a:solidFill>
                  <a:srgbClr val="000098"/>
                </a:solidFill>
                <a:latin typeface="Times New Roman"/>
                <a:cs typeface="Times New Roman"/>
              </a:rPr>
              <a:t>n</a:t>
            </a:r>
            <a:r>
              <a:rPr sz="2000" b="1" spc="-10" dirty="0">
                <a:solidFill>
                  <a:srgbClr val="000098"/>
                </a:solidFill>
                <a:latin typeface="Times New Roman"/>
                <a:cs typeface="Times New Roman"/>
              </a:rPr>
              <a:t> </a:t>
            </a:r>
            <a:r>
              <a:rPr sz="2000" spc="-1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spc="-10" dirty="0">
                <a:solidFill>
                  <a:srgbClr val="000098"/>
                </a:solidFill>
                <a:latin typeface="Times New Roman"/>
                <a:cs typeface="Times New Roman"/>
              </a:rPr>
              <a:t>e r</a:t>
            </a:r>
            <a:r>
              <a:rPr sz="2000" spc="-20" dirty="0">
                <a:solidFill>
                  <a:srgbClr val="000098"/>
                </a:solidFill>
                <a:latin typeface="Times New Roman"/>
                <a:cs typeface="Times New Roman"/>
              </a:rPr>
              <a:t>é</a:t>
            </a:r>
            <a:r>
              <a:rPr sz="2000" spc="-15" dirty="0">
                <a:solidFill>
                  <a:srgbClr val="000098"/>
                </a:solidFill>
                <a:latin typeface="Times New Roman"/>
                <a:cs typeface="Times New Roman"/>
              </a:rPr>
              <a:t>sul</a:t>
            </a:r>
            <a:r>
              <a:rPr sz="2000" spc="-5" dirty="0">
                <a:solidFill>
                  <a:srgbClr val="000098"/>
                </a:solidFill>
                <a:latin typeface="Times New Roman"/>
                <a:cs typeface="Times New Roman"/>
              </a:rPr>
              <a:t>t</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ts</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de la</a:t>
            </a:r>
            <a:r>
              <a:rPr sz="2000" dirty="0">
                <a:solidFill>
                  <a:srgbClr val="000098"/>
                </a:solidFill>
                <a:latin typeface="Times New Roman"/>
                <a:cs typeface="Times New Roman"/>
              </a:rPr>
              <a:t> </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qu</a:t>
            </a:r>
            <a:r>
              <a:rPr sz="2000" spc="-20" dirty="0">
                <a:solidFill>
                  <a:srgbClr val="000098"/>
                </a:solidFill>
                <a:latin typeface="Times New Roman"/>
                <a:cs typeface="Times New Roman"/>
              </a:rPr>
              <a:t>ê</a:t>
            </a:r>
            <a:r>
              <a:rPr sz="2000" spc="-10" dirty="0">
                <a:solidFill>
                  <a:srgbClr val="000098"/>
                </a:solidFill>
                <a:latin typeface="Times New Roman"/>
                <a:cs typeface="Times New Roman"/>
              </a:rPr>
              <a:t>te</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in</a:t>
            </a:r>
            <a:r>
              <a:rPr sz="2000" spc="-5" dirty="0">
                <a:solidFill>
                  <a:srgbClr val="000098"/>
                </a:solidFill>
                <a:latin typeface="Times New Roman"/>
                <a:cs typeface="Times New Roman"/>
              </a:rPr>
              <a:t>t</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rn</a:t>
            </a:r>
            <a:r>
              <a:rPr sz="2000" spc="-20" dirty="0">
                <a:solidFill>
                  <a:srgbClr val="000098"/>
                </a:solidFill>
                <a:latin typeface="Times New Roman"/>
                <a:cs typeface="Times New Roman"/>
              </a:rPr>
              <a:t>e</a:t>
            </a:r>
            <a:r>
              <a:rPr sz="2000" dirty="0">
                <a:solidFill>
                  <a:srgbClr val="000098"/>
                </a:solidFill>
                <a:latin typeface="Times New Roman"/>
                <a:cs typeface="Times New Roman"/>
              </a:rPr>
              <a:t>.</a:t>
            </a:r>
            <a:endParaRPr sz="2000" dirty="0">
              <a:latin typeface="Times New Roman"/>
              <a:cs typeface="Times New Roman"/>
            </a:endParaRPr>
          </a:p>
          <a:p>
            <a:pPr marL="355600" indent="-342900">
              <a:spcBef>
                <a:spcPts val="565"/>
              </a:spcBef>
              <a:buClr>
                <a:srgbClr val="000098"/>
              </a:buClr>
              <a:buFont typeface="Times New Roman"/>
              <a:buChar char="•"/>
              <a:tabLst>
                <a:tab pos="356235" algn="l"/>
              </a:tabLst>
            </a:pPr>
            <a:r>
              <a:rPr sz="2400" spc="5" dirty="0">
                <a:solidFill>
                  <a:srgbClr val="000098"/>
                </a:solidFill>
                <a:latin typeface="Times New Roman"/>
                <a:cs typeface="Times New Roman"/>
              </a:rPr>
              <a:t>A</a:t>
            </a:r>
            <a:r>
              <a:rPr sz="2400" spc="-10" dirty="0">
                <a:solidFill>
                  <a:srgbClr val="000098"/>
                </a:solidFill>
                <a:latin typeface="Times New Roman"/>
                <a:cs typeface="Times New Roman"/>
              </a:rPr>
              <a:t>lgor</a:t>
            </a:r>
            <a:r>
              <a:rPr sz="2400" spc="-25" dirty="0">
                <a:solidFill>
                  <a:srgbClr val="000098"/>
                </a:solidFill>
                <a:latin typeface="Times New Roman"/>
                <a:cs typeface="Times New Roman"/>
              </a:rPr>
              <a:t>i</a:t>
            </a:r>
            <a:r>
              <a:rPr sz="2400" spc="-10" dirty="0">
                <a:solidFill>
                  <a:srgbClr val="000098"/>
                </a:solidFill>
                <a:latin typeface="Times New Roman"/>
                <a:cs typeface="Times New Roman"/>
              </a:rPr>
              <a:t>th</a:t>
            </a:r>
            <a:r>
              <a:rPr sz="2400" spc="-50" dirty="0">
                <a:solidFill>
                  <a:srgbClr val="000098"/>
                </a:solidFill>
                <a:latin typeface="Times New Roman"/>
                <a:cs typeface="Times New Roman"/>
              </a:rPr>
              <a:t>m</a:t>
            </a:r>
            <a:r>
              <a:rPr sz="2400" spc="-15" dirty="0">
                <a:solidFill>
                  <a:srgbClr val="000098"/>
                </a:solidFill>
                <a:latin typeface="Times New Roman"/>
                <a:cs typeface="Times New Roman"/>
              </a:rPr>
              <a:t>e</a:t>
            </a:r>
            <a:endParaRPr sz="2400" dirty="0">
              <a:latin typeface="Times New Roman"/>
              <a:cs typeface="Times New Roman"/>
            </a:endParaRPr>
          </a:p>
          <a:p>
            <a:pPr marL="754380" marR="177800" lvl="1" indent="-284480">
              <a:spcBef>
                <a:spcPts val="1300"/>
              </a:spcBef>
              <a:buSzPct val="75000"/>
              <a:buFont typeface="Wingdings"/>
              <a:buChar char=""/>
              <a:tabLst>
                <a:tab pos="755015" algn="l"/>
              </a:tabLst>
            </a:pPr>
            <a:r>
              <a:rPr sz="2000" spc="5" dirty="0">
                <a:solidFill>
                  <a:srgbClr val="000098"/>
                </a:solidFill>
                <a:latin typeface="Times New Roman"/>
                <a:cs typeface="Times New Roman"/>
              </a:rPr>
              <a:t>P</a:t>
            </a:r>
            <a:r>
              <a:rPr sz="2000" dirty="0">
                <a:solidFill>
                  <a:srgbClr val="000098"/>
                </a:solidFill>
                <a:latin typeface="Times New Roman"/>
                <a:cs typeface="Times New Roman"/>
              </a:rPr>
              <a:t>our</a:t>
            </a:r>
            <a:r>
              <a:rPr sz="2000" spc="-30" dirty="0">
                <a:solidFill>
                  <a:srgbClr val="000098"/>
                </a:solidFill>
                <a:latin typeface="Times New Roman"/>
                <a:cs typeface="Times New Roman"/>
              </a:rPr>
              <a:t>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h</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que</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spc="-10" dirty="0">
                <a:solidFill>
                  <a:srgbClr val="000098"/>
                </a:solidFill>
                <a:latin typeface="Times New Roman"/>
                <a:cs typeface="Times New Roman"/>
              </a:rPr>
              <a:t>e</a:t>
            </a:r>
            <a:r>
              <a:rPr sz="2000" spc="-25" dirty="0">
                <a:solidFill>
                  <a:srgbClr val="000098"/>
                </a:solidFill>
                <a:latin typeface="Times New Roman"/>
                <a:cs typeface="Times New Roman"/>
              </a:rPr>
              <a:t> </a:t>
            </a:r>
            <a:r>
              <a:rPr sz="2000" spc="-10" dirty="0">
                <a:solidFill>
                  <a:srgbClr val="000098"/>
                </a:solidFill>
                <a:latin typeface="Times New Roman"/>
                <a:cs typeface="Times New Roman"/>
              </a:rPr>
              <a:t>d</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tables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de</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la</a:t>
            </a:r>
            <a:r>
              <a:rPr sz="2000" dirty="0">
                <a:solidFill>
                  <a:srgbClr val="000098"/>
                </a:solidFill>
                <a:latin typeface="Times New Roman"/>
                <a:cs typeface="Times New Roman"/>
              </a:rPr>
              <a:t> </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qu</a:t>
            </a:r>
            <a:r>
              <a:rPr sz="2000" spc="-20" dirty="0">
                <a:solidFill>
                  <a:srgbClr val="000098"/>
                </a:solidFill>
                <a:latin typeface="Times New Roman"/>
                <a:cs typeface="Times New Roman"/>
              </a:rPr>
              <a:t>ê</a:t>
            </a:r>
            <a:r>
              <a:rPr sz="2000" spc="-10" dirty="0">
                <a:solidFill>
                  <a:srgbClr val="000098"/>
                </a:solidFill>
                <a:latin typeface="Times New Roman"/>
                <a:cs typeface="Times New Roman"/>
              </a:rPr>
              <a:t>te</a:t>
            </a:r>
            <a:r>
              <a:rPr sz="2000" spc="1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5" dirty="0">
                <a:solidFill>
                  <a:srgbClr val="000098"/>
                </a:solidFill>
                <a:latin typeface="Times New Roman"/>
                <a:cs typeface="Times New Roman"/>
              </a:rPr>
              <a:t>x</a:t>
            </a:r>
            <a:r>
              <a:rPr sz="2000" spc="-10" dirty="0">
                <a:solidFill>
                  <a:srgbClr val="000098"/>
                </a:solidFill>
                <a:latin typeface="Times New Roman"/>
                <a:cs typeface="Times New Roman"/>
              </a:rPr>
              <a:t>te</a:t>
            </a:r>
            <a:r>
              <a:rPr sz="2000" spc="-20" dirty="0">
                <a:solidFill>
                  <a:srgbClr val="000098"/>
                </a:solidFill>
                <a:latin typeface="Times New Roman"/>
                <a:cs typeface="Times New Roman"/>
              </a:rPr>
              <a:t>r</a:t>
            </a:r>
            <a:r>
              <a:rPr sz="2000" spc="-10" dirty="0">
                <a:solidFill>
                  <a:srgbClr val="000098"/>
                </a:solidFill>
                <a:latin typeface="Times New Roman"/>
                <a:cs typeface="Times New Roman"/>
              </a:rPr>
              <a:t>n</a:t>
            </a:r>
            <a:r>
              <a:rPr sz="2000" spc="-20" dirty="0">
                <a:solidFill>
                  <a:srgbClr val="000098"/>
                </a:solidFill>
                <a:latin typeface="Times New Roman"/>
                <a:cs typeface="Times New Roman"/>
              </a:rPr>
              <a:t>e</a:t>
            </a:r>
            <a:r>
              <a:rPr sz="200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5" dirty="0">
                <a:solidFill>
                  <a:srgbClr val="000098"/>
                </a:solidFill>
                <a:latin typeface="Times New Roman"/>
                <a:cs typeface="Times New Roman"/>
              </a:rPr>
              <a:t>x</a:t>
            </a:r>
            <a:r>
              <a:rPr sz="2000" spc="-10" dirty="0">
                <a:solidFill>
                  <a:srgbClr val="000098"/>
                </a:solidFill>
                <a:latin typeface="Times New Roman"/>
                <a:cs typeface="Times New Roman"/>
              </a:rPr>
              <a:t>tr</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ire</a:t>
            </a:r>
            <a:r>
              <a:rPr sz="2000" spc="-3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t</a:t>
            </a:r>
            <a:r>
              <a:rPr sz="2000" dirty="0">
                <a:solidFill>
                  <a:srgbClr val="000098"/>
                </a:solidFill>
                <a:latin typeface="Times New Roman"/>
                <a:cs typeface="Times New Roman"/>
              </a:rPr>
              <a:t> </a:t>
            </a:r>
            <a:r>
              <a:rPr sz="2000" spc="-10" dirty="0">
                <a:solidFill>
                  <a:srgbClr val="000098"/>
                </a:solidFill>
                <a:latin typeface="Times New Roman"/>
                <a:cs typeface="Times New Roman"/>
              </a:rPr>
              <a:t>c</a:t>
            </a:r>
            <a:r>
              <a:rPr sz="2000" spc="-25" dirty="0">
                <a:solidFill>
                  <a:srgbClr val="000098"/>
                </a:solidFill>
                <a:latin typeface="Times New Roman"/>
                <a:cs typeface="Times New Roman"/>
              </a:rPr>
              <a:t>a</a:t>
            </a:r>
            <a:r>
              <a:rPr sz="2000" spc="-10" dirty="0">
                <a:solidFill>
                  <a:srgbClr val="000098"/>
                </a:solidFill>
                <a:latin typeface="Times New Roman"/>
                <a:cs typeface="Times New Roman"/>
              </a:rPr>
              <a:t>lcul</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z</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le</a:t>
            </a:r>
            <a:r>
              <a:rPr sz="2000" spc="-5" dirty="0">
                <a:solidFill>
                  <a:srgbClr val="000098"/>
                </a:solidFill>
                <a:latin typeface="Times New Roman"/>
                <a:cs typeface="Times New Roman"/>
              </a:rPr>
              <a:t> sou</a:t>
            </a:r>
            <a:r>
              <a:rPr sz="2000" dirty="0">
                <a:solidFill>
                  <a:srgbClr val="000098"/>
                </a:solidFill>
                <a:latin typeface="Times New Roman"/>
                <a:cs typeface="Times New Roman"/>
              </a:rPr>
              <a:t>s</a:t>
            </a:r>
            <a:r>
              <a:rPr sz="2000" spc="-1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spc="-10" dirty="0">
                <a:solidFill>
                  <a:srgbClr val="000098"/>
                </a:solidFill>
                <a:latin typeface="Times New Roman"/>
                <a:cs typeface="Times New Roman"/>
              </a:rPr>
              <a:t>e</a:t>
            </a:r>
            <a:r>
              <a:rPr sz="2000" spc="-45" dirty="0">
                <a:solidFill>
                  <a:srgbClr val="000098"/>
                </a:solidFill>
                <a:latin typeface="Times New Roman"/>
                <a:cs typeface="Times New Roman"/>
              </a:rPr>
              <a:t> </a:t>
            </a:r>
            <a:r>
              <a:rPr sz="2000" spc="-10" dirty="0">
                <a:solidFill>
                  <a:srgbClr val="000098"/>
                </a:solidFill>
                <a:latin typeface="Times New Roman"/>
                <a:cs typeface="Times New Roman"/>
              </a:rPr>
              <a:t>(</a:t>
            </a:r>
            <a:r>
              <a:rPr sz="2000" dirty="0">
                <a:solidFill>
                  <a:srgbClr val="000098"/>
                </a:solidFill>
                <a:latin typeface="Times New Roman"/>
                <a:cs typeface="Times New Roman"/>
              </a:rPr>
              <a:t>A1,…An)</a:t>
            </a:r>
            <a:endParaRPr sz="2000" dirty="0">
              <a:latin typeface="Times New Roman"/>
              <a:cs typeface="Times New Roman"/>
            </a:endParaRPr>
          </a:p>
          <a:p>
            <a:pPr marL="1668780" marR="5080" lvl="3" indent="-284480">
              <a:spcBef>
                <a:spcPts val="800"/>
              </a:spcBef>
              <a:buSzPct val="75000"/>
              <a:buFont typeface="Wingdings"/>
              <a:buChar char=""/>
              <a:tabLst>
                <a:tab pos="755015" algn="l"/>
              </a:tabLst>
            </a:pPr>
            <a:r>
              <a:rPr sz="2000" dirty="0">
                <a:solidFill>
                  <a:srgbClr val="000098"/>
                </a:solidFill>
                <a:latin typeface="Times New Roman"/>
                <a:cs typeface="Times New Roman"/>
              </a:rPr>
              <a:t>Si</a:t>
            </a:r>
            <a:r>
              <a:rPr sz="2000" spc="-40" dirty="0">
                <a:solidFill>
                  <a:srgbClr val="000098"/>
                </a:solidFill>
                <a:latin typeface="Times New Roman"/>
                <a:cs typeface="Times New Roman"/>
              </a:rPr>
              <a:t> </a:t>
            </a:r>
            <a:r>
              <a:rPr sz="2000" dirty="0">
                <a:solidFill>
                  <a:srgbClr val="000098"/>
                </a:solidFill>
                <a:latin typeface="Times New Roman"/>
                <a:cs typeface="Times New Roman"/>
              </a:rPr>
              <a:t>la</a:t>
            </a:r>
            <a:r>
              <a:rPr sz="2000" spc="-10" dirty="0">
                <a:solidFill>
                  <a:srgbClr val="000098"/>
                </a:solidFill>
                <a:latin typeface="Times New Roman"/>
                <a:cs typeface="Times New Roman"/>
              </a:rPr>
              <a:t> c</a:t>
            </a:r>
            <a:r>
              <a:rPr sz="2000" dirty="0">
                <a:solidFill>
                  <a:srgbClr val="000098"/>
                </a:solidFill>
                <a:latin typeface="Times New Roman"/>
                <a:cs typeface="Times New Roman"/>
              </a:rPr>
              <a:t>omp</a:t>
            </a:r>
            <a:r>
              <a:rPr sz="2000" spc="-10" dirty="0">
                <a:solidFill>
                  <a:srgbClr val="000098"/>
                </a:solidFill>
                <a:latin typeface="Times New Roman"/>
                <a:cs typeface="Times New Roman"/>
              </a:rPr>
              <a:t>ara</a:t>
            </a:r>
            <a:r>
              <a:rPr sz="2000" dirty="0">
                <a:solidFill>
                  <a:srgbClr val="000098"/>
                </a:solidFill>
                <a:latin typeface="Times New Roman"/>
                <a:cs typeface="Times New Roman"/>
              </a:rPr>
              <a:t>ison</a:t>
            </a:r>
            <a:r>
              <a:rPr sz="2000" spc="-5" dirty="0">
                <a:solidFill>
                  <a:srgbClr val="000098"/>
                </a:solidFill>
                <a:latin typeface="Times New Roman"/>
                <a:cs typeface="Times New Roman"/>
              </a:rPr>
              <a:t> </a:t>
            </a:r>
            <a:r>
              <a:rPr sz="2000" dirty="0">
                <a:solidFill>
                  <a:srgbClr val="000098"/>
                </a:solidFill>
                <a:latin typeface="Times New Roman"/>
                <a:cs typeface="Times New Roman"/>
              </a:rPr>
              <a:t>de</a:t>
            </a:r>
            <a:r>
              <a:rPr sz="2000" spc="-10" dirty="0">
                <a:solidFill>
                  <a:srgbClr val="000098"/>
                </a:solidFill>
                <a:latin typeface="Times New Roman"/>
                <a:cs typeface="Times New Roman"/>
              </a:rPr>
              <a:t> (</a:t>
            </a:r>
            <a:r>
              <a:rPr sz="2000" spc="-5" dirty="0">
                <a:solidFill>
                  <a:srgbClr val="000098"/>
                </a:solidFill>
                <a:latin typeface="Times New Roman"/>
                <a:cs typeface="Times New Roman"/>
              </a:rPr>
              <a:t>A1,..</a:t>
            </a:r>
            <a:r>
              <a:rPr sz="2000" dirty="0">
                <a:solidFill>
                  <a:srgbClr val="000098"/>
                </a:solidFill>
                <a:latin typeface="Times New Roman"/>
                <a:cs typeface="Times New Roman"/>
              </a:rPr>
              <a:t>,An)</a:t>
            </a:r>
            <a:r>
              <a:rPr sz="2000" spc="25" dirty="0">
                <a:solidFill>
                  <a:srgbClr val="000098"/>
                </a:solidFill>
                <a:latin typeface="Times New Roman"/>
                <a:cs typeface="Times New Roman"/>
              </a:rPr>
              <a:t> </a:t>
            </a:r>
            <a:r>
              <a:rPr sz="2000" spc="-10" dirty="0">
                <a:solidFill>
                  <a:srgbClr val="000098"/>
                </a:solidFill>
                <a:latin typeface="Times New Roman"/>
                <a:cs typeface="Times New Roman"/>
              </a:rPr>
              <a:t>e</a:t>
            </a:r>
            <a:r>
              <a:rPr sz="2000" spc="-5" dirty="0">
                <a:solidFill>
                  <a:srgbClr val="000098"/>
                </a:solidFill>
                <a:latin typeface="Times New Roman"/>
                <a:cs typeface="Times New Roman"/>
              </a:rPr>
              <a:t>s</a:t>
            </a:r>
            <a:r>
              <a:rPr sz="2000" dirty="0">
                <a:solidFill>
                  <a:srgbClr val="000098"/>
                </a:solidFill>
                <a:latin typeface="Times New Roman"/>
                <a:cs typeface="Times New Roman"/>
              </a:rPr>
              <a:t>t</a:t>
            </a:r>
            <a:r>
              <a:rPr sz="2000" spc="-15" dirty="0">
                <a:solidFill>
                  <a:srgbClr val="000098"/>
                </a:solidFill>
                <a:latin typeface="Times New Roman"/>
                <a:cs typeface="Times New Roman"/>
              </a:rPr>
              <a:t> </a:t>
            </a:r>
            <a:r>
              <a:rPr sz="2000" dirty="0">
                <a:solidFill>
                  <a:srgbClr val="000098"/>
                </a:solidFill>
                <a:latin typeface="Times New Roman"/>
                <a:cs typeface="Times New Roman"/>
              </a:rPr>
              <a:t>v</a:t>
            </a:r>
            <a:r>
              <a:rPr sz="2000" spc="-10" dirty="0">
                <a:solidFill>
                  <a:srgbClr val="000098"/>
                </a:solidFill>
                <a:latin typeface="Times New Roman"/>
                <a:cs typeface="Times New Roman"/>
              </a:rPr>
              <a:t>ra</a:t>
            </a:r>
            <a:r>
              <a:rPr sz="2000" dirty="0">
                <a:solidFill>
                  <a:srgbClr val="000098"/>
                </a:solidFill>
                <a:latin typeface="Times New Roman"/>
                <a:cs typeface="Times New Roman"/>
              </a:rPr>
              <a:t>ie</a:t>
            </a:r>
            <a:r>
              <a:rPr sz="2000" spc="20" dirty="0">
                <a:solidFill>
                  <a:srgbClr val="000098"/>
                </a:solidFill>
                <a:latin typeface="Times New Roman"/>
                <a:cs typeface="Times New Roman"/>
              </a:rPr>
              <a:t> </a:t>
            </a:r>
            <a:r>
              <a:rPr sz="2000" b="1" dirty="0">
                <a:solidFill>
                  <a:srgbClr val="000098"/>
                </a:solidFill>
                <a:latin typeface="Times New Roman"/>
                <a:cs typeface="Times New Roman"/>
              </a:rPr>
              <a:t>av</a:t>
            </a:r>
            <a:r>
              <a:rPr sz="2000" b="1" spc="-15" dirty="0">
                <a:solidFill>
                  <a:srgbClr val="000098"/>
                </a:solidFill>
                <a:latin typeface="Times New Roman"/>
                <a:cs typeface="Times New Roman"/>
              </a:rPr>
              <a:t>e</a:t>
            </a:r>
            <a:r>
              <a:rPr sz="2000" b="1" dirty="0">
                <a:solidFill>
                  <a:srgbClr val="000098"/>
                </a:solidFill>
                <a:latin typeface="Times New Roman"/>
                <a:cs typeface="Times New Roman"/>
              </a:rPr>
              <a:t>c</a:t>
            </a:r>
            <a:r>
              <a:rPr sz="2000" b="1" spc="-10" dirty="0">
                <a:solidFill>
                  <a:srgbClr val="000098"/>
                </a:solidFill>
                <a:latin typeface="Times New Roman"/>
                <a:cs typeface="Times New Roman"/>
              </a:rPr>
              <a:t> </a:t>
            </a:r>
            <a:r>
              <a:rPr sz="2000" b="1" dirty="0">
                <a:solidFill>
                  <a:srgbClr val="000098"/>
                </a:solidFill>
                <a:latin typeface="Times New Roman"/>
                <a:cs typeface="Times New Roman"/>
              </a:rPr>
              <a:t>au </a:t>
            </a:r>
            <a:r>
              <a:rPr sz="2000" b="1" spc="-25" dirty="0">
                <a:solidFill>
                  <a:srgbClr val="000098"/>
                </a:solidFill>
                <a:latin typeface="Times New Roman"/>
                <a:cs typeface="Times New Roman"/>
              </a:rPr>
              <a:t>m</a:t>
            </a:r>
            <a:r>
              <a:rPr sz="2000" b="1" dirty="0">
                <a:solidFill>
                  <a:srgbClr val="000098"/>
                </a:solidFill>
                <a:latin typeface="Times New Roman"/>
                <a:cs typeface="Times New Roman"/>
              </a:rPr>
              <a:t>oi</a:t>
            </a:r>
            <a:r>
              <a:rPr sz="2000" b="1" spc="5" dirty="0">
                <a:solidFill>
                  <a:srgbClr val="000098"/>
                </a:solidFill>
                <a:latin typeface="Times New Roman"/>
                <a:cs typeface="Times New Roman"/>
              </a:rPr>
              <a:t>n</a:t>
            </a:r>
            <a:r>
              <a:rPr sz="2000" b="1" dirty="0">
                <a:solidFill>
                  <a:srgbClr val="000098"/>
                </a:solidFill>
                <a:latin typeface="Times New Roman"/>
                <a:cs typeface="Times New Roman"/>
              </a:rPr>
              <a:t>s </a:t>
            </a:r>
            <a:r>
              <a:rPr sz="2000" b="1" spc="5" dirty="0">
                <a:solidFill>
                  <a:srgbClr val="000098"/>
                </a:solidFill>
                <a:latin typeface="Times New Roman"/>
                <a:cs typeface="Times New Roman"/>
              </a:rPr>
              <a:t>u</a:t>
            </a:r>
            <a:r>
              <a:rPr sz="2000" b="1" dirty="0">
                <a:solidFill>
                  <a:srgbClr val="000098"/>
                </a:solidFill>
                <a:latin typeface="Times New Roman"/>
                <a:cs typeface="Times New Roman"/>
              </a:rPr>
              <a:t>n</a:t>
            </a:r>
            <a:r>
              <a:rPr sz="2000" b="1" spc="-10" dirty="0">
                <a:solidFill>
                  <a:srgbClr val="000098"/>
                </a:solidFill>
                <a:latin typeface="Times New Roman"/>
                <a:cs typeface="Times New Roman"/>
              </a:rPr>
              <a:t> </a:t>
            </a:r>
            <a:r>
              <a:rPr sz="2000" dirty="0">
                <a:solidFill>
                  <a:srgbClr val="000098"/>
                </a:solidFill>
                <a:latin typeface="Times New Roman"/>
                <a:cs typeface="Times New Roman"/>
              </a:rPr>
              <a:t>tuple</a:t>
            </a:r>
            <a:r>
              <a:rPr sz="2000" spc="-5" dirty="0">
                <a:solidFill>
                  <a:srgbClr val="000098"/>
                </a:solidFill>
                <a:latin typeface="Times New Roman"/>
                <a:cs typeface="Times New Roman"/>
              </a:rPr>
              <a:t> </a:t>
            </a:r>
            <a:r>
              <a:rPr sz="2000" dirty="0">
                <a:solidFill>
                  <a:srgbClr val="000098"/>
                </a:solidFill>
                <a:latin typeface="Times New Roman"/>
                <a:cs typeface="Times New Roman"/>
              </a:rPr>
              <a:t>de</a:t>
            </a:r>
            <a:r>
              <a:rPr sz="2000" spc="-10" dirty="0">
                <a:solidFill>
                  <a:srgbClr val="000098"/>
                </a:solidFill>
                <a:latin typeface="Times New Roman"/>
                <a:cs typeface="Times New Roman"/>
              </a:rPr>
              <a:t> </a:t>
            </a:r>
            <a:r>
              <a:rPr sz="2000" dirty="0">
                <a:solidFill>
                  <a:srgbClr val="000098"/>
                </a:solidFill>
                <a:latin typeface="Times New Roman"/>
                <a:cs typeface="Times New Roman"/>
              </a:rPr>
              <a:t>la </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qu</a:t>
            </a:r>
            <a:r>
              <a:rPr sz="2000" spc="-20" dirty="0">
                <a:solidFill>
                  <a:srgbClr val="000098"/>
                </a:solidFill>
                <a:latin typeface="Times New Roman"/>
                <a:cs typeface="Times New Roman"/>
              </a:rPr>
              <a:t>ê</a:t>
            </a:r>
            <a:r>
              <a:rPr sz="2000" spc="-10" dirty="0">
                <a:solidFill>
                  <a:srgbClr val="000098"/>
                </a:solidFill>
                <a:latin typeface="Times New Roman"/>
                <a:cs typeface="Times New Roman"/>
              </a:rPr>
              <a:t>te</a:t>
            </a:r>
            <a:r>
              <a:rPr sz="2000" dirty="0">
                <a:solidFill>
                  <a:srgbClr val="000098"/>
                </a:solidFill>
                <a:latin typeface="Times New Roman"/>
                <a:cs typeface="Times New Roman"/>
              </a:rPr>
              <a:t> </a:t>
            </a:r>
            <a:r>
              <a:rPr sz="2000" spc="-15" dirty="0">
                <a:solidFill>
                  <a:srgbClr val="000098"/>
                </a:solidFill>
                <a:latin typeface="Times New Roman"/>
                <a:cs typeface="Times New Roman"/>
              </a:rPr>
              <a:t>im</a:t>
            </a:r>
            <a:r>
              <a:rPr sz="2000" dirty="0">
                <a:solidFill>
                  <a:srgbClr val="000098"/>
                </a:solidFill>
                <a:latin typeface="Times New Roman"/>
                <a:cs typeface="Times New Roman"/>
              </a:rPr>
              <a:t>b</a:t>
            </a:r>
            <a:r>
              <a:rPr sz="2000" spc="-10" dirty="0">
                <a:solidFill>
                  <a:srgbClr val="000098"/>
                </a:solidFill>
                <a:latin typeface="Times New Roman"/>
                <a:cs typeface="Times New Roman"/>
              </a:rPr>
              <a:t>riqué</a:t>
            </a:r>
            <a:r>
              <a:rPr sz="2000" spc="-25" dirty="0">
                <a:solidFill>
                  <a:srgbClr val="000098"/>
                </a:solidFill>
                <a:latin typeface="Times New Roman"/>
                <a:cs typeface="Times New Roman"/>
              </a:rPr>
              <a:t>e</a:t>
            </a:r>
            <a:r>
              <a:rPr sz="2000" dirty="0">
                <a:solidFill>
                  <a:srgbClr val="000098"/>
                </a:solidFill>
                <a:latin typeface="Times New Roman"/>
                <a:cs typeface="Times New Roman"/>
              </a:rPr>
              <a:t>,</a:t>
            </a:r>
            <a:r>
              <a:rPr sz="2000" spc="-20" dirty="0">
                <a:solidFill>
                  <a:srgbClr val="000098"/>
                </a:solidFill>
                <a:latin typeface="Times New Roman"/>
                <a:cs typeface="Times New Roman"/>
              </a:rPr>
              <a:t> </a:t>
            </a:r>
            <a:r>
              <a:rPr sz="2000" spc="-20" dirty="0" err="1">
                <a:solidFill>
                  <a:srgbClr val="000098"/>
                </a:solidFill>
                <a:latin typeface="Times New Roman"/>
                <a:cs typeface="Times New Roman"/>
              </a:rPr>
              <a:t>a</a:t>
            </a:r>
            <a:r>
              <a:rPr sz="2000" dirty="0" err="1">
                <a:solidFill>
                  <a:srgbClr val="000098"/>
                </a:solidFill>
                <a:latin typeface="Times New Roman"/>
                <a:cs typeface="Times New Roman"/>
              </a:rPr>
              <a:t>lors</a:t>
            </a:r>
            <a:r>
              <a:rPr sz="2000" spc="-5" dirty="0">
                <a:solidFill>
                  <a:srgbClr val="000098"/>
                </a:solidFill>
                <a:latin typeface="Times New Roman"/>
                <a:cs typeface="Times New Roman"/>
              </a:rPr>
              <a:t> </a:t>
            </a:r>
            <a:r>
              <a:rPr sz="2000" b="1" spc="-20" dirty="0" err="1">
                <a:solidFill>
                  <a:srgbClr val="000098"/>
                </a:solidFill>
                <a:latin typeface="Times New Roman"/>
                <a:cs typeface="Times New Roman"/>
              </a:rPr>
              <a:t>ca</a:t>
            </a:r>
            <a:r>
              <a:rPr sz="2000" b="1" spc="-10" dirty="0" err="1">
                <a:solidFill>
                  <a:srgbClr val="000098"/>
                </a:solidFill>
                <a:latin typeface="Times New Roman"/>
                <a:cs typeface="Times New Roman"/>
              </a:rPr>
              <a:t>lcul</a:t>
            </a:r>
            <a:r>
              <a:rPr sz="2000" b="1" spc="-20" dirty="0" err="1">
                <a:solidFill>
                  <a:srgbClr val="000098"/>
                </a:solidFill>
                <a:latin typeface="Times New Roman"/>
                <a:cs typeface="Times New Roman"/>
              </a:rPr>
              <a:t>e</a:t>
            </a:r>
            <a:r>
              <a:rPr lang="fr-FR" sz="2000" b="1" spc="-10" dirty="0">
                <a:solidFill>
                  <a:srgbClr val="000098"/>
                </a:solidFill>
                <a:latin typeface="Times New Roman"/>
                <a:cs typeface="Times New Roman"/>
              </a:rPr>
              <a:t>r et/ou </a:t>
            </a:r>
            <a:r>
              <a:rPr lang="fr-FR" sz="2000" b="1" spc="10" dirty="0">
                <a:solidFill>
                  <a:srgbClr val="000098"/>
                </a:solidFill>
                <a:latin typeface="Times New Roman"/>
                <a:cs typeface="Times New Roman"/>
              </a:rPr>
              <a:t>afficher </a:t>
            </a:r>
            <a:r>
              <a:rPr sz="2000" spc="-10" dirty="0">
                <a:solidFill>
                  <a:srgbClr val="000098"/>
                </a:solidFill>
                <a:latin typeface="Times New Roman"/>
                <a:cs typeface="Times New Roman"/>
              </a:rPr>
              <a:t>les</a:t>
            </a:r>
            <a:r>
              <a:rPr sz="2000" spc="-25"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5" dirty="0">
                <a:solidFill>
                  <a:srgbClr val="000098"/>
                </a:solidFill>
                <a:latin typeface="Times New Roman"/>
                <a:cs typeface="Times New Roman"/>
              </a:rPr>
              <a:t>x</a:t>
            </a:r>
            <a:r>
              <a:rPr sz="2000" dirty="0">
                <a:solidFill>
                  <a:srgbClr val="000098"/>
                </a:solidFill>
                <a:latin typeface="Times New Roman"/>
                <a:cs typeface="Times New Roman"/>
              </a:rPr>
              <a:t>p</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5" dirty="0">
                <a:solidFill>
                  <a:srgbClr val="000098"/>
                </a:solidFill>
                <a:latin typeface="Times New Roman"/>
                <a:cs typeface="Times New Roman"/>
              </a:rPr>
              <a:t>ss</a:t>
            </a:r>
            <a:r>
              <a:rPr sz="2000" spc="5" dirty="0">
                <a:solidFill>
                  <a:srgbClr val="000098"/>
                </a:solidFill>
                <a:latin typeface="Times New Roman"/>
                <a:cs typeface="Times New Roman"/>
              </a:rPr>
              <a:t>i</a:t>
            </a:r>
            <a:r>
              <a:rPr sz="2000" dirty="0">
                <a:solidFill>
                  <a:srgbClr val="000098"/>
                </a:solidFill>
                <a:latin typeface="Times New Roman"/>
                <a:cs typeface="Times New Roman"/>
              </a:rPr>
              <a:t>ons</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de proj</a:t>
            </a:r>
            <a:r>
              <a:rPr sz="2000" spc="-20" dirty="0">
                <a:solidFill>
                  <a:srgbClr val="000098"/>
                </a:solidFill>
                <a:latin typeface="Times New Roman"/>
                <a:cs typeface="Times New Roman"/>
              </a:rPr>
              <a:t>ec</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 </a:t>
            </a:r>
            <a:r>
              <a:rPr sz="2000" spc="-10" dirty="0">
                <a:solidFill>
                  <a:srgbClr val="000098"/>
                </a:solidFill>
                <a:latin typeface="Times New Roman"/>
                <a:cs typeface="Times New Roman"/>
              </a:rPr>
              <a:t>de la</a:t>
            </a:r>
            <a:r>
              <a:rPr sz="2000" dirty="0">
                <a:solidFill>
                  <a:srgbClr val="000098"/>
                </a:solidFill>
                <a:latin typeface="Times New Roman"/>
                <a:cs typeface="Times New Roman"/>
              </a:rPr>
              <a:t> </a:t>
            </a:r>
            <a:r>
              <a:rPr sz="2000" spc="-25" dirty="0">
                <a:solidFill>
                  <a:srgbClr val="000098"/>
                </a:solidFill>
                <a:latin typeface="Times New Roman"/>
                <a:cs typeface="Times New Roman"/>
              </a:rPr>
              <a:t>c</a:t>
            </a:r>
            <a:r>
              <a:rPr sz="2000" spc="-10" dirty="0">
                <a:solidFill>
                  <a:srgbClr val="000098"/>
                </a:solidFill>
                <a:latin typeface="Times New Roman"/>
                <a:cs typeface="Times New Roman"/>
              </a:rPr>
              <a:t>lause</a:t>
            </a:r>
            <a:r>
              <a:rPr sz="2000" spc="-5" dirty="0">
                <a:solidFill>
                  <a:srgbClr val="000098"/>
                </a:solidFill>
                <a:latin typeface="Times New Roman"/>
                <a:cs typeface="Times New Roman"/>
              </a:rPr>
              <a:t> </a:t>
            </a:r>
            <a:r>
              <a:rPr sz="2000" spc="5" dirty="0">
                <a:solidFill>
                  <a:srgbClr val="000098"/>
                </a:solidFill>
                <a:latin typeface="Times New Roman"/>
                <a:cs typeface="Times New Roman"/>
              </a:rPr>
              <a:t>S</a:t>
            </a:r>
            <a:r>
              <a:rPr sz="2000" spc="-15" dirty="0">
                <a:solidFill>
                  <a:srgbClr val="000098"/>
                </a:solidFill>
                <a:latin typeface="Times New Roman"/>
                <a:cs typeface="Times New Roman"/>
              </a:rPr>
              <a:t>E</a:t>
            </a:r>
            <a:r>
              <a:rPr sz="2000" spc="-60" dirty="0">
                <a:solidFill>
                  <a:srgbClr val="000098"/>
                </a:solidFill>
                <a:latin typeface="Times New Roman"/>
                <a:cs typeface="Times New Roman"/>
              </a:rPr>
              <a:t>L</a:t>
            </a:r>
            <a:r>
              <a:rPr sz="2000" spc="-15" dirty="0">
                <a:solidFill>
                  <a:srgbClr val="000098"/>
                </a:solidFill>
                <a:latin typeface="Times New Roman"/>
                <a:cs typeface="Times New Roman"/>
              </a:rPr>
              <a:t>E</a:t>
            </a:r>
            <a:r>
              <a:rPr sz="2000" spc="-10" dirty="0">
                <a:solidFill>
                  <a:srgbClr val="000098"/>
                </a:solidFill>
                <a:latin typeface="Times New Roman"/>
                <a:cs typeface="Times New Roman"/>
              </a:rPr>
              <a:t>CT.</a:t>
            </a:r>
            <a:endParaRPr sz="2000" dirty="0">
              <a:latin typeface="Times New Roman"/>
              <a:cs typeface="Times New Roman"/>
            </a:endParaRPr>
          </a:p>
        </p:txBody>
      </p:sp>
      <p:sp>
        <p:nvSpPr>
          <p:cNvPr id="9" name="object 9"/>
          <p:cNvSpPr/>
          <p:nvPr/>
        </p:nvSpPr>
        <p:spPr>
          <a:xfrm>
            <a:off x="3393529" y="2259585"/>
            <a:ext cx="7501255" cy="1428750"/>
          </a:xfrm>
          <a:custGeom>
            <a:avLst/>
            <a:gdLst/>
            <a:ahLst/>
            <a:cxnLst/>
            <a:rect l="l" t="t" r="r" b="b"/>
            <a:pathLst>
              <a:path w="7501255" h="1428750">
                <a:moveTo>
                  <a:pt x="0" y="1428749"/>
                </a:moveTo>
                <a:lnTo>
                  <a:pt x="7501005" y="1428749"/>
                </a:lnTo>
                <a:lnTo>
                  <a:pt x="7501005" y="0"/>
                </a:lnTo>
                <a:lnTo>
                  <a:pt x="0" y="0"/>
                </a:lnTo>
                <a:lnTo>
                  <a:pt x="0" y="1428749"/>
                </a:lnTo>
                <a:close/>
              </a:path>
            </a:pathLst>
          </a:custGeom>
          <a:solidFill>
            <a:srgbClr val="DDF3EA"/>
          </a:solidFill>
        </p:spPr>
        <p:txBody>
          <a:bodyPr wrap="square" lIns="0" tIns="0" rIns="0" bIns="0" rtlCol="0"/>
          <a:lstStyle/>
          <a:p>
            <a:endParaRPr/>
          </a:p>
        </p:txBody>
      </p:sp>
      <p:sp>
        <p:nvSpPr>
          <p:cNvPr id="10" name="object 10"/>
          <p:cNvSpPr/>
          <p:nvPr/>
        </p:nvSpPr>
        <p:spPr>
          <a:xfrm>
            <a:off x="3400601" y="2319403"/>
            <a:ext cx="7501255" cy="1428750"/>
          </a:xfrm>
          <a:custGeom>
            <a:avLst/>
            <a:gdLst/>
            <a:ahLst/>
            <a:cxnLst/>
            <a:rect l="l" t="t" r="r" b="b"/>
            <a:pathLst>
              <a:path w="7501255" h="1428750">
                <a:moveTo>
                  <a:pt x="0" y="1428749"/>
                </a:moveTo>
                <a:lnTo>
                  <a:pt x="7501005" y="1428749"/>
                </a:lnTo>
                <a:lnTo>
                  <a:pt x="7501005" y="0"/>
                </a:lnTo>
                <a:lnTo>
                  <a:pt x="0" y="0"/>
                </a:lnTo>
                <a:lnTo>
                  <a:pt x="0" y="1428749"/>
                </a:lnTo>
                <a:close/>
              </a:path>
            </a:pathLst>
          </a:custGeom>
          <a:ln w="12700">
            <a:solidFill>
              <a:srgbClr val="000000"/>
            </a:solidFill>
          </a:ln>
        </p:spPr>
        <p:txBody>
          <a:bodyPr wrap="square" lIns="0" tIns="0" rIns="0" bIns="0" rtlCol="0"/>
          <a:lstStyle/>
          <a:p>
            <a:endParaRPr/>
          </a:p>
        </p:txBody>
      </p:sp>
      <p:sp>
        <p:nvSpPr>
          <p:cNvPr id="11" name="object 11"/>
          <p:cNvSpPr txBox="1"/>
          <p:nvPr/>
        </p:nvSpPr>
        <p:spPr>
          <a:xfrm>
            <a:off x="3488733" y="2361275"/>
            <a:ext cx="1120775" cy="615553"/>
          </a:xfrm>
          <a:prstGeom prst="rect">
            <a:avLst/>
          </a:prstGeom>
        </p:spPr>
        <p:txBody>
          <a:bodyPr vert="horz" wrap="square" lIns="0" tIns="0" rIns="0" bIns="0" rtlCol="0">
            <a:spAutoFit/>
          </a:bodyPr>
          <a:lstStyle/>
          <a:p>
            <a:pPr marL="12700"/>
            <a:r>
              <a:rPr sz="2000" b="1" dirty="0">
                <a:solidFill>
                  <a:srgbClr val="00279E"/>
                </a:solidFill>
                <a:latin typeface="Courier New"/>
                <a:cs typeface="Courier New"/>
              </a:rPr>
              <a:t>SELECT</a:t>
            </a:r>
            <a:r>
              <a:rPr sz="2000" b="1" spc="-20" dirty="0">
                <a:solidFill>
                  <a:srgbClr val="00279E"/>
                </a:solidFill>
                <a:latin typeface="Courier New"/>
                <a:cs typeface="Courier New"/>
              </a:rPr>
              <a:t> </a:t>
            </a:r>
            <a:r>
              <a:rPr sz="2000" b="1" dirty="0">
                <a:solidFill>
                  <a:srgbClr val="00279E"/>
                </a:solidFill>
                <a:latin typeface="Courier New"/>
                <a:cs typeface="Courier New"/>
              </a:rPr>
              <a:t>…</a:t>
            </a:r>
            <a:endParaRPr sz="2000" dirty="0">
              <a:latin typeface="Courier New"/>
              <a:cs typeface="Courier New"/>
            </a:endParaRPr>
          </a:p>
        </p:txBody>
      </p:sp>
      <p:sp>
        <p:nvSpPr>
          <p:cNvPr id="12" name="object 12"/>
          <p:cNvSpPr txBox="1"/>
          <p:nvPr/>
        </p:nvSpPr>
        <p:spPr>
          <a:xfrm>
            <a:off x="3606652" y="2670954"/>
            <a:ext cx="2333913" cy="538609"/>
          </a:xfrm>
          <a:prstGeom prst="rect">
            <a:avLst/>
          </a:prstGeom>
        </p:spPr>
        <p:txBody>
          <a:bodyPr vert="horz" wrap="square" lIns="0" tIns="0" rIns="0" bIns="0" rtlCol="0">
            <a:spAutoFit/>
          </a:bodyPr>
          <a:lstStyle/>
          <a:p>
            <a:pPr marL="12700">
              <a:lnSpc>
                <a:spcPts val="2070"/>
              </a:lnSpc>
            </a:pPr>
            <a:r>
              <a:rPr sz="2000" b="1" spc="-5" dirty="0">
                <a:solidFill>
                  <a:srgbClr val="00279E"/>
                </a:solidFill>
                <a:latin typeface="Courier New"/>
                <a:cs typeface="Courier New"/>
              </a:rPr>
              <a:t>FRO</a:t>
            </a:r>
            <a:r>
              <a:rPr sz="2000" b="1" dirty="0">
                <a:solidFill>
                  <a:srgbClr val="00279E"/>
                </a:solidFill>
                <a:latin typeface="Courier New"/>
                <a:cs typeface="Courier New"/>
              </a:rPr>
              <a:t>M</a:t>
            </a:r>
            <a:r>
              <a:rPr sz="2000" b="1" spc="-5" dirty="0">
                <a:solidFill>
                  <a:srgbClr val="00279E"/>
                </a:solidFill>
                <a:latin typeface="Courier New"/>
                <a:cs typeface="Courier New"/>
              </a:rPr>
              <a:t> </a:t>
            </a:r>
            <a:r>
              <a:rPr sz="2000" b="1" dirty="0">
                <a:solidFill>
                  <a:srgbClr val="00279E"/>
                </a:solidFill>
                <a:latin typeface="Courier New"/>
                <a:cs typeface="Courier New"/>
              </a:rPr>
              <a:t>…</a:t>
            </a:r>
            <a:endParaRPr sz="2000" dirty="0">
              <a:latin typeface="Courier New"/>
              <a:cs typeface="Courier New"/>
            </a:endParaRPr>
          </a:p>
          <a:p>
            <a:pPr marL="12700">
              <a:lnSpc>
                <a:spcPts val="2070"/>
              </a:lnSpc>
            </a:pPr>
            <a:r>
              <a:rPr sz="2000" b="1" dirty="0">
                <a:solidFill>
                  <a:srgbClr val="00279E"/>
                </a:solidFill>
                <a:latin typeface="Courier New"/>
                <a:cs typeface="Courier New"/>
              </a:rPr>
              <a:t>WHERE</a:t>
            </a:r>
            <a:r>
              <a:rPr sz="2000" b="1" spc="-40" dirty="0">
                <a:solidFill>
                  <a:srgbClr val="00279E"/>
                </a:solidFill>
                <a:latin typeface="Courier New"/>
                <a:cs typeface="Courier New"/>
              </a:rPr>
              <a:t> </a:t>
            </a:r>
            <a:r>
              <a:rPr sz="2000" b="1" dirty="0">
                <a:solidFill>
                  <a:srgbClr val="00279E"/>
                </a:solidFill>
                <a:latin typeface="Courier New"/>
                <a:cs typeface="Courier New"/>
              </a:rPr>
              <a:t>(A1,…,An)</a:t>
            </a:r>
            <a:endParaRPr sz="2000" dirty="0">
              <a:latin typeface="Courier New"/>
              <a:cs typeface="Courier New"/>
            </a:endParaRPr>
          </a:p>
        </p:txBody>
      </p:sp>
      <p:sp>
        <p:nvSpPr>
          <p:cNvPr id="13" name="object 13"/>
          <p:cNvSpPr/>
          <p:nvPr/>
        </p:nvSpPr>
        <p:spPr>
          <a:xfrm>
            <a:off x="6126053" y="2875155"/>
            <a:ext cx="243839" cy="279400"/>
          </a:xfrm>
          <a:prstGeom prst="rect">
            <a:avLst/>
          </a:prstGeom>
          <a:blipFill>
            <a:blip r:embed="rId5" cstate="print"/>
            <a:stretch>
              <a:fillRect/>
            </a:stretch>
          </a:blipFill>
        </p:spPr>
        <p:txBody>
          <a:bodyPr wrap="square" lIns="0" tIns="0" rIns="0" bIns="0" rtlCol="0"/>
          <a:lstStyle/>
          <a:p>
            <a:endParaRPr sz="2000"/>
          </a:p>
        </p:txBody>
      </p:sp>
      <p:sp>
        <p:nvSpPr>
          <p:cNvPr id="14" name="object 14"/>
          <p:cNvSpPr txBox="1"/>
          <p:nvPr/>
        </p:nvSpPr>
        <p:spPr>
          <a:xfrm>
            <a:off x="6376964" y="2898924"/>
            <a:ext cx="3306682" cy="730969"/>
          </a:xfrm>
          <a:prstGeom prst="rect">
            <a:avLst/>
          </a:prstGeom>
        </p:spPr>
        <p:txBody>
          <a:bodyPr vert="horz" wrap="square" lIns="0" tIns="0" rIns="0" bIns="0" rtlCol="0">
            <a:spAutoFit/>
          </a:bodyPr>
          <a:lstStyle/>
          <a:p>
            <a:pPr marL="680720" marR="5080" indent="-668655">
              <a:lnSpc>
                <a:spcPts val="1920"/>
              </a:lnSpc>
              <a:tabLst>
                <a:tab pos="558800" algn="l"/>
                <a:tab pos="1501140" algn="l"/>
              </a:tabLst>
            </a:pPr>
            <a:r>
              <a:rPr sz="2000" b="1" spc="-5" dirty="0">
                <a:solidFill>
                  <a:srgbClr val="C00000"/>
                </a:solidFill>
                <a:latin typeface="Courier New"/>
                <a:cs typeface="Courier New"/>
              </a:rPr>
              <a:t>AN</a:t>
            </a:r>
            <a:r>
              <a:rPr sz="2000" b="1" dirty="0">
                <a:solidFill>
                  <a:srgbClr val="C00000"/>
                </a:solidFill>
                <a:latin typeface="Courier New"/>
                <a:cs typeface="Courier New"/>
              </a:rPr>
              <a:t>Y</a:t>
            </a:r>
            <a:r>
              <a:rPr sz="2000" b="1" dirty="0">
                <a:solidFill>
                  <a:srgbClr val="C00000"/>
                </a:solidFill>
                <a:latin typeface="Times New Roman"/>
                <a:cs typeface="Times New Roman"/>
              </a:rPr>
              <a:t>	</a:t>
            </a:r>
            <a:r>
              <a:rPr sz="2000" b="1" spc="-5" dirty="0">
                <a:solidFill>
                  <a:srgbClr val="00279E"/>
                </a:solidFill>
                <a:latin typeface="Courier New"/>
                <a:cs typeface="Courier New"/>
              </a:rPr>
              <a:t>(</a:t>
            </a:r>
            <a:r>
              <a:rPr sz="2000" b="1" dirty="0">
                <a:solidFill>
                  <a:srgbClr val="00AF50"/>
                </a:solidFill>
                <a:latin typeface="Courier New"/>
                <a:cs typeface="Courier New"/>
              </a:rPr>
              <a:t>SELECT</a:t>
            </a:r>
            <a:r>
              <a:rPr sz="2000" b="1" spc="-40" dirty="0">
                <a:solidFill>
                  <a:srgbClr val="00AF50"/>
                </a:solidFill>
                <a:latin typeface="Courier New"/>
                <a:cs typeface="Courier New"/>
              </a:rPr>
              <a:t> </a:t>
            </a:r>
            <a:r>
              <a:rPr sz="2000" b="1" dirty="0">
                <a:solidFill>
                  <a:srgbClr val="00AF50"/>
                </a:solidFill>
                <a:latin typeface="Courier New"/>
                <a:cs typeface="Courier New"/>
              </a:rPr>
              <a:t>B1,…,</a:t>
            </a:r>
            <a:r>
              <a:rPr sz="2000" b="1" spc="-5" dirty="0">
                <a:solidFill>
                  <a:srgbClr val="00AF50"/>
                </a:solidFill>
                <a:latin typeface="Courier New"/>
                <a:cs typeface="Courier New"/>
              </a:rPr>
              <a:t>Bn</a:t>
            </a:r>
            <a:r>
              <a:rPr sz="2000" b="1" spc="-5" dirty="0">
                <a:solidFill>
                  <a:srgbClr val="00AF50"/>
                </a:solidFill>
                <a:latin typeface="Times New Roman"/>
                <a:cs typeface="Times New Roman"/>
              </a:rPr>
              <a:t> </a:t>
            </a:r>
            <a:r>
              <a:rPr sz="2000" b="1" dirty="0">
                <a:solidFill>
                  <a:srgbClr val="00AF50"/>
                </a:solidFill>
                <a:latin typeface="Courier New"/>
                <a:cs typeface="Courier New"/>
              </a:rPr>
              <a:t>FROM	…</a:t>
            </a:r>
            <a:endParaRPr sz="2000" dirty="0">
              <a:latin typeface="Courier New"/>
              <a:cs typeface="Courier New"/>
            </a:endParaRPr>
          </a:p>
          <a:p>
            <a:pPr marL="680720">
              <a:lnSpc>
                <a:spcPts val="1920"/>
              </a:lnSpc>
            </a:pPr>
            <a:r>
              <a:rPr sz="2000" b="1" dirty="0">
                <a:solidFill>
                  <a:srgbClr val="00AF50"/>
                </a:solidFill>
                <a:latin typeface="Courier New"/>
                <a:cs typeface="Courier New"/>
              </a:rPr>
              <a:t>WHE</a:t>
            </a:r>
            <a:r>
              <a:rPr sz="2000" b="1" spc="-30" dirty="0">
                <a:solidFill>
                  <a:srgbClr val="00AF50"/>
                </a:solidFill>
                <a:latin typeface="Courier New"/>
                <a:cs typeface="Courier New"/>
              </a:rPr>
              <a:t>R</a:t>
            </a:r>
            <a:r>
              <a:rPr sz="2000" b="1" dirty="0">
                <a:solidFill>
                  <a:srgbClr val="00AF50"/>
                </a:solidFill>
                <a:latin typeface="Courier New"/>
                <a:cs typeface="Courier New"/>
              </a:rPr>
              <a:t>E </a:t>
            </a:r>
            <a:r>
              <a:rPr sz="2000" b="1" spc="-5" dirty="0">
                <a:solidFill>
                  <a:srgbClr val="00AF50"/>
                </a:solidFill>
                <a:latin typeface="Courier New"/>
                <a:cs typeface="Courier New"/>
              </a:rPr>
              <a:t>…</a:t>
            </a:r>
            <a:r>
              <a:rPr sz="2000" b="1" spc="-25" dirty="0">
                <a:solidFill>
                  <a:srgbClr val="00279E"/>
                </a:solidFill>
                <a:latin typeface="Courier New"/>
                <a:cs typeface="Courier New"/>
              </a:rPr>
              <a:t>);</a:t>
            </a:r>
            <a:endParaRPr sz="2000" dirty="0">
              <a:latin typeface="Courier New"/>
              <a:cs typeface="Courier New"/>
            </a:endParaRPr>
          </a:p>
        </p:txBody>
      </p:sp>
      <p:sp>
        <p:nvSpPr>
          <p:cNvPr id="15" name="object 15"/>
          <p:cNvSpPr txBox="1">
            <a:spLocks noGrp="1"/>
          </p:cNvSpPr>
          <p:nvPr>
            <p:ph type="sldNum" sz="quarter" idx="7"/>
          </p:nvPr>
        </p:nvSpPr>
        <p:spPr>
          <a:xfrm>
            <a:off x="10261600" y="6446580"/>
            <a:ext cx="2844800" cy="184666"/>
          </a:xfrm>
          <a:prstGeom prst="rect">
            <a:avLst/>
          </a:prstGeom>
        </p:spPr>
        <p:txBody>
          <a:bodyPr vert="horz" wrap="square" lIns="0" tIns="0" rIns="0" bIns="0" rtlCol="0" anchor="ctr">
            <a:spAutoFit/>
          </a:bodyPr>
          <a:lstStyle/>
          <a:p>
            <a:pPr marL="25400"/>
            <a:fld id="{81D60167-4931-47E6-BA6A-407CBD079E47}" type="slidenum">
              <a:rPr dirty="0"/>
              <a:pPr marL="25400"/>
              <a:t>202</a:t>
            </a:fld>
            <a:endParaRPr dirty="0"/>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8" name="Rectangle 2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9" name="ZoneTexte 28"/>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30"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31" name="object 2"/>
          <p:cNvSpPr txBox="1">
            <a:spLocks/>
          </p:cNvSpPr>
          <p:nvPr/>
        </p:nvSpPr>
        <p:spPr>
          <a:xfrm>
            <a:off x="214584" y="1864783"/>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smtClean="0">
                <a:solidFill>
                  <a:srgbClr val="FF0000"/>
                </a:solidFill>
              </a:rPr>
              <a:t>Opérat</a:t>
            </a:r>
            <a:r>
              <a:rPr lang="fr-FR" sz="2600" b="1" spc="5" smtClean="0">
                <a:solidFill>
                  <a:srgbClr val="FF0000"/>
                </a:solidFill>
              </a:rPr>
              <a:t>e</a:t>
            </a:r>
            <a:r>
              <a:rPr lang="fr-FR" sz="2600" b="1" smtClean="0">
                <a:solidFill>
                  <a:srgbClr val="FF0000"/>
                </a:solidFill>
              </a:rPr>
              <a:t>urs</a:t>
            </a:r>
            <a:r>
              <a:rPr lang="fr-FR" sz="2600" b="1" spc="-60" smtClean="0">
                <a:solidFill>
                  <a:srgbClr val="FF0000"/>
                </a:solidFill>
              </a:rPr>
              <a:t> </a:t>
            </a:r>
            <a:r>
              <a:rPr lang="fr-FR" sz="2600" b="1" smtClean="0">
                <a:solidFill>
                  <a:srgbClr val="FF0000"/>
                </a:solidFill>
              </a:rPr>
              <a:t>en</a:t>
            </a:r>
            <a:r>
              <a:rPr lang="fr-FR" sz="2600" b="1" spc="5" smtClean="0">
                <a:solidFill>
                  <a:srgbClr val="FF0000"/>
                </a:solidFill>
              </a:rPr>
              <a:t>s</a:t>
            </a:r>
            <a:r>
              <a:rPr lang="fr-FR" sz="2600" b="1" smtClean="0">
                <a:solidFill>
                  <a:srgbClr val="FF0000"/>
                </a:solidFill>
              </a:rPr>
              <a:t>emblistes</a:t>
            </a:r>
            <a:endParaRPr lang="fr-FR" sz="2600" b="1" dirty="0">
              <a:solidFill>
                <a:srgbClr val="FF0000"/>
              </a:solidFill>
            </a:endParaRPr>
          </a:p>
        </p:txBody>
      </p:sp>
      <p:sp>
        <p:nvSpPr>
          <p:cNvPr id="32" name="object 2"/>
          <p:cNvSpPr txBox="1">
            <a:spLocks/>
          </p:cNvSpPr>
          <p:nvPr/>
        </p:nvSpPr>
        <p:spPr>
          <a:xfrm>
            <a:off x="5315495" y="1729919"/>
            <a:ext cx="2255527" cy="430887"/>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86180" algn="r" rtl="1"/>
            <a:r>
              <a:rPr lang="fr-FR" sz="2800" b="1" dirty="0" smtClean="0"/>
              <a:t>ANY </a:t>
            </a:r>
            <a:endParaRPr lang="fr-FR" sz="2800" b="1" dirty="0"/>
          </a:p>
        </p:txBody>
      </p:sp>
    </p:spTree>
    <p:extLst>
      <p:ext uri="{BB962C8B-B14F-4D97-AF65-F5344CB8AC3E}">
        <p14:creationId xmlns:p14="http://schemas.microsoft.com/office/powerpoint/2010/main" val="2518666537"/>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14583" y="3219994"/>
            <a:ext cx="6181256" cy="589905"/>
          </a:xfrm>
          <a:prstGeom prst="rect">
            <a:avLst/>
          </a:prstGeom>
        </p:spPr>
        <p:txBody>
          <a:bodyPr vert="horz" wrap="square" lIns="0" tIns="0" rIns="0" bIns="0" rtlCol="0">
            <a:spAutoFit/>
          </a:bodyPr>
          <a:lstStyle/>
          <a:p>
            <a:pPr marL="12700">
              <a:lnSpc>
                <a:spcPts val="2330"/>
              </a:lnSpc>
            </a:pPr>
            <a:r>
              <a:rPr lang="fr-FR" sz="2000" b="1" dirty="0" smtClean="0">
                <a:latin typeface="Times New Roman"/>
                <a:cs typeface="Times New Roman"/>
              </a:rPr>
              <a:t>Produits </a:t>
            </a:r>
            <a:r>
              <a:rPr sz="2000" spc="-10" dirty="0" smtClean="0">
                <a:latin typeface="Times New Roman"/>
                <a:cs typeface="Times New Roman"/>
              </a:rPr>
              <a:t>(</a:t>
            </a:r>
            <a:r>
              <a:rPr lang="fr-FR" sz="2000" u="heavy" dirty="0" err="1" smtClean="0">
                <a:latin typeface="Times New Roman"/>
                <a:cs typeface="Times New Roman"/>
              </a:rPr>
              <a:t>Num_Prod</a:t>
            </a:r>
            <a:r>
              <a:rPr sz="2000" dirty="0" smtClean="0">
                <a:latin typeface="Times New Roman"/>
                <a:cs typeface="Times New Roman"/>
              </a:rPr>
              <a:t>, </a:t>
            </a:r>
            <a:r>
              <a:rPr lang="fr-FR" sz="2000" dirty="0" smtClean="0">
                <a:latin typeface="Times New Roman"/>
                <a:cs typeface="Times New Roman"/>
              </a:rPr>
              <a:t>Nom </a:t>
            </a:r>
            <a:r>
              <a:rPr sz="2000" dirty="0" smtClean="0">
                <a:latin typeface="Times New Roman"/>
                <a:cs typeface="Times New Roman"/>
              </a:rPr>
              <a:t>,</a:t>
            </a:r>
            <a:r>
              <a:rPr sz="2000" spc="-25" dirty="0" smtClean="0">
                <a:latin typeface="Times New Roman"/>
                <a:cs typeface="Times New Roman"/>
              </a:rPr>
              <a:t> </a:t>
            </a:r>
            <a:r>
              <a:rPr lang="fr-FR" sz="2000" spc="-85" dirty="0" err="1" smtClean="0">
                <a:latin typeface="Times New Roman"/>
                <a:cs typeface="Times New Roman"/>
              </a:rPr>
              <a:t>Qtt</a:t>
            </a:r>
            <a:r>
              <a:rPr sz="2000" dirty="0" smtClean="0">
                <a:latin typeface="Times New Roman"/>
                <a:cs typeface="Times New Roman"/>
              </a:rPr>
              <a:t>,</a:t>
            </a:r>
            <a:r>
              <a:rPr lang="fr-FR" sz="2000" spc="-30" dirty="0">
                <a:latin typeface="Times New Roman"/>
                <a:cs typeface="Times New Roman"/>
              </a:rPr>
              <a:t> </a:t>
            </a:r>
            <a:r>
              <a:rPr lang="fr-FR" sz="2000" spc="-30" dirty="0" smtClean="0">
                <a:latin typeface="Times New Roman"/>
                <a:cs typeface="Times New Roman"/>
              </a:rPr>
              <a:t>Prix</a:t>
            </a:r>
            <a:r>
              <a:rPr sz="2000" dirty="0" smtClean="0">
                <a:latin typeface="Times New Roman"/>
                <a:cs typeface="Times New Roman"/>
              </a:rPr>
              <a:t>)</a:t>
            </a:r>
            <a:endParaRPr sz="2000" dirty="0">
              <a:latin typeface="Times New Roman"/>
              <a:cs typeface="Times New Roman"/>
            </a:endParaRPr>
          </a:p>
          <a:p>
            <a:pPr marL="12700">
              <a:lnSpc>
                <a:spcPts val="2330"/>
              </a:lnSpc>
            </a:pPr>
            <a:endParaRPr sz="2000" dirty="0">
              <a:latin typeface="Times New Roman"/>
              <a:cs typeface="Times New Roman"/>
            </a:endParaRPr>
          </a:p>
        </p:txBody>
      </p:sp>
      <p:sp>
        <p:nvSpPr>
          <p:cNvPr id="9" name="object 9"/>
          <p:cNvSpPr txBox="1"/>
          <p:nvPr/>
        </p:nvSpPr>
        <p:spPr>
          <a:xfrm>
            <a:off x="4368800" y="3250719"/>
            <a:ext cx="7375181" cy="294953"/>
          </a:xfrm>
          <a:prstGeom prst="rect">
            <a:avLst/>
          </a:prstGeom>
        </p:spPr>
        <p:txBody>
          <a:bodyPr vert="horz" wrap="square" lIns="0" tIns="0" rIns="0" bIns="0" rtlCol="0">
            <a:spAutoFit/>
          </a:bodyPr>
          <a:lstStyle/>
          <a:p>
            <a:pPr marL="12700">
              <a:lnSpc>
                <a:spcPts val="2330"/>
              </a:lnSpc>
            </a:pPr>
            <a:r>
              <a:rPr lang="fr-FR" altLang="fr-FR" sz="2000" b="1" dirty="0" smtClean="0">
                <a:solidFill>
                  <a:srgbClr val="0D0D0D"/>
                </a:solidFill>
                <a:latin typeface="Söhne Mono"/>
              </a:rPr>
              <a:t>Commandes(</a:t>
            </a:r>
            <a:r>
              <a:rPr lang="fr-FR" sz="2000" b="1" u="sng" spc="-5" dirty="0" err="1" smtClean="0">
                <a:latin typeface="Times New Roman"/>
                <a:cs typeface="Times New Roman"/>
              </a:rPr>
              <a:t>Num_cmd</a:t>
            </a:r>
            <a:r>
              <a:rPr sz="2000" dirty="0" smtClean="0">
                <a:latin typeface="Times New Roman"/>
                <a:cs typeface="Times New Roman"/>
              </a:rPr>
              <a:t>,</a:t>
            </a:r>
            <a:r>
              <a:rPr sz="2000" spc="35" dirty="0" smtClean="0">
                <a:latin typeface="Times New Roman"/>
                <a:cs typeface="Times New Roman"/>
              </a:rPr>
              <a:t> </a:t>
            </a:r>
            <a:r>
              <a:rPr lang="fr-FR" sz="2000" spc="35" dirty="0" smtClean="0">
                <a:latin typeface="Times New Roman"/>
                <a:cs typeface="Times New Roman"/>
              </a:rPr>
              <a:t>#</a:t>
            </a:r>
            <a:r>
              <a:rPr lang="fr-FR" sz="2000" b="1" dirty="0" err="1" smtClean="0">
                <a:latin typeface="Times New Roman"/>
                <a:cs typeface="Times New Roman"/>
              </a:rPr>
              <a:t>Num_client</a:t>
            </a:r>
            <a:r>
              <a:rPr lang="fr-FR" sz="2000" dirty="0" smtClean="0">
                <a:latin typeface="Times New Roman"/>
                <a:cs typeface="Times New Roman"/>
              </a:rPr>
              <a:t> </a:t>
            </a:r>
            <a:r>
              <a:rPr sz="2000" dirty="0" smtClean="0">
                <a:latin typeface="Times New Roman"/>
                <a:cs typeface="Times New Roman"/>
              </a:rPr>
              <a:t>,</a:t>
            </a:r>
            <a:r>
              <a:rPr sz="2000" spc="-25" dirty="0" smtClean="0">
                <a:latin typeface="Times New Roman"/>
                <a:cs typeface="Times New Roman"/>
              </a:rPr>
              <a:t> </a:t>
            </a:r>
            <a:r>
              <a:rPr lang="fr-FR" sz="2000" b="1" spc="-25" dirty="0" smtClean="0">
                <a:latin typeface="Times New Roman"/>
                <a:cs typeface="Times New Roman"/>
              </a:rPr>
              <a:t>#</a:t>
            </a:r>
            <a:r>
              <a:rPr lang="fr-FR" sz="2000" b="1" u="sng" dirty="0" err="1" smtClean="0">
                <a:latin typeface="Times New Roman"/>
                <a:cs typeface="Times New Roman"/>
              </a:rPr>
              <a:t>Num_Prod</a:t>
            </a:r>
            <a:r>
              <a:rPr lang="fr-FR" sz="2000" b="1" u="heavy" dirty="0" smtClean="0">
                <a:latin typeface="Times New Roman"/>
                <a:cs typeface="Times New Roman"/>
              </a:rPr>
              <a:t> </a:t>
            </a:r>
            <a:r>
              <a:rPr lang="fr-FR" sz="2000" spc="-20" dirty="0" smtClean="0">
                <a:latin typeface="Times New Roman"/>
                <a:cs typeface="Times New Roman"/>
              </a:rPr>
              <a:t>Montant </a:t>
            </a:r>
            <a:r>
              <a:rPr sz="2000" dirty="0" smtClean="0">
                <a:latin typeface="Times New Roman"/>
                <a:cs typeface="Times New Roman"/>
              </a:rPr>
              <a:t>,)</a:t>
            </a:r>
            <a:endParaRPr sz="2000" dirty="0">
              <a:latin typeface="Times New Roman"/>
              <a:cs typeface="Times New Roman"/>
            </a:endParaRPr>
          </a:p>
        </p:txBody>
      </p:sp>
      <p:sp>
        <p:nvSpPr>
          <p:cNvPr id="11" name="Rectangle 1"/>
          <p:cNvSpPr>
            <a:spLocks noChangeArrowheads="1"/>
          </p:cNvSpPr>
          <p:nvPr/>
        </p:nvSpPr>
        <p:spPr bwMode="auto">
          <a:xfrm>
            <a:off x="94907" y="4057403"/>
            <a:ext cx="9760292"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400" spc="-55" dirty="0">
                <a:solidFill>
                  <a:srgbClr val="D93090"/>
                </a:solidFill>
                <a:latin typeface="Times New Roman"/>
                <a:cs typeface="Times New Roman"/>
              </a:rPr>
              <a:t>Nous voulons trouver tous les produits dont le prix est supérieur à n'importe quel montant de commande </a:t>
            </a:r>
          </a:p>
        </p:txBody>
      </p:sp>
      <p:sp>
        <p:nvSpPr>
          <p:cNvPr id="12" name="Rectangle 11"/>
          <p:cNvSpPr/>
          <p:nvPr/>
        </p:nvSpPr>
        <p:spPr>
          <a:xfrm>
            <a:off x="289232" y="2704942"/>
            <a:ext cx="8569377" cy="400110"/>
          </a:xfrm>
          <a:prstGeom prst="rect">
            <a:avLst/>
          </a:prstGeom>
        </p:spPr>
        <p:txBody>
          <a:bodyPr wrap="square">
            <a:spAutoFit/>
          </a:bodyPr>
          <a:lstStyle/>
          <a:p>
            <a:r>
              <a:rPr lang="fr-FR" altLang="fr-FR" sz="2000" dirty="0">
                <a:solidFill>
                  <a:srgbClr val="0D0D0D"/>
                </a:solidFill>
                <a:latin typeface="Söhne"/>
              </a:rPr>
              <a:t>Supposons que nous avons deux tables, </a:t>
            </a:r>
            <a:r>
              <a:rPr lang="fr-FR" altLang="fr-FR" sz="2000" b="1" dirty="0">
                <a:solidFill>
                  <a:srgbClr val="0D0D0D"/>
                </a:solidFill>
                <a:latin typeface="Söhne Mono"/>
              </a:rPr>
              <a:t>produits</a:t>
            </a:r>
            <a:r>
              <a:rPr lang="fr-FR" altLang="fr-FR" sz="2000" dirty="0">
                <a:solidFill>
                  <a:srgbClr val="0D0D0D"/>
                </a:solidFill>
                <a:latin typeface="Söhne"/>
              </a:rPr>
              <a:t> et </a:t>
            </a:r>
            <a:r>
              <a:rPr lang="fr-FR" altLang="fr-FR" sz="2000" b="1" dirty="0">
                <a:solidFill>
                  <a:srgbClr val="0D0D0D"/>
                </a:solidFill>
                <a:latin typeface="Söhne Mono"/>
              </a:rPr>
              <a:t>commandes</a:t>
            </a:r>
            <a:endParaRPr lang="fr-FR" sz="2000" dirty="0"/>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6" name="Rectangle 2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7" name="ZoneTexte 26"/>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8"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29" name="object 2"/>
          <p:cNvSpPr txBox="1">
            <a:spLocks/>
          </p:cNvSpPr>
          <p:nvPr/>
        </p:nvSpPr>
        <p:spPr>
          <a:xfrm>
            <a:off x="214584" y="1864783"/>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smtClean="0">
                <a:solidFill>
                  <a:srgbClr val="FF0000"/>
                </a:solidFill>
              </a:rPr>
              <a:t>Opérat</a:t>
            </a:r>
            <a:r>
              <a:rPr lang="fr-FR" sz="2600" b="1" spc="5" smtClean="0">
                <a:solidFill>
                  <a:srgbClr val="FF0000"/>
                </a:solidFill>
              </a:rPr>
              <a:t>e</a:t>
            </a:r>
            <a:r>
              <a:rPr lang="fr-FR" sz="2600" b="1" smtClean="0">
                <a:solidFill>
                  <a:srgbClr val="FF0000"/>
                </a:solidFill>
              </a:rPr>
              <a:t>urs</a:t>
            </a:r>
            <a:r>
              <a:rPr lang="fr-FR" sz="2600" b="1" spc="-60" smtClean="0">
                <a:solidFill>
                  <a:srgbClr val="FF0000"/>
                </a:solidFill>
              </a:rPr>
              <a:t> </a:t>
            </a:r>
            <a:r>
              <a:rPr lang="fr-FR" sz="2600" b="1" smtClean="0">
                <a:solidFill>
                  <a:srgbClr val="FF0000"/>
                </a:solidFill>
              </a:rPr>
              <a:t>en</a:t>
            </a:r>
            <a:r>
              <a:rPr lang="fr-FR" sz="2600" b="1" spc="5" smtClean="0">
                <a:solidFill>
                  <a:srgbClr val="FF0000"/>
                </a:solidFill>
              </a:rPr>
              <a:t>s</a:t>
            </a:r>
            <a:r>
              <a:rPr lang="fr-FR" sz="2600" b="1" smtClean="0">
                <a:solidFill>
                  <a:srgbClr val="FF0000"/>
                </a:solidFill>
              </a:rPr>
              <a:t>emblistes</a:t>
            </a:r>
            <a:endParaRPr lang="fr-FR" sz="2600" b="1" dirty="0">
              <a:solidFill>
                <a:srgbClr val="FF0000"/>
              </a:solidFill>
            </a:endParaRPr>
          </a:p>
        </p:txBody>
      </p:sp>
      <p:sp>
        <p:nvSpPr>
          <p:cNvPr id="30" name="object 2"/>
          <p:cNvSpPr txBox="1">
            <a:spLocks/>
          </p:cNvSpPr>
          <p:nvPr/>
        </p:nvSpPr>
        <p:spPr>
          <a:xfrm>
            <a:off x="5315494" y="1729919"/>
            <a:ext cx="4539705" cy="430887"/>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86180" algn="r" rtl="1"/>
            <a:r>
              <a:rPr lang="fr-FR" sz="2800" b="1" dirty="0" smtClean="0"/>
              <a:t>Exemple avec ANY </a:t>
            </a:r>
            <a:endParaRPr lang="fr-FR" sz="2800" b="1" dirty="0"/>
          </a:p>
        </p:txBody>
      </p:sp>
      <p:sp>
        <p:nvSpPr>
          <p:cNvPr id="31" name="Rectangle 30"/>
          <p:cNvSpPr/>
          <p:nvPr/>
        </p:nvSpPr>
        <p:spPr>
          <a:xfrm>
            <a:off x="645007" y="4833532"/>
            <a:ext cx="8213602" cy="1323439"/>
          </a:xfrm>
          <a:prstGeom prst="rect">
            <a:avLst/>
          </a:prstGeom>
        </p:spPr>
        <p:txBody>
          <a:bodyPr wrap="square">
            <a:spAutoFit/>
          </a:bodyPr>
          <a:lstStyle/>
          <a:p>
            <a:pPr>
              <a:lnSpc>
                <a:spcPct val="200000"/>
              </a:lnSpc>
            </a:pPr>
            <a:r>
              <a:rPr lang="en-US" sz="2000" b="1" spc="-5" dirty="0">
                <a:solidFill>
                  <a:srgbClr val="000098"/>
                </a:solidFill>
                <a:latin typeface="Courier New"/>
                <a:cs typeface="Courier New"/>
              </a:rPr>
              <a:t>SELECT * FROM </a:t>
            </a:r>
            <a:r>
              <a:rPr lang="en-US" sz="2000" b="1" spc="-5" dirty="0" err="1">
                <a:solidFill>
                  <a:srgbClr val="000098"/>
                </a:solidFill>
                <a:latin typeface="Courier New"/>
                <a:cs typeface="Courier New"/>
              </a:rPr>
              <a:t>produits</a:t>
            </a:r>
            <a:r>
              <a:rPr lang="en-US" sz="2000" b="1" spc="-5" dirty="0">
                <a:solidFill>
                  <a:srgbClr val="000098"/>
                </a:solidFill>
                <a:latin typeface="Courier New"/>
                <a:cs typeface="Courier New"/>
              </a:rPr>
              <a:t> </a:t>
            </a:r>
            <a:endParaRPr lang="en-US" sz="2000" b="1" spc="-5" dirty="0" smtClean="0">
              <a:solidFill>
                <a:srgbClr val="000098"/>
              </a:solidFill>
              <a:latin typeface="Courier New"/>
              <a:cs typeface="Courier New"/>
            </a:endParaRPr>
          </a:p>
          <a:p>
            <a:pPr>
              <a:lnSpc>
                <a:spcPct val="200000"/>
              </a:lnSpc>
            </a:pPr>
            <a:r>
              <a:rPr lang="en-US" sz="2000" b="1" spc="-5" dirty="0" smtClean="0">
                <a:solidFill>
                  <a:srgbClr val="000098"/>
                </a:solidFill>
                <a:latin typeface="Courier New"/>
                <a:cs typeface="Courier New"/>
              </a:rPr>
              <a:t>WHERE </a:t>
            </a:r>
            <a:r>
              <a:rPr lang="en-US" sz="2000" b="1" spc="-5" dirty="0">
                <a:solidFill>
                  <a:srgbClr val="000098"/>
                </a:solidFill>
                <a:latin typeface="Courier New"/>
                <a:cs typeface="Courier New"/>
              </a:rPr>
              <a:t>prix &gt; ANY (SELECT </a:t>
            </a:r>
            <a:r>
              <a:rPr lang="en-US" sz="2000" b="1" spc="-5" dirty="0" err="1" smtClean="0">
                <a:solidFill>
                  <a:srgbClr val="000098"/>
                </a:solidFill>
                <a:latin typeface="Courier New"/>
                <a:cs typeface="Courier New"/>
              </a:rPr>
              <a:t>Montant</a:t>
            </a:r>
            <a:r>
              <a:rPr lang="en-US" sz="2000" b="1" spc="-5" dirty="0" smtClean="0">
                <a:solidFill>
                  <a:srgbClr val="000098"/>
                </a:solidFill>
                <a:latin typeface="Courier New"/>
                <a:cs typeface="Courier New"/>
              </a:rPr>
              <a:t> FROM </a:t>
            </a:r>
            <a:r>
              <a:rPr lang="en-US" sz="2000" b="1" spc="-5" dirty="0" err="1">
                <a:solidFill>
                  <a:srgbClr val="000098"/>
                </a:solidFill>
                <a:latin typeface="Courier New"/>
                <a:cs typeface="Courier New"/>
              </a:rPr>
              <a:t>commandes</a:t>
            </a:r>
            <a:r>
              <a:rPr lang="en-US" sz="2000" b="1" spc="-5" dirty="0">
                <a:solidFill>
                  <a:srgbClr val="000098"/>
                </a:solidFill>
                <a:latin typeface="Courier New"/>
                <a:cs typeface="Courier New"/>
              </a:rPr>
              <a:t>);</a:t>
            </a:r>
            <a:endParaRPr lang="fr-FR" sz="2000" b="1" spc="-5" dirty="0">
              <a:solidFill>
                <a:srgbClr val="000098"/>
              </a:solidFill>
              <a:latin typeface="Courier New"/>
              <a:cs typeface="Courier New"/>
            </a:endParaRPr>
          </a:p>
        </p:txBody>
      </p:sp>
    </p:spTree>
    <p:extLst>
      <p:ext uri="{BB962C8B-B14F-4D97-AF65-F5344CB8AC3E}">
        <p14:creationId xmlns:p14="http://schemas.microsoft.com/office/powerpoint/2010/main" val="401884770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body" idx="1"/>
          </p:nvPr>
        </p:nvSpPr>
        <p:spPr>
          <a:xfrm>
            <a:off x="224852" y="3977791"/>
            <a:ext cx="11497456" cy="2718693"/>
          </a:xfrm>
          <a:prstGeom prst="rect">
            <a:avLst/>
          </a:prstGeom>
        </p:spPr>
        <p:txBody>
          <a:bodyPr vert="horz" wrap="square" lIns="0" tIns="0" rIns="0" bIns="0" rtlCol="0">
            <a:spAutoFit/>
          </a:bodyPr>
          <a:lstStyle/>
          <a:p>
            <a:pPr marL="131445">
              <a:buClr>
                <a:srgbClr val="000098"/>
              </a:buClr>
              <a:tabLst>
                <a:tab pos="474980" algn="l"/>
              </a:tabLst>
            </a:pPr>
            <a:r>
              <a:rPr b="1" dirty="0"/>
              <a:t>EXI</a:t>
            </a:r>
            <a:r>
              <a:rPr b="1" spc="10" dirty="0"/>
              <a:t>S</a:t>
            </a:r>
            <a:r>
              <a:rPr b="1" spc="-15" dirty="0"/>
              <a:t>TS</a:t>
            </a:r>
            <a:r>
              <a:rPr b="1" spc="-20" dirty="0"/>
              <a:t> </a:t>
            </a:r>
            <a:r>
              <a:rPr b="1" spc="-10" dirty="0"/>
              <a:t>re</a:t>
            </a:r>
            <a:r>
              <a:rPr b="1" spc="-25" dirty="0"/>
              <a:t>t</a:t>
            </a:r>
            <a:r>
              <a:rPr b="1" dirty="0"/>
              <a:t>ourn</a:t>
            </a:r>
            <a:r>
              <a:rPr b="1" spc="-15" dirty="0"/>
              <a:t>e</a:t>
            </a:r>
            <a:r>
              <a:rPr b="1" dirty="0"/>
              <a:t> </a:t>
            </a:r>
            <a:r>
              <a:rPr b="1" spc="-5" dirty="0"/>
              <a:t>VR</a:t>
            </a:r>
            <a:r>
              <a:rPr b="1" spc="10" dirty="0"/>
              <a:t>A</a:t>
            </a:r>
            <a:r>
              <a:rPr b="1" dirty="0"/>
              <a:t>I ou </a:t>
            </a:r>
            <a:r>
              <a:rPr b="1" spc="10" dirty="0"/>
              <a:t>F</a:t>
            </a:r>
            <a:r>
              <a:rPr b="1" spc="5" dirty="0"/>
              <a:t>AU</a:t>
            </a:r>
            <a:r>
              <a:rPr b="1" dirty="0"/>
              <a:t>X</a:t>
            </a:r>
          </a:p>
          <a:p>
            <a:pPr marL="474345">
              <a:spcBef>
                <a:spcPts val="1400"/>
              </a:spcBef>
              <a:buClr>
                <a:srgbClr val="000098"/>
              </a:buClr>
              <a:buFont typeface="Times New Roman"/>
              <a:buChar char="•"/>
              <a:tabLst>
                <a:tab pos="474980" algn="l"/>
              </a:tabLst>
            </a:pPr>
            <a:r>
              <a:rPr i="1" dirty="0" err="1">
                <a:latin typeface="Times New Roman"/>
                <a:cs typeface="Times New Roman"/>
              </a:rPr>
              <a:t>Sém</a:t>
            </a:r>
            <a:r>
              <a:rPr i="1" spc="5" dirty="0" err="1">
                <a:latin typeface="Times New Roman"/>
                <a:cs typeface="Times New Roman"/>
              </a:rPr>
              <a:t>a</a:t>
            </a:r>
            <a:r>
              <a:rPr i="1" spc="-10" dirty="0" err="1">
                <a:latin typeface="Times New Roman"/>
                <a:cs typeface="Times New Roman"/>
              </a:rPr>
              <a:t>nt</a:t>
            </a:r>
            <a:r>
              <a:rPr i="1" spc="-25" dirty="0" err="1">
                <a:latin typeface="Times New Roman"/>
                <a:cs typeface="Times New Roman"/>
              </a:rPr>
              <a:t>i</a:t>
            </a:r>
            <a:r>
              <a:rPr i="1" spc="-15" dirty="0" err="1">
                <a:latin typeface="Times New Roman"/>
                <a:cs typeface="Times New Roman"/>
              </a:rPr>
              <a:t>que</a:t>
            </a:r>
            <a:r>
              <a:rPr i="1" spc="-25" dirty="0">
                <a:latin typeface="Times New Roman"/>
                <a:cs typeface="Times New Roman"/>
              </a:rPr>
              <a:t> </a:t>
            </a:r>
            <a:r>
              <a:rPr i="1" dirty="0" smtClean="0">
                <a:latin typeface="Times New Roman"/>
                <a:cs typeface="Times New Roman"/>
              </a:rPr>
              <a:t>:</a:t>
            </a:r>
            <a:r>
              <a:rPr lang="fr-FR" i="1" dirty="0" smtClean="0">
                <a:latin typeface="Times New Roman"/>
                <a:cs typeface="Times New Roman"/>
              </a:rPr>
              <a:t> </a:t>
            </a:r>
            <a:r>
              <a:rPr sz="2000" spc="-45" dirty="0" smtClean="0">
                <a:solidFill>
                  <a:srgbClr val="000098"/>
                </a:solidFill>
                <a:latin typeface="Times New Roman"/>
                <a:cs typeface="Times New Roman"/>
              </a:rPr>
              <a:t>L</a:t>
            </a:r>
            <a:r>
              <a:rPr sz="2000" dirty="0" smtClean="0">
                <a:solidFill>
                  <a:srgbClr val="000098"/>
                </a:solidFill>
                <a:latin typeface="Times New Roman"/>
                <a:cs typeface="Times New Roman"/>
              </a:rPr>
              <a:t>a</a:t>
            </a:r>
            <a:r>
              <a:rPr sz="2000" spc="25" dirty="0" smtClean="0">
                <a:solidFill>
                  <a:srgbClr val="000098"/>
                </a:solidFill>
                <a:latin typeface="Times New Roman"/>
                <a:cs typeface="Times New Roman"/>
              </a:rPr>
              <a:t> </a:t>
            </a:r>
            <a:r>
              <a:rPr sz="2000" spc="-10" dirty="0">
                <a:solidFill>
                  <a:srgbClr val="000098"/>
                </a:solidFill>
                <a:latin typeface="Times New Roman"/>
                <a:cs typeface="Times New Roman"/>
              </a:rPr>
              <a:t>c</a:t>
            </a:r>
            <a:r>
              <a:rPr sz="2000" dirty="0">
                <a:solidFill>
                  <a:srgbClr val="000098"/>
                </a:solidFill>
                <a:latin typeface="Times New Roman"/>
                <a:cs typeface="Times New Roman"/>
              </a:rPr>
              <a:t>ondition</a:t>
            </a:r>
            <a:r>
              <a:rPr sz="2000" spc="-25" dirty="0">
                <a:solidFill>
                  <a:srgbClr val="000098"/>
                </a:solidFill>
                <a:latin typeface="Times New Roman"/>
                <a:cs typeface="Times New Roman"/>
              </a:rPr>
              <a:t> </a:t>
            </a:r>
            <a:r>
              <a:rPr sz="2000" dirty="0">
                <a:solidFill>
                  <a:srgbClr val="000098"/>
                </a:solidFill>
                <a:latin typeface="Times New Roman"/>
                <a:cs typeface="Times New Roman"/>
              </a:rPr>
              <a:t>EX</a:t>
            </a:r>
            <a:r>
              <a:rPr sz="2000" spc="-55" dirty="0">
                <a:solidFill>
                  <a:srgbClr val="000098"/>
                </a:solidFill>
                <a:latin typeface="Times New Roman"/>
                <a:cs typeface="Times New Roman"/>
              </a:rPr>
              <a:t>I</a:t>
            </a:r>
            <a:r>
              <a:rPr sz="2000" dirty="0">
                <a:solidFill>
                  <a:srgbClr val="000098"/>
                </a:solidFill>
                <a:latin typeface="Times New Roman"/>
                <a:cs typeface="Times New Roman"/>
              </a:rPr>
              <a:t>STS</a:t>
            </a:r>
            <a:r>
              <a:rPr sz="2000" spc="40" dirty="0">
                <a:solidFill>
                  <a:srgbClr val="000098"/>
                </a:solidFill>
                <a:latin typeface="Times New Roman"/>
                <a:cs typeface="Times New Roman"/>
              </a:rPr>
              <a:t> </a:t>
            </a:r>
            <a:r>
              <a:rPr sz="2000" spc="-10" dirty="0">
                <a:solidFill>
                  <a:srgbClr val="000098"/>
                </a:solidFill>
                <a:latin typeface="Times New Roman"/>
                <a:cs typeface="Times New Roman"/>
              </a:rPr>
              <a:t>e</a:t>
            </a:r>
            <a:r>
              <a:rPr sz="2000" dirty="0">
                <a:solidFill>
                  <a:srgbClr val="000098"/>
                </a:solidFill>
                <a:latin typeface="Times New Roman"/>
                <a:cs typeface="Times New Roman"/>
              </a:rPr>
              <a:t>st vr</a:t>
            </a:r>
            <a:r>
              <a:rPr sz="2000" spc="-15" dirty="0">
                <a:solidFill>
                  <a:srgbClr val="000098"/>
                </a:solidFill>
                <a:latin typeface="Times New Roman"/>
                <a:cs typeface="Times New Roman"/>
              </a:rPr>
              <a:t>a</a:t>
            </a:r>
            <a:r>
              <a:rPr sz="2000" dirty="0">
                <a:solidFill>
                  <a:srgbClr val="000098"/>
                </a:solidFill>
                <a:latin typeface="Times New Roman"/>
                <a:cs typeface="Times New Roman"/>
              </a:rPr>
              <a:t>ie</a:t>
            </a:r>
            <a:r>
              <a:rPr sz="2000" spc="-10" dirty="0">
                <a:solidFill>
                  <a:srgbClr val="000098"/>
                </a:solidFill>
                <a:latin typeface="Times New Roman"/>
                <a:cs typeface="Times New Roman"/>
              </a:rPr>
              <a:t> </a:t>
            </a:r>
            <a:r>
              <a:rPr sz="2000" dirty="0">
                <a:solidFill>
                  <a:srgbClr val="000098"/>
                </a:solidFill>
                <a:latin typeface="Times New Roman"/>
                <a:cs typeface="Times New Roman"/>
              </a:rPr>
              <a:t>si</a:t>
            </a:r>
            <a:r>
              <a:rPr sz="2000" spc="-20" dirty="0">
                <a:solidFill>
                  <a:srgbClr val="000098"/>
                </a:solidFill>
                <a:latin typeface="Times New Roman"/>
                <a:cs typeface="Times New Roman"/>
              </a:rPr>
              <a:t> </a:t>
            </a:r>
            <a:r>
              <a:rPr sz="2000" dirty="0">
                <a:solidFill>
                  <a:srgbClr val="000098"/>
                </a:solidFill>
                <a:latin typeface="Times New Roman"/>
                <a:cs typeface="Times New Roman"/>
              </a:rPr>
              <a:t>la</a:t>
            </a:r>
            <a:r>
              <a:rPr sz="2000" spc="-10" dirty="0">
                <a:solidFill>
                  <a:srgbClr val="000098"/>
                </a:solidFill>
                <a:latin typeface="Times New Roman"/>
                <a:cs typeface="Times New Roman"/>
              </a:rPr>
              <a:t> re</a:t>
            </a:r>
            <a:r>
              <a:rPr sz="2000" dirty="0">
                <a:solidFill>
                  <a:srgbClr val="000098"/>
                </a:solidFill>
                <a:latin typeface="Times New Roman"/>
                <a:cs typeface="Times New Roman"/>
              </a:rPr>
              <a:t>qu</a:t>
            </a:r>
            <a:r>
              <a:rPr sz="2000" spc="-15" dirty="0">
                <a:solidFill>
                  <a:srgbClr val="000098"/>
                </a:solidFill>
                <a:latin typeface="Times New Roman"/>
                <a:cs typeface="Times New Roman"/>
              </a:rPr>
              <a:t>ê</a:t>
            </a:r>
            <a:r>
              <a:rPr sz="2000" dirty="0">
                <a:solidFill>
                  <a:srgbClr val="000098"/>
                </a:solidFill>
                <a:latin typeface="Times New Roman"/>
                <a:cs typeface="Times New Roman"/>
              </a:rPr>
              <a:t>te</a:t>
            </a:r>
            <a:r>
              <a:rPr sz="2000" spc="10" dirty="0">
                <a:solidFill>
                  <a:srgbClr val="000098"/>
                </a:solidFill>
                <a:latin typeface="Times New Roman"/>
                <a:cs typeface="Times New Roman"/>
              </a:rPr>
              <a:t> </a:t>
            </a:r>
            <a:r>
              <a:rPr sz="2000" dirty="0">
                <a:solidFill>
                  <a:srgbClr val="000098"/>
                </a:solidFill>
                <a:latin typeface="Times New Roman"/>
                <a:cs typeface="Times New Roman"/>
              </a:rPr>
              <a:t>i</a:t>
            </a:r>
            <a:r>
              <a:rPr sz="2000" spc="5" dirty="0">
                <a:solidFill>
                  <a:srgbClr val="000098"/>
                </a:solidFill>
                <a:latin typeface="Times New Roman"/>
                <a:cs typeface="Times New Roman"/>
              </a:rPr>
              <a:t>m</a:t>
            </a:r>
            <a:r>
              <a:rPr sz="2000" dirty="0">
                <a:solidFill>
                  <a:srgbClr val="000098"/>
                </a:solidFill>
                <a:latin typeface="Times New Roman"/>
                <a:cs typeface="Times New Roman"/>
              </a:rPr>
              <a:t>b</a:t>
            </a:r>
            <a:r>
              <a:rPr sz="2000" spc="-10" dirty="0">
                <a:solidFill>
                  <a:srgbClr val="000098"/>
                </a:solidFill>
                <a:latin typeface="Times New Roman"/>
                <a:cs typeface="Times New Roman"/>
              </a:rPr>
              <a:t>r</a:t>
            </a:r>
            <a:r>
              <a:rPr sz="2000" dirty="0">
                <a:solidFill>
                  <a:srgbClr val="000098"/>
                </a:solidFill>
                <a:latin typeface="Times New Roman"/>
                <a:cs typeface="Times New Roman"/>
              </a:rPr>
              <a:t>iqu</a:t>
            </a:r>
            <a:r>
              <a:rPr sz="2000" spc="-10" dirty="0">
                <a:solidFill>
                  <a:srgbClr val="000098"/>
                </a:solidFill>
                <a:latin typeface="Times New Roman"/>
                <a:cs typeface="Times New Roman"/>
              </a:rPr>
              <a:t>é</a:t>
            </a:r>
            <a:r>
              <a:rPr sz="2000" dirty="0">
                <a:solidFill>
                  <a:srgbClr val="000098"/>
                </a:solidFill>
                <a:latin typeface="Times New Roman"/>
                <a:cs typeface="Times New Roman"/>
              </a:rPr>
              <a:t>e</a:t>
            </a:r>
            <a:r>
              <a:rPr sz="2000" spc="-30" dirty="0">
                <a:solidFill>
                  <a:srgbClr val="000098"/>
                </a:solidFill>
                <a:latin typeface="Times New Roman"/>
                <a:cs typeface="Times New Roman"/>
              </a:rPr>
              <a:t> </a:t>
            </a:r>
            <a:r>
              <a:rPr sz="2000" dirty="0">
                <a:solidFill>
                  <a:srgbClr val="000098"/>
                </a:solidFill>
                <a:latin typeface="Times New Roman"/>
                <a:cs typeface="Times New Roman"/>
              </a:rPr>
              <a:t>n</a:t>
            </a:r>
            <a:r>
              <a:rPr sz="2000" spc="-10" dirty="0">
                <a:solidFill>
                  <a:srgbClr val="000098"/>
                </a:solidFill>
                <a:latin typeface="Times New Roman"/>
                <a:cs typeface="Times New Roman"/>
              </a:rPr>
              <a:t>’e</a:t>
            </a:r>
            <a:r>
              <a:rPr sz="2000" dirty="0">
                <a:solidFill>
                  <a:srgbClr val="000098"/>
                </a:solidFill>
                <a:latin typeface="Times New Roman"/>
                <a:cs typeface="Times New Roman"/>
              </a:rPr>
              <a:t>st p</a:t>
            </a:r>
            <a:r>
              <a:rPr sz="2000" spc="-10" dirty="0">
                <a:solidFill>
                  <a:srgbClr val="000098"/>
                </a:solidFill>
                <a:latin typeface="Times New Roman"/>
                <a:cs typeface="Times New Roman"/>
              </a:rPr>
              <a:t>a</a:t>
            </a:r>
            <a:r>
              <a:rPr sz="2000" dirty="0">
                <a:solidFill>
                  <a:srgbClr val="000098"/>
                </a:solidFill>
                <a:latin typeface="Times New Roman"/>
                <a:cs typeface="Times New Roman"/>
              </a:rPr>
              <a:t>s vid</a:t>
            </a:r>
            <a:r>
              <a:rPr sz="2000" spc="-10" dirty="0">
                <a:solidFill>
                  <a:srgbClr val="000098"/>
                </a:solidFill>
                <a:latin typeface="Times New Roman"/>
                <a:cs typeface="Times New Roman"/>
              </a:rPr>
              <a:t>e</a:t>
            </a:r>
            <a:r>
              <a:rPr sz="2000" dirty="0">
                <a:solidFill>
                  <a:srgbClr val="000098"/>
                </a:solidFill>
                <a:latin typeface="Times New Roman"/>
                <a:cs typeface="Times New Roman"/>
              </a:rPr>
              <a:t>.</a:t>
            </a:r>
            <a:endParaRPr sz="2000" dirty="0">
              <a:latin typeface="Times New Roman"/>
              <a:cs typeface="Times New Roman"/>
            </a:endParaRPr>
          </a:p>
          <a:p>
            <a:pPr marL="474345">
              <a:spcBef>
                <a:spcPts val="600"/>
              </a:spcBef>
              <a:buClr>
                <a:srgbClr val="000098"/>
              </a:buClr>
              <a:buFont typeface="Times New Roman"/>
              <a:buChar char="•"/>
              <a:tabLst>
                <a:tab pos="474980" algn="l"/>
              </a:tabLst>
            </a:pPr>
            <a:r>
              <a:rPr spc="5" dirty="0" err="1" smtClean="0"/>
              <a:t>A</a:t>
            </a:r>
            <a:r>
              <a:rPr spc="-10" dirty="0" err="1" smtClean="0"/>
              <a:t>lgor</a:t>
            </a:r>
            <a:r>
              <a:rPr spc="-25" dirty="0" err="1" smtClean="0"/>
              <a:t>i</a:t>
            </a:r>
            <a:r>
              <a:rPr spc="-10" dirty="0" err="1" smtClean="0"/>
              <a:t>th</a:t>
            </a:r>
            <a:r>
              <a:rPr spc="-50" dirty="0" err="1" smtClean="0"/>
              <a:t>m</a:t>
            </a:r>
            <a:r>
              <a:rPr spc="-15" dirty="0" err="1" smtClean="0"/>
              <a:t>e</a:t>
            </a:r>
            <a:r>
              <a:rPr lang="fr-FR" spc="-15" dirty="0" smtClean="0"/>
              <a:t> : </a:t>
            </a:r>
            <a:r>
              <a:rPr sz="2000" dirty="0" smtClean="0"/>
              <a:t>Pour</a:t>
            </a:r>
            <a:r>
              <a:rPr sz="2000" spc="-30" dirty="0" smtClean="0">
                <a:latin typeface="Times New Roman"/>
                <a:cs typeface="Times New Roman"/>
              </a:rPr>
              <a:t> </a:t>
            </a:r>
            <a:r>
              <a:rPr sz="2000" spc="-10" dirty="0"/>
              <a:t>c</a:t>
            </a:r>
            <a:r>
              <a:rPr sz="2000" dirty="0"/>
              <a:t>h</a:t>
            </a:r>
            <a:r>
              <a:rPr sz="2000" spc="-10" dirty="0"/>
              <a:t>a</a:t>
            </a:r>
            <a:r>
              <a:rPr sz="2000" dirty="0"/>
              <a:t>que</a:t>
            </a:r>
            <a:r>
              <a:rPr sz="2000" spc="15" dirty="0">
                <a:latin typeface="Times New Roman"/>
                <a:cs typeface="Times New Roman"/>
              </a:rPr>
              <a:t> </a:t>
            </a:r>
            <a:r>
              <a:rPr sz="2000" dirty="0"/>
              <a:t>tuple</a:t>
            </a:r>
            <a:r>
              <a:rPr sz="2000" spc="-25" dirty="0">
                <a:latin typeface="Times New Roman"/>
                <a:cs typeface="Times New Roman"/>
              </a:rPr>
              <a:t> </a:t>
            </a:r>
            <a:r>
              <a:rPr sz="2000" dirty="0"/>
              <a:t>d</a:t>
            </a:r>
            <a:r>
              <a:rPr sz="2000" spc="-10" dirty="0"/>
              <a:t>e</a:t>
            </a:r>
            <a:r>
              <a:rPr sz="2000" dirty="0"/>
              <a:t>s</a:t>
            </a:r>
            <a:r>
              <a:rPr sz="2000" dirty="0">
                <a:latin typeface="Times New Roman"/>
                <a:cs typeface="Times New Roman"/>
              </a:rPr>
              <a:t> </a:t>
            </a:r>
            <a:r>
              <a:rPr sz="2000" dirty="0"/>
              <a:t>ta</a:t>
            </a:r>
            <a:r>
              <a:rPr sz="2000" spc="-10" dirty="0"/>
              <a:t>b</a:t>
            </a:r>
            <a:r>
              <a:rPr sz="2000" dirty="0"/>
              <a:t>les</a:t>
            </a:r>
            <a:r>
              <a:rPr sz="2000" spc="-5" dirty="0">
                <a:latin typeface="Times New Roman"/>
                <a:cs typeface="Times New Roman"/>
              </a:rPr>
              <a:t> </a:t>
            </a:r>
            <a:r>
              <a:rPr sz="2000" spc="-10" dirty="0"/>
              <a:t>d</a:t>
            </a:r>
            <a:r>
              <a:rPr sz="2000" dirty="0"/>
              <a:t>e</a:t>
            </a:r>
            <a:r>
              <a:rPr sz="2000" spc="-10" dirty="0">
                <a:latin typeface="Times New Roman"/>
                <a:cs typeface="Times New Roman"/>
              </a:rPr>
              <a:t> </a:t>
            </a:r>
            <a:r>
              <a:rPr sz="2000" dirty="0"/>
              <a:t>la</a:t>
            </a:r>
            <a:r>
              <a:rPr sz="2000" spc="-5" dirty="0">
                <a:latin typeface="Times New Roman"/>
                <a:cs typeface="Times New Roman"/>
              </a:rPr>
              <a:t> </a:t>
            </a:r>
            <a:r>
              <a:rPr sz="2000" spc="-10" dirty="0" err="1"/>
              <a:t>re</a:t>
            </a:r>
            <a:r>
              <a:rPr sz="2000" dirty="0" err="1"/>
              <a:t>qu</a:t>
            </a:r>
            <a:r>
              <a:rPr sz="2000" spc="-15" dirty="0" err="1"/>
              <a:t>ê</a:t>
            </a:r>
            <a:r>
              <a:rPr sz="2000" dirty="0" err="1"/>
              <a:t>te</a:t>
            </a:r>
            <a:r>
              <a:rPr sz="2000" spc="10" dirty="0">
                <a:latin typeface="Times New Roman"/>
                <a:cs typeface="Times New Roman"/>
              </a:rPr>
              <a:t> </a:t>
            </a:r>
            <a:r>
              <a:rPr sz="2000" spc="-10" dirty="0" err="1" smtClean="0"/>
              <a:t>e</a:t>
            </a:r>
            <a:r>
              <a:rPr sz="2000" spc="15" dirty="0" err="1" smtClean="0"/>
              <a:t>x</a:t>
            </a:r>
            <a:r>
              <a:rPr sz="2000" dirty="0" err="1" smtClean="0"/>
              <a:t>te</a:t>
            </a:r>
            <a:r>
              <a:rPr sz="2000" spc="-15" dirty="0" err="1" smtClean="0"/>
              <a:t>r</a:t>
            </a:r>
            <a:r>
              <a:rPr sz="2000" dirty="0" err="1" smtClean="0"/>
              <a:t>n</a:t>
            </a:r>
            <a:r>
              <a:rPr sz="2000" spc="-10" dirty="0" err="1" smtClean="0"/>
              <a:t>e</a:t>
            </a:r>
            <a:r>
              <a:rPr sz="2000" dirty="0" smtClean="0"/>
              <a:t>,</a:t>
            </a:r>
            <a:r>
              <a:rPr lang="fr-FR" sz="2000" dirty="0">
                <a:latin typeface="Times New Roman"/>
                <a:cs typeface="Times New Roman"/>
              </a:rPr>
              <a:t> </a:t>
            </a:r>
            <a:r>
              <a:rPr sz="2000" spc="-10" dirty="0" err="1" smtClean="0"/>
              <a:t>e</a:t>
            </a:r>
            <a:r>
              <a:rPr sz="2000" spc="15" dirty="0" err="1" smtClean="0"/>
              <a:t>x</a:t>
            </a:r>
            <a:r>
              <a:rPr sz="2000" dirty="0" err="1" smtClean="0"/>
              <a:t>tr</a:t>
            </a:r>
            <a:r>
              <a:rPr sz="2000" spc="-15" dirty="0" err="1" smtClean="0"/>
              <a:t>a</a:t>
            </a:r>
            <a:r>
              <a:rPr sz="2000" dirty="0" err="1" smtClean="0"/>
              <a:t>ire</a:t>
            </a:r>
            <a:r>
              <a:rPr sz="2000" spc="-35" dirty="0" smtClean="0">
                <a:latin typeface="Times New Roman"/>
                <a:cs typeface="Times New Roman"/>
              </a:rPr>
              <a:t> </a:t>
            </a:r>
            <a:r>
              <a:rPr sz="2000" spc="-10" dirty="0"/>
              <a:t>e</a:t>
            </a:r>
            <a:r>
              <a:rPr sz="2000" dirty="0"/>
              <a:t>t</a:t>
            </a:r>
            <a:r>
              <a:rPr sz="2000" dirty="0">
                <a:latin typeface="Times New Roman"/>
                <a:cs typeface="Times New Roman"/>
              </a:rPr>
              <a:t> </a:t>
            </a:r>
            <a:r>
              <a:rPr sz="2000" spc="-10" dirty="0" err="1"/>
              <a:t>ca</a:t>
            </a:r>
            <a:r>
              <a:rPr sz="2000" dirty="0" err="1"/>
              <a:t>lc</a:t>
            </a:r>
            <a:r>
              <a:rPr sz="2000" spc="-10" dirty="0" err="1"/>
              <a:t>u</a:t>
            </a:r>
            <a:r>
              <a:rPr sz="2000" dirty="0" err="1"/>
              <a:t>lez</a:t>
            </a:r>
            <a:r>
              <a:rPr sz="2000" dirty="0">
                <a:latin typeface="Times New Roman"/>
                <a:cs typeface="Times New Roman"/>
              </a:rPr>
              <a:t> </a:t>
            </a:r>
            <a:r>
              <a:rPr sz="2000" spc="5" dirty="0"/>
              <a:t>l</a:t>
            </a:r>
            <a:r>
              <a:rPr sz="2000" dirty="0"/>
              <a:t>e</a:t>
            </a:r>
            <a:r>
              <a:rPr lang="fr-FR" sz="2000" dirty="0"/>
              <a:t> </a:t>
            </a:r>
            <a:r>
              <a:rPr sz="2000" spc="-5" dirty="0"/>
              <a:t>sou</a:t>
            </a:r>
            <a:r>
              <a:rPr sz="2000" dirty="0"/>
              <a:t>s</a:t>
            </a:r>
            <a:r>
              <a:rPr sz="2000" spc="-5" dirty="0"/>
              <a:t>-</a:t>
            </a:r>
            <a:r>
              <a:rPr sz="2000" spc="-10" dirty="0"/>
              <a:t>tup</a:t>
            </a:r>
            <a:r>
              <a:rPr sz="2000" spc="-5" dirty="0"/>
              <a:t>l</a:t>
            </a:r>
            <a:r>
              <a:rPr sz="2000" spc="-10" dirty="0"/>
              <a:t>e</a:t>
            </a:r>
            <a:r>
              <a:rPr sz="2000" spc="-50" dirty="0">
                <a:latin typeface="Times New Roman"/>
                <a:cs typeface="Times New Roman"/>
              </a:rPr>
              <a:t> </a:t>
            </a:r>
            <a:r>
              <a:rPr sz="2000" spc="-10" dirty="0">
                <a:latin typeface="Times New Roman"/>
                <a:cs typeface="Times New Roman"/>
              </a:rPr>
              <a:t>(</a:t>
            </a:r>
            <a:r>
              <a:rPr sz="2000" dirty="0">
                <a:latin typeface="Times New Roman"/>
                <a:cs typeface="Times New Roman"/>
              </a:rPr>
              <a:t>A1,…An)</a:t>
            </a:r>
            <a:endParaRPr lang="fr-FR" sz="2000" dirty="0">
              <a:latin typeface="Times New Roman"/>
              <a:cs typeface="Times New Roman"/>
            </a:endParaRPr>
          </a:p>
          <a:p>
            <a:pPr marL="1388744">
              <a:buFont typeface="Wingdings" panose="05000000000000000000" pitchFamily="2" charset="2"/>
              <a:buChar char="§"/>
            </a:pPr>
            <a:r>
              <a:rPr sz="2000" b="1" spc="5" dirty="0"/>
              <a:t>S</a:t>
            </a:r>
            <a:r>
              <a:rPr sz="2000" b="1" dirty="0"/>
              <a:t>i</a:t>
            </a:r>
            <a:r>
              <a:rPr sz="2000" b="1" spc="-40" dirty="0"/>
              <a:t> </a:t>
            </a:r>
            <a:r>
              <a:rPr sz="2000" b="1" dirty="0"/>
              <a:t>le </a:t>
            </a:r>
            <a:r>
              <a:rPr sz="2000" b="1" spc="-10" dirty="0"/>
              <a:t>ré</a:t>
            </a:r>
            <a:r>
              <a:rPr sz="2000" b="1" dirty="0"/>
              <a:t>sul</a:t>
            </a:r>
            <a:r>
              <a:rPr sz="2000" b="1" spc="5" dirty="0"/>
              <a:t>t</a:t>
            </a:r>
            <a:r>
              <a:rPr sz="2000" b="1" spc="-10" dirty="0"/>
              <a:t>a</a:t>
            </a:r>
            <a:r>
              <a:rPr sz="2000" b="1" dirty="0"/>
              <a:t>t</a:t>
            </a:r>
            <a:r>
              <a:rPr sz="2000" b="1" spc="-20" dirty="0"/>
              <a:t> </a:t>
            </a:r>
            <a:r>
              <a:rPr sz="2000" b="1" dirty="0"/>
              <a:t>de</a:t>
            </a:r>
            <a:r>
              <a:rPr sz="2000" b="1" spc="10" dirty="0"/>
              <a:t> </a:t>
            </a:r>
            <a:r>
              <a:rPr sz="2000" b="1" dirty="0"/>
              <a:t>la</a:t>
            </a:r>
            <a:r>
              <a:rPr sz="2000" b="1" spc="-25" dirty="0"/>
              <a:t> </a:t>
            </a:r>
            <a:r>
              <a:rPr sz="2000" b="1" spc="-10" dirty="0"/>
              <a:t>re</a:t>
            </a:r>
            <a:r>
              <a:rPr sz="2000" b="1" dirty="0"/>
              <a:t>qu</a:t>
            </a:r>
            <a:r>
              <a:rPr sz="2000" b="1" spc="-10" dirty="0"/>
              <a:t>ê</a:t>
            </a:r>
            <a:r>
              <a:rPr sz="2000" b="1" dirty="0"/>
              <a:t>te</a:t>
            </a:r>
            <a:r>
              <a:rPr sz="2000" b="1" spc="10" dirty="0"/>
              <a:t> </a:t>
            </a:r>
            <a:r>
              <a:rPr sz="2000" b="1" dirty="0"/>
              <a:t>i</a:t>
            </a:r>
            <a:r>
              <a:rPr sz="2000" b="1" spc="5" dirty="0"/>
              <a:t>m</a:t>
            </a:r>
            <a:r>
              <a:rPr sz="2000" b="1" dirty="0"/>
              <a:t>b</a:t>
            </a:r>
            <a:r>
              <a:rPr sz="2000" b="1" spc="-10" dirty="0"/>
              <a:t>r</a:t>
            </a:r>
            <a:r>
              <a:rPr sz="2000" b="1" dirty="0"/>
              <a:t>iquée</a:t>
            </a:r>
            <a:r>
              <a:rPr sz="2000" b="1" spc="-15" dirty="0"/>
              <a:t> </a:t>
            </a:r>
            <a:r>
              <a:rPr sz="2000" b="1" dirty="0"/>
              <a:t>n’</a:t>
            </a:r>
            <a:r>
              <a:rPr sz="2000" b="1" spc="-15" dirty="0"/>
              <a:t>e</a:t>
            </a:r>
            <a:r>
              <a:rPr sz="2000" b="1" dirty="0"/>
              <a:t>st</a:t>
            </a:r>
            <a:r>
              <a:rPr sz="2000" b="1" spc="-20" dirty="0"/>
              <a:t> </a:t>
            </a:r>
            <a:r>
              <a:rPr sz="2000" b="1" dirty="0"/>
              <a:t>p</a:t>
            </a:r>
            <a:r>
              <a:rPr sz="2000" b="1" spc="-10" dirty="0"/>
              <a:t>a</a:t>
            </a:r>
            <a:r>
              <a:rPr sz="2000" b="1" dirty="0"/>
              <a:t>s vid</a:t>
            </a:r>
            <a:r>
              <a:rPr sz="2000" b="1" spc="-10" dirty="0"/>
              <a:t>e</a:t>
            </a:r>
            <a:r>
              <a:rPr sz="2000" dirty="0"/>
              <a:t>, </a:t>
            </a:r>
            <a:r>
              <a:rPr sz="2000" spc="-10" dirty="0" err="1"/>
              <a:t>a</a:t>
            </a:r>
            <a:r>
              <a:rPr sz="2000" dirty="0" err="1"/>
              <a:t>lors</a:t>
            </a:r>
            <a:r>
              <a:rPr sz="2000" dirty="0"/>
              <a:t> </a:t>
            </a:r>
            <a:r>
              <a:rPr sz="2000" spc="-10" dirty="0" err="1"/>
              <a:t>ca</a:t>
            </a:r>
            <a:r>
              <a:rPr sz="2000" dirty="0" err="1"/>
              <a:t>lcul</a:t>
            </a:r>
            <a:r>
              <a:rPr sz="2000" spc="-10" dirty="0" err="1"/>
              <a:t>e</a:t>
            </a:r>
            <a:r>
              <a:rPr lang="fr-FR" sz="2000" dirty="0"/>
              <a:t>r et/ou </a:t>
            </a:r>
            <a:r>
              <a:rPr lang="fr-FR" sz="2000" dirty="0" err="1"/>
              <a:t>aficher</a:t>
            </a:r>
            <a:r>
              <a:rPr lang="fr-FR" sz="2000" dirty="0"/>
              <a:t> </a:t>
            </a:r>
            <a:r>
              <a:rPr sz="2000" spc="10" dirty="0"/>
              <a:t> </a:t>
            </a:r>
            <a:r>
              <a:rPr sz="2000" dirty="0"/>
              <a:t>les</a:t>
            </a:r>
            <a:r>
              <a:rPr lang="fr-FR" sz="2000" dirty="0"/>
              <a:t> </a:t>
            </a:r>
            <a:r>
              <a:rPr sz="2000" spc="-20" dirty="0"/>
              <a:t>e</a:t>
            </a:r>
            <a:r>
              <a:rPr sz="2000" spc="15" dirty="0"/>
              <a:t>x</a:t>
            </a:r>
            <a:r>
              <a:rPr sz="2000" dirty="0"/>
              <a:t>p</a:t>
            </a:r>
            <a:r>
              <a:rPr sz="2000" spc="-10" dirty="0"/>
              <a:t>r</a:t>
            </a:r>
            <a:r>
              <a:rPr sz="2000" spc="-20" dirty="0"/>
              <a:t>e</a:t>
            </a:r>
            <a:r>
              <a:rPr sz="2000" spc="-5" dirty="0"/>
              <a:t>ss</a:t>
            </a:r>
            <a:r>
              <a:rPr sz="2000" spc="5" dirty="0"/>
              <a:t>i</a:t>
            </a:r>
            <a:r>
              <a:rPr sz="2000" dirty="0"/>
              <a:t>ons</a:t>
            </a:r>
            <a:r>
              <a:rPr sz="2000" spc="-40" dirty="0"/>
              <a:t> </a:t>
            </a:r>
            <a:r>
              <a:rPr sz="2000" spc="-10" dirty="0"/>
              <a:t>de proj</a:t>
            </a:r>
            <a:r>
              <a:rPr sz="2000" spc="-20" dirty="0"/>
              <a:t>ec</a:t>
            </a:r>
            <a:r>
              <a:rPr sz="2000" spc="-10" dirty="0"/>
              <a:t>t</a:t>
            </a:r>
            <a:r>
              <a:rPr sz="2000" spc="-5" dirty="0"/>
              <a:t>i</a:t>
            </a:r>
            <a:r>
              <a:rPr sz="2000" dirty="0"/>
              <a:t>on</a:t>
            </a:r>
            <a:r>
              <a:rPr sz="2000" spc="-20" dirty="0"/>
              <a:t> </a:t>
            </a:r>
            <a:r>
              <a:rPr sz="2000" spc="-10" dirty="0"/>
              <a:t>de</a:t>
            </a:r>
            <a:r>
              <a:rPr sz="2000" spc="10" dirty="0"/>
              <a:t> </a:t>
            </a:r>
            <a:r>
              <a:rPr sz="2000" spc="-10" dirty="0"/>
              <a:t>la</a:t>
            </a:r>
            <a:r>
              <a:rPr sz="2000" dirty="0"/>
              <a:t> </a:t>
            </a:r>
            <a:r>
              <a:rPr sz="2000" spc="-25" dirty="0"/>
              <a:t>c</a:t>
            </a:r>
            <a:r>
              <a:rPr sz="2000" spc="-10" dirty="0"/>
              <a:t>lause</a:t>
            </a:r>
            <a:r>
              <a:rPr sz="2000" spc="-15" dirty="0"/>
              <a:t> </a:t>
            </a:r>
            <a:r>
              <a:rPr sz="2000" spc="5" dirty="0"/>
              <a:t>S</a:t>
            </a:r>
            <a:r>
              <a:rPr sz="2000" spc="-15" dirty="0"/>
              <a:t>E</a:t>
            </a:r>
            <a:r>
              <a:rPr sz="2000" spc="-60" dirty="0"/>
              <a:t>L</a:t>
            </a:r>
            <a:r>
              <a:rPr sz="2000" spc="-15" dirty="0"/>
              <a:t>E</a:t>
            </a:r>
            <a:r>
              <a:rPr sz="2000" spc="-10" dirty="0"/>
              <a:t>CT.</a:t>
            </a:r>
            <a:endParaRPr sz="2000" dirty="0"/>
          </a:p>
        </p:txBody>
      </p:sp>
      <p:sp>
        <p:nvSpPr>
          <p:cNvPr id="5" name="object 5"/>
          <p:cNvSpPr/>
          <p:nvPr/>
        </p:nvSpPr>
        <p:spPr>
          <a:xfrm>
            <a:off x="2238350" y="2364211"/>
            <a:ext cx="6000750" cy="1428750"/>
          </a:xfrm>
          <a:custGeom>
            <a:avLst/>
            <a:gdLst/>
            <a:ahLst/>
            <a:cxnLst/>
            <a:rect l="l" t="t" r="r" b="b"/>
            <a:pathLst>
              <a:path w="6000750" h="1428750">
                <a:moveTo>
                  <a:pt x="0" y="1428749"/>
                </a:moveTo>
                <a:lnTo>
                  <a:pt x="6000749" y="1428749"/>
                </a:lnTo>
                <a:lnTo>
                  <a:pt x="6000749" y="0"/>
                </a:lnTo>
                <a:lnTo>
                  <a:pt x="0" y="0"/>
                </a:lnTo>
                <a:lnTo>
                  <a:pt x="0" y="1428749"/>
                </a:lnTo>
                <a:close/>
              </a:path>
            </a:pathLst>
          </a:custGeom>
          <a:solidFill>
            <a:srgbClr val="DDF3EA"/>
          </a:solidFill>
        </p:spPr>
        <p:txBody>
          <a:bodyPr wrap="square" lIns="0" tIns="0" rIns="0" bIns="0" rtlCol="0"/>
          <a:lstStyle/>
          <a:p>
            <a:endParaRPr/>
          </a:p>
        </p:txBody>
      </p:sp>
      <p:sp>
        <p:nvSpPr>
          <p:cNvPr id="6" name="object 6"/>
          <p:cNvSpPr/>
          <p:nvPr/>
        </p:nvSpPr>
        <p:spPr>
          <a:xfrm>
            <a:off x="2238350" y="2364211"/>
            <a:ext cx="6000750" cy="1428750"/>
          </a:xfrm>
          <a:custGeom>
            <a:avLst/>
            <a:gdLst/>
            <a:ahLst/>
            <a:cxnLst/>
            <a:rect l="l" t="t" r="r" b="b"/>
            <a:pathLst>
              <a:path w="6000750" h="1428750">
                <a:moveTo>
                  <a:pt x="0" y="1428749"/>
                </a:moveTo>
                <a:lnTo>
                  <a:pt x="6000749" y="1428749"/>
                </a:lnTo>
                <a:lnTo>
                  <a:pt x="6000749" y="0"/>
                </a:lnTo>
                <a:lnTo>
                  <a:pt x="0" y="0"/>
                </a:lnTo>
                <a:lnTo>
                  <a:pt x="0" y="1428749"/>
                </a:lnTo>
                <a:close/>
              </a:path>
            </a:pathLst>
          </a:custGeom>
          <a:ln w="12700">
            <a:solidFill>
              <a:srgbClr val="000000"/>
            </a:solidFill>
          </a:ln>
        </p:spPr>
        <p:txBody>
          <a:bodyPr wrap="square" lIns="0" tIns="0" rIns="0" bIns="0" rtlCol="0"/>
          <a:lstStyle/>
          <a:p>
            <a:endParaRPr/>
          </a:p>
        </p:txBody>
      </p:sp>
      <p:sp>
        <p:nvSpPr>
          <p:cNvPr id="7" name="object 7"/>
          <p:cNvSpPr txBox="1"/>
          <p:nvPr/>
        </p:nvSpPr>
        <p:spPr>
          <a:xfrm>
            <a:off x="2774638" y="2409963"/>
            <a:ext cx="1120775" cy="276999"/>
          </a:xfrm>
          <a:prstGeom prst="rect">
            <a:avLst/>
          </a:prstGeom>
        </p:spPr>
        <p:txBody>
          <a:bodyPr vert="horz" wrap="square" lIns="0" tIns="0" rIns="0" bIns="0" rtlCol="0">
            <a:spAutoFit/>
          </a:bodyPr>
          <a:lstStyle/>
          <a:p>
            <a:pPr marL="12700"/>
            <a:r>
              <a:rPr b="1" dirty="0">
                <a:solidFill>
                  <a:srgbClr val="00279E"/>
                </a:solidFill>
                <a:latin typeface="Courier New"/>
                <a:cs typeface="Courier New"/>
              </a:rPr>
              <a:t>SELECT</a:t>
            </a:r>
            <a:r>
              <a:rPr b="1" spc="-20" dirty="0">
                <a:solidFill>
                  <a:srgbClr val="00279E"/>
                </a:solidFill>
                <a:latin typeface="Courier New"/>
                <a:cs typeface="Courier New"/>
              </a:rPr>
              <a:t> </a:t>
            </a:r>
            <a:r>
              <a:rPr b="1" dirty="0">
                <a:solidFill>
                  <a:srgbClr val="00279E"/>
                </a:solidFill>
                <a:latin typeface="Courier New"/>
                <a:cs typeface="Courier New"/>
              </a:rPr>
              <a:t>…</a:t>
            </a:r>
            <a:endParaRPr>
              <a:latin typeface="Courier New"/>
              <a:cs typeface="Courier New"/>
            </a:endParaRPr>
          </a:p>
        </p:txBody>
      </p:sp>
      <p:sp>
        <p:nvSpPr>
          <p:cNvPr id="8" name="object 8"/>
          <p:cNvSpPr txBox="1"/>
          <p:nvPr/>
        </p:nvSpPr>
        <p:spPr>
          <a:xfrm>
            <a:off x="2774637" y="2656355"/>
            <a:ext cx="4946650" cy="1038746"/>
          </a:xfrm>
          <a:prstGeom prst="rect">
            <a:avLst/>
          </a:prstGeom>
        </p:spPr>
        <p:txBody>
          <a:bodyPr vert="horz" wrap="square" lIns="0" tIns="0" rIns="0" bIns="0" rtlCol="0">
            <a:spAutoFit/>
          </a:bodyPr>
          <a:lstStyle/>
          <a:p>
            <a:pPr marL="12700">
              <a:lnSpc>
                <a:spcPts val="2060"/>
              </a:lnSpc>
            </a:pPr>
            <a:r>
              <a:rPr b="1" dirty="0">
                <a:solidFill>
                  <a:srgbClr val="00279E"/>
                </a:solidFill>
                <a:latin typeface="Courier New"/>
                <a:cs typeface="Courier New"/>
              </a:rPr>
              <a:t>FROM</a:t>
            </a:r>
            <a:r>
              <a:rPr b="1" spc="-5" dirty="0">
                <a:solidFill>
                  <a:srgbClr val="00279E"/>
                </a:solidFill>
                <a:latin typeface="Courier New"/>
                <a:cs typeface="Courier New"/>
              </a:rPr>
              <a:t> </a:t>
            </a:r>
            <a:r>
              <a:rPr b="1" spc="-25" dirty="0">
                <a:solidFill>
                  <a:srgbClr val="00279E"/>
                </a:solidFill>
                <a:latin typeface="Courier New"/>
                <a:cs typeface="Courier New"/>
              </a:rPr>
              <a:t>R</a:t>
            </a:r>
            <a:r>
              <a:rPr b="1" dirty="0">
                <a:solidFill>
                  <a:srgbClr val="00279E"/>
                </a:solidFill>
                <a:latin typeface="Courier New"/>
                <a:cs typeface="Courier New"/>
              </a:rPr>
              <a:t>1</a:t>
            </a:r>
            <a:r>
              <a:rPr lang="fr-FR" b="1" dirty="0">
                <a:solidFill>
                  <a:srgbClr val="00279E"/>
                </a:solidFill>
                <a:latin typeface="Courier New"/>
                <a:cs typeface="Courier New"/>
              </a:rPr>
              <a:t> ,X,</a:t>
            </a:r>
            <a:r>
              <a:rPr b="1" dirty="0">
                <a:solidFill>
                  <a:srgbClr val="00279E"/>
                </a:solidFill>
                <a:latin typeface="Courier New"/>
                <a:cs typeface="Courier New"/>
              </a:rPr>
              <a:t> …</a:t>
            </a:r>
            <a:endParaRPr dirty="0">
              <a:latin typeface="Courier New"/>
              <a:cs typeface="Courier New"/>
            </a:endParaRPr>
          </a:p>
          <a:p>
            <a:pPr marL="12700">
              <a:lnSpc>
                <a:spcPts val="1950"/>
              </a:lnSpc>
              <a:tabLst>
                <a:tab pos="833119" algn="l"/>
                <a:tab pos="1790700" algn="l"/>
              </a:tabLst>
            </a:pPr>
            <a:r>
              <a:rPr b="1" spc="-5" dirty="0">
                <a:solidFill>
                  <a:srgbClr val="00279E"/>
                </a:solidFill>
                <a:latin typeface="Courier New"/>
                <a:cs typeface="Courier New"/>
              </a:rPr>
              <a:t>WHER</a:t>
            </a:r>
            <a:r>
              <a:rPr b="1" dirty="0">
                <a:solidFill>
                  <a:srgbClr val="00279E"/>
                </a:solidFill>
                <a:latin typeface="Courier New"/>
                <a:cs typeface="Courier New"/>
              </a:rPr>
              <a:t>E</a:t>
            </a:r>
            <a:r>
              <a:rPr b="1" dirty="0">
                <a:solidFill>
                  <a:srgbClr val="00279E"/>
                </a:solidFill>
                <a:latin typeface="Times New Roman"/>
                <a:cs typeface="Times New Roman"/>
              </a:rPr>
              <a:t>	</a:t>
            </a:r>
            <a:r>
              <a:rPr b="1" spc="-5" dirty="0">
                <a:solidFill>
                  <a:srgbClr val="C00000"/>
                </a:solidFill>
                <a:latin typeface="Courier New"/>
                <a:cs typeface="Courier New"/>
              </a:rPr>
              <a:t>EXI</a:t>
            </a:r>
            <a:r>
              <a:rPr b="1" spc="-20" dirty="0">
                <a:solidFill>
                  <a:srgbClr val="C00000"/>
                </a:solidFill>
                <a:latin typeface="Courier New"/>
                <a:cs typeface="Courier New"/>
              </a:rPr>
              <a:t>S</a:t>
            </a:r>
            <a:r>
              <a:rPr b="1" spc="-5" dirty="0">
                <a:solidFill>
                  <a:srgbClr val="C00000"/>
                </a:solidFill>
                <a:latin typeface="Courier New"/>
                <a:cs typeface="Courier New"/>
              </a:rPr>
              <a:t>T</a:t>
            </a:r>
            <a:r>
              <a:rPr b="1" dirty="0">
                <a:solidFill>
                  <a:srgbClr val="C00000"/>
                </a:solidFill>
                <a:latin typeface="Courier New"/>
                <a:cs typeface="Courier New"/>
              </a:rPr>
              <a:t>S</a:t>
            </a:r>
            <a:r>
              <a:rPr b="1" dirty="0">
                <a:solidFill>
                  <a:srgbClr val="C00000"/>
                </a:solidFill>
                <a:latin typeface="Times New Roman"/>
                <a:cs typeface="Times New Roman"/>
              </a:rPr>
              <a:t>	</a:t>
            </a:r>
            <a:r>
              <a:rPr b="1" spc="-20" dirty="0">
                <a:solidFill>
                  <a:srgbClr val="00279E"/>
                </a:solidFill>
                <a:latin typeface="Courier New"/>
                <a:cs typeface="Courier New"/>
              </a:rPr>
              <a:t>(</a:t>
            </a:r>
            <a:r>
              <a:rPr b="1" dirty="0">
                <a:solidFill>
                  <a:srgbClr val="00AF50"/>
                </a:solidFill>
                <a:latin typeface="Courier New"/>
                <a:cs typeface="Courier New"/>
              </a:rPr>
              <a:t>SEL</a:t>
            </a:r>
            <a:r>
              <a:rPr b="1" spc="-20" dirty="0">
                <a:solidFill>
                  <a:srgbClr val="00AF50"/>
                </a:solidFill>
                <a:latin typeface="Courier New"/>
                <a:cs typeface="Courier New"/>
              </a:rPr>
              <a:t>EC</a:t>
            </a:r>
            <a:r>
              <a:rPr b="1" dirty="0">
                <a:solidFill>
                  <a:srgbClr val="00AF50"/>
                </a:solidFill>
                <a:latin typeface="Courier New"/>
                <a:cs typeface="Courier New"/>
              </a:rPr>
              <a:t>T B1,</a:t>
            </a:r>
            <a:r>
              <a:rPr b="1" spc="-20" dirty="0">
                <a:solidFill>
                  <a:srgbClr val="00AF50"/>
                </a:solidFill>
                <a:latin typeface="Courier New"/>
                <a:cs typeface="Courier New"/>
              </a:rPr>
              <a:t>…</a:t>
            </a:r>
            <a:r>
              <a:rPr b="1" spc="-5" dirty="0">
                <a:solidFill>
                  <a:srgbClr val="00AF50"/>
                </a:solidFill>
                <a:latin typeface="Courier New"/>
                <a:cs typeface="Courier New"/>
              </a:rPr>
              <a:t>,Bn</a:t>
            </a:r>
            <a:endParaRPr dirty="0">
              <a:latin typeface="Courier New"/>
              <a:cs typeface="Courier New"/>
            </a:endParaRPr>
          </a:p>
          <a:p>
            <a:pPr marR="116205" algn="ctr">
              <a:lnSpc>
                <a:spcPts val="1939"/>
              </a:lnSpc>
              <a:tabLst>
                <a:tab pos="817880" algn="l"/>
              </a:tabLst>
            </a:pPr>
            <a:r>
              <a:rPr b="1" dirty="0">
                <a:solidFill>
                  <a:srgbClr val="00AF50"/>
                </a:solidFill>
                <a:latin typeface="Courier New"/>
                <a:cs typeface="Courier New"/>
              </a:rPr>
              <a:t>F</a:t>
            </a:r>
            <a:r>
              <a:rPr b="1" spc="-20" dirty="0">
                <a:solidFill>
                  <a:srgbClr val="00AF50"/>
                </a:solidFill>
                <a:latin typeface="Courier New"/>
                <a:cs typeface="Courier New"/>
              </a:rPr>
              <a:t>R</a:t>
            </a:r>
            <a:r>
              <a:rPr b="1" dirty="0">
                <a:solidFill>
                  <a:srgbClr val="00AF50"/>
                </a:solidFill>
                <a:latin typeface="Courier New"/>
                <a:cs typeface="Courier New"/>
              </a:rPr>
              <a:t>OM	…</a:t>
            </a:r>
            <a:endParaRPr dirty="0">
              <a:latin typeface="Courier New"/>
              <a:cs typeface="Courier New"/>
            </a:endParaRPr>
          </a:p>
          <a:p>
            <a:pPr marL="1933575">
              <a:lnSpc>
                <a:spcPts val="2050"/>
              </a:lnSpc>
            </a:pPr>
            <a:r>
              <a:rPr b="1" dirty="0">
                <a:solidFill>
                  <a:srgbClr val="00AF50"/>
                </a:solidFill>
                <a:latin typeface="Courier New"/>
                <a:cs typeface="Courier New"/>
              </a:rPr>
              <a:t>W</a:t>
            </a:r>
            <a:r>
              <a:rPr b="1" spc="-25" dirty="0">
                <a:solidFill>
                  <a:srgbClr val="00AF50"/>
                </a:solidFill>
                <a:latin typeface="Courier New"/>
                <a:cs typeface="Courier New"/>
              </a:rPr>
              <a:t>H</a:t>
            </a:r>
            <a:r>
              <a:rPr b="1" dirty="0">
                <a:solidFill>
                  <a:srgbClr val="00AF50"/>
                </a:solidFill>
                <a:latin typeface="Courier New"/>
                <a:cs typeface="Courier New"/>
              </a:rPr>
              <a:t>ERE</a:t>
            </a:r>
            <a:r>
              <a:rPr b="1" spc="-25" dirty="0">
                <a:solidFill>
                  <a:srgbClr val="00AF50"/>
                </a:solidFill>
                <a:latin typeface="Courier New"/>
                <a:cs typeface="Courier New"/>
              </a:rPr>
              <a:t> </a:t>
            </a:r>
            <a:r>
              <a:rPr b="1" dirty="0">
                <a:solidFill>
                  <a:srgbClr val="00AF50"/>
                </a:solidFill>
                <a:latin typeface="Courier New"/>
                <a:cs typeface="Courier New"/>
              </a:rPr>
              <a:t>Con</a:t>
            </a:r>
            <a:r>
              <a:rPr b="1" spc="-30" dirty="0">
                <a:solidFill>
                  <a:srgbClr val="00AF50"/>
                </a:solidFill>
                <a:latin typeface="Courier New"/>
                <a:cs typeface="Courier New"/>
              </a:rPr>
              <a:t>d</a:t>
            </a:r>
            <a:r>
              <a:rPr b="1" dirty="0">
                <a:solidFill>
                  <a:srgbClr val="00AF50"/>
                </a:solidFill>
                <a:latin typeface="Courier New"/>
                <a:cs typeface="Courier New"/>
              </a:rPr>
              <a:t>iti</a:t>
            </a:r>
            <a:r>
              <a:rPr b="1" spc="-30" dirty="0">
                <a:solidFill>
                  <a:srgbClr val="00AF50"/>
                </a:solidFill>
                <a:latin typeface="Courier New"/>
                <a:cs typeface="Courier New"/>
              </a:rPr>
              <a:t>o</a:t>
            </a:r>
            <a:r>
              <a:rPr b="1" spc="-25" dirty="0">
                <a:solidFill>
                  <a:srgbClr val="00AF50"/>
                </a:solidFill>
                <a:latin typeface="Courier New"/>
                <a:cs typeface="Courier New"/>
              </a:rPr>
              <a:t>n</a:t>
            </a:r>
            <a:r>
              <a:rPr b="1" dirty="0">
                <a:solidFill>
                  <a:srgbClr val="00AF50"/>
                </a:solidFill>
                <a:latin typeface="Courier New"/>
                <a:cs typeface="Courier New"/>
              </a:rPr>
              <a:t>(</a:t>
            </a:r>
            <a:r>
              <a:rPr b="1" dirty="0">
                <a:solidFill>
                  <a:srgbClr val="0070C0"/>
                </a:solidFill>
                <a:latin typeface="Courier New"/>
                <a:cs typeface="Courier New"/>
              </a:rPr>
              <a:t>x</a:t>
            </a:r>
            <a:r>
              <a:rPr b="1" dirty="0">
                <a:solidFill>
                  <a:srgbClr val="00AF50"/>
                </a:solidFill>
                <a:latin typeface="Courier New"/>
                <a:cs typeface="Courier New"/>
              </a:rPr>
              <a:t>)</a:t>
            </a:r>
            <a:r>
              <a:rPr b="1" spc="-5" dirty="0">
                <a:solidFill>
                  <a:srgbClr val="00AF50"/>
                </a:solidFill>
                <a:latin typeface="Courier New"/>
                <a:cs typeface="Courier New"/>
              </a:rPr>
              <a:t> …</a:t>
            </a:r>
            <a:r>
              <a:rPr b="1" spc="-25" dirty="0">
                <a:solidFill>
                  <a:srgbClr val="00279E"/>
                </a:solidFill>
                <a:latin typeface="Courier New"/>
                <a:cs typeface="Courier New"/>
              </a:rPr>
              <a:t>);</a:t>
            </a:r>
            <a:endParaRPr dirty="0">
              <a:latin typeface="Courier New"/>
              <a:cs typeface="Courier New"/>
            </a:endParaRPr>
          </a:p>
        </p:txBody>
      </p:sp>
      <p:sp>
        <p:nvSpPr>
          <p:cNvPr id="9" name="object 9"/>
          <p:cNvSpPr/>
          <p:nvPr/>
        </p:nvSpPr>
        <p:spPr>
          <a:xfrm>
            <a:off x="7788523" y="2078462"/>
            <a:ext cx="2665730" cy="1786255"/>
          </a:xfrm>
          <a:custGeom>
            <a:avLst/>
            <a:gdLst/>
            <a:ahLst/>
            <a:cxnLst/>
            <a:rect l="l" t="t" r="r" b="b"/>
            <a:pathLst>
              <a:path w="2665729" h="1786255">
                <a:moveTo>
                  <a:pt x="2367533" y="0"/>
                </a:moveTo>
                <a:lnTo>
                  <a:pt x="891174" y="0"/>
                </a:lnTo>
                <a:lnTo>
                  <a:pt x="866750" y="986"/>
                </a:lnTo>
                <a:lnTo>
                  <a:pt x="819615" y="8648"/>
                </a:lnTo>
                <a:lnTo>
                  <a:pt x="775273" y="23386"/>
                </a:lnTo>
                <a:lnTo>
                  <a:pt x="734334" y="44588"/>
                </a:lnTo>
                <a:lnTo>
                  <a:pt x="697412" y="71642"/>
                </a:lnTo>
                <a:lnTo>
                  <a:pt x="665118" y="103936"/>
                </a:lnTo>
                <a:lnTo>
                  <a:pt x="638064" y="140858"/>
                </a:lnTo>
                <a:lnTo>
                  <a:pt x="616862" y="181797"/>
                </a:lnTo>
                <a:lnTo>
                  <a:pt x="602124" y="226139"/>
                </a:lnTo>
                <a:lnTo>
                  <a:pt x="594462" y="273274"/>
                </a:lnTo>
                <a:lnTo>
                  <a:pt x="593476" y="297698"/>
                </a:lnTo>
                <a:lnTo>
                  <a:pt x="593476" y="1041806"/>
                </a:lnTo>
                <a:lnTo>
                  <a:pt x="0" y="1468252"/>
                </a:lnTo>
                <a:lnTo>
                  <a:pt x="593476" y="1488338"/>
                </a:lnTo>
                <a:lnTo>
                  <a:pt x="594462" y="1512740"/>
                </a:lnTo>
                <a:lnTo>
                  <a:pt x="597370" y="1536598"/>
                </a:lnTo>
                <a:lnTo>
                  <a:pt x="608647" y="1582381"/>
                </a:lnTo>
                <a:lnTo>
                  <a:pt x="626694" y="1625072"/>
                </a:lnTo>
                <a:lnTo>
                  <a:pt x="650898" y="1664059"/>
                </a:lnTo>
                <a:lnTo>
                  <a:pt x="680648" y="1698730"/>
                </a:lnTo>
                <a:lnTo>
                  <a:pt x="715333" y="1728471"/>
                </a:lnTo>
                <a:lnTo>
                  <a:pt x="754340" y="1752670"/>
                </a:lnTo>
                <a:lnTo>
                  <a:pt x="797057" y="1770713"/>
                </a:lnTo>
                <a:lnTo>
                  <a:pt x="842872" y="1781989"/>
                </a:lnTo>
                <a:lnTo>
                  <a:pt x="891174" y="1785884"/>
                </a:lnTo>
                <a:lnTo>
                  <a:pt x="2367533" y="1785884"/>
                </a:lnTo>
                <a:lnTo>
                  <a:pt x="2415806" y="1781989"/>
                </a:lnTo>
                <a:lnTo>
                  <a:pt x="2461604" y="1770713"/>
                </a:lnTo>
                <a:lnTo>
                  <a:pt x="2504314" y="1752670"/>
                </a:lnTo>
                <a:lnTo>
                  <a:pt x="2543322" y="1728471"/>
                </a:lnTo>
                <a:lnTo>
                  <a:pt x="2578013" y="1698730"/>
                </a:lnTo>
                <a:lnTo>
                  <a:pt x="2607774" y="1664059"/>
                </a:lnTo>
                <a:lnTo>
                  <a:pt x="2631991" y="1625072"/>
                </a:lnTo>
                <a:lnTo>
                  <a:pt x="2650048" y="1582381"/>
                </a:lnTo>
                <a:lnTo>
                  <a:pt x="2661333" y="1536598"/>
                </a:lnTo>
                <a:lnTo>
                  <a:pt x="2665232" y="1488338"/>
                </a:lnTo>
                <a:lnTo>
                  <a:pt x="2665232" y="297698"/>
                </a:lnTo>
                <a:lnTo>
                  <a:pt x="2661333" y="249396"/>
                </a:lnTo>
                <a:lnTo>
                  <a:pt x="2650048" y="203581"/>
                </a:lnTo>
                <a:lnTo>
                  <a:pt x="2631991" y="160864"/>
                </a:lnTo>
                <a:lnTo>
                  <a:pt x="2607774" y="121857"/>
                </a:lnTo>
                <a:lnTo>
                  <a:pt x="2578013" y="87172"/>
                </a:lnTo>
                <a:lnTo>
                  <a:pt x="2543322" y="57422"/>
                </a:lnTo>
                <a:lnTo>
                  <a:pt x="2504314" y="33217"/>
                </a:lnTo>
                <a:lnTo>
                  <a:pt x="2461604" y="15171"/>
                </a:lnTo>
                <a:lnTo>
                  <a:pt x="2415806" y="3894"/>
                </a:lnTo>
                <a:lnTo>
                  <a:pt x="2391940" y="986"/>
                </a:lnTo>
                <a:lnTo>
                  <a:pt x="2367533" y="0"/>
                </a:lnTo>
                <a:close/>
              </a:path>
            </a:pathLst>
          </a:custGeom>
          <a:solidFill>
            <a:srgbClr val="FFFFFF"/>
          </a:solidFill>
        </p:spPr>
        <p:txBody>
          <a:bodyPr wrap="square" lIns="0" tIns="0" rIns="0" bIns="0" rtlCol="0"/>
          <a:lstStyle/>
          <a:p>
            <a:endParaRPr/>
          </a:p>
        </p:txBody>
      </p:sp>
      <p:sp>
        <p:nvSpPr>
          <p:cNvPr id="10" name="object 10"/>
          <p:cNvSpPr/>
          <p:nvPr/>
        </p:nvSpPr>
        <p:spPr>
          <a:xfrm>
            <a:off x="7788523" y="2078462"/>
            <a:ext cx="2665730" cy="1786255"/>
          </a:xfrm>
          <a:custGeom>
            <a:avLst/>
            <a:gdLst/>
            <a:ahLst/>
            <a:cxnLst/>
            <a:rect l="l" t="t" r="r" b="b"/>
            <a:pathLst>
              <a:path w="2665729" h="1786255">
                <a:moveTo>
                  <a:pt x="593476" y="297698"/>
                </a:moveTo>
                <a:lnTo>
                  <a:pt x="597370" y="249396"/>
                </a:lnTo>
                <a:lnTo>
                  <a:pt x="608647" y="203581"/>
                </a:lnTo>
                <a:lnTo>
                  <a:pt x="626694" y="160864"/>
                </a:lnTo>
                <a:lnTo>
                  <a:pt x="650898" y="121857"/>
                </a:lnTo>
                <a:lnTo>
                  <a:pt x="680648" y="87172"/>
                </a:lnTo>
                <a:lnTo>
                  <a:pt x="715333" y="57422"/>
                </a:lnTo>
                <a:lnTo>
                  <a:pt x="754340" y="33217"/>
                </a:lnTo>
                <a:lnTo>
                  <a:pt x="797057" y="15171"/>
                </a:lnTo>
                <a:lnTo>
                  <a:pt x="842872" y="3894"/>
                </a:lnTo>
                <a:lnTo>
                  <a:pt x="891174" y="0"/>
                </a:lnTo>
                <a:lnTo>
                  <a:pt x="938783" y="0"/>
                </a:lnTo>
                <a:lnTo>
                  <a:pt x="2367533" y="0"/>
                </a:lnTo>
                <a:lnTo>
                  <a:pt x="2391940" y="986"/>
                </a:lnTo>
                <a:lnTo>
                  <a:pt x="2415806" y="3894"/>
                </a:lnTo>
                <a:lnTo>
                  <a:pt x="2461604" y="15171"/>
                </a:lnTo>
                <a:lnTo>
                  <a:pt x="2504314" y="33217"/>
                </a:lnTo>
                <a:lnTo>
                  <a:pt x="2543322" y="57422"/>
                </a:lnTo>
                <a:lnTo>
                  <a:pt x="2578013" y="87172"/>
                </a:lnTo>
                <a:lnTo>
                  <a:pt x="2607774" y="121857"/>
                </a:lnTo>
                <a:lnTo>
                  <a:pt x="2631991" y="160864"/>
                </a:lnTo>
                <a:lnTo>
                  <a:pt x="2650048" y="203581"/>
                </a:lnTo>
                <a:lnTo>
                  <a:pt x="2661333" y="249396"/>
                </a:lnTo>
                <a:lnTo>
                  <a:pt x="2665232" y="297698"/>
                </a:lnTo>
                <a:lnTo>
                  <a:pt x="2665232" y="1488338"/>
                </a:lnTo>
                <a:lnTo>
                  <a:pt x="2664244" y="1512740"/>
                </a:lnTo>
                <a:lnTo>
                  <a:pt x="2656576" y="1559838"/>
                </a:lnTo>
                <a:lnTo>
                  <a:pt x="2641828" y="1604151"/>
                </a:lnTo>
                <a:lnTo>
                  <a:pt x="2620614" y="1645067"/>
                </a:lnTo>
                <a:lnTo>
                  <a:pt x="2593548" y="1681972"/>
                </a:lnTo>
                <a:lnTo>
                  <a:pt x="2561245" y="1714255"/>
                </a:lnTo>
                <a:lnTo>
                  <a:pt x="2524319" y="1741301"/>
                </a:lnTo>
                <a:lnTo>
                  <a:pt x="2483383" y="1762499"/>
                </a:lnTo>
                <a:lnTo>
                  <a:pt x="2439052" y="1777235"/>
                </a:lnTo>
                <a:lnTo>
                  <a:pt x="2391940" y="1784897"/>
                </a:lnTo>
                <a:lnTo>
                  <a:pt x="2367533" y="1785884"/>
                </a:lnTo>
                <a:lnTo>
                  <a:pt x="938783" y="1785884"/>
                </a:lnTo>
                <a:lnTo>
                  <a:pt x="891174" y="1785884"/>
                </a:lnTo>
                <a:lnTo>
                  <a:pt x="866750" y="1784897"/>
                </a:lnTo>
                <a:lnTo>
                  <a:pt x="842872" y="1781989"/>
                </a:lnTo>
                <a:lnTo>
                  <a:pt x="797057" y="1770713"/>
                </a:lnTo>
                <a:lnTo>
                  <a:pt x="754340" y="1752670"/>
                </a:lnTo>
                <a:lnTo>
                  <a:pt x="715333" y="1728471"/>
                </a:lnTo>
                <a:lnTo>
                  <a:pt x="680648" y="1698730"/>
                </a:lnTo>
                <a:lnTo>
                  <a:pt x="650898" y="1664059"/>
                </a:lnTo>
                <a:lnTo>
                  <a:pt x="626694" y="1625072"/>
                </a:lnTo>
                <a:lnTo>
                  <a:pt x="608647" y="1582381"/>
                </a:lnTo>
                <a:lnTo>
                  <a:pt x="597370" y="1536598"/>
                </a:lnTo>
                <a:lnTo>
                  <a:pt x="593476" y="1488338"/>
                </a:lnTo>
                <a:lnTo>
                  <a:pt x="0" y="1468252"/>
                </a:lnTo>
                <a:lnTo>
                  <a:pt x="593476" y="1041806"/>
                </a:lnTo>
                <a:lnTo>
                  <a:pt x="593476" y="297698"/>
                </a:lnTo>
                <a:close/>
              </a:path>
            </a:pathLst>
          </a:custGeom>
          <a:ln w="12700">
            <a:solidFill>
              <a:srgbClr val="000000"/>
            </a:solidFill>
          </a:ln>
        </p:spPr>
        <p:txBody>
          <a:bodyPr wrap="square" lIns="0" tIns="0" rIns="0" bIns="0" rtlCol="0"/>
          <a:lstStyle/>
          <a:p>
            <a:endParaRPr/>
          </a:p>
        </p:txBody>
      </p:sp>
      <p:sp>
        <p:nvSpPr>
          <p:cNvPr id="12" name="object 12"/>
          <p:cNvSpPr txBox="1"/>
          <p:nvPr/>
        </p:nvSpPr>
        <p:spPr>
          <a:xfrm>
            <a:off x="8549646" y="2345261"/>
            <a:ext cx="1904607" cy="1384995"/>
          </a:xfrm>
          <a:prstGeom prst="rect">
            <a:avLst/>
          </a:prstGeom>
        </p:spPr>
        <p:txBody>
          <a:bodyPr vert="horz" wrap="square" lIns="0" tIns="0" rIns="0" bIns="0" rtlCol="0">
            <a:spAutoFit/>
          </a:bodyPr>
          <a:lstStyle/>
          <a:p>
            <a:pPr marL="12700" marR="5080"/>
            <a:r>
              <a:rPr lang="fr-FR" spc="-20" dirty="0">
                <a:latin typeface="Times New Roman"/>
                <a:cs typeface="Times New Roman"/>
              </a:rPr>
              <a:t>L</a:t>
            </a:r>
            <a:r>
              <a:rPr lang="fr-FR" dirty="0">
                <a:latin typeface="Times New Roman"/>
                <a:cs typeface="Times New Roman"/>
              </a:rPr>
              <a:t>es</a:t>
            </a:r>
            <a:r>
              <a:rPr lang="fr-FR" spc="10" dirty="0">
                <a:latin typeface="Times New Roman"/>
                <a:cs typeface="Times New Roman"/>
              </a:rPr>
              <a:t> </a:t>
            </a:r>
            <a:r>
              <a:rPr lang="fr-FR" dirty="0">
                <a:latin typeface="Times New Roman"/>
                <a:cs typeface="Times New Roman"/>
              </a:rPr>
              <a:t>deux</a:t>
            </a:r>
            <a:r>
              <a:rPr lang="fr-FR" spc="-10" dirty="0">
                <a:latin typeface="Times New Roman"/>
                <a:cs typeface="Times New Roman"/>
              </a:rPr>
              <a:t> </a:t>
            </a:r>
            <a:r>
              <a:rPr lang="fr-FR" dirty="0" smtClean="0">
                <a:latin typeface="Times New Roman"/>
                <a:cs typeface="Times New Roman"/>
              </a:rPr>
              <a:t>r</a:t>
            </a:r>
            <a:r>
              <a:rPr lang="fr-FR" spc="5" dirty="0" smtClean="0">
                <a:latin typeface="Times New Roman"/>
                <a:cs typeface="Times New Roman"/>
              </a:rPr>
              <a:t>e</a:t>
            </a:r>
            <a:r>
              <a:rPr lang="fr-FR" dirty="0" smtClean="0">
                <a:latin typeface="Times New Roman"/>
                <a:cs typeface="Times New Roman"/>
              </a:rPr>
              <a:t>qu</a:t>
            </a:r>
            <a:r>
              <a:rPr lang="fr-FR" spc="5" dirty="0" smtClean="0">
                <a:latin typeface="Times New Roman"/>
                <a:cs typeface="Times New Roman"/>
              </a:rPr>
              <a:t>ê</a:t>
            </a:r>
            <a:r>
              <a:rPr lang="fr-FR" dirty="0" smtClean="0">
                <a:latin typeface="Times New Roman"/>
                <a:cs typeface="Times New Roman"/>
              </a:rPr>
              <a:t>tes</a:t>
            </a:r>
          </a:p>
          <a:p>
            <a:pPr marL="12700" marR="5080"/>
            <a:r>
              <a:rPr dirty="0" err="1" smtClean="0">
                <a:latin typeface="Times New Roman"/>
                <a:cs typeface="Times New Roman"/>
              </a:rPr>
              <a:t>so</a:t>
            </a:r>
            <a:r>
              <a:rPr spc="5" dirty="0" err="1" smtClean="0">
                <a:latin typeface="Times New Roman"/>
                <a:cs typeface="Times New Roman"/>
              </a:rPr>
              <a:t>n</a:t>
            </a:r>
            <a:r>
              <a:rPr dirty="0" err="1" smtClean="0">
                <a:latin typeface="Times New Roman"/>
                <a:cs typeface="Times New Roman"/>
              </a:rPr>
              <a:t>t</a:t>
            </a:r>
            <a:r>
              <a:rPr spc="-15" dirty="0" smtClean="0">
                <a:latin typeface="Times New Roman"/>
                <a:cs typeface="Times New Roman"/>
              </a:rPr>
              <a:t> </a:t>
            </a:r>
            <a:r>
              <a:rPr spc="-20" dirty="0">
                <a:latin typeface="Times New Roman"/>
                <a:cs typeface="Times New Roman"/>
              </a:rPr>
              <a:t>g</a:t>
            </a:r>
            <a:r>
              <a:rPr dirty="0">
                <a:latin typeface="Times New Roman"/>
                <a:cs typeface="Times New Roman"/>
              </a:rPr>
              <a:t>éné</a:t>
            </a:r>
            <a:r>
              <a:rPr spc="5" dirty="0">
                <a:latin typeface="Times New Roman"/>
                <a:cs typeface="Times New Roman"/>
              </a:rPr>
              <a:t>r</a:t>
            </a:r>
            <a:r>
              <a:rPr dirty="0">
                <a:latin typeface="Times New Roman"/>
                <a:cs typeface="Times New Roman"/>
              </a:rPr>
              <a:t>ale</a:t>
            </a:r>
            <a:r>
              <a:rPr spc="-20" dirty="0">
                <a:latin typeface="Times New Roman"/>
                <a:cs typeface="Times New Roman"/>
              </a:rPr>
              <a:t>m</a:t>
            </a:r>
            <a:r>
              <a:rPr dirty="0">
                <a:latin typeface="Times New Roman"/>
                <a:cs typeface="Times New Roman"/>
              </a:rPr>
              <a:t>ent corrélées,</a:t>
            </a:r>
            <a:r>
              <a:rPr spc="-25" dirty="0">
                <a:latin typeface="Times New Roman"/>
                <a:cs typeface="Times New Roman"/>
              </a:rPr>
              <a:t> </a:t>
            </a:r>
            <a:r>
              <a:rPr dirty="0">
                <a:latin typeface="Times New Roman"/>
                <a:cs typeface="Times New Roman"/>
              </a:rPr>
              <a:t>la r</a:t>
            </a:r>
            <a:r>
              <a:rPr spc="5" dirty="0">
                <a:latin typeface="Times New Roman"/>
                <a:cs typeface="Times New Roman"/>
              </a:rPr>
              <a:t>e</a:t>
            </a:r>
            <a:r>
              <a:rPr dirty="0">
                <a:latin typeface="Times New Roman"/>
                <a:cs typeface="Times New Roman"/>
              </a:rPr>
              <a:t>qu</a:t>
            </a:r>
            <a:r>
              <a:rPr spc="5" dirty="0">
                <a:latin typeface="Times New Roman"/>
                <a:cs typeface="Times New Roman"/>
              </a:rPr>
              <a:t>ê</a:t>
            </a:r>
            <a:r>
              <a:rPr dirty="0">
                <a:latin typeface="Times New Roman"/>
                <a:cs typeface="Times New Roman"/>
              </a:rPr>
              <a:t>te</a:t>
            </a:r>
            <a:r>
              <a:rPr spc="-10" dirty="0">
                <a:latin typeface="Times New Roman"/>
                <a:cs typeface="Times New Roman"/>
              </a:rPr>
              <a:t> </a:t>
            </a:r>
            <a:r>
              <a:rPr dirty="0">
                <a:latin typeface="Times New Roman"/>
                <a:cs typeface="Times New Roman"/>
              </a:rPr>
              <a:t>i</a:t>
            </a:r>
            <a:r>
              <a:rPr spc="-20" dirty="0">
                <a:latin typeface="Times New Roman"/>
                <a:cs typeface="Times New Roman"/>
              </a:rPr>
              <a:t>m</a:t>
            </a:r>
            <a:r>
              <a:rPr dirty="0">
                <a:latin typeface="Times New Roman"/>
                <a:cs typeface="Times New Roman"/>
              </a:rPr>
              <a:t>briqu</a:t>
            </a:r>
            <a:r>
              <a:rPr spc="5" dirty="0">
                <a:latin typeface="Times New Roman"/>
                <a:cs typeface="Times New Roman"/>
              </a:rPr>
              <a:t>é</a:t>
            </a:r>
            <a:r>
              <a:rPr dirty="0">
                <a:latin typeface="Times New Roman"/>
                <a:cs typeface="Times New Roman"/>
              </a:rPr>
              <a:t>e dépend de</a:t>
            </a:r>
            <a:r>
              <a:rPr spc="-10" dirty="0">
                <a:latin typeface="Times New Roman"/>
                <a:cs typeface="Times New Roman"/>
              </a:rPr>
              <a:t> </a:t>
            </a:r>
            <a:r>
              <a:rPr dirty="0">
                <a:latin typeface="Times New Roman"/>
                <a:cs typeface="Times New Roman"/>
              </a:rPr>
              <a:t>la </a:t>
            </a:r>
            <a:r>
              <a:rPr spc="-20" dirty="0">
                <a:latin typeface="Times New Roman"/>
                <a:cs typeface="Times New Roman"/>
              </a:rPr>
              <a:t>v</a:t>
            </a:r>
            <a:r>
              <a:rPr dirty="0">
                <a:latin typeface="Times New Roman"/>
                <a:cs typeface="Times New Roman"/>
              </a:rPr>
              <a:t>aleur</a:t>
            </a:r>
            <a:r>
              <a:rPr spc="10" dirty="0">
                <a:latin typeface="Times New Roman"/>
                <a:cs typeface="Times New Roman"/>
              </a:rPr>
              <a:t> </a:t>
            </a:r>
            <a:r>
              <a:rPr dirty="0">
                <a:latin typeface="Times New Roman"/>
                <a:cs typeface="Times New Roman"/>
              </a:rPr>
              <a:t>de</a:t>
            </a:r>
            <a:r>
              <a:rPr spc="-10" dirty="0">
                <a:latin typeface="Times New Roman"/>
                <a:cs typeface="Times New Roman"/>
              </a:rPr>
              <a:t> </a:t>
            </a:r>
            <a:r>
              <a:rPr spc="-20" dirty="0">
                <a:latin typeface="Times New Roman"/>
                <a:cs typeface="Times New Roman"/>
              </a:rPr>
              <a:t>x</a:t>
            </a:r>
            <a:r>
              <a:rPr dirty="0">
                <a:latin typeface="Times New Roman"/>
                <a:cs typeface="Times New Roman"/>
              </a:rPr>
              <a:t>.</a:t>
            </a: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3"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4"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5"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6"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7" name="Rectangle 26"/>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8" name="ZoneTexte 27"/>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9"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30" name="object 2"/>
          <p:cNvSpPr txBox="1">
            <a:spLocks/>
          </p:cNvSpPr>
          <p:nvPr/>
        </p:nvSpPr>
        <p:spPr>
          <a:xfrm>
            <a:off x="214584" y="1864783"/>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smtClean="0">
                <a:solidFill>
                  <a:srgbClr val="FF0000"/>
                </a:solidFill>
              </a:rPr>
              <a:t>Opérat</a:t>
            </a:r>
            <a:r>
              <a:rPr lang="fr-FR" sz="2600" b="1" spc="5" smtClean="0">
                <a:solidFill>
                  <a:srgbClr val="FF0000"/>
                </a:solidFill>
              </a:rPr>
              <a:t>e</a:t>
            </a:r>
            <a:r>
              <a:rPr lang="fr-FR" sz="2600" b="1" smtClean="0">
                <a:solidFill>
                  <a:srgbClr val="FF0000"/>
                </a:solidFill>
              </a:rPr>
              <a:t>urs</a:t>
            </a:r>
            <a:r>
              <a:rPr lang="fr-FR" sz="2600" b="1" spc="-60" smtClean="0">
                <a:solidFill>
                  <a:srgbClr val="FF0000"/>
                </a:solidFill>
              </a:rPr>
              <a:t> </a:t>
            </a:r>
            <a:r>
              <a:rPr lang="fr-FR" sz="2600" b="1" smtClean="0">
                <a:solidFill>
                  <a:srgbClr val="FF0000"/>
                </a:solidFill>
              </a:rPr>
              <a:t>en</a:t>
            </a:r>
            <a:r>
              <a:rPr lang="fr-FR" sz="2600" b="1" spc="5" smtClean="0">
                <a:solidFill>
                  <a:srgbClr val="FF0000"/>
                </a:solidFill>
              </a:rPr>
              <a:t>s</a:t>
            </a:r>
            <a:r>
              <a:rPr lang="fr-FR" sz="2600" b="1" smtClean="0">
                <a:solidFill>
                  <a:srgbClr val="FF0000"/>
                </a:solidFill>
              </a:rPr>
              <a:t>emblistes</a:t>
            </a:r>
            <a:endParaRPr lang="fr-FR" sz="2600" b="1" dirty="0">
              <a:solidFill>
                <a:srgbClr val="FF0000"/>
              </a:solidFill>
            </a:endParaRPr>
          </a:p>
        </p:txBody>
      </p:sp>
      <p:sp>
        <p:nvSpPr>
          <p:cNvPr id="31" name="object 2"/>
          <p:cNvSpPr txBox="1">
            <a:spLocks/>
          </p:cNvSpPr>
          <p:nvPr/>
        </p:nvSpPr>
        <p:spPr>
          <a:xfrm>
            <a:off x="5315494" y="1729919"/>
            <a:ext cx="2254539" cy="430887"/>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86180" algn="r" rtl="1"/>
            <a:r>
              <a:rPr lang="fr-FR" sz="2800" b="1" dirty="0"/>
              <a:t>EXI</a:t>
            </a:r>
            <a:r>
              <a:rPr lang="fr-FR" sz="2800" b="1" spc="10" dirty="0"/>
              <a:t>S</a:t>
            </a:r>
            <a:r>
              <a:rPr lang="fr-FR" sz="2800" b="1" spc="-15" dirty="0"/>
              <a:t>TS</a:t>
            </a:r>
            <a:endParaRPr lang="fr-FR" sz="2800" b="1" dirty="0"/>
          </a:p>
        </p:txBody>
      </p:sp>
    </p:spTree>
    <p:extLst>
      <p:ext uri="{BB962C8B-B14F-4D97-AF65-F5344CB8AC3E}">
        <p14:creationId xmlns:p14="http://schemas.microsoft.com/office/powerpoint/2010/main" val="329671146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0513" y="3412021"/>
            <a:ext cx="10664171" cy="346249"/>
          </a:xfrm>
          <a:prstGeom prst="rect">
            <a:avLst/>
          </a:prstGeom>
        </p:spPr>
        <p:txBody>
          <a:bodyPr vert="horz" wrap="square" lIns="0" tIns="0" rIns="0" bIns="0" rtlCol="0">
            <a:spAutoFit/>
          </a:bodyPr>
          <a:lstStyle/>
          <a:p>
            <a:pPr marL="355600" indent="-342900">
              <a:lnSpc>
                <a:spcPts val="2670"/>
              </a:lnSpc>
              <a:buClr>
                <a:srgbClr val="000098"/>
              </a:buClr>
              <a:buFont typeface="Times New Roman"/>
              <a:buChar char="•"/>
              <a:tabLst>
                <a:tab pos="356235" algn="l"/>
              </a:tabLst>
            </a:pPr>
            <a:r>
              <a:rPr sz="2400" spc="-5" dirty="0">
                <a:solidFill>
                  <a:srgbClr val="D93090"/>
                </a:solidFill>
                <a:latin typeface="Times New Roman"/>
                <a:cs typeface="Times New Roman"/>
              </a:rPr>
              <a:t>No</a:t>
            </a:r>
            <a:r>
              <a:rPr sz="2400" spc="-20" dirty="0">
                <a:solidFill>
                  <a:srgbClr val="D93090"/>
                </a:solidFill>
                <a:latin typeface="Times New Roman"/>
                <a:cs typeface="Times New Roman"/>
              </a:rPr>
              <a:t>m</a:t>
            </a:r>
            <a:r>
              <a:rPr sz="2400" dirty="0">
                <a:solidFill>
                  <a:srgbClr val="D93090"/>
                </a:solidFill>
                <a:latin typeface="Times New Roman"/>
                <a:cs typeface="Times New Roman"/>
              </a:rPr>
              <a:t>s</a:t>
            </a:r>
            <a:r>
              <a:rPr sz="2400" spc="-5" dirty="0">
                <a:solidFill>
                  <a:srgbClr val="D93090"/>
                </a:solidFill>
                <a:latin typeface="Times New Roman"/>
                <a:cs typeface="Times New Roman"/>
              </a:rPr>
              <a:t> </a:t>
            </a:r>
            <a:r>
              <a:rPr sz="2400" dirty="0">
                <a:solidFill>
                  <a:srgbClr val="D93090"/>
                </a:solidFill>
                <a:latin typeface="Times New Roman"/>
                <a:cs typeface="Times New Roman"/>
              </a:rPr>
              <a:t>des </a:t>
            </a:r>
            <a:r>
              <a:rPr sz="2400" spc="-15" dirty="0">
                <a:solidFill>
                  <a:srgbClr val="D93090"/>
                </a:solidFill>
                <a:latin typeface="Times New Roman"/>
                <a:cs typeface="Times New Roman"/>
              </a:rPr>
              <a:t>e</a:t>
            </a:r>
            <a:r>
              <a:rPr sz="2400" spc="-55" dirty="0">
                <a:solidFill>
                  <a:srgbClr val="D93090"/>
                </a:solidFill>
                <a:latin typeface="Times New Roman"/>
                <a:cs typeface="Times New Roman"/>
              </a:rPr>
              <a:t>m</a:t>
            </a:r>
            <a:r>
              <a:rPr sz="2400" spc="-15" dirty="0">
                <a:solidFill>
                  <a:srgbClr val="D93090"/>
                </a:solidFill>
                <a:latin typeface="Times New Roman"/>
                <a:cs typeface="Times New Roman"/>
              </a:rPr>
              <a:t>p</a:t>
            </a:r>
            <a:r>
              <a:rPr sz="2400" spc="-20" dirty="0">
                <a:solidFill>
                  <a:srgbClr val="D93090"/>
                </a:solidFill>
                <a:latin typeface="Times New Roman"/>
                <a:cs typeface="Times New Roman"/>
              </a:rPr>
              <a:t>l</a:t>
            </a:r>
            <a:r>
              <a:rPr sz="2400" dirty="0">
                <a:solidFill>
                  <a:srgbClr val="D93090"/>
                </a:solidFill>
                <a:latin typeface="Times New Roman"/>
                <a:cs typeface="Times New Roman"/>
              </a:rPr>
              <a:t>o</a:t>
            </a:r>
            <a:r>
              <a:rPr sz="2400" spc="-60" dirty="0">
                <a:solidFill>
                  <a:srgbClr val="D93090"/>
                </a:solidFill>
                <a:latin typeface="Times New Roman"/>
                <a:cs typeface="Times New Roman"/>
              </a:rPr>
              <a:t>y</a:t>
            </a:r>
            <a:r>
              <a:rPr sz="2400" dirty="0">
                <a:solidFill>
                  <a:srgbClr val="D93090"/>
                </a:solidFill>
                <a:latin typeface="Times New Roman"/>
                <a:cs typeface="Times New Roman"/>
              </a:rPr>
              <a:t>és</a:t>
            </a:r>
            <a:r>
              <a:rPr sz="2400" spc="75" dirty="0">
                <a:solidFill>
                  <a:srgbClr val="D93090"/>
                </a:solidFill>
                <a:latin typeface="Times New Roman"/>
                <a:cs typeface="Times New Roman"/>
              </a:rPr>
              <a:t> </a:t>
            </a:r>
            <a:r>
              <a:rPr sz="2400" spc="-15" dirty="0">
                <a:solidFill>
                  <a:srgbClr val="D93090"/>
                </a:solidFill>
                <a:latin typeface="Times New Roman"/>
                <a:cs typeface="Times New Roman"/>
              </a:rPr>
              <a:t>qui</a:t>
            </a:r>
            <a:r>
              <a:rPr sz="2400" spc="-10" dirty="0">
                <a:solidFill>
                  <a:srgbClr val="D93090"/>
                </a:solidFill>
                <a:latin typeface="Times New Roman"/>
                <a:cs typeface="Times New Roman"/>
              </a:rPr>
              <a:t> </a:t>
            </a:r>
            <a:r>
              <a:rPr sz="2400" spc="-20" dirty="0">
                <a:solidFill>
                  <a:srgbClr val="D93090"/>
                </a:solidFill>
                <a:latin typeface="Times New Roman"/>
                <a:cs typeface="Times New Roman"/>
              </a:rPr>
              <a:t>t</a:t>
            </a:r>
            <a:r>
              <a:rPr sz="2400" spc="-15" dirty="0">
                <a:solidFill>
                  <a:srgbClr val="D93090"/>
                </a:solidFill>
                <a:latin typeface="Times New Roman"/>
                <a:cs typeface="Times New Roman"/>
              </a:rPr>
              <a:t>rav</a:t>
            </a:r>
            <a:r>
              <a:rPr sz="2400" spc="-25" dirty="0">
                <a:solidFill>
                  <a:srgbClr val="D93090"/>
                </a:solidFill>
                <a:latin typeface="Times New Roman"/>
                <a:cs typeface="Times New Roman"/>
              </a:rPr>
              <a:t>a</a:t>
            </a:r>
            <a:r>
              <a:rPr sz="2400" spc="-10" dirty="0">
                <a:solidFill>
                  <a:srgbClr val="D93090"/>
                </a:solidFill>
                <a:latin typeface="Times New Roman"/>
                <a:cs typeface="Times New Roman"/>
              </a:rPr>
              <a:t>i</a:t>
            </a:r>
            <a:r>
              <a:rPr sz="2400" spc="-25" dirty="0">
                <a:solidFill>
                  <a:srgbClr val="D93090"/>
                </a:solidFill>
                <a:latin typeface="Times New Roman"/>
                <a:cs typeface="Times New Roman"/>
              </a:rPr>
              <a:t>l</a:t>
            </a:r>
            <a:r>
              <a:rPr sz="2400" spc="-10" dirty="0">
                <a:solidFill>
                  <a:srgbClr val="D93090"/>
                </a:solidFill>
                <a:latin typeface="Times New Roman"/>
                <a:cs typeface="Times New Roman"/>
              </a:rPr>
              <a:t>l</a:t>
            </a:r>
            <a:r>
              <a:rPr sz="2400" spc="-30" dirty="0">
                <a:solidFill>
                  <a:srgbClr val="D93090"/>
                </a:solidFill>
                <a:latin typeface="Times New Roman"/>
                <a:cs typeface="Times New Roman"/>
              </a:rPr>
              <a:t>e</a:t>
            </a:r>
            <a:r>
              <a:rPr sz="2400" spc="-10" dirty="0">
                <a:solidFill>
                  <a:srgbClr val="D93090"/>
                </a:solidFill>
                <a:latin typeface="Times New Roman"/>
                <a:cs typeface="Times New Roman"/>
              </a:rPr>
              <a:t>nt</a:t>
            </a:r>
            <a:r>
              <a:rPr sz="2400" spc="10" dirty="0">
                <a:solidFill>
                  <a:srgbClr val="D93090"/>
                </a:solidFill>
                <a:latin typeface="Times New Roman"/>
                <a:cs typeface="Times New Roman"/>
              </a:rPr>
              <a:t> </a:t>
            </a:r>
            <a:r>
              <a:rPr sz="2400" dirty="0">
                <a:solidFill>
                  <a:srgbClr val="D93090"/>
                </a:solidFill>
                <a:latin typeface="Times New Roman"/>
                <a:cs typeface="Times New Roman"/>
              </a:rPr>
              <a:t>dans </a:t>
            </a:r>
            <a:r>
              <a:rPr sz="2400" spc="-15" dirty="0">
                <a:solidFill>
                  <a:srgbClr val="D93090"/>
                </a:solidFill>
                <a:latin typeface="Times New Roman"/>
                <a:cs typeface="Times New Roman"/>
              </a:rPr>
              <a:t>une</a:t>
            </a:r>
            <a:r>
              <a:rPr sz="2400" spc="10" dirty="0">
                <a:solidFill>
                  <a:srgbClr val="D93090"/>
                </a:solidFill>
                <a:latin typeface="Times New Roman"/>
                <a:cs typeface="Times New Roman"/>
              </a:rPr>
              <a:t> </a:t>
            </a:r>
            <a:r>
              <a:rPr sz="2400" spc="-15" dirty="0">
                <a:solidFill>
                  <a:srgbClr val="D93090"/>
                </a:solidFill>
                <a:latin typeface="Times New Roman"/>
                <a:cs typeface="Times New Roman"/>
              </a:rPr>
              <a:t>v</a:t>
            </a:r>
            <a:r>
              <a:rPr sz="2400" spc="-20" dirty="0">
                <a:solidFill>
                  <a:srgbClr val="D93090"/>
                </a:solidFill>
                <a:latin typeface="Times New Roman"/>
                <a:cs typeface="Times New Roman"/>
              </a:rPr>
              <a:t>i</a:t>
            </a:r>
            <a:r>
              <a:rPr sz="2400" spc="-10" dirty="0">
                <a:solidFill>
                  <a:srgbClr val="D93090"/>
                </a:solidFill>
                <a:latin typeface="Times New Roman"/>
                <a:cs typeface="Times New Roman"/>
              </a:rPr>
              <a:t>l</a:t>
            </a:r>
            <a:r>
              <a:rPr sz="2400" spc="-25" dirty="0">
                <a:solidFill>
                  <a:srgbClr val="D93090"/>
                </a:solidFill>
                <a:latin typeface="Times New Roman"/>
                <a:cs typeface="Times New Roman"/>
              </a:rPr>
              <a:t>l</a:t>
            </a:r>
            <a:r>
              <a:rPr sz="2400" spc="-15" dirty="0">
                <a:solidFill>
                  <a:srgbClr val="D93090"/>
                </a:solidFill>
                <a:latin typeface="Times New Roman"/>
                <a:cs typeface="Times New Roman"/>
              </a:rPr>
              <a:t>e</a:t>
            </a:r>
            <a:r>
              <a:rPr sz="2400" dirty="0">
                <a:solidFill>
                  <a:srgbClr val="D93090"/>
                </a:solidFill>
                <a:latin typeface="Times New Roman"/>
                <a:cs typeface="Times New Roman"/>
              </a:rPr>
              <a:t> où </a:t>
            </a:r>
            <a:r>
              <a:rPr sz="2400" spc="-25" dirty="0">
                <a:solidFill>
                  <a:srgbClr val="D93090"/>
                </a:solidFill>
                <a:latin typeface="Times New Roman"/>
                <a:cs typeface="Times New Roman"/>
              </a:rPr>
              <a:t>i</a:t>
            </a:r>
            <a:r>
              <a:rPr sz="2400" spc="-10" dirty="0">
                <a:solidFill>
                  <a:srgbClr val="D93090"/>
                </a:solidFill>
                <a:latin typeface="Times New Roman"/>
                <a:cs typeface="Times New Roman"/>
              </a:rPr>
              <a:t>l </a:t>
            </a:r>
            <a:r>
              <a:rPr sz="2400" dirty="0">
                <a:solidFill>
                  <a:srgbClr val="D93090"/>
                </a:solidFill>
                <a:latin typeface="Times New Roman"/>
                <a:cs typeface="Times New Roman"/>
              </a:rPr>
              <a:t>y</a:t>
            </a:r>
            <a:r>
              <a:rPr sz="2400" spc="-5" dirty="0">
                <a:solidFill>
                  <a:srgbClr val="D93090"/>
                </a:solidFill>
                <a:latin typeface="Times New Roman"/>
                <a:cs typeface="Times New Roman"/>
              </a:rPr>
              <a:t> </a:t>
            </a:r>
            <a:r>
              <a:rPr sz="2400" spc="-15" dirty="0">
                <a:solidFill>
                  <a:srgbClr val="D93090"/>
                </a:solidFill>
                <a:latin typeface="Times New Roman"/>
                <a:cs typeface="Times New Roman"/>
              </a:rPr>
              <a:t>a</a:t>
            </a:r>
            <a:r>
              <a:rPr sz="2400" dirty="0">
                <a:solidFill>
                  <a:srgbClr val="D93090"/>
                </a:solidFill>
                <a:latin typeface="Times New Roman"/>
                <a:cs typeface="Times New Roman"/>
              </a:rPr>
              <a:t> </a:t>
            </a:r>
            <a:r>
              <a:rPr sz="2400" spc="-30" dirty="0" smtClean="0">
                <a:solidFill>
                  <a:srgbClr val="D93090"/>
                </a:solidFill>
                <a:latin typeface="Times New Roman"/>
                <a:cs typeface="Times New Roman"/>
              </a:rPr>
              <a:t>a</a:t>
            </a:r>
            <a:r>
              <a:rPr sz="2400" dirty="0" smtClean="0">
                <a:solidFill>
                  <a:srgbClr val="D93090"/>
                </a:solidFill>
                <a:latin typeface="Times New Roman"/>
                <a:cs typeface="Times New Roman"/>
              </a:rPr>
              <a:t>u</a:t>
            </a:r>
            <a:r>
              <a:rPr lang="fr-FR" sz="2400" dirty="0">
                <a:latin typeface="Times New Roman"/>
                <a:cs typeface="Times New Roman"/>
              </a:rPr>
              <a:t> </a:t>
            </a:r>
            <a:r>
              <a:rPr sz="2400" spc="-30" dirty="0" err="1" smtClean="0">
                <a:solidFill>
                  <a:srgbClr val="D93090"/>
                </a:solidFill>
                <a:latin typeface="Times New Roman"/>
                <a:cs typeface="Times New Roman"/>
              </a:rPr>
              <a:t>m</a:t>
            </a:r>
            <a:r>
              <a:rPr sz="2400" dirty="0" err="1" smtClean="0">
                <a:solidFill>
                  <a:srgbClr val="D93090"/>
                </a:solidFill>
                <a:latin typeface="Times New Roman"/>
                <a:cs typeface="Times New Roman"/>
              </a:rPr>
              <a:t>o</a:t>
            </a:r>
            <a:r>
              <a:rPr sz="2400" spc="-10" dirty="0" err="1" smtClean="0">
                <a:solidFill>
                  <a:srgbClr val="D93090"/>
                </a:solidFill>
                <a:latin typeface="Times New Roman"/>
                <a:cs typeface="Times New Roman"/>
              </a:rPr>
              <a:t>i</a:t>
            </a:r>
            <a:r>
              <a:rPr sz="2400" dirty="0" err="1" smtClean="0">
                <a:solidFill>
                  <a:srgbClr val="D93090"/>
                </a:solidFill>
                <a:latin typeface="Times New Roman"/>
                <a:cs typeface="Times New Roman"/>
              </a:rPr>
              <a:t>ns</a:t>
            </a:r>
            <a:r>
              <a:rPr sz="2400" dirty="0" smtClean="0">
                <a:solidFill>
                  <a:srgbClr val="D93090"/>
                </a:solidFill>
                <a:latin typeface="Times New Roman"/>
                <a:cs typeface="Times New Roman"/>
              </a:rPr>
              <a:t> </a:t>
            </a:r>
            <a:r>
              <a:rPr sz="2400" dirty="0">
                <a:solidFill>
                  <a:srgbClr val="D93090"/>
                </a:solidFill>
                <a:latin typeface="Times New Roman"/>
                <a:cs typeface="Times New Roman"/>
              </a:rPr>
              <a:t>un pro</a:t>
            </a:r>
            <a:r>
              <a:rPr sz="2400" spc="5" dirty="0">
                <a:solidFill>
                  <a:srgbClr val="D93090"/>
                </a:solidFill>
                <a:latin typeface="Times New Roman"/>
                <a:cs typeface="Times New Roman"/>
              </a:rPr>
              <a:t>j</a:t>
            </a:r>
            <a:r>
              <a:rPr sz="2400" dirty="0">
                <a:solidFill>
                  <a:srgbClr val="D93090"/>
                </a:solidFill>
                <a:latin typeface="Times New Roman"/>
                <a:cs typeface="Times New Roman"/>
              </a:rPr>
              <a:t>e</a:t>
            </a:r>
            <a:r>
              <a:rPr sz="2400" spc="-15" dirty="0">
                <a:solidFill>
                  <a:srgbClr val="D93090"/>
                </a:solidFill>
                <a:latin typeface="Times New Roman"/>
                <a:cs typeface="Times New Roman"/>
              </a:rPr>
              <a:t>t</a:t>
            </a:r>
            <a:r>
              <a:rPr sz="2400" dirty="0">
                <a:solidFill>
                  <a:srgbClr val="D93090"/>
                </a:solidFill>
                <a:latin typeface="Times New Roman"/>
                <a:cs typeface="Times New Roman"/>
              </a:rPr>
              <a:t>?</a:t>
            </a:r>
            <a:endParaRPr sz="2400" dirty="0">
              <a:latin typeface="Times New Roman"/>
              <a:cs typeface="Times New Roman"/>
            </a:endParaRPr>
          </a:p>
        </p:txBody>
      </p:sp>
      <p:sp>
        <p:nvSpPr>
          <p:cNvPr id="5" name="object 5"/>
          <p:cNvSpPr txBox="1"/>
          <p:nvPr/>
        </p:nvSpPr>
        <p:spPr>
          <a:xfrm>
            <a:off x="298784" y="3894853"/>
            <a:ext cx="8217489" cy="684611"/>
          </a:xfrm>
          <a:prstGeom prst="rect">
            <a:avLst/>
          </a:prstGeom>
        </p:spPr>
        <p:txBody>
          <a:bodyPr vert="horz" wrap="square" lIns="0" tIns="0" rIns="0" bIns="0" rtlCol="0">
            <a:spAutoFit/>
          </a:bodyPr>
          <a:lstStyle/>
          <a:p>
            <a:pPr marL="91440" marR="982980" indent="-79375">
              <a:lnSpc>
                <a:spcPct val="124100"/>
              </a:lnSpc>
              <a:tabLst>
                <a:tab pos="640080" algn="l"/>
              </a:tabLst>
            </a:pPr>
            <a:r>
              <a:rPr lang="fr-FR" b="1" spc="-5" dirty="0" smtClean="0">
                <a:solidFill>
                  <a:srgbClr val="000098"/>
                </a:solidFill>
                <a:latin typeface="Courier New"/>
                <a:cs typeface="Courier New"/>
              </a:rPr>
              <a:t>SELECT  </a:t>
            </a:r>
            <a:r>
              <a:rPr spc="-5" dirty="0" err="1" smtClean="0">
                <a:solidFill>
                  <a:srgbClr val="000098"/>
                </a:solidFill>
                <a:latin typeface="Courier New"/>
                <a:cs typeface="Courier New"/>
              </a:rPr>
              <a:t>e.</a:t>
            </a:r>
            <a:r>
              <a:rPr spc="-20" dirty="0" err="1" smtClean="0">
                <a:solidFill>
                  <a:srgbClr val="000098"/>
                </a:solidFill>
                <a:latin typeface="Courier New"/>
                <a:cs typeface="Courier New"/>
              </a:rPr>
              <a:t>E</a:t>
            </a:r>
            <a:r>
              <a:rPr spc="-5" dirty="0" err="1" smtClean="0">
                <a:solidFill>
                  <a:srgbClr val="000098"/>
                </a:solidFill>
                <a:latin typeface="Courier New"/>
                <a:cs typeface="Courier New"/>
              </a:rPr>
              <a:t>name</a:t>
            </a:r>
            <a:r>
              <a:rPr spc="-5" dirty="0" smtClean="0">
                <a:solidFill>
                  <a:srgbClr val="000098"/>
                </a:solidFill>
                <a:latin typeface="Times New Roman"/>
                <a:cs typeface="Times New Roman"/>
              </a:rPr>
              <a:t> </a:t>
            </a:r>
            <a:r>
              <a:rPr lang="fr-FR" b="1" spc="-5" dirty="0">
                <a:solidFill>
                  <a:srgbClr val="000098"/>
                </a:solidFill>
                <a:latin typeface="Courier New"/>
                <a:cs typeface="Courier New"/>
              </a:rPr>
              <a:t>FR</a:t>
            </a:r>
            <a:r>
              <a:rPr lang="fr-FR" b="1" spc="-20" dirty="0">
                <a:solidFill>
                  <a:srgbClr val="000098"/>
                </a:solidFill>
                <a:latin typeface="Courier New"/>
                <a:cs typeface="Courier New"/>
              </a:rPr>
              <a:t>O</a:t>
            </a:r>
            <a:r>
              <a:rPr lang="fr-FR" b="1" dirty="0">
                <a:solidFill>
                  <a:srgbClr val="000098"/>
                </a:solidFill>
                <a:latin typeface="Courier New"/>
                <a:cs typeface="Courier New"/>
              </a:rPr>
              <a:t>M</a:t>
            </a:r>
            <a:r>
              <a:rPr lang="fr-FR" b="1" dirty="0">
                <a:solidFill>
                  <a:srgbClr val="000098"/>
                </a:solidFill>
                <a:latin typeface="Times New Roman"/>
                <a:cs typeface="Times New Roman"/>
              </a:rPr>
              <a:t> </a:t>
            </a:r>
            <a:r>
              <a:rPr lang="fr-FR" b="1" dirty="0" smtClean="0">
                <a:solidFill>
                  <a:srgbClr val="000098"/>
                </a:solidFill>
                <a:latin typeface="Times New Roman"/>
                <a:cs typeface="Times New Roman"/>
              </a:rPr>
              <a:t> </a:t>
            </a:r>
            <a:r>
              <a:rPr spc="-5" dirty="0" err="1" smtClean="0">
                <a:solidFill>
                  <a:srgbClr val="00279E"/>
                </a:solidFill>
                <a:latin typeface="Courier New"/>
                <a:cs typeface="Courier New"/>
              </a:rPr>
              <a:t>Em</a:t>
            </a:r>
            <a:r>
              <a:rPr dirty="0" err="1" smtClean="0">
                <a:solidFill>
                  <a:srgbClr val="00279E"/>
                </a:solidFill>
                <a:latin typeface="Courier New"/>
                <a:cs typeface="Courier New"/>
              </a:rPr>
              <a:t>p</a:t>
            </a:r>
            <a:r>
              <a:rPr dirty="0">
                <a:solidFill>
                  <a:srgbClr val="00279E"/>
                </a:solidFill>
                <a:latin typeface="Times New Roman"/>
                <a:cs typeface="Times New Roman"/>
              </a:rPr>
              <a:t>	</a:t>
            </a:r>
            <a:r>
              <a:rPr dirty="0">
                <a:solidFill>
                  <a:srgbClr val="00279E"/>
                </a:solidFill>
                <a:latin typeface="Courier New"/>
                <a:cs typeface="Courier New"/>
              </a:rPr>
              <a:t>e</a:t>
            </a:r>
            <a:endParaRPr dirty="0">
              <a:latin typeface="Courier New"/>
              <a:cs typeface="Courier New"/>
            </a:endParaRPr>
          </a:p>
          <a:p>
            <a:pPr marL="12700">
              <a:spcBef>
                <a:spcPts val="480"/>
              </a:spcBef>
            </a:pPr>
            <a:r>
              <a:rPr lang="fr-FR" b="1" spc="-5" dirty="0">
                <a:solidFill>
                  <a:srgbClr val="000098"/>
                </a:solidFill>
                <a:latin typeface="Courier New"/>
                <a:cs typeface="Courier New"/>
              </a:rPr>
              <a:t>WHERE </a:t>
            </a:r>
            <a:r>
              <a:rPr b="1" spc="-5" dirty="0" smtClean="0">
                <a:solidFill>
                  <a:srgbClr val="000098"/>
                </a:solidFill>
                <a:latin typeface="Courier New"/>
                <a:cs typeface="Courier New"/>
              </a:rPr>
              <a:t>EX</a:t>
            </a:r>
            <a:r>
              <a:rPr b="1" spc="-20" dirty="0" smtClean="0">
                <a:solidFill>
                  <a:srgbClr val="000098"/>
                </a:solidFill>
                <a:latin typeface="Courier New"/>
                <a:cs typeface="Courier New"/>
              </a:rPr>
              <a:t>I</a:t>
            </a:r>
            <a:r>
              <a:rPr b="1" spc="-5" dirty="0" smtClean="0">
                <a:solidFill>
                  <a:srgbClr val="000098"/>
                </a:solidFill>
                <a:latin typeface="Courier New"/>
                <a:cs typeface="Courier New"/>
              </a:rPr>
              <a:t>ST</a:t>
            </a:r>
            <a:r>
              <a:rPr b="1" dirty="0" smtClean="0">
                <a:solidFill>
                  <a:srgbClr val="000098"/>
                </a:solidFill>
                <a:latin typeface="Courier New"/>
                <a:cs typeface="Courier New"/>
              </a:rPr>
              <a:t>S</a:t>
            </a:r>
            <a:r>
              <a:rPr b="1" spc="-290" dirty="0" smtClean="0">
                <a:solidFill>
                  <a:srgbClr val="000098"/>
                </a:solidFill>
                <a:latin typeface="Times New Roman"/>
                <a:cs typeface="Times New Roman"/>
              </a:rPr>
              <a:t> </a:t>
            </a:r>
            <a:r>
              <a:rPr spc="-5" dirty="0">
                <a:solidFill>
                  <a:srgbClr val="000098"/>
                </a:solidFill>
                <a:latin typeface="Courier New"/>
                <a:cs typeface="Courier New"/>
              </a:rPr>
              <a:t>(</a:t>
            </a:r>
            <a:r>
              <a:rPr b="1" spc="-5" dirty="0" smtClean="0">
                <a:solidFill>
                  <a:srgbClr val="000098"/>
                </a:solidFill>
                <a:latin typeface="Courier New"/>
                <a:cs typeface="Courier New"/>
              </a:rPr>
              <a:t>SELE</a:t>
            </a:r>
            <a:r>
              <a:rPr b="1" spc="-20" dirty="0" smtClean="0">
                <a:solidFill>
                  <a:srgbClr val="000098"/>
                </a:solidFill>
                <a:latin typeface="Courier New"/>
                <a:cs typeface="Courier New"/>
              </a:rPr>
              <a:t>C</a:t>
            </a:r>
            <a:r>
              <a:rPr b="1" dirty="0" smtClean="0">
                <a:solidFill>
                  <a:srgbClr val="000098"/>
                </a:solidFill>
                <a:latin typeface="Courier New"/>
                <a:cs typeface="Courier New"/>
              </a:rPr>
              <a:t>T</a:t>
            </a:r>
            <a:r>
              <a:rPr lang="fr-FR" dirty="0">
                <a:latin typeface="Courier New"/>
                <a:cs typeface="Courier New"/>
              </a:rPr>
              <a:t> </a:t>
            </a:r>
            <a:r>
              <a:rPr b="1" spc="-5" dirty="0" smtClean="0">
                <a:solidFill>
                  <a:srgbClr val="000098"/>
                </a:solidFill>
                <a:latin typeface="Courier New"/>
                <a:cs typeface="Courier New"/>
              </a:rPr>
              <a:t>F</a:t>
            </a:r>
            <a:r>
              <a:rPr b="1" spc="-20" dirty="0" smtClean="0">
                <a:solidFill>
                  <a:srgbClr val="000098"/>
                </a:solidFill>
                <a:latin typeface="Courier New"/>
                <a:cs typeface="Courier New"/>
              </a:rPr>
              <a:t>R</a:t>
            </a:r>
            <a:r>
              <a:rPr b="1" spc="-5" dirty="0" smtClean="0">
                <a:solidFill>
                  <a:srgbClr val="000098"/>
                </a:solidFill>
                <a:latin typeface="Courier New"/>
                <a:cs typeface="Courier New"/>
              </a:rPr>
              <a:t>OM</a:t>
            </a:r>
            <a:r>
              <a:rPr lang="fr-FR" b="1" spc="-5" dirty="0" smtClean="0">
                <a:solidFill>
                  <a:srgbClr val="000098"/>
                </a:solidFill>
                <a:latin typeface="Courier New"/>
                <a:cs typeface="Courier New"/>
              </a:rPr>
              <a:t> </a:t>
            </a:r>
            <a:r>
              <a:rPr lang="fr-FR" spc="-5" dirty="0">
                <a:solidFill>
                  <a:srgbClr val="000098"/>
                </a:solidFill>
                <a:latin typeface="Courier New"/>
                <a:cs typeface="Courier New"/>
              </a:rPr>
              <a:t>Proje</a:t>
            </a:r>
            <a:r>
              <a:rPr lang="fr-FR" spc="-20" dirty="0">
                <a:solidFill>
                  <a:srgbClr val="000098"/>
                </a:solidFill>
                <a:latin typeface="Courier New"/>
                <a:cs typeface="Courier New"/>
              </a:rPr>
              <a:t>c</a:t>
            </a:r>
            <a:r>
              <a:rPr lang="fr-FR" dirty="0">
                <a:solidFill>
                  <a:srgbClr val="000098"/>
                </a:solidFill>
                <a:latin typeface="Courier New"/>
                <a:cs typeface="Courier New"/>
              </a:rPr>
              <a:t>t </a:t>
            </a:r>
            <a:r>
              <a:rPr lang="fr-FR" b="1" spc="-5" dirty="0" smtClean="0">
                <a:solidFill>
                  <a:srgbClr val="000098"/>
                </a:solidFill>
                <a:latin typeface="Courier New"/>
                <a:cs typeface="Courier New"/>
              </a:rPr>
              <a:t>W</a:t>
            </a:r>
            <a:r>
              <a:rPr lang="fr-FR" b="1" spc="-25" dirty="0" smtClean="0">
                <a:solidFill>
                  <a:srgbClr val="000098"/>
                </a:solidFill>
                <a:latin typeface="Courier New"/>
                <a:cs typeface="Courier New"/>
              </a:rPr>
              <a:t>H</a:t>
            </a:r>
            <a:r>
              <a:rPr lang="fr-FR" b="1" spc="-5" dirty="0" smtClean="0">
                <a:solidFill>
                  <a:srgbClr val="000098"/>
                </a:solidFill>
                <a:latin typeface="Courier New"/>
                <a:cs typeface="Courier New"/>
              </a:rPr>
              <a:t>ER</a:t>
            </a:r>
            <a:r>
              <a:rPr lang="fr-FR" b="1" dirty="0" smtClean="0">
                <a:solidFill>
                  <a:srgbClr val="000098"/>
                </a:solidFill>
                <a:latin typeface="Courier New"/>
                <a:cs typeface="Courier New"/>
              </a:rPr>
              <a:t>E</a:t>
            </a:r>
            <a:r>
              <a:rPr lang="fr-FR" b="1" dirty="0" smtClean="0">
                <a:solidFill>
                  <a:srgbClr val="000098"/>
                </a:solidFill>
                <a:latin typeface="Times New Roman"/>
                <a:cs typeface="Times New Roman"/>
              </a:rPr>
              <a:t> </a:t>
            </a:r>
            <a:r>
              <a:rPr lang="fr-FR" b="1" spc="15" dirty="0" smtClean="0">
                <a:solidFill>
                  <a:srgbClr val="000098"/>
                </a:solidFill>
                <a:latin typeface="Times New Roman"/>
                <a:cs typeface="Times New Roman"/>
              </a:rPr>
              <a:t> </a:t>
            </a:r>
            <a:r>
              <a:rPr lang="fr-FR" spc="-5" dirty="0" err="1">
                <a:solidFill>
                  <a:srgbClr val="000098"/>
                </a:solidFill>
                <a:latin typeface="Courier New"/>
                <a:cs typeface="Courier New"/>
              </a:rPr>
              <a:t>e.Cit</a:t>
            </a:r>
            <a:r>
              <a:rPr lang="fr-FR" spc="-20" dirty="0" err="1">
                <a:solidFill>
                  <a:srgbClr val="000098"/>
                </a:solidFill>
                <a:latin typeface="Courier New"/>
                <a:cs typeface="Courier New"/>
              </a:rPr>
              <a:t>y</a:t>
            </a:r>
            <a:r>
              <a:rPr lang="fr-FR" spc="-5" dirty="0">
                <a:solidFill>
                  <a:srgbClr val="000098"/>
                </a:solidFill>
                <a:latin typeface="Courier New"/>
                <a:cs typeface="Courier New"/>
              </a:rPr>
              <a:t>=</a:t>
            </a:r>
            <a:r>
              <a:rPr lang="fr-FR" spc="-5" dirty="0" err="1">
                <a:solidFill>
                  <a:srgbClr val="000098"/>
                </a:solidFill>
                <a:latin typeface="Courier New"/>
                <a:cs typeface="Courier New"/>
              </a:rPr>
              <a:t>Pr</a:t>
            </a:r>
            <a:r>
              <a:rPr lang="fr-FR" spc="-30" dirty="0" err="1">
                <a:solidFill>
                  <a:srgbClr val="000098"/>
                </a:solidFill>
                <a:latin typeface="Courier New"/>
                <a:cs typeface="Courier New"/>
              </a:rPr>
              <a:t>o</a:t>
            </a:r>
            <a:r>
              <a:rPr lang="fr-FR" spc="-5" dirty="0" err="1">
                <a:solidFill>
                  <a:srgbClr val="000098"/>
                </a:solidFill>
                <a:latin typeface="Courier New"/>
                <a:cs typeface="Courier New"/>
              </a:rPr>
              <a:t>jec</a:t>
            </a:r>
            <a:r>
              <a:rPr lang="fr-FR" spc="-30" dirty="0" err="1">
                <a:solidFill>
                  <a:srgbClr val="000098"/>
                </a:solidFill>
                <a:latin typeface="Courier New"/>
                <a:cs typeface="Courier New"/>
              </a:rPr>
              <a:t>t</a:t>
            </a:r>
            <a:r>
              <a:rPr lang="fr-FR" spc="-5" dirty="0" err="1">
                <a:solidFill>
                  <a:srgbClr val="000098"/>
                </a:solidFill>
                <a:latin typeface="Courier New"/>
                <a:cs typeface="Courier New"/>
              </a:rPr>
              <a:t>.Ci</a:t>
            </a:r>
            <a:r>
              <a:rPr lang="fr-FR" spc="-30" dirty="0" err="1">
                <a:solidFill>
                  <a:srgbClr val="000098"/>
                </a:solidFill>
                <a:latin typeface="Courier New"/>
                <a:cs typeface="Courier New"/>
              </a:rPr>
              <a:t>t</a:t>
            </a:r>
            <a:r>
              <a:rPr lang="fr-FR" spc="-25" dirty="0" err="1">
                <a:solidFill>
                  <a:srgbClr val="000098"/>
                </a:solidFill>
                <a:latin typeface="Courier New"/>
                <a:cs typeface="Courier New"/>
              </a:rPr>
              <a:t>y</a:t>
            </a:r>
            <a:r>
              <a:rPr lang="fr-FR" dirty="0" smtClean="0">
                <a:solidFill>
                  <a:srgbClr val="000098"/>
                </a:solidFill>
                <a:latin typeface="Courier New"/>
                <a:cs typeface="Courier New"/>
              </a:rPr>
              <a:t>)</a:t>
            </a:r>
            <a:endParaRPr lang="fr-FR" dirty="0">
              <a:latin typeface="Courier New"/>
              <a:cs typeface="Courier New"/>
            </a:endParaRPr>
          </a:p>
        </p:txBody>
      </p:sp>
      <p:sp>
        <p:nvSpPr>
          <p:cNvPr id="7" name="object 7"/>
          <p:cNvSpPr txBox="1"/>
          <p:nvPr/>
        </p:nvSpPr>
        <p:spPr>
          <a:xfrm>
            <a:off x="298784" y="4634296"/>
            <a:ext cx="6406515" cy="638636"/>
          </a:xfrm>
          <a:prstGeom prst="rect">
            <a:avLst/>
          </a:prstGeom>
        </p:spPr>
        <p:txBody>
          <a:bodyPr vert="horz" wrap="square" lIns="0" tIns="0" rIns="0" bIns="0" rtlCol="0">
            <a:spAutoFit/>
          </a:bodyPr>
          <a:lstStyle/>
          <a:p>
            <a:pPr>
              <a:spcBef>
                <a:spcPts val="27"/>
              </a:spcBef>
            </a:pPr>
            <a:endParaRPr sz="1750" dirty="0">
              <a:latin typeface="Times New Roman"/>
              <a:cs typeface="Times New Roman"/>
            </a:endParaRPr>
          </a:p>
          <a:p>
            <a:pPr marL="355600" indent="-342900">
              <a:buClr>
                <a:srgbClr val="000098"/>
              </a:buClr>
              <a:buFont typeface="Times New Roman"/>
              <a:buChar char="•"/>
              <a:tabLst>
                <a:tab pos="356235" algn="l"/>
              </a:tabLst>
            </a:pPr>
            <a:r>
              <a:rPr sz="2400" dirty="0">
                <a:solidFill>
                  <a:srgbClr val="D93090"/>
                </a:solidFill>
                <a:latin typeface="Times New Roman"/>
                <a:cs typeface="Times New Roman"/>
              </a:rPr>
              <a:t>No</a:t>
            </a:r>
            <a:r>
              <a:rPr sz="2400" spc="-20" dirty="0">
                <a:solidFill>
                  <a:srgbClr val="D93090"/>
                </a:solidFill>
                <a:latin typeface="Times New Roman"/>
                <a:cs typeface="Times New Roman"/>
              </a:rPr>
              <a:t>m</a:t>
            </a:r>
            <a:r>
              <a:rPr sz="2400" dirty="0">
                <a:solidFill>
                  <a:srgbClr val="D93090"/>
                </a:solidFill>
                <a:latin typeface="Times New Roman"/>
                <a:cs typeface="Times New Roman"/>
              </a:rPr>
              <a:t>s des pro</a:t>
            </a:r>
            <a:r>
              <a:rPr sz="2400" spc="10" dirty="0">
                <a:solidFill>
                  <a:srgbClr val="D93090"/>
                </a:solidFill>
                <a:latin typeface="Times New Roman"/>
                <a:cs typeface="Times New Roman"/>
              </a:rPr>
              <a:t>j</a:t>
            </a:r>
            <a:r>
              <a:rPr sz="2400" dirty="0">
                <a:solidFill>
                  <a:srgbClr val="D93090"/>
                </a:solidFill>
                <a:latin typeface="Times New Roman"/>
                <a:cs typeface="Times New Roman"/>
              </a:rPr>
              <a:t>e</a:t>
            </a:r>
            <a:r>
              <a:rPr sz="2400" spc="-15" dirty="0">
                <a:solidFill>
                  <a:srgbClr val="D93090"/>
                </a:solidFill>
                <a:latin typeface="Times New Roman"/>
                <a:cs typeface="Times New Roman"/>
              </a:rPr>
              <a:t>t</a:t>
            </a:r>
            <a:r>
              <a:rPr sz="2400" dirty="0">
                <a:solidFill>
                  <a:srgbClr val="D93090"/>
                </a:solidFill>
                <a:latin typeface="Times New Roman"/>
                <a:cs typeface="Times New Roman"/>
              </a:rPr>
              <a:t>s</a:t>
            </a:r>
            <a:r>
              <a:rPr sz="2400" spc="-15" dirty="0">
                <a:solidFill>
                  <a:srgbClr val="D93090"/>
                </a:solidFill>
                <a:latin typeface="Times New Roman"/>
                <a:cs typeface="Times New Roman"/>
              </a:rPr>
              <a:t> </a:t>
            </a:r>
            <a:r>
              <a:rPr sz="2400" dirty="0">
                <a:solidFill>
                  <a:srgbClr val="D93090"/>
                </a:solidFill>
                <a:latin typeface="Times New Roman"/>
                <a:cs typeface="Times New Roman"/>
              </a:rPr>
              <a:t>qui</a:t>
            </a:r>
            <a:r>
              <a:rPr sz="2400" spc="-10" dirty="0">
                <a:solidFill>
                  <a:srgbClr val="D93090"/>
                </a:solidFill>
                <a:latin typeface="Times New Roman"/>
                <a:cs typeface="Times New Roman"/>
              </a:rPr>
              <a:t> </a:t>
            </a:r>
            <a:r>
              <a:rPr sz="2400" dirty="0">
                <a:solidFill>
                  <a:srgbClr val="D93090"/>
                </a:solidFill>
                <a:latin typeface="Times New Roman"/>
                <a:cs typeface="Times New Roman"/>
              </a:rPr>
              <a:t>e</a:t>
            </a:r>
            <a:r>
              <a:rPr sz="2400" spc="-35" dirty="0">
                <a:solidFill>
                  <a:srgbClr val="D93090"/>
                </a:solidFill>
                <a:latin typeface="Times New Roman"/>
                <a:cs typeface="Times New Roman"/>
              </a:rPr>
              <a:t>m</a:t>
            </a:r>
            <a:r>
              <a:rPr sz="2400" dirty="0">
                <a:solidFill>
                  <a:srgbClr val="D93090"/>
                </a:solidFill>
                <a:latin typeface="Times New Roman"/>
                <a:cs typeface="Times New Roman"/>
              </a:rPr>
              <a:t>p</a:t>
            </a:r>
            <a:r>
              <a:rPr sz="2400" spc="-10" dirty="0">
                <a:solidFill>
                  <a:srgbClr val="D93090"/>
                </a:solidFill>
                <a:latin typeface="Times New Roman"/>
                <a:cs typeface="Times New Roman"/>
              </a:rPr>
              <a:t>l</a:t>
            </a:r>
            <a:r>
              <a:rPr sz="2400" dirty="0">
                <a:solidFill>
                  <a:srgbClr val="D93090"/>
                </a:solidFill>
                <a:latin typeface="Times New Roman"/>
                <a:cs typeface="Times New Roman"/>
              </a:rPr>
              <a:t>o</a:t>
            </a:r>
            <a:r>
              <a:rPr sz="2400" spc="-10" dirty="0">
                <a:solidFill>
                  <a:srgbClr val="D93090"/>
                </a:solidFill>
                <a:latin typeface="Times New Roman"/>
                <a:cs typeface="Times New Roman"/>
              </a:rPr>
              <a:t>i</a:t>
            </a:r>
            <a:r>
              <a:rPr sz="2400" dirty="0">
                <a:solidFill>
                  <a:srgbClr val="D93090"/>
                </a:solidFill>
                <a:latin typeface="Times New Roman"/>
                <a:cs typeface="Times New Roman"/>
              </a:rPr>
              <a:t>ent</a:t>
            </a:r>
            <a:r>
              <a:rPr sz="2400" spc="25" dirty="0">
                <a:solidFill>
                  <a:srgbClr val="D93090"/>
                </a:solidFill>
                <a:latin typeface="Times New Roman"/>
                <a:cs typeface="Times New Roman"/>
              </a:rPr>
              <a:t> </a:t>
            </a:r>
            <a:r>
              <a:rPr sz="2400" dirty="0">
                <a:solidFill>
                  <a:srgbClr val="D93090"/>
                </a:solidFill>
                <a:latin typeface="Times New Roman"/>
                <a:cs typeface="Times New Roman"/>
              </a:rPr>
              <a:t>des </a:t>
            </a:r>
            <a:r>
              <a:rPr sz="2400" spc="5" dirty="0">
                <a:solidFill>
                  <a:srgbClr val="D93090"/>
                </a:solidFill>
                <a:latin typeface="Times New Roman"/>
                <a:cs typeface="Times New Roman"/>
              </a:rPr>
              <a:t>‘</a:t>
            </a:r>
            <a:r>
              <a:rPr sz="2400" spc="-25" dirty="0">
                <a:solidFill>
                  <a:srgbClr val="D93090"/>
                </a:solidFill>
                <a:latin typeface="Times New Roman"/>
                <a:cs typeface="Times New Roman"/>
              </a:rPr>
              <a:t>Elec</a:t>
            </a:r>
            <a:r>
              <a:rPr sz="2400" spc="-10" dirty="0">
                <a:solidFill>
                  <a:srgbClr val="D93090"/>
                </a:solidFill>
                <a:latin typeface="Times New Roman"/>
                <a:cs typeface="Times New Roman"/>
              </a:rPr>
              <a:t>t</a:t>
            </a:r>
            <a:r>
              <a:rPr sz="2400" spc="15" dirty="0">
                <a:solidFill>
                  <a:srgbClr val="D93090"/>
                </a:solidFill>
                <a:latin typeface="Times New Roman"/>
                <a:cs typeface="Times New Roman"/>
              </a:rPr>
              <a:t> </a:t>
            </a:r>
            <a:r>
              <a:rPr sz="2400" dirty="0">
                <a:solidFill>
                  <a:srgbClr val="D93090"/>
                </a:solidFill>
                <a:latin typeface="Times New Roman"/>
                <a:cs typeface="Times New Roman"/>
              </a:rPr>
              <a:t>Eng’ ?</a:t>
            </a:r>
            <a:endParaRPr sz="2400" dirty="0">
              <a:latin typeface="Times New Roman"/>
              <a:cs typeface="Times New Roman"/>
            </a:endParaRPr>
          </a:p>
        </p:txBody>
      </p:sp>
      <p:sp>
        <p:nvSpPr>
          <p:cNvPr id="11" name="object 11"/>
          <p:cNvSpPr txBox="1"/>
          <p:nvPr/>
        </p:nvSpPr>
        <p:spPr>
          <a:xfrm>
            <a:off x="2373314" y="2387394"/>
            <a:ext cx="3169285" cy="589905"/>
          </a:xfrm>
          <a:prstGeom prst="rect">
            <a:avLst/>
          </a:prstGeom>
        </p:spPr>
        <p:txBody>
          <a:bodyPr vert="horz" wrap="square" lIns="0" tIns="0" rIns="0" bIns="0" rtlCol="0">
            <a:spAutoFit/>
          </a:bodyPr>
          <a:lstStyle/>
          <a:p>
            <a:pPr marL="12700">
              <a:lnSpc>
                <a:spcPts val="2330"/>
              </a:lnSpc>
            </a:pPr>
            <a:r>
              <a:rPr sz="2000" b="1" spc="5" dirty="0">
                <a:latin typeface="Times New Roman"/>
                <a:cs typeface="Times New Roman"/>
              </a:rPr>
              <a:t>E</a:t>
            </a:r>
            <a:r>
              <a:rPr sz="2000" b="1" spc="-25" dirty="0">
                <a:latin typeface="Times New Roman"/>
                <a:cs typeface="Times New Roman"/>
              </a:rPr>
              <a:t>m</a:t>
            </a:r>
            <a:r>
              <a:rPr sz="2000" b="1" dirty="0">
                <a:latin typeface="Times New Roman"/>
                <a:cs typeface="Times New Roman"/>
              </a:rPr>
              <a:t>p</a:t>
            </a:r>
            <a:r>
              <a:rPr sz="2000" b="1" spc="5" dirty="0">
                <a:latin typeface="Times New Roman"/>
                <a:cs typeface="Times New Roman"/>
              </a:rPr>
              <a:t> </a:t>
            </a:r>
            <a:r>
              <a:rPr sz="2000" spc="-10" dirty="0">
                <a:latin typeface="Times New Roman"/>
                <a:cs typeface="Times New Roman"/>
              </a:rPr>
              <a:t>(</a:t>
            </a:r>
            <a:r>
              <a:rPr sz="2000" u="heavy" dirty="0">
                <a:latin typeface="Times New Roman"/>
                <a:cs typeface="Times New Roman"/>
              </a:rPr>
              <a:t>En</a:t>
            </a:r>
            <a:r>
              <a:rPr sz="2000" u="heavy" spc="-5" dirty="0">
                <a:latin typeface="Times New Roman"/>
                <a:cs typeface="Times New Roman"/>
              </a:rPr>
              <a:t>o</a:t>
            </a:r>
            <a:r>
              <a:rPr sz="2000" dirty="0">
                <a:latin typeface="Times New Roman"/>
                <a:cs typeface="Times New Roman"/>
              </a:rPr>
              <a:t>, Enam</a:t>
            </a:r>
            <a:r>
              <a:rPr sz="2000" spc="-15" dirty="0">
                <a:latin typeface="Times New Roman"/>
                <a:cs typeface="Times New Roman"/>
              </a:rPr>
              <a:t>e</a:t>
            </a:r>
            <a:r>
              <a:rPr sz="2000" dirty="0">
                <a:latin typeface="Times New Roman"/>
                <a:cs typeface="Times New Roman"/>
              </a:rPr>
              <a:t>,</a:t>
            </a:r>
            <a:r>
              <a:rPr sz="2000" spc="-20" dirty="0">
                <a:latin typeface="Times New Roman"/>
                <a:cs typeface="Times New Roman"/>
              </a:rPr>
              <a:t> </a:t>
            </a:r>
            <a:r>
              <a:rPr sz="2000" spc="-80" dirty="0">
                <a:latin typeface="Times New Roman"/>
                <a:cs typeface="Times New Roman"/>
              </a:rPr>
              <a:t>T</a:t>
            </a:r>
            <a:r>
              <a:rPr sz="2000" dirty="0">
                <a:latin typeface="Times New Roman"/>
                <a:cs typeface="Times New Roman"/>
              </a:rPr>
              <a:t>i</a:t>
            </a:r>
            <a:r>
              <a:rPr sz="2000" spc="5" dirty="0">
                <a:latin typeface="Times New Roman"/>
                <a:cs typeface="Times New Roman"/>
              </a:rPr>
              <a:t>t</a:t>
            </a:r>
            <a:r>
              <a:rPr sz="2000" dirty="0">
                <a:latin typeface="Times New Roman"/>
                <a:cs typeface="Times New Roman"/>
              </a:rPr>
              <a:t>l</a:t>
            </a:r>
            <a:r>
              <a:rPr sz="2000" spc="-5" dirty="0">
                <a:latin typeface="Times New Roman"/>
                <a:cs typeface="Times New Roman"/>
              </a:rPr>
              <a:t>e</a:t>
            </a:r>
            <a:r>
              <a:rPr sz="2000" dirty="0">
                <a:latin typeface="Times New Roman"/>
                <a:cs typeface="Times New Roman"/>
              </a:rPr>
              <a:t>,</a:t>
            </a:r>
            <a:r>
              <a:rPr sz="2000" spc="-20" dirty="0">
                <a:latin typeface="Times New Roman"/>
                <a:cs typeface="Times New Roman"/>
              </a:rPr>
              <a:t> </a:t>
            </a:r>
            <a:r>
              <a:rPr sz="2000" spc="5" dirty="0">
                <a:latin typeface="Times New Roman"/>
                <a:cs typeface="Times New Roman"/>
              </a:rPr>
              <a:t>C</a:t>
            </a:r>
            <a:r>
              <a:rPr sz="2000" dirty="0">
                <a:latin typeface="Times New Roman"/>
                <a:cs typeface="Times New Roman"/>
              </a:rPr>
              <a:t>i</a:t>
            </a:r>
            <a:r>
              <a:rPr sz="2000" spc="5" dirty="0">
                <a:latin typeface="Times New Roman"/>
                <a:cs typeface="Times New Roman"/>
              </a:rPr>
              <a:t>t</a:t>
            </a:r>
            <a:r>
              <a:rPr sz="2000" spc="-60" dirty="0">
                <a:latin typeface="Times New Roman"/>
                <a:cs typeface="Times New Roman"/>
              </a:rPr>
              <a:t>y</a:t>
            </a:r>
            <a:r>
              <a:rPr sz="2000" dirty="0">
                <a:latin typeface="Times New Roman"/>
                <a:cs typeface="Times New Roman"/>
              </a:rPr>
              <a:t>)</a:t>
            </a:r>
            <a:endParaRPr sz="2000">
              <a:latin typeface="Times New Roman"/>
              <a:cs typeface="Times New Roman"/>
            </a:endParaRPr>
          </a:p>
          <a:p>
            <a:pPr marL="12700">
              <a:lnSpc>
                <a:spcPts val="2330"/>
              </a:lnSpc>
            </a:pPr>
            <a:r>
              <a:rPr sz="2000" b="1" spc="-25" dirty="0">
                <a:latin typeface="Times New Roman"/>
                <a:cs typeface="Times New Roman"/>
              </a:rPr>
              <a:t>P</a:t>
            </a:r>
            <a:r>
              <a:rPr sz="2000" b="1" dirty="0">
                <a:latin typeface="Times New Roman"/>
                <a:cs typeface="Times New Roman"/>
              </a:rPr>
              <a:t>a</a:t>
            </a:r>
            <a:r>
              <a:rPr sz="2000" b="1" spc="-5" dirty="0">
                <a:latin typeface="Times New Roman"/>
                <a:cs typeface="Times New Roman"/>
              </a:rPr>
              <a:t>y</a:t>
            </a:r>
            <a:r>
              <a:rPr sz="2000" spc="-10" dirty="0">
                <a:latin typeface="Times New Roman"/>
                <a:cs typeface="Times New Roman"/>
              </a:rPr>
              <a:t>(</a:t>
            </a:r>
            <a:r>
              <a:rPr sz="2000" u="heavy" spc="-80" dirty="0">
                <a:latin typeface="Times New Roman"/>
                <a:cs typeface="Times New Roman"/>
              </a:rPr>
              <a:t>T</a:t>
            </a:r>
            <a:r>
              <a:rPr sz="2000" u="heavy" dirty="0">
                <a:latin typeface="Times New Roman"/>
                <a:cs typeface="Times New Roman"/>
              </a:rPr>
              <a:t>itl</a:t>
            </a:r>
            <a:r>
              <a:rPr sz="2000" u="heavy" spc="-10" dirty="0">
                <a:latin typeface="Times New Roman"/>
                <a:cs typeface="Times New Roman"/>
              </a:rPr>
              <a:t>e</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S</a:t>
            </a:r>
            <a:r>
              <a:rPr sz="2000" spc="-10" dirty="0">
                <a:latin typeface="Times New Roman"/>
                <a:cs typeface="Times New Roman"/>
              </a:rPr>
              <a:t>a</a:t>
            </a:r>
            <a:r>
              <a:rPr sz="2000" dirty="0">
                <a:latin typeface="Times New Roman"/>
                <a:cs typeface="Times New Roman"/>
              </a:rPr>
              <a:t>la</a:t>
            </a:r>
            <a:r>
              <a:rPr sz="2000" spc="-10" dirty="0">
                <a:latin typeface="Times New Roman"/>
                <a:cs typeface="Times New Roman"/>
              </a:rPr>
              <a:t>r</a:t>
            </a:r>
            <a:r>
              <a:rPr sz="2000" spc="-70" dirty="0">
                <a:latin typeface="Times New Roman"/>
                <a:cs typeface="Times New Roman"/>
              </a:rPr>
              <a:t>y</a:t>
            </a:r>
            <a:r>
              <a:rPr sz="2000" dirty="0">
                <a:latin typeface="Times New Roman"/>
                <a:cs typeface="Times New Roman"/>
              </a:rPr>
              <a:t>)</a:t>
            </a:r>
            <a:endParaRPr sz="2000">
              <a:latin typeface="Times New Roman"/>
              <a:cs typeface="Times New Roman"/>
            </a:endParaRPr>
          </a:p>
        </p:txBody>
      </p:sp>
      <p:sp>
        <p:nvSpPr>
          <p:cNvPr id="12" name="object 12"/>
          <p:cNvSpPr txBox="1"/>
          <p:nvPr/>
        </p:nvSpPr>
        <p:spPr>
          <a:xfrm>
            <a:off x="5917564" y="2387394"/>
            <a:ext cx="3609340" cy="589905"/>
          </a:xfrm>
          <a:prstGeom prst="rect">
            <a:avLst/>
          </a:prstGeom>
        </p:spPr>
        <p:txBody>
          <a:bodyPr vert="horz" wrap="square" lIns="0" tIns="0" rIns="0" bIns="0" rtlCol="0">
            <a:spAutoFit/>
          </a:bodyPr>
          <a:lstStyle/>
          <a:p>
            <a:pPr marL="12700">
              <a:lnSpc>
                <a:spcPts val="2330"/>
              </a:lnSpc>
            </a:pPr>
            <a:r>
              <a:rPr sz="2000" b="1" spc="-20" dirty="0">
                <a:latin typeface="Times New Roman"/>
                <a:cs typeface="Times New Roman"/>
              </a:rPr>
              <a:t>P</a:t>
            </a:r>
            <a:r>
              <a:rPr sz="2000" b="1" spc="-50" dirty="0">
                <a:latin typeface="Times New Roman"/>
                <a:cs typeface="Times New Roman"/>
              </a:rPr>
              <a:t>r</a:t>
            </a:r>
            <a:r>
              <a:rPr sz="2000" b="1" dirty="0">
                <a:latin typeface="Times New Roman"/>
                <a:cs typeface="Times New Roman"/>
              </a:rPr>
              <a:t>oj</a:t>
            </a:r>
            <a:r>
              <a:rPr sz="2000" b="1" spc="-10" dirty="0">
                <a:latin typeface="Times New Roman"/>
                <a:cs typeface="Times New Roman"/>
              </a:rPr>
              <a:t>e</a:t>
            </a:r>
            <a:r>
              <a:rPr sz="2000" b="1" dirty="0">
                <a:latin typeface="Times New Roman"/>
                <a:cs typeface="Times New Roman"/>
              </a:rPr>
              <a:t>c</a:t>
            </a:r>
            <a:r>
              <a:rPr sz="2000" b="1" spc="-30" dirty="0">
                <a:latin typeface="Times New Roman"/>
                <a:cs typeface="Times New Roman"/>
              </a:rPr>
              <a:t>t</a:t>
            </a:r>
            <a:r>
              <a:rPr sz="2000" spc="-10" dirty="0">
                <a:latin typeface="Times New Roman"/>
                <a:cs typeface="Times New Roman"/>
              </a:rPr>
              <a:t>(</a:t>
            </a:r>
            <a:r>
              <a:rPr sz="2000" u="heavy" spc="5" dirty="0">
                <a:latin typeface="Times New Roman"/>
                <a:cs typeface="Times New Roman"/>
              </a:rPr>
              <a:t>P</a:t>
            </a:r>
            <a:r>
              <a:rPr sz="2000" u="heavy" dirty="0">
                <a:latin typeface="Times New Roman"/>
                <a:cs typeface="Times New Roman"/>
              </a:rPr>
              <a:t>no</a:t>
            </a:r>
            <a:r>
              <a:rPr sz="2000" dirty="0">
                <a:latin typeface="Times New Roman"/>
                <a:cs typeface="Times New Roman"/>
              </a:rPr>
              <a:t>,</a:t>
            </a:r>
            <a:r>
              <a:rPr sz="2000" spc="40" dirty="0">
                <a:latin typeface="Times New Roman"/>
                <a:cs typeface="Times New Roman"/>
              </a:rPr>
              <a:t> </a:t>
            </a:r>
            <a:r>
              <a:rPr sz="2000" spc="5" dirty="0">
                <a:latin typeface="Times New Roman"/>
                <a:cs typeface="Times New Roman"/>
              </a:rPr>
              <a:t>P</a:t>
            </a:r>
            <a:r>
              <a:rPr sz="2000" dirty="0">
                <a:latin typeface="Times New Roman"/>
                <a:cs typeface="Times New Roman"/>
              </a:rPr>
              <a:t>nam</a:t>
            </a:r>
            <a:r>
              <a:rPr sz="2000" spc="-15" dirty="0">
                <a:latin typeface="Times New Roman"/>
                <a:cs typeface="Times New Roman"/>
              </a:rPr>
              <a:t>e</a:t>
            </a:r>
            <a:r>
              <a:rPr sz="2000" dirty="0">
                <a:latin typeface="Times New Roman"/>
                <a:cs typeface="Times New Roman"/>
              </a:rPr>
              <a:t>,</a:t>
            </a:r>
            <a:r>
              <a:rPr sz="2000" spc="-20" dirty="0">
                <a:latin typeface="Times New Roman"/>
                <a:cs typeface="Times New Roman"/>
              </a:rPr>
              <a:t> </a:t>
            </a:r>
            <a:r>
              <a:rPr sz="2000" spc="-15" dirty="0">
                <a:latin typeface="Times New Roman"/>
                <a:cs typeface="Times New Roman"/>
              </a:rPr>
              <a:t>B</a:t>
            </a:r>
            <a:r>
              <a:rPr sz="2000" dirty="0">
                <a:latin typeface="Times New Roman"/>
                <a:cs typeface="Times New Roman"/>
              </a:rPr>
              <a:t>ud</a:t>
            </a:r>
            <a:r>
              <a:rPr sz="2000" spc="-15" dirty="0">
                <a:latin typeface="Times New Roman"/>
                <a:cs typeface="Times New Roman"/>
              </a:rPr>
              <a:t>g</a:t>
            </a:r>
            <a:r>
              <a:rPr sz="2000" dirty="0">
                <a:latin typeface="Times New Roman"/>
                <a:cs typeface="Times New Roman"/>
              </a:rPr>
              <a:t>et,</a:t>
            </a:r>
            <a:r>
              <a:rPr sz="2000" spc="35" dirty="0">
                <a:latin typeface="Times New Roman"/>
                <a:cs typeface="Times New Roman"/>
              </a:rPr>
              <a:t> </a:t>
            </a:r>
            <a:r>
              <a:rPr sz="2000" spc="5" dirty="0">
                <a:latin typeface="Times New Roman"/>
                <a:cs typeface="Times New Roman"/>
              </a:rPr>
              <a:t>C</a:t>
            </a:r>
            <a:r>
              <a:rPr sz="2000" dirty="0">
                <a:latin typeface="Times New Roman"/>
                <a:cs typeface="Times New Roman"/>
              </a:rPr>
              <a:t>i</a:t>
            </a:r>
            <a:r>
              <a:rPr sz="2000" spc="5" dirty="0">
                <a:latin typeface="Times New Roman"/>
                <a:cs typeface="Times New Roman"/>
              </a:rPr>
              <a:t>t</a:t>
            </a:r>
            <a:r>
              <a:rPr sz="2000" spc="-60" dirty="0">
                <a:latin typeface="Times New Roman"/>
                <a:cs typeface="Times New Roman"/>
              </a:rPr>
              <a:t>y</a:t>
            </a:r>
            <a:r>
              <a:rPr sz="2000" dirty="0">
                <a:latin typeface="Times New Roman"/>
                <a:cs typeface="Times New Roman"/>
              </a:rPr>
              <a:t>)</a:t>
            </a:r>
            <a:endParaRPr sz="2000">
              <a:latin typeface="Times New Roman"/>
              <a:cs typeface="Times New Roman"/>
            </a:endParaRPr>
          </a:p>
          <a:p>
            <a:pPr marL="12700">
              <a:lnSpc>
                <a:spcPts val="2330"/>
              </a:lnSpc>
              <a:tabLst>
                <a:tab pos="2570480" algn="l"/>
              </a:tabLst>
            </a:pPr>
            <a:r>
              <a:rPr sz="2000" b="1" spc="-125" dirty="0">
                <a:latin typeface="Times New Roman"/>
                <a:cs typeface="Times New Roman"/>
              </a:rPr>
              <a:t>W</a:t>
            </a:r>
            <a:r>
              <a:rPr sz="2000" b="1" dirty="0">
                <a:latin typeface="Times New Roman"/>
                <a:cs typeface="Times New Roman"/>
              </a:rPr>
              <a:t>ork</a:t>
            </a:r>
            <a:r>
              <a:rPr sz="2000" b="1" spc="-5" dirty="0">
                <a:latin typeface="Times New Roman"/>
                <a:cs typeface="Times New Roman"/>
              </a:rPr>
              <a:t>s</a:t>
            </a:r>
            <a:r>
              <a:rPr sz="2000" spc="-10" dirty="0">
                <a:latin typeface="Times New Roman"/>
                <a:cs typeface="Times New Roman"/>
              </a:rPr>
              <a:t>(</a:t>
            </a:r>
            <a:r>
              <a:rPr sz="2000" u="heavy" dirty="0">
                <a:latin typeface="Times New Roman"/>
                <a:cs typeface="Times New Roman"/>
              </a:rPr>
              <a:t>En</a:t>
            </a:r>
            <a:r>
              <a:rPr sz="2000" u="heavy" spc="-5" dirty="0">
                <a:latin typeface="Times New Roman"/>
                <a:cs typeface="Times New Roman"/>
              </a:rPr>
              <a:t>o</a:t>
            </a:r>
            <a:r>
              <a:rPr sz="2000" u="heavy" dirty="0">
                <a:latin typeface="Times New Roman"/>
                <a:cs typeface="Times New Roman"/>
              </a:rPr>
              <a:t>,</a:t>
            </a:r>
            <a:r>
              <a:rPr sz="2000" u="heavy" spc="-5" dirty="0">
                <a:latin typeface="Times New Roman"/>
                <a:cs typeface="Times New Roman"/>
              </a:rPr>
              <a:t> </a:t>
            </a:r>
            <a:r>
              <a:rPr sz="2000" u="heavy" spc="5" dirty="0">
                <a:latin typeface="Times New Roman"/>
                <a:cs typeface="Times New Roman"/>
              </a:rPr>
              <a:t>P</a:t>
            </a:r>
            <a:r>
              <a:rPr sz="2000" u="heavy" dirty="0">
                <a:latin typeface="Times New Roman"/>
                <a:cs typeface="Times New Roman"/>
              </a:rPr>
              <a:t>n</a:t>
            </a:r>
            <a:r>
              <a:rPr sz="2000" u="heavy" spc="-5" dirty="0">
                <a:latin typeface="Times New Roman"/>
                <a:cs typeface="Times New Roman"/>
              </a:rPr>
              <a:t>o</a:t>
            </a:r>
            <a:r>
              <a:rPr sz="2000" dirty="0">
                <a:latin typeface="Times New Roman"/>
                <a:cs typeface="Times New Roman"/>
              </a:rPr>
              <a:t>,</a:t>
            </a:r>
            <a:r>
              <a:rPr sz="2000" spc="-25" dirty="0">
                <a:latin typeface="Times New Roman"/>
                <a:cs typeface="Times New Roman"/>
              </a:rPr>
              <a:t> </a:t>
            </a:r>
            <a:r>
              <a:rPr sz="2000" dirty="0">
                <a:latin typeface="Times New Roman"/>
                <a:cs typeface="Times New Roman"/>
              </a:rPr>
              <a:t>R</a:t>
            </a:r>
            <a:r>
              <a:rPr sz="2000" spc="-10" dirty="0">
                <a:latin typeface="Times New Roman"/>
                <a:cs typeface="Times New Roman"/>
              </a:rPr>
              <a:t>e</a:t>
            </a:r>
            <a:r>
              <a:rPr sz="2000" dirty="0">
                <a:latin typeface="Times New Roman"/>
                <a:cs typeface="Times New Roman"/>
              </a:rPr>
              <a:t>s</a:t>
            </a:r>
            <a:r>
              <a:rPr sz="2000" spc="-5" dirty="0">
                <a:latin typeface="Times New Roman"/>
                <a:cs typeface="Times New Roman"/>
              </a:rPr>
              <a:t>p</a:t>
            </a:r>
            <a:r>
              <a:rPr sz="2000" dirty="0">
                <a:latin typeface="Times New Roman"/>
                <a:cs typeface="Times New Roman"/>
              </a:rPr>
              <a:t>,	Du</a:t>
            </a:r>
            <a:r>
              <a:rPr sz="2000" spc="-10" dirty="0">
                <a:latin typeface="Times New Roman"/>
                <a:cs typeface="Times New Roman"/>
              </a:rPr>
              <a:t>r</a:t>
            </a:r>
            <a:r>
              <a:rPr sz="2000" dirty="0">
                <a:latin typeface="Times New Roman"/>
                <a:cs typeface="Times New Roman"/>
              </a:rPr>
              <a:t>)</a:t>
            </a:r>
            <a:endParaRPr sz="2000">
              <a:latin typeface="Times New Roman"/>
              <a:cs typeface="Times New Roman"/>
            </a:endParaRPr>
          </a:p>
        </p:txBody>
      </p:sp>
      <p:sp>
        <p:nvSpPr>
          <p:cNvPr id="16" name="object 9"/>
          <p:cNvSpPr txBox="1"/>
          <p:nvPr/>
        </p:nvSpPr>
        <p:spPr>
          <a:xfrm>
            <a:off x="822777" y="5452164"/>
            <a:ext cx="8349521" cy="1236236"/>
          </a:xfrm>
          <a:prstGeom prst="rect">
            <a:avLst/>
          </a:prstGeom>
        </p:spPr>
        <p:txBody>
          <a:bodyPr vert="horz" wrap="square" lIns="0" tIns="0" rIns="0" bIns="0" rtlCol="0">
            <a:spAutoFit/>
          </a:bodyPr>
          <a:lstStyle/>
          <a:p>
            <a:pPr marL="71120"/>
            <a:r>
              <a:rPr lang="fr-FR" b="1" spc="-5" dirty="0" smtClean="0">
                <a:solidFill>
                  <a:srgbClr val="000098"/>
                </a:solidFill>
                <a:latin typeface="Courier New"/>
                <a:cs typeface="Courier New"/>
              </a:rPr>
              <a:t>SEL</a:t>
            </a:r>
            <a:r>
              <a:rPr lang="fr-FR" b="1" spc="-10" dirty="0" smtClean="0">
                <a:solidFill>
                  <a:srgbClr val="000098"/>
                </a:solidFill>
                <a:latin typeface="Courier New"/>
                <a:cs typeface="Courier New"/>
              </a:rPr>
              <a:t>E</a:t>
            </a:r>
            <a:r>
              <a:rPr lang="fr-FR" b="1" spc="-5" dirty="0" smtClean="0">
                <a:solidFill>
                  <a:srgbClr val="000098"/>
                </a:solidFill>
                <a:latin typeface="Courier New"/>
                <a:cs typeface="Courier New"/>
              </a:rPr>
              <a:t>CT</a:t>
            </a:r>
            <a:r>
              <a:rPr lang="fr-FR" b="1" spc="-5" dirty="0" smtClean="0">
                <a:solidFill>
                  <a:srgbClr val="000098"/>
                </a:solidFill>
                <a:latin typeface="Times New Roman"/>
                <a:cs typeface="Times New Roman"/>
              </a:rPr>
              <a:t>  </a:t>
            </a:r>
            <a:r>
              <a:rPr b="1" spc="-5" dirty="0" err="1" smtClean="0">
                <a:solidFill>
                  <a:srgbClr val="000098"/>
                </a:solidFill>
                <a:latin typeface="Courier New"/>
                <a:cs typeface="Courier New"/>
              </a:rPr>
              <a:t>p</a:t>
            </a:r>
            <a:r>
              <a:rPr b="1" dirty="0" err="1" smtClean="0">
                <a:solidFill>
                  <a:srgbClr val="000098"/>
                </a:solidFill>
                <a:latin typeface="Courier New"/>
                <a:cs typeface="Courier New"/>
              </a:rPr>
              <a:t>.</a:t>
            </a:r>
            <a:r>
              <a:rPr spc="-25" dirty="0" err="1" smtClean="0">
                <a:solidFill>
                  <a:srgbClr val="000098"/>
                </a:solidFill>
                <a:latin typeface="Courier New"/>
                <a:cs typeface="Courier New"/>
              </a:rPr>
              <a:t>P</a:t>
            </a:r>
            <a:r>
              <a:rPr spc="-5" dirty="0" err="1" smtClean="0">
                <a:solidFill>
                  <a:srgbClr val="000098"/>
                </a:solidFill>
                <a:latin typeface="Courier New"/>
                <a:cs typeface="Courier New"/>
              </a:rPr>
              <a:t>name</a:t>
            </a:r>
            <a:r>
              <a:rPr lang="fr-FR" spc="-5" dirty="0" smtClean="0">
                <a:solidFill>
                  <a:srgbClr val="000098"/>
                </a:solidFill>
                <a:latin typeface="Courier New"/>
                <a:cs typeface="Courier New"/>
              </a:rPr>
              <a:t> </a:t>
            </a:r>
            <a:r>
              <a:rPr lang="fr-FR" b="1" spc="-5" dirty="0">
                <a:solidFill>
                  <a:srgbClr val="000098"/>
                </a:solidFill>
                <a:latin typeface="Courier New"/>
                <a:cs typeface="Courier New"/>
              </a:rPr>
              <a:t>FR</a:t>
            </a:r>
            <a:r>
              <a:rPr lang="fr-FR" b="1" spc="-20" dirty="0">
                <a:solidFill>
                  <a:srgbClr val="000098"/>
                </a:solidFill>
                <a:latin typeface="Courier New"/>
                <a:cs typeface="Courier New"/>
              </a:rPr>
              <a:t>O</a:t>
            </a:r>
            <a:r>
              <a:rPr lang="fr-FR" b="1" dirty="0">
                <a:solidFill>
                  <a:srgbClr val="000098"/>
                </a:solidFill>
                <a:latin typeface="Courier New"/>
                <a:cs typeface="Courier New"/>
              </a:rPr>
              <a:t>M</a:t>
            </a:r>
            <a:r>
              <a:rPr lang="fr-FR" b="1" dirty="0">
                <a:solidFill>
                  <a:srgbClr val="000098"/>
                </a:solidFill>
                <a:latin typeface="Times New Roman"/>
                <a:cs typeface="Times New Roman"/>
              </a:rPr>
              <a:t> </a:t>
            </a:r>
            <a:endParaRPr dirty="0">
              <a:latin typeface="Courier New"/>
              <a:cs typeface="Courier New"/>
            </a:endParaRPr>
          </a:p>
          <a:p>
            <a:pPr marL="12700">
              <a:spcBef>
                <a:spcPts val="480"/>
              </a:spcBef>
              <a:tabLst>
                <a:tab pos="1107440" algn="l"/>
              </a:tabLst>
            </a:pPr>
            <a:r>
              <a:rPr b="1" spc="-5" dirty="0">
                <a:solidFill>
                  <a:srgbClr val="000098"/>
                </a:solidFill>
                <a:latin typeface="Courier New"/>
                <a:cs typeface="Courier New"/>
              </a:rPr>
              <a:t>Proje</a:t>
            </a:r>
            <a:r>
              <a:rPr b="1" spc="-20" dirty="0">
                <a:solidFill>
                  <a:srgbClr val="000098"/>
                </a:solidFill>
                <a:latin typeface="Courier New"/>
                <a:cs typeface="Courier New"/>
              </a:rPr>
              <a:t>c</a:t>
            </a:r>
            <a:r>
              <a:rPr b="1" dirty="0">
                <a:solidFill>
                  <a:srgbClr val="000098"/>
                </a:solidFill>
                <a:latin typeface="Courier New"/>
                <a:cs typeface="Courier New"/>
              </a:rPr>
              <a:t>t</a:t>
            </a:r>
            <a:r>
              <a:rPr b="1" dirty="0">
                <a:solidFill>
                  <a:srgbClr val="000098"/>
                </a:solidFill>
                <a:latin typeface="Times New Roman"/>
                <a:cs typeface="Times New Roman"/>
              </a:rPr>
              <a:t>	</a:t>
            </a:r>
            <a:r>
              <a:rPr dirty="0" smtClean="0">
                <a:solidFill>
                  <a:srgbClr val="00279E"/>
                </a:solidFill>
                <a:latin typeface="Courier New"/>
                <a:cs typeface="Courier New"/>
              </a:rPr>
              <a:t>p</a:t>
            </a:r>
            <a:r>
              <a:rPr lang="fr-FR" dirty="0" smtClean="0">
                <a:solidFill>
                  <a:srgbClr val="00279E"/>
                </a:solidFill>
                <a:latin typeface="Courier New"/>
                <a:cs typeface="Courier New"/>
              </a:rPr>
              <a:t> </a:t>
            </a:r>
            <a:r>
              <a:rPr lang="fr-FR" b="1" spc="-5" dirty="0">
                <a:solidFill>
                  <a:srgbClr val="000098"/>
                </a:solidFill>
                <a:latin typeface="Courier New"/>
                <a:cs typeface="Courier New"/>
              </a:rPr>
              <a:t>WHERE</a:t>
            </a:r>
            <a:endParaRPr dirty="0">
              <a:latin typeface="Courier New"/>
              <a:cs typeface="Courier New"/>
            </a:endParaRPr>
          </a:p>
          <a:p>
            <a:pPr marL="12700">
              <a:tabLst>
                <a:tab pos="812800" algn="l"/>
                <a:tab pos="1633220" algn="l"/>
                <a:tab pos="2044700" algn="l"/>
                <a:tab pos="2590800" algn="l"/>
              </a:tabLst>
            </a:pPr>
            <a:r>
              <a:rPr b="1" spc="-5" dirty="0">
                <a:solidFill>
                  <a:srgbClr val="000098"/>
                </a:solidFill>
                <a:latin typeface="Courier New"/>
                <a:cs typeface="Courier New"/>
              </a:rPr>
              <a:t>EX</a:t>
            </a:r>
            <a:r>
              <a:rPr b="1" spc="-30" dirty="0">
                <a:solidFill>
                  <a:srgbClr val="000098"/>
                </a:solidFill>
                <a:latin typeface="Courier New"/>
                <a:cs typeface="Courier New"/>
              </a:rPr>
              <a:t>I</a:t>
            </a:r>
            <a:r>
              <a:rPr b="1" spc="-5" dirty="0">
                <a:solidFill>
                  <a:srgbClr val="000098"/>
                </a:solidFill>
                <a:latin typeface="Courier New"/>
                <a:cs typeface="Courier New"/>
              </a:rPr>
              <a:t>ST</a:t>
            </a:r>
            <a:r>
              <a:rPr b="1" dirty="0">
                <a:solidFill>
                  <a:srgbClr val="000098"/>
                </a:solidFill>
                <a:latin typeface="Courier New"/>
                <a:cs typeface="Courier New"/>
              </a:rPr>
              <a:t>S</a:t>
            </a:r>
            <a:r>
              <a:rPr b="1" spc="-295" dirty="0">
                <a:solidFill>
                  <a:srgbClr val="000098"/>
                </a:solidFill>
                <a:latin typeface="Times New Roman"/>
                <a:cs typeface="Times New Roman"/>
              </a:rPr>
              <a:t> </a:t>
            </a:r>
            <a:r>
              <a:rPr spc="-5" dirty="0">
                <a:solidFill>
                  <a:srgbClr val="000098"/>
                </a:solidFill>
                <a:latin typeface="Courier New"/>
                <a:cs typeface="Courier New"/>
              </a:rPr>
              <a:t>(</a:t>
            </a:r>
            <a:r>
              <a:rPr b="1" spc="-5" dirty="0">
                <a:solidFill>
                  <a:srgbClr val="000098"/>
                </a:solidFill>
                <a:latin typeface="Courier New"/>
                <a:cs typeface="Courier New"/>
              </a:rPr>
              <a:t>SEL</a:t>
            </a:r>
            <a:r>
              <a:rPr b="1" spc="-10" dirty="0">
                <a:solidFill>
                  <a:srgbClr val="000098"/>
                </a:solidFill>
                <a:latin typeface="Courier New"/>
                <a:cs typeface="Courier New"/>
              </a:rPr>
              <a:t>E</a:t>
            </a:r>
            <a:r>
              <a:rPr b="1" spc="-25" dirty="0">
                <a:solidFill>
                  <a:srgbClr val="000098"/>
                </a:solidFill>
                <a:latin typeface="Courier New"/>
                <a:cs typeface="Courier New"/>
              </a:rPr>
              <a:t>C</a:t>
            </a:r>
            <a:r>
              <a:rPr b="1" dirty="0">
                <a:solidFill>
                  <a:srgbClr val="000098"/>
                </a:solidFill>
                <a:latin typeface="Courier New"/>
                <a:cs typeface="Courier New"/>
              </a:rPr>
              <a:t>T</a:t>
            </a:r>
            <a:r>
              <a:rPr b="1" dirty="0">
                <a:solidFill>
                  <a:srgbClr val="000098"/>
                </a:solidFill>
                <a:latin typeface="Times New Roman"/>
                <a:cs typeface="Times New Roman"/>
              </a:rPr>
              <a:t>	</a:t>
            </a:r>
            <a:r>
              <a:rPr dirty="0" smtClean="0">
                <a:solidFill>
                  <a:srgbClr val="000098"/>
                </a:solidFill>
                <a:latin typeface="Courier New"/>
                <a:cs typeface="Courier New"/>
              </a:rPr>
              <a:t>*</a:t>
            </a:r>
            <a:r>
              <a:rPr lang="fr-FR" dirty="0" smtClean="0">
                <a:solidFill>
                  <a:srgbClr val="000098"/>
                </a:solidFill>
                <a:latin typeface="Courier New"/>
                <a:cs typeface="Courier New"/>
              </a:rPr>
              <a:t> </a:t>
            </a:r>
            <a:r>
              <a:rPr lang="en-US" b="1" spc="-5" dirty="0" smtClean="0">
                <a:solidFill>
                  <a:srgbClr val="000098"/>
                </a:solidFill>
                <a:latin typeface="Courier New"/>
                <a:cs typeface="Courier New"/>
              </a:rPr>
              <a:t>F</a:t>
            </a:r>
            <a:r>
              <a:rPr lang="en-US" b="1" spc="-20" dirty="0" smtClean="0">
                <a:solidFill>
                  <a:srgbClr val="000098"/>
                </a:solidFill>
                <a:latin typeface="Courier New"/>
                <a:cs typeface="Courier New"/>
              </a:rPr>
              <a:t>R</a:t>
            </a:r>
            <a:r>
              <a:rPr lang="en-US" b="1" spc="-5" dirty="0" smtClean="0">
                <a:solidFill>
                  <a:srgbClr val="000098"/>
                </a:solidFill>
                <a:latin typeface="Courier New"/>
                <a:cs typeface="Courier New"/>
              </a:rPr>
              <a:t>O</a:t>
            </a:r>
            <a:r>
              <a:rPr lang="en-US" b="1" dirty="0" smtClean="0">
                <a:solidFill>
                  <a:srgbClr val="000098"/>
                </a:solidFill>
                <a:latin typeface="Courier New"/>
                <a:cs typeface="Courier New"/>
              </a:rPr>
              <a:t>M</a:t>
            </a:r>
            <a:r>
              <a:rPr lang="en-US" b="1" dirty="0" smtClean="0">
                <a:solidFill>
                  <a:srgbClr val="000098"/>
                </a:solidFill>
                <a:latin typeface="Times New Roman"/>
                <a:cs typeface="Times New Roman"/>
              </a:rPr>
              <a:t> </a:t>
            </a:r>
            <a:r>
              <a:rPr lang="en-US" spc="-5" dirty="0" smtClean="0">
                <a:solidFill>
                  <a:srgbClr val="000098"/>
                </a:solidFill>
                <a:latin typeface="Courier New"/>
                <a:cs typeface="Courier New"/>
              </a:rPr>
              <a:t>Work</a:t>
            </a:r>
            <a:r>
              <a:rPr lang="en-US" dirty="0" smtClean="0">
                <a:solidFill>
                  <a:srgbClr val="000098"/>
                </a:solidFill>
                <a:latin typeface="Courier New"/>
                <a:cs typeface="Courier New"/>
              </a:rPr>
              <a:t>s</a:t>
            </a:r>
            <a:r>
              <a:rPr lang="en-US" dirty="0">
                <a:solidFill>
                  <a:srgbClr val="000098"/>
                </a:solidFill>
                <a:latin typeface="Times New Roman"/>
                <a:cs typeface="Times New Roman"/>
              </a:rPr>
              <a:t>	</a:t>
            </a:r>
            <a:r>
              <a:rPr lang="en-US" spc="-5" dirty="0" smtClean="0">
                <a:solidFill>
                  <a:srgbClr val="000098"/>
                </a:solidFill>
                <a:latin typeface="Courier New"/>
                <a:cs typeface="Courier New"/>
              </a:rPr>
              <a:t>w</a:t>
            </a:r>
            <a:r>
              <a:rPr lang="en-US" dirty="0" smtClean="0">
                <a:solidFill>
                  <a:srgbClr val="000098"/>
                </a:solidFill>
                <a:latin typeface="Courier New"/>
                <a:cs typeface="Courier New"/>
              </a:rPr>
              <a:t>,</a:t>
            </a:r>
            <a:r>
              <a:rPr lang="en-US" dirty="0" smtClean="0">
                <a:solidFill>
                  <a:srgbClr val="000098"/>
                </a:solidFill>
                <a:latin typeface="Times New Roman"/>
                <a:cs typeface="Times New Roman"/>
              </a:rPr>
              <a:t> </a:t>
            </a:r>
            <a:r>
              <a:rPr lang="en-US" spc="-20" dirty="0" err="1" smtClean="0">
                <a:solidFill>
                  <a:srgbClr val="000098"/>
                </a:solidFill>
                <a:latin typeface="Courier New"/>
                <a:cs typeface="Courier New"/>
              </a:rPr>
              <a:t>E</a:t>
            </a:r>
            <a:r>
              <a:rPr lang="en-US" spc="-5" dirty="0" err="1" smtClean="0">
                <a:solidFill>
                  <a:srgbClr val="000098"/>
                </a:solidFill>
                <a:latin typeface="Courier New"/>
                <a:cs typeface="Courier New"/>
              </a:rPr>
              <a:t>m</a:t>
            </a:r>
            <a:r>
              <a:rPr lang="en-US" dirty="0" err="1" smtClean="0">
                <a:solidFill>
                  <a:srgbClr val="000098"/>
                </a:solidFill>
                <a:latin typeface="Courier New"/>
                <a:cs typeface="Courier New"/>
              </a:rPr>
              <a:t>p</a:t>
            </a:r>
            <a:r>
              <a:rPr lang="en-US" dirty="0">
                <a:solidFill>
                  <a:srgbClr val="000098"/>
                </a:solidFill>
                <a:latin typeface="Times New Roman"/>
                <a:cs typeface="Times New Roman"/>
              </a:rPr>
              <a:t>	</a:t>
            </a:r>
            <a:r>
              <a:rPr lang="en-US" dirty="0">
                <a:solidFill>
                  <a:srgbClr val="000098"/>
                </a:solidFill>
                <a:latin typeface="Courier New"/>
                <a:cs typeface="Courier New"/>
              </a:rPr>
              <a:t>e</a:t>
            </a:r>
            <a:endParaRPr lang="en-US" dirty="0">
              <a:latin typeface="Courier New"/>
              <a:cs typeface="Courier New"/>
            </a:endParaRPr>
          </a:p>
          <a:p>
            <a:pPr marL="12700">
              <a:spcBef>
                <a:spcPts val="480"/>
              </a:spcBef>
              <a:tabLst>
                <a:tab pos="830580" algn="l"/>
                <a:tab pos="2468880" algn="l"/>
                <a:tab pos="3015615" algn="l"/>
              </a:tabLst>
            </a:pPr>
            <a:r>
              <a:rPr lang="en-US" b="1" spc="-5" dirty="0">
                <a:solidFill>
                  <a:srgbClr val="000098"/>
                </a:solidFill>
                <a:latin typeface="Courier New"/>
                <a:cs typeface="Courier New"/>
              </a:rPr>
              <a:t>W</a:t>
            </a:r>
            <a:r>
              <a:rPr lang="en-US" b="1" spc="-20" dirty="0">
                <a:solidFill>
                  <a:srgbClr val="000098"/>
                </a:solidFill>
                <a:latin typeface="Courier New"/>
                <a:cs typeface="Courier New"/>
              </a:rPr>
              <a:t>H</a:t>
            </a:r>
            <a:r>
              <a:rPr lang="en-US" b="1" spc="-5" dirty="0">
                <a:solidFill>
                  <a:srgbClr val="000098"/>
                </a:solidFill>
                <a:latin typeface="Courier New"/>
                <a:cs typeface="Courier New"/>
              </a:rPr>
              <a:t>ER</a:t>
            </a:r>
            <a:r>
              <a:rPr lang="en-US" b="1" dirty="0">
                <a:solidFill>
                  <a:srgbClr val="000098"/>
                </a:solidFill>
                <a:latin typeface="Courier New"/>
                <a:cs typeface="Courier New"/>
              </a:rPr>
              <a:t>E</a:t>
            </a:r>
            <a:r>
              <a:rPr lang="en-US" b="1" dirty="0">
                <a:solidFill>
                  <a:srgbClr val="000098"/>
                </a:solidFill>
                <a:latin typeface="Times New Roman"/>
                <a:cs typeface="Times New Roman"/>
              </a:rPr>
              <a:t>	</a:t>
            </a:r>
            <a:r>
              <a:rPr lang="en-US" spc="-5" dirty="0" err="1">
                <a:solidFill>
                  <a:srgbClr val="000098"/>
                </a:solidFill>
                <a:latin typeface="Courier New"/>
                <a:cs typeface="Courier New"/>
              </a:rPr>
              <a:t>w.P</a:t>
            </a:r>
            <a:r>
              <a:rPr lang="en-US" spc="-20" dirty="0" err="1">
                <a:solidFill>
                  <a:srgbClr val="000098"/>
                </a:solidFill>
                <a:latin typeface="Courier New"/>
                <a:cs typeface="Courier New"/>
              </a:rPr>
              <a:t>n</a:t>
            </a:r>
            <a:r>
              <a:rPr lang="en-US" spc="-5" dirty="0" err="1">
                <a:solidFill>
                  <a:srgbClr val="000098"/>
                </a:solidFill>
                <a:latin typeface="Courier New"/>
                <a:cs typeface="Courier New"/>
              </a:rPr>
              <a:t>o</a:t>
            </a:r>
            <a:r>
              <a:rPr lang="en-US" dirty="0">
                <a:solidFill>
                  <a:srgbClr val="000098"/>
                </a:solidFill>
                <a:latin typeface="Courier New"/>
                <a:cs typeface="Courier New"/>
              </a:rPr>
              <a:t>=</a:t>
            </a:r>
            <a:r>
              <a:rPr lang="en-US" spc="-5" dirty="0" err="1">
                <a:solidFill>
                  <a:srgbClr val="000098"/>
                </a:solidFill>
                <a:latin typeface="Courier New"/>
                <a:cs typeface="Courier New"/>
              </a:rPr>
              <a:t>p</a:t>
            </a:r>
            <a:r>
              <a:rPr lang="en-US" spc="-20" dirty="0" err="1">
                <a:solidFill>
                  <a:srgbClr val="000098"/>
                </a:solidFill>
                <a:latin typeface="Courier New"/>
                <a:cs typeface="Courier New"/>
              </a:rPr>
              <a:t>.P</a:t>
            </a:r>
            <a:r>
              <a:rPr lang="en-US" spc="-5" dirty="0" err="1">
                <a:solidFill>
                  <a:srgbClr val="000098"/>
                </a:solidFill>
                <a:latin typeface="Courier New"/>
                <a:cs typeface="Courier New"/>
              </a:rPr>
              <a:t>n</a:t>
            </a:r>
            <a:r>
              <a:rPr lang="en-US" dirty="0" err="1">
                <a:solidFill>
                  <a:srgbClr val="000098"/>
                </a:solidFill>
                <a:latin typeface="Courier New"/>
                <a:cs typeface="Courier New"/>
              </a:rPr>
              <a:t>o</a:t>
            </a:r>
            <a:r>
              <a:rPr lang="en-US" dirty="0">
                <a:solidFill>
                  <a:srgbClr val="000098"/>
                </a:solidFill>
                <a:latin typeface="Times New Roman"/>
                <a:cs typeface="Times New Roman"/>
              </a:rPr>
              <a:t>	</a:t>
            </a:r>
            <a:r>
              <a:rPr lang="en-US" spc="-5" dirty="0">
                <a:solidFill>
                  <a:srgbClr val="000098"/>
                </a:solidFill>
                <a:latin typeface="Courier New"/>
                <a:cs typeface="Courier New"/>
              </a:rPr>
              <a:t>an</a:t>
            </a:r>
            <a:r>
              <a:rPr lang="en-US" dirty="0">
                <a:solidFill>
                  <a:srgbClr val="000098"/>
                </a:solidFill>
                <a:latin typeface="Courier New"/>
                <a:cs typeface="Courier New"/>
              </a:rPr>
              <a:t>d</a:t>
            </a:r>
            <a:r>
              <a:rPr lang="en-US" dirty="0">
                <a:solidFill>
                  <a:srgbClr val="000098"/>
                </a:solidFill>
                <a:latin typeface="Times New Roman"/>
                <a:cs typeface="Times New Roman"/>
              </a:rPr>
              <a:t>	</a:t>
            </a:r>
            <a:r>
              <a:rPr lang="en-US" spc="-5" dirty="0" err="1" smtClean="0">
                <a:solidFill>
                  <a:srgbClr val="000098"/>
                </a:solidFill>
                <a:latin typeface="Courier New"/>
                <a:cs typeface="Courier New"/>
              </a:rPr>
              <a:t>e.</a:t>
            </a:r>
            <a:r>
              <a:rPr lang="en-US" spc="-20" dirty="0" err="1" smtClean="0">
                <a:solidFill>
                  <a:srgbClr val="000098"/>
                </a:solidFill>
                <a:latin typeface="Courier New"/>
                <a:cs typeface="Courier New"/>
              </a:rPr>
              <a:t>E</a:t>
            </a:r>
            <a:r>
              <a:rPr lang="en-US" spc="-5" dirty="0" err="1" smtClean="0">
                <a:solidFill>
                  <a:srgbClr val="000098"/>
                </a:solidFill>
                <a:latin typeface="Courier New"/>
                <a:cs typeface="Courier New"/>
              </a:rPr>
              <a:t>no</a:t>
            </a:r>
            <a:r>
              <a:rPr lang="en-US" spc="-5" dirty="0" smtClean="0">
                <a:solidFill>
                  <a:srgbClr val="000098"/>
                </a:solidFill>
                <a:latin typeface="Courier New"/>
                <a:cs typeface="Courier New"/>
              </a:rPr>
              <a:t>=</a:t>
            </a:r>
            <a:r>
              <a:rPr lang="en-US" spc="-20" dirty="0" err="1" smtClean="0">
                <a:solidFill>
                  <a:srgbClr val="000098"/>
                </a:solidFill>
                <a:latin typeface="Courier New"/>
                <a:cs typeface="Courier New"/>
              </a:rPr>
              <a:t>w</a:t>
            </a:r>
            <a:r>
              <a:rPr lang="en-US" spc="-5" dirty="0" err="1" smtClean="0">
                <a:solidFill>
                  <a:srgbClr val="000098"/>
                </a:solidFill>
                <a:latin typeface="Courier New"/>
                <a:cs typeface="Courier New"/>
              </a:rPr>
              <a:t>.Eno</a:t>
            </a:r>
            <a:r>
              <a:rPr lang="en-US" dirty="0" smtClean="0">
                <a:latin typeface="Courier New"/>
                <a:cs typeface="Courier New"/>
              </a:rPr>
              <a:t> </a:t>
            </a:r>
            <a:r>
              <a:rPr lang="en-US" spc="-5" dirty="0" smtClean="0">
                <a:solidFill>
                  <a:srgbClr val="000098"/>
                </a:solidFill>
                <a:latin typeface="Courier New"/>
                <a:cs typeface="Courier New"/>
              </a:rPr>
              <a:t>a</a:t>
            </a:r>
            <a:r>
              <a:rPr lang="en-US" spc="-25" dirty="0" smtClean="0">
                <a:solidFill>
                  <a:srgbClr val="000098"/>
                </a:solidFill>
                <a:latin typeface="Courier New"/>
                <a:cs typeface="Courier New"/>
              </a:rPr>
              <a:t>n</a:t>
            </a:r>
            <a:r>
              <a:rPr lang="en-US" dirty="0" smtClean="0">
                <a:solidFill>
                  <a:srgbClr val="000098"/>
                </a:solidFill>
                <a:latin typeface="Courier New"/>
                <a:cs typeface="Courier New"/>
              </a:rPr>
              <a:t>d </a:t>
            </a:r>
            <a:r>
              <a:rPr lang="en-US" spc="-5" dirty="0" err="1" smtClean="0">
                <a:solidFill>
                  <a:srgbClr val="000098"/>
                </a:solidFill>
                <a:latin typeface="Courier New"/>
                <a:cs typeface="Courier New"/>
              </a:rPr>
              <a:t>e</a:t>
            </a:r>
            <a:r>
              <a:rPr lang="en-US" spc="-25" dirty="0" err="1" smtClean="0">
                <a:solidFill>
                  <a:srgbClr val="000098"/>
                </a:solidFill>
                <a:latin typeface="Courier New"/>
                <a:cs typeface="Courier New"/>
              </a:rPr>
              <a:t>.</a:t>
            </a:r>
            <a:r>
              <a:rPr lang="en-US" spc="-5" dirty="0" err="1" smtClean="0">
                <a:solidFill>
                  <a:srgbClr val="000098"/>
                </a:solidFill>
                <a:latin typeface="Courier New"/>
                <a:cs typeface="Courier New"/>
              </a:rPr>
              <a:t>Tit</a:t>
            </a:r>
            <a:r>
              <a:rPr lang="en-US" spc="-30" dirty="0" err="1" smtClean="0">
                <a:solidFill>
                  <a:srgbClr val="000098"/>
                </a:solidFill>
                <a:latin typeface="Courier New"/>
                <a:cs typeface="Courier New"/>
              </a:rPr>
              <a:t>l</a:t>
            </a:r>
            <a:r>
              <a:rPr lang="en-US" dirty="0" err="1" smtClean="0">
                <a:solidFill>
                  <a:srgbClr val="000098"/>
                </a:solidFill>
                <a:latin typeface="Courier New"/>
                <a:cs typeface="Courier New"/>
              </a:rPr>
              <a:t>e</a:t>
            </a:r>
            <a:r>
              <a:rPr lang="en-US" spc="-5" dirty="0">
                <a:solidFill>
                  <a:srgbClr val="000098"/>
                </a:solidFill>
                <a:latin typeface="Courier New"/>
                <a:cs typeface="Courier New"/>
              </a:rPr>
              <a:t>=’</a:t>
            </a:r>
            <a:r>
              <a:rPr lang="en-US" spc="-25" dirty="0" err="1">
                <a:solidFill>
                  <a:srgbClr val="000098"/>
                </a:solidFill>
                <a:latin typeface="Courier New"/>
                <a:cs typeface="Courier New"/>
              </a:rPr>
              <a:t>El</a:t>
            </a:r>
            <a:r>
              <a:rPr lang="en-US" spc="-5" dirty="0" err="1">
                <a:solidFill>
                  <a:srgbClr val="000098"/>
                </a:solidFill>
                <a:latin typeface="Courier New"/>
                <a:cs typeface="Courier New"/>
              </a:rPr>
              <a:t>ect</a:t>
            </a:r>
            <a:r>
              <a:rPr lang="en-US" spc="-10" dirty="0" err="1">
                <a:solidFill>
                  <a:srgbClr val="000098"/>
                </a:solidFill>
                <a:latin typeface="Courier New"/>
                <a:cs typeface="Courier New"/>
              </a:rPr>
              <a:t>.</a:t>
            </a:r>
            <a:r>
              <a:rPr lang="en-US" spc="-5" dirty="0" err="1">
                <a:solidFill>
                  <a:srgbClr val="000098"/>
                </a:solidFill>
                <a:latin typeface="Courier New"/>
                <a:cs typeface="Courier New"/>
              </a:rPr>
              <a:t>E</a:t>
            </a:r>
            <a:r>
              <a:rPr lang="en-US" spc="-25" dirty="0" err="1">
                <a:solidFill>
                  <a:srgbClr val="000098"/>
                </a:solidFill>
                <a:latin typeface="Courier New"/>
                <a:cs typeface="Courier New"/>
              </a:rPr>
              <a:t>n</a:t>
            </a:r>
            <a:r>
              <a:rPr lang="en-US" dirty="0" err="1">
                <a:solidFill>
                  <a:srgbClr val="000098"/>
                </a:solidFill>
                <a:latin typeface="Courier New"/>
                <a:cs typeface="Courier New"/>
              </a:rPr>
              <a:t>g</a:t>
            </a:r>
            <a:r>
              <a:rPr lang="en-US" spc="-5" dirty="0">
                <a:solidFill>
                  <a:srgbClr val="000098"/>
                </a:solidFill>
                <a:latin typeface="Courier New"/>
                <a:cs typeface="Courier New"/>
              </a:rPr>
              <a:t>.’)</a:t>
            </a:r>
            <a:endParaRPr dirty="0">
              <a:latin typeface="Courier New"/>
              <a:cs typeface="Courier New"/>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0" name="Rectangle 2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1" name="ZoneTexte 30"/>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32"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33" name="object 2"/>
          <p:cNvSpPr txBox="1">
            <a:spLocks/>
          </p:cNvSpPr>
          <p:nvPr/>
        </p:nvSpPr>
        <p:spPr>
          <a:xfrm>
            <a:off x="214584" y="1864783"/>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smtClean="0">
                <a:solidFill>
                  <a:srgbClr val="FF0000"/>
                </a:solidFill>
              </a:rPr>
              <a:t>Opérat</a:t>
            </a:r>
            <a:r>
              <a:rPr lang="fr-FR" sz="2600" b="1" spc="5" smtClean="0">
                <a:solidFill>
                  <a:srgbClr val="FF0000"/>
                </a:solidFill>
              </a:rPr>
              <a:t>e</a:t>
            </a:r>
            <a:r>
              <a:rPr lang="fr-FR" sz="2600" b="1" smtClean="0">
                <a:solidFill>
                  <a:srgbClr val="FF0000"/>
                </a:solidFill>
              </a:rPr>
              <a:t>urs</a:t>
            </a:r>
            <a:r>
              <a:rPr lang="fr-FR" sz="2600" b="1" spc="-60" smtClean="0">
                <a:solidFill>
                  <a:srgbClr val="FF0000"/>
                </a:solidFill>
              </a:rPr>
              <a:t> </a:t>
            </a:r>
            <a:r>
              <a:rPr lang="fr-FR" sz="2600" b="1" smtClean="0">
                <a:solidFill>
                  <a:srgbClr val="FF0000"/>
                </a:solidFill>
              </a:rPr>
              <a:t>en</a:t>
            </a:r>
            <a:r>
              <a:rPr lang="fr-FR" sz="2600" b="1" spc="5" smtClean="0">
                <a:solidFill>
                  <a:srgbClr val="FF0000"/>
                </a:solidFill>
              </a:rPr>
              <a:t>s</a:t>
            </a:r>
            <a:r>
              <a:rPr lang="fr-FR" sz="2600" b="1" smtClean="0">
                <a:solidFill>
                  <a:srgbClr val="FF0000"/>
                </a:solidFill>
              </a:rPr>
              <a:t>emblistes</a:t>
            </a:r>
            <a:endParaRPr lang="fr-FR" sz="2600" b="1" dirty="0">
              <a:solidFill>
                <a:srgbClr val="FF0000"/>
              </a:solidFill>
            </a:endParaRPr>
          </a:p>
        </p:txBody>
      </p:sp>
      <p:sp>
        <p:nvSpPr>
          <p:cNvPr id="34" name="object 2"/>
          <p:cNvSpPr txBox="1">
            <a:spLocks/>
          </p:cNvSpPr>
          <p:nvPr/>
        </p:nvSpPr>
        <p:spPr>
          <a:xfrm>
            <a:off x="5315494" y="1729919"/>
            <a:ext cx="4353162" cy="430887"/>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86180" algn="r" rtl="1"/>
            <a:r>
              <a:rPr lang="fr-FR" sz="2800" b="1" dirty="0" smtClean="0"/>
              <a:t>Exemple avec EXI</a:t>
            </a:r>
            <a:r>
              <a:rPr lang="fr-FR" sz="2800" b="1" spc="10" dirty="0" smtClean="0"/>
              <a:t>S</a:t>
            </a:r>
            <a:r>
              <a:rPr lang="fr-FR" sz="2800" b="1" spc="-15" dirty="0" smtClean="0"/>
              <a:t>TS</a:t>
            </a:r>
            <a:endParaRPr lang="fr-FR" sz="2800" b="1" dirty="0"/>
          </a:p>
        </p:txBody>
      </p:sp>
    </p:spTree>
    <p:extLst>
      <p:ext uri="{BB962C8B-B14F-4D97-AF65-F5344CB8AC3E}">
        <p14:creationId xmlns:p14="http://schemas.microsoft.com/office/powerpoint/2010/main" val="291357534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375591" y="5120435"/>
            <a:ext cx="8690856" cy="1384995"/>
          </a:xfrm>
          <a:prstGeom prst="rect">
            <a:avLst/>
          </a:prstGeom>
        </p:spPr>
        <p:txBody>
          <a:bodyPr vert="horz" wrap="square" lIns="0" tIns="0" rIns="0" bIns="0" rtlCol="0">
            <a:spAutoFit/>
          </a:bodyPr>
          <a:lstStyle/>
          <a:p>
            <a:pPr marL="12700"/>
            <a:r>
              <a:rPr dirty="0" smtClean="0">
                <a:latin typeface="Arial"/>
                <a:cs typeface="Arial"/>
              </a:rPr>
              <a:t>La</a:t>
            </a:r>
            <a:r>
              <a:rPr spc="-25" dirty="0" smtClean="0">
                <a:latin typeface="Arial"/>
                <a:cs typeface="Arial"/>
              </a:rPr>
              <a:t> </a:t>
            </a:r>
            <a:r>
              <a:rPr dirty="0">
                <a:latin typeface="Arial"/>
                <a:cs typeface="Arial"/>
              </a:rPr>
              <a:t>requête</a:t>
            </a:r>
            <a:r>
              <a:rPr spc="-5" dirty="0">
                <a:latin typeface="Arial"/>
                <a:cs typeface="Arial"/>
              </a:rPr>
              <a:t> </a:t>
            </a:r>
            <a:r>
              <a:rPr dirty="0">
                <a:latin typeface="Arial"/>
                <a:cs typeface="Arial"/>
              </a:rPr>
              <a:t>i</a:t>
            </a:r>
            <a:r>
              <a:rPr spc="15" dirty="0">
                <a:latin typeface="Arial"/>
                <a:cs typeface="Arial"/>
              </a:rPr>
              <a:t>m</a:t>
            </a:r>
            <a:r>
              <a:rPr dirty="0">
                <a:latin typeface="Arial"/>
                <a:cs typeface="Arial"/>
              </a:rPr>
              <a:t>briquée</a:t>
            </a:r>
            <a:r>
              <a:rPr spc="-25" dirty="0">
                <a:latin typeface="Arial"/>
                <a:cs typeface="Arial"/>
              </a:rPr>
              <a:t> </a:t>
            </a:r>
            <a:r>
              <a:rPr dirty="0">
                <a:latin typeface="Arial"/>
                <a:cs typeface="Arial"/>
              </a:rPr>
              <a:t>ne dépe</a:t>
            </a:r>
            <a:r>
              <a:rPr spc="-10" dirty="0">
                <a:latin typeface="Arial"/>
                <a:cs typeface="Arial"/>
              </a:rPr>
              <a:t>n</a:t>
            </a:r>
            <a:r>
              <a:rPr dirty="0">
                <a:latin typeface="Arial"/>
                <a:cs typeface="Arial"/>
              </a:rPr>
              <a:t>d pas de p</a:t>
            </a:r>
            <a:r>
              <a:rPr spc="-10" dirty="0">
                <a:latin typeface="Arial"/>
                <a:cs typeface="Arial"/>
              </a:rPr>
              <a:t> </a:t>
            </a:r>
            <a:r>
              <a:rPr dirty="0">
                <a:latin typeface="Arial"/>
                <a:cs typeface="Arial"/>
              </a:rPr>
              <a:t>: elle retourne</a:t>
            </a:r>
          </a:p>
          <a:p>
            <a:pPr marL="12700"/>
            <a:r>
              <a:rPr dirty="0">
                <a:latin typeface="Arial"/>
                <a:cs typeface="Arial"/>
              </a:rPr>
              <a:t>l’ense</a:t>
            </a:r>
            <a:r>
              <a:rPr spc="15" dirty="0">
                <a:latin typeface="Arial"/>
                <a:cs typeface="Arial"/>
              </a:rPr>
              <a:t>m</a:t>
            </a:r>
            <a:r>
              <a:rPr dirty="0">
                <a:latin typeface="Arial"/>
                <a:cs typeface="Arial"/>
              </a:rPr>
              <a:t>ble</a:t>
            </a:r>
            <a:r>
              <a:rPr spc="-45" dirty="0">
                <a:latin typeface="Arial"/>
                <a:cs typeface="Arial"/>
              </a:rPr>
              <a:t> </a:t>
            </a:r>
            <a:r>
              <a:rPr dirty="0">
                <a:latin typeface="Arial"/>
                <a:cs typeface="Arial"/>
              </a:rPr>
              <a:t>des e</a:t>
            </a:r>
            <a:r>
              <a:rPr spc="15" dirty="0">
                <a:latin typeface="Arial"/>
                <a:cs typeface="Arial"/>
              </a:rPr>
              <a:t>m</a:t>
            </a:r>
            <a:r>
              <a:rPr dirty="0">
                <a:latin typeface="Arial"/>
                <a:cs typeface="Arial"/>
              </a:rPr>
              <a:t>plo</a:t>
            </a:r>
            <a:r>
              <a:rPr spc="-45" dirty="0">
                <a:latin typeface="Arial"/>
                <a:cs typeface="Arial"/>
              </a:rPr>
              <a:t>y</a:t>
            </a:r>
            <a:r>
              <a:rPr dirty="0">
                <a:latin typeface="Arial"/>
                <a:cs typeface="Arial"/>
              </a:rPr>
              <a:t>és</a:t>
            </a:r>
            <a:r>
              <a:rPr spc="15" dirty="0">
                <a:latin typeface="Arial"/>
                <a:cs typeface="Arial"/>
              </a:rPr>
              <a:t> </a:t>
            </a:r>
            <a:r>
              <a:rPr dirty="0">
                <a:latin typeface="Arial"/>
                <a:cs typeface="Arial"/>
              </a:rPr>
              <a:t>de titre </a:t>
            </a:r>
            <a:r>
              <a:rPr spc="5" dirty="0">
                <a:latin typeface="Arial"/>
                <a:cs typeface="Arial"/>
              </a:rPr>
              <a:t>‘</a:t>
            </a:r>
            <a:r>
              <a:rPr spc="-5" dirty="0">
                <a:latin typeface="Arial"/>
                <a:cs typeface="Arial"/>
              </a:rPr>
              <a:t>Elec</a:t>
            </a:r>
            <a:r>
              <a:rPr dirty="0">
                <a:latin typeface="Arial"/>
                <a:cs typeface="Arial"/>
              </a:rPr>
              <a:t>t.</a:t>
            </a:r>
            <a:r>
              <a:rPr spc="-5" dirty="0">
                <a:latin typeface="Arial"/>
                <a:cs typeface="Arial"/>
              </a:rPr>
              <a:t> Eng.’,</a:t>
            </a:r>
            <a:endParaRPr dirty="0">
              <a:latin typeface="Arial"/>
              <a:cs typeface="Arial"/>
            </a:endParaRPr>
          </a:p>
          <a:p>
            <a:pPr marL="12700" marR="5080"/>
            <a:r>
              <a:rPr dirty="0">
                <a:latin typeface="Arial"/>
                <a:cs typeface="Arial"/>
              </a:rPr>
              <a:t>ind</a:t>
            </a:r>
            <a:r>
              <a:rPr spc="-10" dirty="0">
                <a:latin typeface="Arial"/>
                <a:cs typeface="Arial"/>
              </a:rPr>
              <a:t>é</a:t>
            </a:r>
            <a:r>
              <a:rPr dirty="0">
                <a:latin typeface="Arial"/>
                <a:cs typeface="Arial"/>
              </a:rPr>
              <a:t>pe</a:t>
            </a:r>
            <a:r>
              <a:rPr spc="-10" dirty="0">
                <a:latin typeface="Arial"/>
                <a:cs typeface="Arial"/>
              </a:rPr>
              <a:t>n</a:t>
            </a:r>
            <a:r>
              <a:rPr dirty="0">
                <a:latin typeface="Arial"/>
                <a:cs typeface="Arial"/>
              </a:rPr>
              <a:t>da</a:t>
            </a:r>
            <a:r>
              <a:rPr spc="10" dirty="0">
                <a:latin typeface="Arial"/>
                <a:cs typeface="Arial"/>
              </a:rPr>
              <a:t>m</a:t>
            </a:r>
            <a:r>
              <a:rPr spc="15" dirty="0">
                <a:latin typeface="Arial"/>
                <a:cs typeface="Arial"/>
              </a:rPr>
              <a:t>m</a:t>
            </a:r>
            <a:r>
              <a:rPr dirty="0">
                <a:latin typeface="Arial"/>
                <a:cs typeface="Arial"/>
              </a:rPr>
              <a:t>ent</a:t>
            </a:r>
            <a:r>
              <a:rPr spc="-70" dirty="0">
                <a:latin typeface="Arial"/>
                <a:cs typeface="Arial"/>
              </a:rPr>
              <a:t> </a:t>
            </a:r>
            <a:r>
              <a:rPr dirty="0">
                <a:latin typeface="Arial"/>
                <a:cs typeface="Arial"/>
              </a:rPr>
              <a:t>du</a:t>
            </a:r>
            <a:r>
              <a:rPr spc="-5" dirty="0">
                <a:latin typeface="Arial"/>
                <a:cs typeface="Arial"/>
              </a:rPr>
              <a:t> </a:t>
            </a:r>
            <a:r>
              <a:rPr dirty="0">
                <a:latin typeface="Arial"/>
                <a:cs typeface="Arial"/>
              </a:rPr>
              <a:t>proj</a:t>
            </a:r>
            <a:r>
              <a:rPr spc="-10" dirty="0">
                <a:latin typeface="Arial"/>
                <a:cs typeface="Arial"/>
              </a:rPr>
              <a:t>e</a:t>
            </a:r>
            <a:r>
              <a:rPr dirty="0">
                <a:latin typeface="Arial"/>
                <a:cs typeface="Arial"/>
              </a:rPr>
              <a:t>t s</a:t>
            </a:r>
            <a:r>
              <a:rPr spc="-10" dirty="0">
                <a:latin typeface="Arial"/>
                <a:cs typeface="Arial"/>
              </a:rPr>
              <a:t>é</a:t>
            </a:r>
            <a:r>
              <a:rPr dirty="0">
                <a:latin typeface="Arial"/>
                <a:cs typeface="Arial"/>
              </a:rPr>
              <a:t>lecti</a:t>
            </a:r>
            <a:r>
              <a:rPr spc="-10" dirty="0">
                <a:latin typeface="Arial"/>
                <a:cs typeface="Arial"/>
              </a:rPr>
              <a:t>o</a:t>
            </a:r>
            <a:r>
              <a:rPr dirty="0">
                <a:latin typeface="Arial"/>
                <a:cs typeface="Arial"/>
              </a:rPr>
              <a:t>nné</a:t>
            </a:r>
            <a:r>
              <a:rPr spc="-10" dirty="0">
                <a:latin typeface="Arial"/>
                <a:cs typeface="Arial"/>
              </a:rPr>
              <a:t> </a:t>
            </a:r>
            <a:r>
              <a:rPr dirty="0">
                <a:latin typeface="Arial"/>
                <a:cs typeface="Arial"/>
              </a:rPr>
              <a:t>d</a:t>
            </a:r>
            <a:r>
              <a:rPr spc="-10" dirty="0">
                <a:latin typeface="Arial"/>
                <a:cs typeface="Arial"/>
              </a:rPr>
              <a:t>a</a:t>
            </a:r>
            <a:r>
              <a:rPr dirty="0">
                <a:latin typeface="Arial"/>
                <a:cs typeface="Arial"/>
              </a:rPr>
              <a:t>ns la</a:t>
            </a:r>
            <a:r>
              <a:rPr spc="-10" dirty="0">
                <a:latin typeface="Arial"/>
                <a:cs typeface="Arial"/>
              </a:rPr>
              <a:t> </a:t>
            </a:r>
            <a:r>
              <a:rPr dirty="0">
                <a:latin typeface="Arial"/>
                <a:cs typeface="Arial"/>
              </a:rPr>
              <a:t>re</a:t>
            </a:r>
            <a:r>
              <a:rPr spc="-10" dirty="0">
                <a:latin typeface="Arial"/>
                <a:cs typeface="Arial"/>
              </a:rPr>
              <a:t>q</a:t>
            </a:r>
            <a:r>
              <a:rPr dirty="0">
                <a:latin typeface="Arial"/>
                <a:cs typeface="Arial"/>
              </a:rPr>
              <a:t>uê</a:t>
            </a:r>
            <a:r>
              <a:rPr spc="-10" dirty="0">
                <a:latin typeface="Arial"/>
                <a:cs typeface="Arial"/>
              </a:rPr>
              <a:t>t</a:t>
            </a:r>
            <a:r>
              <a:rPr dirty="0">
                <a:latin typeface="Arial"/>
                <a:cs typeface="Arial"/>
              </a:rPr>
              <a:t>e </a:t>
            </a:r>
            <a:r>
              <a:rPr spc="-10" dirty="0">
                <a:latin typeface="Arial"/>
                <a:cs typeface="Arial"/>
              </a:rPr>
              <a:t>e</a:t>
            </a:r>
            <a:r>
              <a:rPr dirty="0">
                <a:latin typeface="Arial"/>
                <a:cs typeface="Arial"/>
              </a:rPr>
              <a:t>xter</a:t>
            </a:r>
            <a:r>
              <a:rPr spc="-10" dirty="0">
                <a:latin typeface="Arial"/>
                <a:cs typeface="Arial"/>
              </a:rPr>
              <a:t>n</a:t>
            </a:r>
            <a:r>
              <a:rPr dirty="0">
                <a:latin typeface="Arial"/>
                <a:cs typeface="Arial"/>
              </a:rPr>
              <a:t>e. </a:t>
            </a:r>
            <a:r>
              <a:rPr dirty="0" smtClean="0">
                <a:latin typeface="Arial"/>
                <a:cs typeface="Arial"/>
              </a:rPr>
              <a:t>La</a:t>
            </a:r>
            <a:r>
              <a:rPr lang="fr-FR" spc="-25" dirty="0">
                <a:latin typeface="Arial"/>
                <a:cs typeface="Arial"/>
              </a:rPr>
              <a:t> </a:t>
            </a:r>
            <a:r>
              <a:rPr dirty="0" smtClean="0">
                <a:latin typeface="Arial"/>
                <a:cs typeface="Arial"/>
              </a:rPr>
              <a:t>clause </a:t>
            </a:r>
            <a:r>
              <a:rPr dirty="0">
                <a:latin typeface="Arial"/>
                <a:cs typeface="Arial"/>
              </a:rPr>
              <a:t>EXISTS</a:t>
            </a:r>
            <a:r>
              <a:rPr spc="-10" dirty="0">
                <a:latin typeface="Arial"/>
                <a:cs typeface="Arial"/>
              </a:rPr>
              <a:t> </a:t>
            </a:r>
            <a:r>
              <a:rPr dirty="0">
                <a:latin typeface="Arial"/>
                <a:cs typeface="Arial"/>
              </a:rPr>
              <a:t>retourne do</a:t>
            </a:r>
            <a:r>
              <a:rPr spc="-10" dirty="0">
                <a:latin typeface="Arial"/>
                <a:cs typeface="Arial"/>
              </a:rPr>
              <a:t>n</a:t>
            </a:r>
            <a:r>
              <a:rPr dirty="0">
                <a:latin typeface="Arial"/>
                <a:cs typeface="Arial"/>
              </a:rPr>
              <a:t>c toujours vraie (on</a:t>
            </a:r>
            <a:r>
              <a:rPr spc="-10" dirty="0">
                <a:latin typeface="Arial"/>
                <a:cs typeface="Arial"/>
              </a:rPr>
              <a:t> </a:t>
            </a:r>
            <a:r>
              <a:rPr dirty="0">
                <a:latin typeface="Arial"/>
                <a:cs typeface="Arial"/>
              </a:rPr>
              <a:t>suppose qu’il</a:t>
            </a:r>
            <a:r>
              <a:rPr spc="-25" dirty="0">
                <a:latin typeface="Arial"/>
                <a:cs typeface="Arial"/>
              </a:rPr>
              <a:t> </a:t>
            </a:r>
            <a:r>
              <a:rPr dirty="0">
                <a:latin typeface="Arial"/>
                <a:cs typeface="Arial"/>
              </a:rPr>
              <a:t>existe un tel </a:t>
            </a:r>
            <a:r>
              <a:rPr spc="-10" dirty="0">
                <a:latin typeface="Arial"/>
                <a:cs typeface="Arial"/>
              </a:rPr>
              <a:t>e</a:t>
            </a:r>
            <a:r>
              <a:rPr spc="15" dirty="0">
                <a:latin typeface="Arial"/>
                <a:cs typeface="Arial"/>
              </a:rPr>
              <a:t>m</a:t>
            </a:r>
            <a:r>
              <a:rPr dirty="0">
                <a:latin typeface="Arial"/>
                <a:cs typeface="Arial"/>
              </a:rPr>
              <a:t>plo</a:t>
            </a:r>
            <a:r>
              <a:rPr spc="-45" dirty="0">
                <a:latin typeface="Arial"/>
                <a:cs typeface="Arial"/>
              </a:rPr>
              <a:t>y</a:t>
            </a:r>
            <a:r>
              <a:rPr dirty="0">
                <a:latin typeface="Arial"/>
                <a:cs typeface="Arial"/>
              </a:rPr>
              <a:t>é)</a:t>
            </a:r>
            <a:r>
              <a:rPr spc="15" dirty="0">
                <a:latin typeface="Arial"/>
                <a:cs typeface="Arial"/>
              </a:rPr>
              <a:t> </a:t>
            </a:r>
            <a:r>
              <a:rPr dirty="0">
                <a:latin typeface="Arial"/>
                <a:cs typeface="Arial"/>
              </a:rPr>
              <a:t>et la requête</a:t>
            </a:r>
            <a:r>
              <a:rPr spc="-10" dirty="0">
                <a:latin typeface="Arial"/>
                <a:cs typeface="Arial"/>
              </a:rPr>
              <a:t> </a:t>
            </a:r>
            <a:r>
              <a:rPr dirty="0">
                <a:latin typeface="Arial"/>
                <a:cs typeface="Arial"/>
              </a:rPr>
              <a:t>externe reto</a:t>
            </a:r>
            <a:r>
              <a:rPr spc="-10" dirty="0">
                <a:latin typeface="Arial"/>
                <a:cs typeface="Arial"/>
              </a:rPr>
              <a:t>u</a:t>
            </a:r>
            <a:r>
              <a:rPr dirty="0">
                <a:latin typeface="Arial"/>
                <a:cs typeface="Arial"/>
              </a:rPr>
              <a:t>rne tous les</a:t>
            </a:r>
            <a:r>
              <a:rPr spc="-25" dirty="0">
                <a:latin typeface="Arial"/>
                <a:cs typeface="Arial"/>
              </a:rPr>
              <a:t> </a:t>
            </a:r>
            <a:r>
              <a:rPr dirty="0">
                <a:latin typeface="Arial"/>
                <a:cs typeface="Arial"/>
              </a:rPr>
              <a:t>no</a:t>
            </a:r>
            <a:r>
              <a:rPr spc="10" dirty="0">
                <a:latin typeface="Arial"/>
                <a:cs typeface="Arial"/>
              </a:rPr>
              <a:t>m</a:t>
            </a:r>
            <a:r>
              <a:rPr dirty="0">
                <a:latin typeface="Arial"/>
                <a:cs typeface="Arial"/>
              </a:rPr>
              <a:t>s</a:t>
            </a:r>
            <a:r>
              <a:rPr spc="-25" dirty="0">
                <a:latin typeface="Arial"/>
                <a:cs typeface="Arial"/>
              </a:rPr>
              <a:t> </a:t>
            </a:r>
            <a:r>
              <a:rPr dirty="0">
                <a:latin typeface="Arial"/>
                <a:cs typeface="Arial"/>
              </a:rPr>
              <a:t>de</a:t>
            </a:r>
            <a:r>
              <a:rPr spc="-5" dirty="0">
                <a:latin typeface="Arial"/>
                <a:cs typeface="Arial"/>
              </a:rPr>
              <a:t> </a:t>
            </a:r>
            <a:r>
              <a:rPr dirty="0">
                <a:latin typeface="Arial"/>
                <a:cs typeface="Arial"/>
              </a:rPr>
              <a:t>proj</a:t>
            </a:r>
            <a:r>
              <a:rPr spc="-10" dirty="0">
                <a:latin typeface="Arial"/>
                <a:cs typeface="Arial"/>
              </a:rPr>
              <a:t>e</a:t>
            </a:r>
            <a:r>
              <a:rPr dirty="0">
                <a:latin typeface="Arial"/>
                <a:cs typeface="Arial"/>
              </a:rPr>
              <a:t>ts.</a:t>
            </a:r>
          </a:p>
        </p:txBody>
      </p:sp>
      <p:sp>
        <p:nvSpPr>
          <p:cNvPr id="5" name="object 5"/>
          <p:cNvSpPr txBox="1"/>
          <p:nvPr/>
        </p:nvSpPr>
        <p:spPr>
          <a:xfrm>
            <a:off x="214583" y="2408080"/>
            <a:ext cx="5589123" cy="294953"/>
          </a:xfrm>
          <a:prstGeom prst="rect">
            <a:avLst/>
          </a:prstGeom>
        </p:spPr>
        <p:txBody>
          <a:bodyPr vert="horz" wrap="square" lIns="0" tIns="0" rIns="0" bIns="0" rtlCol="0">
            <a:spAutoFit/>
          </a:bodyPr>
          <a:lstStyle/>
          <a:p>
            <a:pPr marL="12700">
              <a:lnSpc>
                <a:spcPts val="2330"/>
              </a:lnSpc>
            </a:pPr>
            <a:r>
              <a:rPr sz="2000" b="1" spc="5" dirty="0">
                <a:latin typeface="Times New Roman"/>
                <a:cs typeface="Times New Roman"/>
              </a:rPr>
              <a:t>E</a:t>
            </a:r>
            <a:r>
              <a:rPr sz="2000" b="1" spc="-25" dirty="0">
                <a:latin typeface="Times New Roman"/>
                <a:cs typeface="Times New Roman"/>
              </a:rPr>
              <a:t>m</a:t>
            </a:r>
            <a:r>
              <a:rPr sz="2000" b="1" dirty="0">
                <a:latin typeface="Times New Roman"/>
                <a:cs typeface="Times New Roman"/>
              </a:rPr>
              <a:t>p</a:t>
            </a:r>
            <a:r>
              <a:rPr sz="2000" b="1" spc="5" dirty="0">
                <a:latin typeface="Times New Roman"/>
                <a:cs typeface="Times New Roman"/>
              </a:rPr>
              <a:t> </a:t>
            </a:r>
            <a:r>
              <a:rPr sz="2000" spc="-10" dirty="0">
                <a:latin typeface="Times New Roman"/>
                <a:cs typeface="Times New Roman"/>
              </a:rPr>
              <a:t>(</a:t>
            </a:r>
            <a:r>
              <a:rPr sz="2000" u="heavy" dirty="0">
                <a:latin typeface="Times New Roman"/>
                <a:cs typeface="Times New Roman"/>
              </a:rPr>
              <a:t>En</a:t>
            </a:r>
            <a:r>
              <a:rPr sz="2000" u="heavy" spc="-5" dirty="0">
                <a:latin typeface="Times New Roman"/>
                <a:cs typeface="Times New Roman"/>
              </a:rPr>
              <a:t>o</a:t>
            </a:r>
            <a:r>
              <a:rPr sz="2000" dirty="0">
                <a:latin typeface="Times New Roman"/>
                <a:cs typeface="Times New Roman"/>
              </a:rPr>
              <a:t>, Enam</a:t>
            </a:r>
            <a:r>
              <a:rPr sz="2000" spc="-15" dirty="0">
                <a:latin typeface="Times New Roman"/>
                <a:cs typeface="Times New Roman"/>
              </a:rPr>
              <a:t>e</a:t>
            </a:r>
            <a:r>
              <a:rPr sz="2000" dirty="0">
                <a:latin typeface="Times New Roman"/>
                <a:cs typeface="Times New Roman"/>
              </a:rPr>
              <a:t>,</a:t>
            </a:r>
            <a:r>
              <a:rPr sz="2000" spc="-20" dirty="0">
                <a:latin typeface="Times New Roman"/>
                <a:cs typeface="Times New Roman"/>
              </a:rPr>
              <a:t> </a:t>
            </a:r>
            <a:r>
              <a:rPr sz="2000" spc="-80" dirty="0">
                <a:latin typeface="Times New Roman"/>
                <a:cs typeface="Times New Roman"/>
              </a:rPr>
              <a:t>T</a:t>
            </a:r>
            <a:r>
              <a:rPr sz="2000" dirty="0">
                <a:latin typeface="Times New Roman"/>
                <a:cs typeface="Times New Roman"/>
              </a:rPr>
              <a:t>i</a:t>
            </a:r>
            <a:r>
              <a:rPr sz="2000" spc="5" dirty="0">
                <a:latin typeface="Times New Roman"/>
                <a:cs typeface="Times New Roman"/>
              </a:rPr>
              <a:t>t</a:t>
            </a:r>
            <a:r>
              <a:rPr sz="2000" dirty="0">
                <a:latin typeface="Times New Roman"/>
                <a:cs typeface="Times New Roman"/>
              </a:rPr>
              <a:t>l</a:t>
            </a:r>
            <a:r>
              <a:rPr sz="2000" spc="-5" dirty="0">
                <a:latin typeface="Times New Roman"/>
                <a:cs typeface="Times New Roman"/>
              </a:rPr>
              <a:t>e</a:t>
            </a:r>
            <a:r>
              <a:rPr sz="2000" dirty="0">
                <a:latin typeface="Times New Roman"/>
                <a:cs typeface="Times New Roman"/>
              </a:rPr>
              <a:t>,</a:t>
            </a:r>
            <a:r>
              <a:rPr sz="2000" spc="-20" dirty="0">
                <a:latin typeface="Times New Roman"/>
                <a:cs typeface="Times New Roman"/>
              </a:rPr>
              <a:t> </a:t>
            </a:r>
            <a:r>
              <a:rPr sz="2000" spc="5" dirty="0">
                <a:latin typeface="Times New Roman"/>
                <a:cs typeface="Times New Roman"/>
              </a:rPr>
              <a:t>C</a:t>
            </a:r>
            <a:r>
              <a:rPr sz="2000" dirty="0">
                <a:latin typeface="Times New Roman"/>
                <a:cs typeface="Times New Roman"/>
              </a:rPr>
              <a:t>i</a:t>
            </a:r>
            <a:r>
              <a:rPr sz="2000" spc="5" dirty="0">
                <a:latin typeface="Times New Roman"/>
                <a:cs typeface="Times New Roman"/>
              </a:rPr>
              <a:t>t</a:t>
            </a:r>
            <a:r>
              <a:rPr sz="2000" spc="-60" dirty="0">
                <a:latin typeface="Times New Roman"/>
                <a:cs typeface="Times New Roman"/>
              </a:rPr>
              <a:t>y</a:t>
            </a:r>
            <a:r>
              <a:rPr sz="2000" dirty="0" smtClean="0">
                <a:latin typeface="Times New Roman"/>
                <a:cs typeface="Times New Roman"/>
              </a:rPr>
              <a:t>)</a:t>
            </a:r>
            <a:r>
              <a:rPr lang="fr-FR" sz="2000" dirty="0" smtClean="0">
                <a:latin typeface="Times New Roman"/>
                <a:cs typeface="Times New Roman"/>
              </a:rPr>
              <a:t> -  </a:t>
            </a:r>
            <a:r>
              <a:rPr lang="fr-FR" sz="2000" b="1" spc="-25" dirty="0" err="1" smtClean="0">
                <a:latin typeface="Times New Roman"/>
                <a:cs typeface="Times New Roman"/>
              </a:rPr>
              <a:t>P</a:t>
            </a:r>
            <a:r>
              <a:rPr lang="fr-FR" sz="2000" b="1" dirty="0" err="1" smtClean="0">
                <a:latin typeface="Times New Roman"/>
                <a:cs typeface="Times New Roman"/>
              </a:rPr>
              <a:t>a</a:t>
            </a:r>
            <a:r>
              <a:rPr lang="fr-FR" sz="2000" b="1" spc="-5" dirty="0" err="1" smtClean="0">
                <a:latin typeface="Times New Roman"/>
                <a:cs typeface="Times New Roman"/>
              </a:rPr>
              <a:t>y</a:t>
            </a:r>
            <a:r>
              <a:rPr lang="fr-FR" sz="2000" b="1" spc="-5" dirty="0" smtClean="0">
                <a:latin typeface="Times New Roman"/>
                <a:cs typeface="Times New Roman"/>
              </a:rPr>
              <a:t> </a:t>
            </a:r>
            <a:r>
              <a:rPr lang="fr-FR" sz="2000" spc="-10" dirty="0" smtClean="0">
                <a:latin typeface="Times New Roman"/>
                <a:cs typeface="Times New Roman"/>
              </a:rPr>
              <a:t>(</a:t>
            </a:r>
            <a:r>
              <a:rPr lang="fr-FR" sz="2000" u="heavy" spc="-80" dirty="0" err="1">
                <a:latin typeface="Times New Roman"/>
                <a:cs typeface="Times New Roman"/>
              </a:rPr>
              <a:t>T</a:t>
            </a:r>
            <a:r>
              <a:rPr lang="fr-FR" sz="2000" u="heavy" dirty="0" err="1">
                <a:latin typeface="Times New Roman"/>
                <a:cs typeface="Times New Roman"/>
              </a:rPr>
              <a:t>itl</a:t>
            </a:r>
            <a:r>
              <a:rPr lang="fr-FR" sz="2000" u="heavy" spc="-10" dirty="0" err="1">
                <a:latin typeface="Times New Roman"/>
                <a:cs typeface="Times New Roman"/>
              </a:rPr>
              <a:t>e</a:t>
            </a:r>
            <a:r>
              <a:rPr lang="fr-FR" sz="2000" dirty="0">
                <a:latin typeface="Times New Roman"/>
                <a:cs typeface="Times New Roman"/>
              </a:rPr>
              <a:t>,</a:t>
            </a:r>
            <a:r>
              <a:rPr lang="fr-FR" sz="2000" spc="-5" dirty="0">
                <a:latin typeface="Times New Roman"/>
                <a:cs typeface="Times New Roman"/>
              </a:rPr>
              <a:t> </a:t>
            </a:r>
            <a:r>
              <a:rPr lang="fr-FR" sz="2000" spc="5" dirty="0" err="1">
                <a:latin typeface="Times New Roman"/>
                <a:cs typeface="Times New Roman"/>
              </a:rPr>
              <a:t>S</a:t>
            </a:r>
            <a:r>
              <a:rPr lang="fr-FR" sz="2000" spc="-10" dirty="0" err="1">
                <a:latin typeface="Times New Roman"/>
                <a:cs typeface="Times New Roman"/>
              </a:rPr>
              <a:t>a</a:t>
            </a:r>
            <a:r>
              <a:rPr lang="fr-FR" sz="2000" dirty="0" err="1">
                <a:latin typeface="Times New Roman"/>
                <a:cs typeface="Times New Roman"/>
              </a:rPr>
              <a:t>la</a:t>
            </a:r>
            <a:r>
              <a:rPr lang="fr-FR" sz="2000" spc="-10" dirty="0" err="1">
                <a:latin typeface="Times New Roman"/>
                <a:cs typeface="Times New Roman"/>
              </a:rPr>
              <a:t>r</a:t>
            </a:r>
            <a:r>
              <a:rPr lang="fr-FR" sz="2000" spc="-70" dirty="0" err="1">
                <a:latin typeface="Times New Roman"/>
                <a:cs typeface="Times New Roman"/>
              </a:rPr>
              <a:t>y</a:t>
            </a:r>
            <a:r>
              <a:rPr lang="fr-FR" sz="2000" dirty="0" smtClean="0">
                <a:latin typeface="Times New Roman"/>
                <a:cs typeface="Times New Roman"/>
              </a:rPr>
              <a:t>)</a:t>
            </a:r>
            <a:endParaRPr lang="fr-FR" sz="2000" dirty="0">
              <a:latin typeface="Times New Roman"/>
              <a:cs typeface="Times New Roman"/>
            </a:endParaRPr>
          </a:p>
        </p:txBody>
      </p:sp>
      <p:sp>
        <p:nvSpPr>
          <p:cNvPr id="6" name="object 6"/>
          <p:cNvSpPr txBox="1"/>
          <p:nvPr/>
        </p:nvSpPr>
        <p:spPr>
          <a:xfrm>
            <a:off x="7419346" y="2232269"/>
            <a:ext cx="3609340" cy="589905"/>
          </a:xfrm>
          <a:prstGeom prst="rect">
            <a:avLst/>
          </a:prstGeom>
        </p:spPr>
        <p:txBody>
          <a:bodyPr vert="horz" wrap="square" lIns="0" tIns="0" rIns="0" bIns="0" rtlCol="0">
            <a:spAutoFit/>
          </a:bodyPr>
          <a:lstStyle/>
          <a:p>
            <a:pPr marL="12700">
              <a:lnSpc>
                <a:spcPts val="2330"/>
              </a:lnSpc>
            </a:pPr>
            <a:r>
              <a:rPr sz="2000" b="1" spc="-20" dirty="0">
                <a:latin typeface="Times New Roman"/>
                <a:cs typeface="Times New Roman"/>
              </a:rPr>
              <a:t>P</a:t>
            </a:r>
            <a:r>
              <a:rPr sz="2000" b="1" spc="-50" dirty="0">
                <a:latin typeface="Times New Roman"/>
                <a:cs typeface="Times New Roman"/>
              </a:rPr>
              <a:t>r</a:t>
            </a:r>
            <a:r>
              <a:rPr sz="2000" b="1" dirty="0">
                <a:latin typeface="Times New Roman"/>
                <a:cs typeface="Times New Roman"/>
              </a:rPr>
              <a:t>oj</a:t>
            </a:r>
            <a:r>
              <a:rPr sz="2000" b="1" spc="-10" dirty="0">
                <a:latin typeface="Times New Roman"/>
                <a:cs typeface="Times New Roman"/>
              </a:rPr>
              <a:t>e</a:t>
            </a:r>
            <a:r>
              <a:rPr sz="2000" b="1" dirty="0">
                <a:latin typeface="Times New Roman"/>
                <a:cs typeface="Times New Roman"/>
              </a:rPr>
              <a:t>c</a:t>
            </a:r>
            <a:r>
              <a:rPr sz="2000" b="1" spc="-30" dirty="0">
                <a:latin typeface="Times New Roman"/>
                <a:cs typeface="Times New Roman"/>
              </a:rPr>
              <a:t>t</a:t>
            </a:r>
            <a:r>
              <a:rPr sz="2000" spc="-10" dirty="0">
                <a:latin typeface="Times New Roman"/>
                <a:cs typeface="Times New Roman"/>
              </a:rPr>
              <a:t>(</a:t>
            </a:r>
            <a:r>
              <a:rPr sz="2000" u="heavy" spc="5" dirty="0">
                <a:latin typeface="Times New Roman"/>
                <a:cs typeface="Times New Roman"/>
              </a:rPr>
              <a:t>P</a:t>
            </a:r>
            <a:r>
              <a:rPr sz="2000" u="heavy" dirty="0">
                <a:latin typeface="Times New Roman"/>
                <a:cs typeface="Times New Roman"/>
              </a:rPr>
              <a:t>no</a:t>
            </a:r>
            <a:r>
              <a:rPr sz="2000" dirty="0">
                <a:latin typeface="Times New Roman"/>
                <a:cs typeface="Times New Roman"/>
              </a:rPr>
              <a:t>,</a:t>
            </a:r>
            <a:r>
              <a:rPr sz="2000" spc="40" dirty="0">
                <a:latin typeface="Times New Roman"/>
                <a:cs typeface="Times New Roman"/>
              </a:rPr>
              <a:t> </a:t>
            </a:r>
            <a:r>
              <a:rPr sz="2000" spc="5" dirty="0">
                <a:latin typeface="Times New Roman"/>
                <a:cs typeface="Times New Roman"/>
              </a:rPr>
              <a:t>P</a:t>
            </a:r>
            <a:r>
              <a:rPr sz="2000" dirty="0">
                <a:latin typeface="Times New Roman"/>
                <a:cs typeface="Times New Roman"/>
              </a:rPr>
              <a:t>nam</a:t>
            </a:r>
            <a:r>
              <a:rPr sz="2000" spc="-15" dirty="0">
                <a:latin typeface="Times New Roman"/>
                <a:cs typeface="Times New Roman"/>
              </a:rPr>
              <a:t>e</a:t>
            </a:r>
            <a:r>
              <a:rPr sz="2000" dirty="0">
                <a:latin typeface="Times New Roman"/>
                <a:cs typeface="Times New Roman"/>
              </a:rPr>
              <a:t>,</a:t>
            </a:r>
            <a:r>
              <a:rPr sz="2000" spc="-20" dirty="0">
                <a:latin typeface="Times New Roman"/>
                <a:cs typeface="Times New Roman"/>
              </a:rPr>
              <a:t> </a:t>
            </a:r>
            <a:r>
              <a:rPr sz="2000" spc="-15" dirty="0">
                <a:latin typeface="Times New Roman"/>
                <a:cs typeface="Times New Roman"/>
              </a:rPr>
              <a:t>B</a:t>
            </a:r>
            <a:r>
              <a:rPr sz="2000" dirty="0">
                <a:latin typeface="Times New Roman"/>
                <a:cs typeface="Times New Roman"/>
              </a:rPr>
              <a:t>ud</a:t>
            </a:r>
            <a:r>
              <a:rPr sz="2000" spc="-15" dirty="0">
                <a:latin typeface="Times New Roman"/>
                <a:cs typeface="Times New Roman"/>
              </a:rPr>
              <a:t>g</a:t>
            </a:r>
            <a:r>
              <a:rPr sz="2000" dirty="0">
                <a:latin typeface="Times New Roman"/>
                <a:cs typeface="Times New Roman"/>
              </a:rPr>
              <a:t>et,</a:t>
            </a:r>
            <a:r>
              <a:rPr sz="2000" spc="35" dirty="0">
                <a:latin typeface="Times New Roman"/>
                <a:cs typeface="Times New Roman"/>
              </a:rPr>
              <a:t> </a:t>
            </a:r>
            <a:r>
              <a:rPr sz="2000" spc="5" dirty="0">
                <a:latin typeface="Times New Roman"/>
                <a:cs typeface="Times New Roman"/>
              </a:rPr>
              <a:t>C</a:t>
            </a:r>
            <a:r>
              <a:rPr sz="2000" dirty="0">
                <a:latin typeface="Times New Roman"/>
                <a:cs typeface="Times New Roman"/>
              </a:rPr>
              <a:t>i</a:t>
            </a:r>
            <a:r>
              <a:rPr sz="2000" spc="5" dirty="0">
                <a:latin typeface="Times New Roman"/>
                <a:cs typeface="Times New Roman"/>
              </a:rPr>
              <a:t>t</a:t>
            </a:r>
            <a:r>
              <a:rPr sz="2000" spc="-60" dirty="0">
                <a:latin typeface="Times New Roman"/>
                <a:cs typeface="Times New Roman"/>
              </a:rPr>
              <a:t>y</a:t>
            </a:r>
            <a:r>
              <a:rPr sz="2000" dirty="0">
                <a:latin typeface="Times New Roman"/>
                <a:cs typeface="Times New Roman"/>
              </a:rPr>
              <a:t>)</a:t>
            </a:r>
          </a:p>
          <a:p>
            <a:pPr marL="12700">
              <a:lnSpc>
                <a:spcPts val="2330"/>
              </a:lnSpc>
              <a:tabLst>
                <a:tab pos="2570480" algn="l"/>
              </a:tabLst>
            </a:pPr>
            <a:r>
              <a:rPr sz="2000" b="1" spc="-125" dirty="0">
                <a:latin typeface="Times New Roman"/>
                <a:cs typeface="Times New Roman"/>
              </a:rPr>
              <a:t>W</a:t>
            </a:r>
            <a:r>
              <a:rPr sz="2000" b="1" dirty="0">
                <a:latin typeface="Times New Roman"/>
                <a:cs typeface="Times New Roman"/>
              </a:rPr>
              <a:t>ork</a:t>
            </a:r>
            <a:r>
              <a:rPr sz="2000" b="1" spc="-5" dirty="0">
                <a:latin typeface="Times New Roman"/>
                <a:cs typeface="Times New Roman"/>
              </a:rPr>
              <a:t>s</a:t>
            </a:r>
            <a:r>
              <a:rPr sz="2000" spc="-10" dirty="0">
                <a:latin typeface="Times New Roman"/>
                <a:cs typeface="Times New Roman"/>
              </a:rPr>
              <a:t>(</a:t>
            </a:r>
            <a:r>
              <a:rPr sz="2000" u="heavy" dirty="0">
                <a:latin typeface="Times New Roman"/>
                <a:cs typeface="Times New Roman"/>
              </a:rPr>
              <a:t>En</a:t>
            </a:r>
            <a:r>
              <a:rPr sz="2000" u="heavy" spc="-5" dirty="0">
                <a:latin typeface="Times New Roman"/>
                <a:cs typeface="Times New Roman"/>
              </a:rPr>
              <a:t>o</a:t>
            </a:r>
            <a:r>
              <a:rPr sz="2000" u="heavy" dirty="0">
                <a:latin typeface="Times New Roman"/>
                <a:cs typeface="Times New Roman"/>
              </a:rPr>
              <a:t>,</a:t>
            </a:r>
            <a:r>
              <a:rPr sz="2000" u="heavy" spc="-5" dirty="0">
                <a:latin typeface="Times New Roman"/>
                <a:cs typeface="Times New Roman"/>
              </a:rPr>
              <a:t> </a:t>
            </a:r>
            <a:r>
              <a:rPr sz="2000" u="heavy" spc="5" dirty="0">
                <a:latin typeface="Times New Roman"/>
                <a:cs typeface="Times New Roman"/>
              </a:rPr>
              <a:t>P</a:t>
            </a:r>
            <a:r>
              <a:rPr sz="2000" u="heavy" dirty="0">
                <a:latin typeface="Times New Roman"/>
                <a:cs typeface="Times New Roman"/>
              </a:rPr>
              <a:t>n</a:t>
            </a:r>
            <a:r>
              <a:rPr sz="2000" u="heavy" spc="-5" dirty="0">
                <a:latin typeface="Times New Roman"/>
                <a:cs typeface="Times New Roman"/>
              </a:rPr>
              <a:t>o</a:t>
            </a:r>
            <a:r>
              <a:rPr sz="2000" dirty="0">
                <a:latin typeface="Times New Roman"/>
                <a:cs typeface="Times New Roman"/>
              </a:rPr>
              <a:t>,</a:t>
            </a:r>
            <a:r>
              <a:rPr sz="2000" spc="-25" dirty="0">
                <a:latin typeface="Times New Roman"/>
                <a:cs typeface="Times New Roman"/>
              </a:rPr>
              <a:t> </a:t>
            </a:r>
            <a:r>
              <a:rPr sz="2000" dirty="0">
                <a:latin typeface="Times New Roman"/>
                <a:cs typeface="Times New Roman"/>
              </a:rPr>
              <a:t>R</a:t>
            </a:r>
            <a:r>
              <a:rPr sz="2000" spc="-10" dirty="0">
                <a:latin typeface="Times New Roman"/>
                <a:cs typeface="Times New Roman"/>
              </a:rPr>
              <a:t>e</a:t>
            </a:r>
            <a:r>
              <a:rPr sz="2000" dirty="0">
                <a:latin typeface="Times New Roman"/>
                <a:cs typeface="Times New Roman"/>
              </a:rPr>
              <a:t>s</a:t>
            </a:r>
            <a:r>
              <a:rPr sz="2000" spc="-5" dirty="0">
                <a:latin typeface="Times New Roman"/>
                <a:cs typeface="Times New Roman"/>
              </a:rPr>
              <a:t>p</a:t>
            </a:r>
            <a:r>
              <a:rPr sz="2000" dirty="0">
                <a:latin typeface="Times New Roman"/>
                <a:cs typeface="Times New Roman"/>
              </a:rPr>
              <a:t>,	Du</a:t>
            </a:r>
            <a:r>
              <a:rPr sz="2000" spc="-10" dirty="0">
                <a:latin typeface="Times New Roman"/>
                <a:cs typeface="Times New Roman"/>
              </a:rPr>
              <a:t>r</a:t>
            </a:r>
            <a:r>
              <a:rPr sz="2000" dirty="0">
                <a:latin typeface="Times New Roman"/>
                <a:cs typeface="Times New Roman"/>
              </a:rPr>
              <a:t>)</a:t>
            </a:r>
          </a:p>
        </p:txBody>
      </p:sp>
      <p:sp>
        <p:nvSpPr>
          <p:cNvPr id="7" name="object 7"/>
          <p:cNvSpPr/>
          <p:nvPr/>
        </p:nvSpPr>
        <p:spPr>
          <a:xfrm>
            <a:off x="1064300" y="4781345"/>
            <a:ext cx="9233942" cy="1826068"/>
          </a:xfrm>
          <a:custGeom>
            <a:avLst/>
            <a:gdLst/>
            <a:ahLst/>
            <a:cxnLst/>
            <a:rect l="l" t="t" r="r" b="b"/>
            <a:pathLst>
              <a:path w="6858634" h="2252345">
                <a:moveTo>
                  <a:pt x="0" y="644914"/>
                </a:moveTo>
                <a:lnTo>
                  <a:pt x="4207" y="592769"/>
                </a:lnTo>
                <a:lnTo>
                  <a:pt x="16388" y="543306"/>
                </a:lnTo>
                <a:lnTo>
                  <a:pt x="35880" y="497184"/>
                </a:lnTo>
                <a:lnTo>
                  <a:pt x="62022" y="455065"/>
                </a:lnTo>
                <a:lnTo>
                  <a:pt x="94153" y="417611"/>
                </a:lnTo>
                <a:lnTo>
                  <a:pt x="131610" y="385484"/>
                </a:lnTo>
                <a:lnTo>
                  <a:pt x="173731" y="359344"/>
                </a:lnTo>
                <a:lnTo>
                  <a:pt x="219856" y="339854"/>
                </a:lnTo>
                <a:lnTo>
                  <a:pt x="269321" y="327675"/>
                </a:lnTo>
                <a:lnTo>
                  <a:pt x="321466" y="323468"/>
                </a:lnTo>
                <a:lnTo>
                  <a:pt x="1142963" y="323468"/>
                </a:lnTo>
                <a:lnTo>
                  <a:pt x="2910687" y="0"/>
                </a:lnTo>
                <a:lnTo>
                  <a:pt x="2857469" y="323468"/>
                </a:lnTo>
                <a:lnTo>
                  <a:pt x="6536527" y="323468"/>
                </a:lnTo>
                <a:lnTo>
                  <a:pt x="6562893" y="324534"/>
                </a:lnTo>
                <a:lnTo>
                  <a:pt x="6588674" y="327675"/>
                </a:lnTo>
                <a:lnTo>
                  <a:pt x="6638147" y="339854"/>
                </a:lnTo>
                <a:lnTo>
                  <a:pt x="6684282" y="359344"/>
                </a:lnTo>
                <a:lnTo>
                  <a:pt x="6726417" y="385484"/>
                </a:lnTo>
                <a:lnTo>
                  <a:pt x="6763889" y="417611"/>
                </a:lnTo>
                <a:lnTo>
                  <a:pt x="6796034" y="455065"/>
                </a:lnTo>
                <a:lnTo>
                  <a:pt x="6822189" y="497184"/>
                </a:lnTo>
                <a:lnTo>
                  <a:pt x="6841693" y="543306"/>
                </a:lnTo>
                <a:lnTo>
                  <a:pt x="6853881" y="592769"/>
                </a:lnTo>
                <a:lnTo>
                  <a:pt x="6858091" y="644914"/>
                </a:lnTo>
                <a:lnTo>
                  <a:pt x="6858091" y="1930764"/>
                </a:lnTo>
                <a:lnTo>
                  <a:pt x="6857024" y="1957130"/>
                </a:lnTo>
                <a:lnTo>
                  <a:pt x="6848742" y="2008019"/>
                </a:lnTo>
                <a:lnTo>
                  <a:pt x="6832814" y="2055898"/>
                </a:lnTo>
                <a:lnTo>
                  <a:pt x="6809901" y="2100106"/>
                </a:lnTo>
                <a:lnTo>
                  <a:pt x="6780668" y="2139980"/>
                </a:lnTo>
                <a:lnTo>
                  <a:pt x="6745777" y="2174858"/>
                </a:lnTo>
                <a:lnTo>
                  <a:pt x="6705891" y="2204080"/>
                </a:lnTo>
                <a:lnTo>
                  <a:pt x="6661673" y="2226982"/>
                </a:lnTo>
                <a:lnTo>
                  <a:pt x="6613786" y="2242903"/>
                </a:lnTo>
                <a:lnTo>
                  <a:pt x="6562893" y="2251180"/>
                </a:lnTo>
                <a:lnTo>
                  <a:pt x="6536527" y="2252246"/>
                </a:lnTo>
                <a:lnTo>
                  <a:pt x="1142963" y="2252246"/>
                </a:lnTo>
                <a:lnTo>
                  <a:pt x="321466" y="2252246"/>
                </a:lnTo>
                <a:lnTo>
                  <a:pt x="295100" y="2251180"/>
                </a:lnTo>
                <a:lnTo>
                  <a:pt x="269321" y="2248038"/>
                </a:lnTo>
                <a:lnTo>
                  <a:pt x="219856" y="2235856"/>
                </a:lnTo>
                <a:lnTo>
                  <a:pt x="173731" y="2216362"/>
                </a:lnTo>
                <a:lnTo>
                  <a:pt x="131610" y="2190218"/>
                </a:lnTo>
                <a:lnTo>
                  <a:pt x="94153" y="2158085"/>
                </a:lnTo>
                <a:lnTo>
                  <a:pt x="62022" y="2120626"/>
                </a:lnTo>
                <a:lnTo>
                  <a:pt x="35880" y="2078502"/>
                </a:lnTo>
                <a:lnTo>
                  <a:pt x="16388" y="2032376"/>
                </a:lnTo>
                <a:lnTo>
                  <a:pt x="4207" y="1982909"/>
                </a:lnTo>
                <a:lnTo>
                  <a:pt x="0" y="1930764"/>
                </a:lnTo>
                <a:lnTo>
                  <a:pt x="0" y="644914"/>
                </a:lnTo>
                <a:close/>
              </a:path>
            </a:pathLst>
          </a:custGeom>
          <a:ln w="12700">
            <a:solidFill>
              <a:srgbClr val="000000"/>
            </a:solidFill>
          </a:ln>
        </p:spPr>
        <p:txBody>
          <a:bodyPr wrap="square" lIns="0" tIns="0" rIns="0" bIns="0" rtlCol="0"/>
          <a:lstStyle/>
          <a:p>
            <a:endParaRPr/>
          </a:p>
        </p:txBody>
      </p:sp>
      <p:graphicFrame>
        <p:nvGraphicFramePr>
          <p:cNvPr id="3" name="object 3"/>
          <p:cNvGraphicFramePr>
            <a:graphicFrameLocks noGrp="1"/>
          </p:cNvGraphicFramePr>
          <p:nvPr>
            <p:extLst>
              <p:ext uri="{D42A27DB-BD31-4B8C-83A1-F6EECF244321}">
                <p14:modId xmlns:p14="http://schemas.microsoft.com/office/powerpoint/2010/main" val="2316439298"/>
              </p:ext>
            </p:extLst>
          </p:nvPr>
        </p:nvGraphicFramePr>
        <p:xfrm>
          <a:off x="1917036" y="2995395"/>
          <a:ext cx="8381206" cy="2002106"/>
        </p:xfrm>
        <a:graphic>
          <a:graphicData uri="http://schemas.openxmlformats.org/drawingml/2006/table">
            <a:tbl>
              <a:tblPr firstRow="1" bandRow="1">
                <a:tableStyleId>{2D5ABB26-0587-4C30-8999-92F81FD0307C}</a:tableStyleId>
              </a:tblPr>
              <a:tblGrid>
                <a:gridCol w="2257755"/>
                <a:gridCol w="5214905"/>
                <a:gridCol w="908546"/>
              </a:tblGrid>
              <a:tr h="248786">
                <a:tc>
                  <a:txBody>
                    <a:bodyPr/>
                    <a:lstStyle/>
                    <a:p>
                      <a:pPr marL="34925">
                        <a:lnSpc>
                          <a:spcPct val="100000"/>
                        </a:lnSpc>
                      </a:pPr>
                      <a:r>
                        <a:rPr sz="1800" b="1" spc="-5" dirty="0">
                          <a:solidFill>
                            <a:srgbClr val="000098"/>
                          </a:solidFill>
                          <a:latin typeface="Courier New"/>
                          <a:cs typeface="Courier New"/>
                        </a:rPr>
                        <a:t>SE</a:t>
                      </a:r>
                      <a:r>
                        <a:rPr sz="1800" b="1" spc="-30" dirty="0">
                          <a:solidFill>
                            <a:srgbClr val="000098"/>
                          </a:solidFill>
                          <a:latin typeface="Courier New"/>
                          <a:cs typeface="Courier New"/>
                        </a:rPr>
                        <a:t>L</a:t>
                      </a:r>
                      <a:r>
                        <a:rPr sz="1800" b="1" spc="-5" dirty="0">
                          <a:solidFill>
                            <a:srgbClr val="000098"/>
                          </a:solidFill>
                          <a:latin typeface="Courier New"/>
                          <a:cs typeface="Courier New"/>
                        </a:rPr>
                        <a:t>ECT</a:t>
                      </a:r>
                      <a:endParaRPr sz="1800" dirty="0">
                        <a:latin typeface="Courier New"/>
                        <a:cs typeface="Courier New"/>
                      </a:endParaRPr>
                    </a:p>
                  </a:txBody>
                  <a:tcPr marL="0" marR="0" marT="0" marB="0"/>
                </a:tc>
                <a:tc>
                  <a:txBody>
                    <a:bodyPr/>
                    <a:lstStyle/>
                    <a:p>
                      <a:pPr marL="75565">
                        <a:lnSpc>
                          <a:spcPct val="100000"/>
                        </a:lnSpc>
                      </a:pPr>
                      <a:r>
                        <a:rPr sz="1800" dirty="0">
                          <a:solidFill>
                            <a:srgbClr val="000098"/>
                          </a:solidFill>
                          <a:latin typeface="Courier New"/>
                          <a:cs typeface="Courier New"/>
                        </a:rPr>
                        <a:t>p</a:t>
                      </a:r>
                      <a:r>
                        <a:rPr sz="1800" b="1" spc="-5" dirty="0">
                          <a:solidFill>
                            <a:srgbClr val="000098"/>
                          </a:solidFill>
                          <a:latin typeface="Courier New"/>
                          <a:cs typeface="Courier New"/>
                        </a:rPr>
                        <a:t>.</a:t>
                      </a:r>
                      <a:r>
                        <a:rPr sz="1800" spc="-5" dirty="0">
                          <a:solidFill>
                            <a:srgbClr val="000098"/>
                          </a:solidFill>
                          <a:latin typeface="Courier New"/>
                          <a:cs typeface="Courier New"/>
                        </a:rPr>
                        <a:t>P</a:t>
                      </a:r>
                      <a:r>
                        <a:rPr sz="1800" spc="-25" dirty="0">
                          <a:solidFill>
                            <a:srgbClr val="000098"/>
                          </a:solidFill>
                          <a:latin typeface="Courier New"/>
                          <a:cs typeface="Courier New"/>
                        </a:rPr>
                        <a:t>n</a:t>
                      </a:r>
                      <a:r>
                        <a:rPr sz="1800" spc="-5" dirty="0">
                          <a:solidFill>
                            <a:srgbClr val="000098"/>
                          </a:solidFill>
                          <a:latin typeface="Courier New"/>
                          <a:cs typeface="Courier New"/>
                        </a:rPr>
                        <a:t>ame</a:t>
                      </a:r>
                      <a:endParaRPr sz="1800" dirty="0">
                        <a:latin typeface="Courier New"/>
                        <a:cs typeface="Courier New"/>
                      </a:endParaRPr>
                    </a:p>
                  </a:txBody>
                  <a:tcPr marL="0" marR="0" marT="0" marB="0"/>
                </a:tc>
                <a:tc>
                  <a:txBody>
                    <a:bodyPr/>
                    <a:lstStyle/>
                    <a:p>
                      <a:endParaRPr sz="1800">
                        <a:latin typeface="Courier New"/>
                        <a:cs typeface="Courier New"/>
                      </a:endParaRPr>
                    </a:p>
                  </a:txBody>
                  <a:tcPr marL="0" marR="0" marT="0" marB="0"/>
                </a:tc>
              </a:tr>
              <a:tr h="292686">
                <a:tc>
                  <a:txBody>
                    <a:bodyPr/>
                    <a:lstStyle/>
                    <a:p>
                      <a:pPr marL="34925">
                        <a:lnSpc>
                          <a:spcPct val="100000"/>
                        </a:lnSpc>
                      </a:pPr>
                      <a:r>
                        <a:rPr sz="1800" b="1" spc="-5" dirty="0">
                          <a:solidFill>
                            <a:srgbClr val="000098"/>
                          </a:solidFill>
                          <a:latin typeface="Courier New"/>
                          <a:cs typeface="Courier New"/>
                        </a:rPr>
                        <a:t>FR</a:t>
                      </a:r>
                      <a:r>
                        <a:rPr sz="1800" b="1" spc="-20" dirty="0">
                          <a:solidFill>
                            <a:srgbClr val="000098"/>
                          </a:solidFill>
                          <a:latin typeface="Courier New"/>
                          <a:cs typeface="Courier New"/>
                        </a:rPr>
                        <a:t>O</a:t>
                      </a:r>
                      <a:r>
                        <a:rPr sz="1800" b="1" dirty="0">
                          <a:solidFill>
                            <a:srgbClr val="000098"/>
                          </a:solidFill>
                          <a:latin typeface="Courier New"/>
                          <a:cs typeface="Courier New"/>
                        </a:rPr>
                        <a:t>M</a:t>
                      </a:r>
                      <a:endParaRPr sz="1800" dirty="0">
                        <a:latin typeface="Courier New"/>
                        <a:cs typeface="Courier New"/>
                      </a:endParaRPr>
                    </a:p>
                  </a:txBody>
                  <a:tcPr marL="0" marR="0" marT="0" marB="0"/>
                </a:tc>
                <a:tc>
                  <a:txBody>
                    <a:bodyPr/>
                    <a:lstStyle/>
                    <a:p>
                      <a:pPr marL="57785">
                        <a:lnSpc>
                          <a:spcPct val="100000"/>
                        </a:lnSpc>
                        <a:tabLst>
                          <a:tab pos="1153160" algn="l"/>
                        </a:tabLst>
                      </a:pPr>
                      <a:r>
                        <a:rPr sz="1800" b="1" spc="-5" dirty="0">
                          <a:solidFill>
                            <a:srgbClr val="000098"/>
                          </a:solidFill>
                          <a:latin typeface="Courier New"/>
                          <a:cs typeface="Courier New"/>
                        </a:rPr>
                        <a:t>Proje</a:t>
                      </a:r>
                      <a:r>
                        <a:rPr sz="1800" b="1" spc="-20" dirty="0">
                          <a:solidFill>
                            <a:srgbClr val="000098"/>
                          </a:solidFill>
                          <a:latin typeface="Courier New"/>
                          <a:cs typeface="Courier New"/>
                        </a:rPr>
                        <a:t>c</a:t>
                      </a:r>
                      <a:r>
                        <a:rPr sz="1800" b="1" dirty="0">
                          <a:solidFill>
                            <a:srgbClr val="000098"/>
                          </a:solidFill>
                          <a:latin typeface="Courier New"/>
                          <a:cs typeface="Courier New"/>
                        </a:rPr>
                        <a:t>t</a:t>
                      </a:r>
                      <a:r>
                        <a:rPr sz="1800" b="1" dirty="0">
                          <a:solidFill>
                            <a:srgbClr val="000098"/>
                          </a:solidFill>
                          <a:latin typeface="Times New Roman"/>
                          <a:cs typeface="Times New Roman"/>
                        </a:rPr>
                        <a:t>	</a:t>
                      </a:r>
                      <a:r>
                        <a:rPr sz="1800" dirty="0">
                          <a:solidFill>
                            <a:srgbClr val="00279E"/>
                          </a:solidFill>
                          <a:latin typeface="Courier New"/>
                          <a:cs typeface="Courier New"/>
                        </a:rPr>
                        <a:t>p</a:t>
                      </a:r>
                      <a:endParaRPr sz="1800" dirty="0">
                        <a:latin typeface="Courier New"/>
                        <a:cs typeface="Courier New"/>
                      </a:endParaRPr>
                    </a:p>
                  </a:txBody>
                  <a:tcPr marL="0" marR="0" marT="0" marB="0"/>
                </a:tc>
                <a:tc>
                  <a:txBody>
                    <a:bodyPr/>
                    <a:lstStyle/>
                    <a:p>
                      <a:endParaRPr sz="1800">
                        <a:latin typeface="Courier New"/>
                        <a:cs typeface="Courier New"/>
                      </a:endParaRPr>
                    </a:p>
                  </a:txBody>
                  <a:tcPr marL="0" marR="0" marT="0" marB="0"/>
                </a:tc>
              </a:tr>
              <a:tr h="1032748">
                <a:tc>
                  <a:txBody>
                    <a:bodyPr/>
                    <a:lstStyle/>
                    <a:p>
                      <a:pPr marL="73025">
                        <a:lnSpc>
                          <a:spcPct val="100000"/>
                        </a:lnSpc>
                      </a:pPr>
                      <a:r>
                        <a:rPr sz="1800" b="1" spc="-5" dirty="0">
                          <a:solidFill>
                            <a:srgbClr val="000098"/>
                          </a:solidFill>
                          <a:latin typeface="Courier New"/>
                          <a:cs typeface="Courier New"/>
                        </a:rPr>
                        <a:t>WHERE</a:t>
                      </a:r>
                      <a:endParaRPr sz="1800" dirty="0">
                        <a:latin typeface="Courier New"/>
                        <a:cs typeface="Courier New"/>
                      </a:endParaRPr>
                    </a:p>
                  </a:txBody>
                  <a:tcPr marL="0" marR="0" marT="0" marB="0"/>
                </a:tc>
                <a:tc>
                  <a:txBody>
                    <a:bodyPr/>
                    <a:lstStyle/>
                    <a:p>
                      <a:pPr marL="116205">
                        <a:lnSpc>
                          <a:spcPct val="100000"/>
                        </a:lnSpc>
                      </a:pPr>
                      <a:r>
                        <a:rPr sz="1800" b="1" spc="-5">
                          <a:solidFill>
                            <a:srgbClr val="000098"/>
                          </a:solidFill>
                          <a:latin typeface="Courier New"/>
                          <a:cs typeface="Courier New"/>
                        </a:rPr>
                        <a:t>EX</a:t>
                      </a:r>
                      <a:r>
                        <a:rPr sz="1800" b="1" spc="-20">
                          <a:solidFill>
                            <a:srgbClr val="000098"/>
                          </a:solidFill>
                          <a:latin typeface="Courier New"/>
                          <a:cs typeface="Courier New"/>
                        </a:rPr>
                        <a:t>I</a:t>
                      </a:r>
                      <a:r>
                        <a:rPr sz="1800" b="1" spc="-5">
                          <a:solidFill>
                            <a:srgbClr val="000098"/>
                          </a:solidFill>
                          <a:latin typeface="Courier New"/>
                          <a:cs typeface="Courier New"/>
                        </a:rPr>
                        <a:t>ST</a:t>
                      </a:r>
                      <a:r>
                        <a:rPr sz="1800" b="1">
                          <a:solidFill>
                            <a:srgbClr val="000098"/>
                          </a:solidFill>
                          <a:latin typeface="Courier New"/>
                          <a:cs typeface="Courier New"/>
                        </a:rPr>
                        <a:t>S</a:t>
                      </a:r>
                      <a:r>
                        <a:rPr sz="1800" b="1" spc="-290">
                          <a:solidFill>
                            <a:srgbClr val="000098"/>
                          </a:solidFill>
                          <a:latin typeface="Times New Roman"/>
                          <a:cs typeface="Times New Roman"/>
                        </a:rPr>
                        <a:t> </a:t>
                      </a:r>
                      <a:endParaRPr lang="fr-FR" sz="1800" b="1" spc="-290" dirty="0" smtClean="0">
                        <a:solidFill>
                          <a:srgbClr val="000098"/>
                        </a:solidFill>
                        <a:latin typeface="Times New Roman"/>
                        <a:cs typeface="Times New Roman"/>
                      </a:endParaRPr>
                    </a:p>
                    <a:p>
                      <a:pPr marL="116205">
                        <a:lnSpc>
                          <a:spcPct val="100000"/>
                        </a:lnSpc>
                      </a:pPr>
                      <a:r>
                        <a:rPr sz="1800" spc="-5" smtClean="0">
                          <a:solidFill>
                            <a:srgbClr val="000098"/>
                          </a:solidFill>
                          <a:latin typeface="Courier New"/>
                          <a:cs typeface="Courier New"/>
                        </a:rPr>
                        <a:t>(</a:t>
                      </a:r>
                      <a:r>
                        <a:rPr sz="1800" b="1" spc="-5" smtClean="0">
                          <a:solidFill>
                            <a:srgbClr val="000098"/>
                          </a:solidFill>
                          <a:latin typeface="Courier New"/>
                          <a:cs typeface="Courier New"/>
                        </a:rPr>
                        <a:t>SELE</a:t>
                      </a:r>
                      <a:r>
                        <a:rPr sz="1800" b="1" spc="-20" smtClean="0">
                          <a:solidFill>
                            <a:srgbClr val="000098"/>
                          </a:solidFill>
                          <a:latin typeface="Courier New"/>
                          <a:cs typeface="Courier New"/>
                        </a:rPr>
                        <a:t>C</a:t>
                      </a:r>
                      <a:r>
                        <a:rPr sz="1800" b="1" smtClean="0">
                          <a:solidFill>
                            <a:srgbClr val="000098"/>
                          </a:solidFill>
                          <a:latin typeface="Courier New"/>
                          <a:cs typeface="Courier New"/>
                        </a:rPr>
                        <a:t>T</a:t>
                      </a:r>
                      <a:r>
                        <a:rPr lang="fr-FR" sz="1800" b="1" dirty="0" smtClean="0">
                          <a:solidFill>
                            <a:srgbClr val="000098"/>
                          </a:solidFill>
                          <a:latin typeface="Courier New"/>
                          <a:cs typeface="Courier New"/>
                        </a:rPr>
                        <a:t> * </a:t>
                      </a:r>
                      <a:r>
                        <a:rPr lang="en-US" sz="1800" b="1" spc="-5" dirty="0" smtClean="0">
                          <a:solidFill>
                            <a:srgbClr val="000098"/>
                          </a:solidFill>
                          <a:latin typeface="Courier New"/>
                          <a:cs typeface="Courier New"/>
                        </a:rPr>
                        <a:t>F</a:t>
                      </a:r>
                      <a:r>
                        <a:rPr lang="en-US" sz="1800" b="1" spc="-20" dirty="0" smtClean="0">
                          <a:solidFill>
                            <a:srgbClr val="000098"/>
                          </a:solidFill>
                          <a:latin typeface="Courier New"/>
                          <a:cs typeface="Courier New"/>
                        </a:rPr>
                        <a:t>R</a:t>
                      </a:r>
                      <a:r>
                        <a:rPr lang="en-US" sz="1800" b="1" spc="-5" dirty="0" smtClean="0">
                          <a:solidFill>
                            <a:srgbClr val="000098"/>
                          </a:solidFill>
                          <a:latin typeface="Courier New"/>
                          <a:cs typeface="Courier New"/>
                        </a:rPr>
                        <a:t>O</a:t>
                      </a:r>
                      <a:r>
                        <a:rPr lang="en-US" sz="1800" b="1" dirty="0" smtClean="0">
                          <a:solidFill>
                            <a:srgbClr val="000098"/>
                          </a:solidFill>
                          <a:latin typeface="Courier New"/>
                          <a:cs typeface="Courier New"/>
                        </a:rPr>
                        <a:t>M </a:t>
                      </a:r>
                      <a:r>
                        <a:rPr lang="en-US" sz="1800" spc="-5" dirty="0" smtClean="0">
                          <a:solidFill>
                            <a:srgbClr val="000098"/>
                          </a:solidFill>
                          <a:latin typeface="Courier New"/>
                          <a:cs typeface="Courier New"/>
                        </a:rPr>
                        <a:t>Work</a:t>
                      </a:r>
                      <a:r>
                        <a:rPr lang="en-US" sz="1800" dirty="0" smtClean="0">
                          <a:solidFill>
                            <a:srgbClr val="000098"/>
                          </a:solidFill>
                          <a:latin typeface="Courier New"/>
                          <a:cs typeface="Courier New"/>
                        </a:rPr>
                        <a:t>s</a:t>
                      </a:r>
                      <a:r>
                        <a:rPr lang="en-US" sz="1800" baseline="0" dirty="0" smtClean="0">
                          <a:solidFill>
                            <a:srgbClr val="000098"/>
                          </a:solidFill>
                          <a:latin typeface="Times New Roman"/>
                          <a:cs typeface="Times New Roman"/>
                        </a:rPr>
                        <a:t>  </a:t>
                      </a:r>
                      <a:r>
                        <a:rPr lang="en-US" sz="1800" spc="-5" dirty="0" smtClean="0">
                          <a:solidFill>
                            <a:srgbClr val="000098"/>
                          </a:solidFill>
                          <a:latin typeface="Courier New"/>
                          <a:cs typeface="Courier New"/>
                        </a:rPr>
                        <a:t>w</a:t>
                      </a:r>
                      <a:r>
                        <a:rPr lang="en-US" sz="1800" dirty="0" smtClean="0">
                          <a:solidFill>
                            <a:srgbClr val="000098"/>
                          </a:solidFill>
                          <a:latin typeface="Courier New"/>
                          <a:cs typeface="Courier New"/>
                        </a:rPr>
                        <a:t>,</a:t>
                      </a:r>
                      <a:r>
                        <a:rPr lang="en-US" sz="1800" baseline="0" dirty="0" smtClean="0">
                          <a:solidFill>
                            <a:srgbClr val="000098"/>
                          </a:solidFill>
                          <a:latin typeface="Times New Roman"/>
                          <a:cs typeface="Times New Roman"/>
                        </a:rPr>
                        <a:t> </a:t>
                      </a:r>
                      <a:r>
                        <a:rPr lang="en-US" sz="1800" spc="-20" dirty="0" err="1" smtClean="0">
                          <a:solidFill>
                            <a:srgbClr val="000098"/>
                          </a:solidFill>
                          <a:latin typeface="Courier New"/>
                          <a:cs typeface="Courier New"/>
                        </a:rPr>
                        <a:t>E</a:t>
                      </a:r>
                      <a:r>
                        <a:rPr lang="en-US" sz="1800" spc="-5" dirty="0" err="1" smtClean="0">
                          <a:solidFill>
                            <a:srgbClr val="000098"/>
                          </a:solidFill>
                          <a:latin typeface="Courier New"/>
                          <a:cs typeface="Courier New"/>
                        </a:rPr>
                        <a:t>m</a:t>
                      </a:r>
                      <a:r>
                        <a:rPr lang="en-US" sz="1800" dirty="0" err="1" smtClean="0">
                          <a:solidFill>
                            <a:srgbClr val="000098"/>
                          </a:solidFill>
                          <a:latin typeface="Courier New"/>
                          <a:cs typeface="Courier New"/>
                        </a:rPr>
                        <a:t>p</a:t>
                      </a:r>
                      <a:r>
                        <a:rPr lang="en-US" sz="1800" baseline="0" dirty="0" smtClean="0">
                          <a:solidFill>
                            <a:srgbClr val="000098"/>
                          </a:solidFill>
                          <a:latin typeface="Courier New"/>
                          <a:cs typeface="Courier New"/>
                        </a:rPr>
                        <a:t>  e</a:t>
                      </a:r>
                      <a:endParaRPr lang="en-US" sz="1800" dirty="0" smtClean="0">
                        <a:latin typeface="Courier New"/>
                        <a:cs typeface="Courier New"/>
                      </a:endParaRPr>
                    </a:p>
                    <a:p>
                      <a:pPr marL="1872614">
                        <a:lnSpc>
                          <a:spcPct val="100000"/>
                        </a:lnSpc>
                        <a:spcBef>
                          <a:spcPts val="480"/>
                        </a:spcBef>
                        <a:tabLst>
                          <a:tab pos="2690495" algn="l"/>
                        </a:tabLst>
                      </a:pPr>
                      <a:r>
                        <a:rPr lang="en-US" sz="1800" b="1" spc="-5" dirty="0" smtClean="0">
                          <a:solidFill>
                            <a:srgbClr val="000098"/>
                          </a:solidFill>
                          <a:latin typeface="Courier New"/>
                          <a:cs typeface="Courier New"/>
                        </a:rPr>
                        <a:t>W</a:t>
                      </a:r>
                      <a:r>
                        <a:rPr lang="en-US" sz="1800" b="1" spc="-20" dirty="0" smtClean="0">
                          <a:solidFill>
                            <a:srgbClr val="000098"/>
                          </a:solidFill>
                          <a:latin typeface="Courier New"/>
                          <a:cs typeface="Courier New"/>
                        </a:rPr>
                        <a:t>H</a:t>
                      </a:r>
                      <a:r>
                        <a:rPr lang="en-US" sz="1800" b="1" spc="-5" dirty="0" smtClean="0">
                          <a:solidFill>
                            <a:srgbClr val="000098"/>
                          </a:solidFill>
                          <a:latin typeface="Courier New"/>
                          <a:cs typeface="Courier New"/>
                        </a:rPr>
                        <a:t>ER</a:t>
                      </a:r>
                      <a:r>
                        <a:rPr lang="en-US" sz="1800" b="1" dirty="0" smtClean="0">
                          <a:solidFill>
                            <a:srgbClr val="000098"/>
                          </a:solidFill>
                          <a:latin typeface="Courier New"/>
                          <a:cs typeface="Courier New"/>
                        </a:rPr>
                        <a:t>E</a:t>
                      </a:r>
                      <a:r>
                        <a:rPr lang="en-US" sz="1800" b="1" dirty="0" smtClean="0">
                          <a:solidFill>
                            <a:srgbClr val="000098"/>
                          </a:solidFill>
                          <a:latin typeface="Times New Roman"/>
                          <a:cs typeface="Times New Roman"/>
                        </a:rPr>
                        <a:t>	</a:t>
                      </a:r>
                      <a:r>
                        <a:rPr lang="en-US" sz="1800" spc="-5" dirty="0" err="1" smtClean="0">
                          <a:solidFill>
                            <a:srgbClr val="000098"/>
                          </a:solidFill>
                          <a:latin typeface="Courier New"/>
                          <a:cs typeface="Courier New"/>
                        </a:rPr>
                        <a:t>e.E</a:t>
                      </a:r>
                      <a:r>
                        <a:rPr lang="en-US" sz="1800" spc="-20" dirty="0" err="1" smtClean="0">
                          <a:solidFill>
                            <a:srgbClr val="000098"/>
                          </a:solidFill>
                          <a:latin typeface="Courier New"/>
                          <a:cs typeface="Courier New"/>
                        </a:rPr>
                        <a:t>n</a:t>
                      </a:r>
                      <a:r>
                        <a:rPr lang="en-US" sz="1800" spc="-5" dirty="0" err="1" smtClean="0">
                          <a:solidFill>
                            <a:srgbClr val="000098"/>
                          </a:solidFill>
                          <a:latin typeface="Courier New"/>
                          <a:cs typeface="Courier New"/>
                        </a:rPr>
                        <a:t>o</a:t>
                      </a:r>
                      <a:r>
                        <a:rPr lang="en-US" sz="1800" dirty="0" smtClean="0">
                          <a:solidFill>
                            <a:srgbClr val="000098"/>
                          </a:solidFill>
                          <a:latin typeface="Courier New"/>
                          <a:cs typeface="Courier New"/>
                        </a:rPr>
                        <a:t>=</a:t>
                      </a:r>
                      <a:r>
                        <a:rPr lang="en-US" sz="1800" spc="-5" dirty="0" err="1" smtClean="0">
                          <a:solidFill>
                            <a:srgbClr val="000098"/>
                          </a:solidFill>
                          <a:latin typeface="Courier New"/>
                          <a:cs typeface="Courier New"/>
                        </a:rPr>
                        <a:t>w</a:t>
                      </a:r>
                      <a:r>
                        <a:rPr lang="en-US" sz="1800" spc="-20" dirty="0" err="1" smtClean="0">
                          <a:solidFill>
                            <a:srgbClr val="000098"/>
                          </a:solidFill>
                          <a:latin typeface="Courier New"/>
                          <a:cs typeface="Courier New"/>
                        </a:rPr>
                        <a:t>.E</a:t>
                      </a:r>
                      <a:r>
                        <a:rPr lang="en-US" sz="1800" spc="-5" dirty="0" err="1" smtClean="0">
                          <a:solidFill>
                            <a:srgbClr val="000098"/>
                          </a:solidFill>
                          <a:latin typeface="Courier New"/>
                          <a:cs typeface="Courier New"/>
                        </a:rPr>
                        <a:t>no</a:t>
                      </a:r>
                      <a:r>
                        <a:rPr lang="en-US" sz="1800" spc="-5" baseline="0" dirty="0" smtClean="0">
                          <a:solidFill>
                            <a:srgbClr val="000098"/>
                          </a:solidFill>
                          <a:latin typeface="Courier New"/>
                          <a:cs typeface="Courier New"/>
                        </a:rPr>
                        <a:t> </a:t>
                      </a:r>
                      <a:r>
                        <a:rPr lang="en-US" sz="1800" spc="-5" dirty="0" err="1" smtClean="0">
                          <a:solidFill>
                            <a:srgbClr val="000098"/>
                          </a:solidFill>
                          <a:latin typeface="Courier New"/>
                          <a:cs typeface="Courier New"/>
                        </a:rPr>
                        <a:t>A</a:t>
                      </a:r>
                      <a:r>
                        <a:rPr lang="en-US" sz="1800" spc="-25" dirty="0" err="1" smtClean="0">
                          <a:solidFill>
                            <a:srgbClr val="000098"/>
                          </a:solidFill>
                          <a:latin typeface="Courier New"/>
                          <a:cs typeface="Courier New"/>
                        </a:rPr>
                        <a:t>n</a:t>
                      </a:r>
                      <a:r>
                        <a:rPr lang="en-US" sz="1800" dirty="0" err="1" smtClean="0">
                          <a:solidFill>
                            <a:srgbClr val="000098"/>
                          </a:solidFill>
                          <a:latin typeface="Courier New"/>
                          <a:cs typeface="Courier New"/>
                        </a:rPr>
                        <a:t>d</a:t>
                      </a:r>
                      <a:r>
                        <a:rPr lang="en-US" sz="1800" spc="-5" dirty="0" err="1" smtClean="0">
                          <a:solidFill>
                            <a:srgbClr val="000098"/>
                          </a:solidFill>
                          <a:latin typeface="Courier New"/>
                          <a:cs typeface="Courier New"/>
                        </a:rPr>
                        <a:t>e</a:t>
                      </a:r>
                      <a:r>
                        <a:rPr lang="en-US" sz="1800" spc="-25" dirty="0" err="1" smtClean="0">
                          <a:solidFill>
                            <a:srgbClr val="000098"/>
                          </a:solidFill>
                          <a:latin typeface="Courier New"/>
                          <a:cs typeface="Courier New"/>
                        </a:rPr>
                        <a:t>.</a:t>
                      </a:r>
                      <a:r>
                        <a:rPr lang="en-US" sz="1800" spc="-5" dirty="0" err="1" smtClean="0">
                          <a:solidFill>
                            <a:srgbClr val="000098"/>
                          </a:solidFill>
                          <a:latin typeface="Courier New"/>
                          <a:cs typeface="Courier New"/>
                        </a:rPr>
                        <a:t>Tit</a:t>
                      </a:r>
                      <a:r>
                        <a:rPr lang="en-US" sz="1800" spc="-30" dirty="0" err="1" smtClean="0">
                          <a:solidFill>
                            <a:srgbClr val="000098"/>
                          </a:solidFill>
                          <a:latin typeface="Courier New"/>
                          <a:cs typeface="Courier New"/>
                        </a:rPr>
                        <a:t>l</a:t>
                      </a:r>
                      <a:r>
                        <a:rPr lang="en-US" sz="1800" dirty="0" err="1" smtClean="0">
                          <a:solidFill>
                            <a:srgbClr val="000098"/>
                          </a:solidFill>
                          <a:latin typeface="Courier New"/>
                          <a:cs typeface="Courier New"/>
                        </a:rPr>
                        <a:t>e</a:t>
                      </a:r>
                      <a:r>
                        <a:rPr lang="en-US" sz="1800" spc="-5" dirty="0" smtClean="0">
                          <a:solidFill>
                            <a:srgbClr val="000098"/>
                          </a:solidFill>
                          <a:latin typeface="Courier New"/>
                          <a:cs typeface="Courier New"/>
                        </a:rPr>
                        <a:t>=’</a:t>
                      </a:r>
                      <a:r>
                        <a:rPr lang="en-US" sz="1800" spc="-25" dirty="0" err="1" smtClean="0">
                          <a:solidFill>
                            <a:srgbClr val="000098"/>
                          </a:solidFill>
                          <a:latin typeface="Courier New"/>
                          <a:cs typeface="Courier New"/>
                        </a:rPr>
                        <a:t>El</a:t>
                      </a:r>
                      <a:r>
                        <a:rPr lang="en-US" sz="1800" spc="-5" dirty="0" err="1" smtClean="0">
                          <a:solidFill>
                            <a:srgbClr val="000098"/>
                          </a:solidFill>
                          <a:latin typeface="Courier New"/>
                          <a:cs typeface="Courier New"/>
                        </a:rPr>
                        <a:t>ect</a:t>
                      </a:r>
                      <a:r>
                        <a:rPr lang="en-US" sz="1800" spc="-10" dirty="0" err="1" smtClean="0">
                          <a:solidFill>
                            <a:srgbClr val="000098"/>
                          </a:solidFill>
                          <a:latin typeface="Courier New"/>
                          <a:cs typeface="Courier New"/>
                        </a:rPr>
                        <a:t>.</a:t>
                      </a:r>
                      <a:r>
                        <a:rPr lang="en-US" sz="1800" spc="-5" dirty="0" err="1" smtClean="0">
                          <a:solidFill>
                            <a:srgbClr val="000098"/>
                          </a:solidFill>
                          <a:latin typeface="Courier New"/>
                          <a:cs typeface="Courier New"/>
                        </a:rPr>
                        <a:t>E</a:t>
                      </a:r>
                      <a:r>
                        <a:rPr lang="en-US" sz="1800" spc="-25" dirty="0" err="1" smtClean="0">
                          <a:solidFill>
                            <a:srgbClr val="000098"/>
                          </a:solidFill>
                          <a:latin typeface="Courier New"/>
                          <a:cs typeface="Courier New"/>
                        </a:rPr>
                        <a:t>n</a:t>
                      </a:r>
                      <a:r>
                        <a:rPr lang="en-US" sz="1800" dirty="0" err="1" smtClean="0">
                          <a:solidFill>
                            <a:srgbClr val="000098"/>
                          </a:solidFill>
                          <a:latin typeface="Courier New"/>
                          <a:cs typeface="Courier New"/>
                        </a:rPr>
                        <a:t>g</a:t>
                      </a:r>
                      <a:r>
                        <a:rPr lang="en-US" sz="1800" spc="-5" dirty="0" smtClean="0">
                          <a:solidFill>
                            <a:srgbClr val="000098"/>
                          </a:solidFill>
                          <a:latin typeface="Courier New"/>
                          <a:cs typeface="Courier New"/>
                        </a:rPr>
                        <a:t>.’)</a:t>
                      </a:r>
                      <a:endParaRPr lang="en-US" sz="1800" dirty="0" smtClean="0">
                        <a:latin typeface="Courier New"/>
                        <a:cs typeface="Courier New"/>
                      </a:endParaRPr>
                    </a:p>
                    <a:p>
                      <a:pPr marL="116205">
                        <a:lnSpc>
                          <a:spcPct val="100000"/>
                        </a:lnSpc>
                      </a:pPr>
                      <a:endParaRPr sz="1800">
                        <a:latin typeface="Courier New"/>
                        <a:cs typeface="Courier New"/>
                      </a:endParaRPr>
                    </a:p>
                  </a:txBody>
                  <a:tcPr marL="0" marR="0" marT="0" marB="0"/>
                </a:tc>
                <a:tc>
                  <a:txBody>
                    <a:bodyPr/>
                    <a:lstStyle/>
                    <a:p>
                      <a:pPr marL="195580">
                        <a:lnSpc>
                          <a:spcPct val="100000"/>
                        </a:lnSpc>
                      </a:pPr>
                      <a:endParaRPr sz="1800" dirty="0">
                        <a:latin typeface="Courier New"/>
                        <a:cs typeface="Courier New"/>
                      </a:endParaRPr>
                    </a:p>
                  </a:txBody>
                  <a:tcPr marL="0" marR="0" marT="0" marB="0"/>
                </a:tc>
              </a:tr>
            </a:tbl>
          </a:graphicData>
        </a:graphic>
      </p:graphicFrame>
      <p:cxnSp>
        <p:nvCxnSpPr>
          <p:cNvPr id="13" name="Connecteur droit 12"/>
          <p:cNvCxnSpPr/>
          <p:nvPr/>
        </p:nvCxnSpPr>
        <p:spPr>
          <a:xfrm>
            <a:off x="3358024" y="2893412"/>
            <a:ext cx="4451851" cy="2104089"/>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Connecteur droit 14"/>
          <p:cNvCxnSpPr/>
          <p:nvPr/>
        </p:nvCxnSpPr>
        <p:spPr>
          <a:xfrm flipH="1">
            <a:off x="3543822" y="2822174"/>
            <a:ext cx="3516545" cy="2004489"/>
          </a:xfrm>
          <a:prstGeom prst="line">
            <a:avLst/>
          </a:prstGeom>
        </p:spPr>
        <p:style>
          <a:lnRef idx="2">
            <a:schemeClr val="accent2"/>
          </a:lnRef>
          <a:fillRef idx="0">
            <a:schemeClr val="accent2"/>
          </a:fillRef>
          <a:effectRef idx="1">
            <a:schemeClr val="accent2"/>
          </a:effectRef>
          <a:fontRef idx="minor">
            <a:schemeClr val="tx1"/>
          </a:fontRef>
        </p:style>
      </p:cxn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6" name="Rectangle 2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7" name="ZoneTexte 26"/>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8"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29" name="object 2"/>
          <p:cNvSpPr txBox="1">
            <a:spLocks/>
          </p:cNvSpPr>
          <p:nvPr/>
        </p:nvSpPr>
        <p:spPr>
          <a:xfrm>
            <a:off x="214584" y="1864783"/>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smtClean="0">
                <a:solidFill>
                  <a:srgbClr val="FF0000"/>
                </a:solidFill>
              </a:rPr>
              <a:t>Opérat</a:t>
            </a:r>
            <a:r>
              <a:rPr lang="fr-FR" sz="2600" b="1" spc="5" smtClean="0">
                <a:solidFill>
                  <a:srgbClr val="FF0000"/>
                </a:solidFill>
              </a:rPr>
              <a:t>e</a:t>
            </a:r>
            <a:r>
              <a:rPr lang="fr-FR" sz="2600" b="1" smtClean="0">
                <a:solidFill>
                  <a:srgbClr val="FF0000"/>
                </a:solidFill>
              </a:rPr>
              <a:t>urs</a:t>
            </a:r>
            <a:r>
              <a:rPr lang="fr-FR" sz="2600" b="1" spc="-60" smtClean="0">
                <a:solidFill>
                  <a:srgbClr val="FF0000"/>
                </a:solidFill>
              </a:rPr>
              <a:t> </a:t>
            </a:r>
            <a:r>
              <a:rPr lang="fr-FR" sz="2600" b="1" smtClean="0">
                <a:solidFill>
                  <a:srgbClr val="FF0000"/>
                </a:solidFill>
              </a:rPr>
              <a:t>en</a:t>
            </a:r>
            <a:r>
              <a:rPr lang="fr-FR" sz="2600" b="1" spc="5" smtClean="0">
                <a:solidFill>
                  <a:srgbClr val="FF0000"/>
                </a:solidFill>
              </a:rPr>
              <a:t>s</a:t>
            </a:r>
            <a:r>
              <a:rPr lang="fr-FR" sz="2600" b="1" smtClean="0">
                <a:solidFill>
                  <a:srgbClr val="FF0000"/>
                </a:solidFill>
              </a:rPr>
              <a:t>emblistes</a:t>
            </a:r>
            <a:endParaRPr lang="fr-FR" sz="2600" b="1" dirty="0">
              <a:solidFill>
                <a:srgbClr val="FF0000"/>
              </a:solidFill>
            </a:endParaRPr>
          </a:p>
        </p:txBody>
      </p:sp>
      <p:sp>
        <p:nvSpPr>
          <p:cNvPr id="30" name="object 2"/>
          <p:cNvSpPr txBox="1">
            <a:spLocks/>
          </p:cNvSpPr>
          <p:nvPr/>
        </p:nvSpPr>
        <p:spPr>
          <a:xfrm>
            <a:off x="5315494" y="1729919"/>
            <a:ext cx="4353162" cy="430887"/>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86180" algn="r" rtl="1"/>
            <a:r>
              <a:rPr lang="fr-FR" sz="2800" b="1" dirty="0" smtClean="0"/>
              <a:t>Exemple avec EXI</a:t>
            </a:r>
            <a:r>
              <a:rPr lang="fr-FR" sz="2800" b="1" spc="10" dirty="0" smtClean="0"/>
              <a:t>S</a:t>
            </a:r>
            <a:r>
              <a:rPr lang="fr-FR" sz="2800" b="1" spc="-15" dirty="0" smtClean="0"/>
              <a:t>TS</a:t>
            </a:r>
            <a:endParaRPr lang="fr-FR" sz="2800" b="1" dirty="0"/>
          </a:p>
        </p:txBody>
      </p:sp>
    </p:spTree>
    <p:extLst>
      <p:ext uri="{BB962C8B-B14F-4D97-AF65-F5344CB8AC3E}">
        <p14:creationId xmlns:p14="http://schemas.microsoft.com/office/powerpoint/2010/main" val="264585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down)">
                                      <p:cBhvr>
                                        <p:cTn id="24" dur="500"/>
                                        <p:tgtEl>
                                          <p:spTgt spid="4">
                                            <p:txEl>
                                              <p:pRg st="1" end="1"/>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body" idx="1"/>
          </p:nvPr>
        </p:nvSpPr>
        <p:spPr>
          <a:xfrm>
            <a:off x="107291" y="4052829"/>
            <a:ext cx="11977417" cy="2687915"/>
          </a:xfrm>
          <a:prstGeom prst="rect">
            <a:avLst/>
          </a:prstGeom>
        </p:spPr>
        <p:txBody>
          <a:bodyPr vert="horz" wrap="square" lIns="0" tIns="0" rIns="0" bIns="0" rtlCol="0">
            <a:spAutoFit/>
          </a:bodyPr>
          <a:lstStyle/>
          <a:p>
            <a:pPr marL="0" indent="0">
              <a:buClr>
                <a:srgbClr val="000098"/>
              </a:buClr>
              <a:buNone/>
              <a:tabLst>
                <a:tab pos="474980" algn="l"/>
              </a:tabLst>
            </a:pPr>
            <a:r>
              <a:rPr sz="2800" b="1" spc="5" dirty="0"/>
              <a:t>NO</a:t>
            </a:r>
            <a:r>
              <a:rPr sz="2800" b="1" spc="-15" dirty="0"/>
              <a:t>T</a:t>
            </a:r>
            <a:r>
              <a:rPr sz="2800" b="1" spc="-25" dirty="0"/>
              <a:t> </a:t>
            </a:r>
            <a:r>
              <a:rPr sz="2800" b="1" dirty="0"/>
              <a:t>EXI</a:t>
            </a:r>
            <a:r>
              <a:rPr sz="2800" b="1" spc="10" dirty="0"/>
              <a:t>S</a:t>
            </a:r>
            <a:r>
              <a:rPr sz="2800" b="1" spc="-15" dirty="0"/>
              <a:t>TS</a:t>
            </a:r>
            <a:r>
              <a:rPr sz="2800" b="1" spc="-5" dirty="0"/>
              <a:t> </a:t>
            </a:r>
            <a:r>
              <a:rPr sz="2800" spc="-10" dirty="0"/>
              <a:t>re</a:t>
            </a:r>
            <a:r>
              <a:rPr sz="2800" spc="-20" dirty="0"/>
              <a:t>t</a:t>
            </a:r>
            <a:r>
              <a:rPr sz="2800" dirty="0"/>
              <a:t>ourn</a:t>
            </a:r>
            <a:r>
              <a:rPr sz="2800" spc="-15" dirty="0"/>
              <a:t>e</a:t>
            </a:r>
            <a:r>
              <a:rPr sz="2800" dirty="0">
                <a:latin typeface="Times New Roman"/>
                <a:cs typeface="Times New Roman"/>
              </a:rPr>
              <a:t> </a:t>
            </a:r>
            <a:r>
              <a:rPr sz="2800" spc="-5" dirty="0"/>
              <a:t>VR</a:t>
            </a:r>
            <a:r>
              <a:rPr sz="2800" spc="10" dirty="0"/>
              <a:t>A</a:t>
            </a:r>
            <a:r>
              <a:rPr sz="2800" dirty="0"/>
              <a:t>I</a:t>
            </a:r>
            <a:r>
              <a:rPr sz="2800" dirty="0">
                <a:latin typeface="Times New Roman"/>
                <a:cs typeface="Times New Roman"/>
              </a:rPr>
              <a:t> </a:t>
            </a:r>
            <a:r>
              <a:rPr sz="2800" dirty="0"/>
              <a:t>ou</a:t>
            </a:r>
            <a:r>
              <a:rPr sz="2800" dirty="0">
                <a:latin typeface="Times New Roman"/>
                <a:cs typeface="Times New Roman"/>
              </a:rPr>
              <a:t> </a:t>
            </a:r>
            <a:r>
              <a:rPr sz="2800" spc="10" dirty="0"/>
              <a:t>F</a:t>
            </a:r>
            <a:r>
              <a:rPr sz="2800" spc="5" dirty="0"/>
              <a:t>AU</a:t>
            </a:r>
            <a:r>
              <a:rPr sz="2800" dirty="0"/>
              <a:t>X</a:t>
            </a:r>
          </a:p>
          <a:p>
            <a:pPr marL="474345">
              <a:spcBef>
                <a:spcPts val="1400"/>
              </a:spcBef>
              <a:buClr>
                <a:srgbClr val="000098"/>
              </a:buClr>
              <a:buFont typeface="Times New Roman"/>
              <a:buChar char="•"/>
              <a:tabLst>
                <a:tab pos="474980" algn="l"/>
              </a:tabLst>
            </a:pPr>
            <a:r>
              <a:rPr b="1" i="1" dirty="0" err="1">
                <a:latin typeface="Times New Roman"/>
                <a:cs typeface="Times New Roman"/>
              </a:rPr>
              <a:t>Sém</a:t>
            </a:r>
            <a:r>
              <a:rPr b="1" i="1" spc="5" dirty="0" err="1">
                <a:latin typeface="Times New Roman"/>
                <a:cs typeface="Times New Roman"/>
              </a:rPr>
              <a:t>a</a:t>
            </a:r>
            <a:r>
              <a:rPr b="1" i="1" spc="-10" dirty="0" err="1">
                <a:latin typeface="Times New Roman"/>
                <a:cs typeface="Times New Roman"/>
              </a:rPr>
              <a:t>nt</a:t>
            </a:r>
            <a:r>
              <a:rPr b="1" i="1" spc="-25" dirty="0" err="1">
                <a:latin typeface="Times New Roman"/>
                <a:cs typeface="Times New Roman"/>
              </a:rPr>
              <a:t>i</a:t>
            </a:r>
            <a:r>
              <a:rPr b="1" i="1" spc="-15" dirty="0" err="1">
                <a:latin typeface="Times New Roman"/>
                <a:cs typeface="Times New Roman"/>
              </a:rPr>
              <a:t>que</a:t>
            </a:r>
            <a:r>
              <a:rPr i="1" spc="-25" dirty="0">
                <a:latin typeface="Times New Roman"/>
                <a:cs typeface="Times New Roman"/>
              </a:rPr>
              <a:t> </a:t>
            </a:r>
            <a:r>
              <a:rPr i="1" dirty="0" smtClean="0">
                <a:latin typeface="Times New Roman"/>
                <a:cs typeface="Times New Roman"/>
              </a:rPr>
              <a:t>:</a:t>
            </a:r>
            <a:r>
              <a:rPr lang="fr-FR" i="1" dirty="0" smtClean="0">
                <a:latin typeface="Times New Roman"/>
                <a:cs typeface="Times New Roman"/>
              </a:rPr>
              <a:t> </a:t>
            </a:r>
            <a:r>
              <a:rPr sz="2000" spc="-45" dirty="0" smtClean="0">
                <a:solidFill>
                  <a:srgbClr val="000098"/>
                </a:solidFill>
                <a:latin typeface="Times New Roman"/>
                <a:cs typeface="Times New Roman"/>
              </a:rPr>
              <a:t>L</a:t>
            </a:r>
            <a:r>
              <a:rPr sz="2000" dirty="0" smtClean="0">
                <a:solidFill>
                  <a:srgbClr val="000098"/>
                </a:solidFill>
                <a:latin typeface="Times New Roman"/>
                <a:cs typeface="Times New Roman"/>
              </a:rPr>
              <a:t>a</a:t>
            </a:r>
            <a:r>
              <a:rPr sz="2000" spc="25" dirty="0" smtClean="0">
                <a:solidFill>
                  <a:srgbClr val="000098"/>
                </a:solidFill>
                <a:latin typeface="Times New Roman"/>
                <a:cs typeface="Times New Roman"/>
              </a:rPr>
              <a:t> </a:t>
            </a:r>
            <a:r>
              <a:rPr sz="2000" spc="-10" dirty="0">
                <a:solidFill>
                  <a:srgbClr val="000098"/>
                </a:solidFill>
                <a:latin typeface="Times New Roman"/>
                <a:cs typeface="Times New Roman"/>
              </a:rPr>
              <a:t>c</a:t>
            </a:r>
            <a:r>
              <a:rPr sz="2000" dirty="0">
                <a:solidFill>
                  <a:srgbClr val="000098"/>
                </a:solidFill>
                <a:latin typeface="Times New Roman"/>
                <a:cs typeface="Times New Roman"/>
              </a:rPr>
              <a:t>ondit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r>
              <a:rPr sz="2000" spc="-25" dirty="0">
                <a:solidFill>
                  <a:srgbClr val="000098"/>
                </a:solidFill>
                <a:latin typeface="Times New Roman"/>
                <a:cs typeface="Times New Roman"/>
              </a:rPr>
              <a:t> </a:t>
            </a:r>
            <a:r>
              <a:rPr sz="2000" spc="-5" dirty="0">
                <a:solidFill>
                  <a:srgbClr val="000098"/>
                </a:solidFill>
                <a:latin typeface="Times New Roman"/>
                <a:cs typeface="Times New Roman"/>
              </a:rPr>
              <a:t>N</a:t>
            </a:r>
            <a:r>
              <a:rPr sz="2000" spc="-10" dirty="0">
                <a:solidFill>
                  <a:srgbClr val="000098"/>
                </a:solidFill>
                <a:latin typeface="Times New Roman"/>
                <a:cs typeface="Times New Roman"/>
              </a:rPr>
              <a:t>O</a:t>
            </a:r>
            <a:r>
              <a:rPr sz="2000" dirty="0">
                <a:solidFill>
                  <a:srgbClr val="000098"/>
                </a:solidFill>
                <a:latin typeface="Times New Roman"/>
                <a:cs typeface="Times New Roman"/>
              </a:rPr>
              <a:t>T</a:t>
            </a:r>
            <a:r>
              <a:rPr sz="2000" spc="15" dirty="0">
                <a:solidFill>
                  <a:srgbClr val="000098"/>
                </a:solidFill>
                <a:latin typeface="Times New Roman"/>
                <a:cs typeface="Times New Roman"/>
              </a:rPr>
              <a:t> </a:t>
            </a:r>
            <a:r>
              <a:rPr sz="2000" dirty="0">
                <a:solidFill>
                  <a:srgbClr val="000098"/>
                </a:solidFill>
                <a:latin typeface="Times New Roman"/>
                <a:cs typeface="Times New Roman"/>
              </a:rPr>
              <a:t>EX</a:t>
            </a:r>
            <a:r>
              <a:rPr sz="2000" spc="-55" dirty="0">
                <a:solidFill>
                  <a:srgbClr val="000098"/>
                </a:solidFill>
                <a:latin typeface="Times New Roman"/>
                <a:cs typeface="Times New Roman"/>
              </a:rPr>
              <a:t>I</a:t>
            </a:r>
            <a:r>
              <a:rPr sz="2000" dirty="0">
                <a:solidFill>
                  <a:srgbClr val="000098"/>
                </a:solidFill>
                <a:latin typeface="Times New Roman"/>
                <a:cs typeface="Times New Roman"/>
              </a:rPr>
              <a:t>STS</a:t>
            </a:r>
            <a:r>
              <a:rPr sz="2000" spc="40" dirty="0">
                <a:solidFill>
                  <a:srgbClr val="000098"/>
                </a:solidFill>
                <a:latin typeface="Times New Roman"/>
                <a:cs typeface="Times New Roman"/>
              </a:rPr>
              <a:t> </a:t>
            </a:r>
            <a:r>
              <a:rPr sz="2000" spc="-10" dirty="0">
                <a:solidFill>
                  <a:srgbClr val="000098"/>
                </a:solidFill>
                <a:latin typeface="Times New Roman"/>
                <a:cs typeface="Times New Roman"/>
              </a:rPr>
              <a:t>e</a:t>
            </a:r>
            <a:r>
              <a:rPr sz="2000" spc="-5" dirty="0">
                <a:solidFill>
                  <a:srgbClr val="000098"/>
                </a:solidFill>
                <a:latin typeface="Times New Roman"/>
                <a:cs typeface="Times New Roman"/>
              </a:rPr>
              <a:t>s</a:t>
            </a:r>
            <a:r>
              <a:rPr sz="2000" dirty="0">
                <a:solidFill>
                  <a:srgbClr val="000098"/>
                </a:solidFill>
                <a:latin typeface="Times New Roman"/>
                <a:cs typeface="Times New Roman"/>
              </a:rPr>
              <a:t>t vr</a:t>
            </a:r>
            <a:r>
              <a:rPr sz="2000" spc="-15" dirty="0">
                <a:solidFill>
                  <a:srgbClr val="000098"/>
                </a:solidFill>
                <a:latin typeface="Times New Roman"/>
                <a:cs typeface="Times New Roman"/>
              </a:rPr>
              <a:t>a</a:t>
            </a:r>
            <a:r>
              <a:rPr sz="2000" dirty="0">
                <a:solidFill>
                  <a:srgbClr val="000098"/>
                </a:solidFill>
                <a:latin typeface="Times New Roman"/>
                <a:cs typeface="Times New Roman"/>
              </a:rPr>
              <a:t>ie</a:t>
            </a:r>
            <a:r>
              <a:rPr sz="2000" spc="-10" dirty="0">
                <a:solidFill>
                  <a:srgbClr val="000098"/>
                </a:solidFill>
                <a:latin typeface="Times New Roman"/>
                <a:cs typeface="Times New Roman"/>
              </a:rPr>
              <a:t> </a:t>
            </a:r>
            <a:r>
              <a:rPr sz="2000" spc="-5" dirty="0">
                <a:solidFill>
                  <a:srgbClr val="000098"/>
                </a:solidFill>
                <a:latin typeface="Times New Roman"/>
                <a:cs typeface="Times New Roman"/>
              </a:rPr>
              <a:t>s</a:t>
            </a:r>
            <a:r>
              <a:rPr sz="2000" dirty="0">
                <a:solidFill>
                  <a:srgbClr val="000098"/>
                </a:solidFill>
                <a:latin typeface="Times New Roman"/>
                <a:cs typeface="Times New Roman"/>
              </a:rPr>
              <a:t>i</a:t>
            </a:r>
            <a:r>
              <a:rPr sz="2000" spc="-15" dirty="0">
                <a:solidFill>
                  <a:srgbClr val="000098"/>
                </a:solidFill>
                <a:latin typeface="Times New Roman"/>
                <a:cs typeface="Times New Roman"/>
              </a:rPr>
              <a:t> </a:t>
            </a:r>
            <a:r>
              <a:rPr sz="2000" dirty="0">
                <a:solidFill>
                  <a:srgbClr val="000098"/>
                </a:solidFill>
                <a:latin typeface="Times New Roman"/>
                <a:cs typeface="Times New Roman"/>
              </a:rPr>
              <a:t>la</a:t>
            </a:r>
            <a:r>
              <a:rPr sz="2000" spc="-10" dirty="0">
                <a:solidFill>
                  <a:srgbClr val="000098"/>
                </a:solidFill>
                <a:latin typeface="Times New Roman"/>
                <a:cs typeface="Times New Roman"/>
              </a:rPr>
              <a:t> re</a:t>
            </a:r>
            <a:r>
              <a:rPr sz="2000" dirty="0">
                <a:solidFill>
                  <a:srgbClr val="000098"/>
                </a:solidFill>
                <a:latin typeface="Times New Roman"/>
                <a:cs typeface="Times New Roman"/>
              </a:rPr>
              <a:t>qu</a:t>
            </a:r>
            <a:r>
              <a:rPr sz="2000" spc="-15" dirty="0">
                <a:solidFill>
                  <a:srgbClr val="000098"/>
                </a:solidFill>
                <a:latin typeface="Times New Roman"/>
                <a:cs typeface="Times New Roman"/>
              </a:rPr>
              <a:t>ê</a:t>
            </a:r>
            <a:r>
              <a:rPr sz="2000" dirty="0">
                <a:solidFill>
                  <a:srgbClr val="000098"/>
                </a:solidFill>
                <a:latin typeface="Times New Roman"/>
                <a:cs typeface="Times New Roman"/>
              </a:rPr>
              <a:t>te</a:t>
            </a:r>
            <a:r>
              <a:rPr sz="2000" spc="10" dirty="0">
                <a:solidFill>
                  <a:srgbClr val="000098"/>
                </a:solidFill>
                <a:latin typeface="Times New Roman"/>
                <a:cs typeface="Times New Roman"/>
              </a:rPr>
              <a:t> </a:t>
            </a:r>
            <a:r>
              <a:rPr sz="2000" dirty="0">
                <a:solidFill>
                  <a:srgbClr val="000098"/>
                </a:solidFill>
                <a:latin typeface="Times New Roman"/>
                <a:cs typeface="Times New Roman"/>
              </a:rPr>
              <a:t>i</a:t>
            </a:r>
            <a:r>
              <a:rPr sz="2000" spc="5" dirty="0">
                <a:solidFill>
                  <a:srgbClr val="000098"/>
                </a:solidFill>
                <a:latin typeface="Times New Roman"/>
                <a:cs typeface="Times New Roman"/>
              </a:rPr>
              <a:t>m</a:t>
            </a:r>
            <a:r>
              <a:rPr sz="2000" dirty="0">
                <a:solidFill>
                  <a:srgbClr val="000098"/>
                </a:solidFill>
                <a:latin typeface="Times New Roman"/>
                <a:cs typeface="Times New Roman"/>
              </a:rPr>
              <a:t>b</a:t>
            </a:r>
            <a:r>
              <a:rPr sz="2000" spc="-10" dirty="0">
                <a:solidFill>
                  <a:srgbClr val="000098"/>
                </a:solidFill>
                <a:latin typeface="Times New Roman"/>
                <a:cs typeface="Times New Roman"/>
              </a:rPr>
              <a:t>r</a:t>
            </a:r>
            <a:r>
              <a:rPr sz="2000" dirty="0">
                <a:solidFill>
                  <a:srgbClr val="000098"/>
                </a:solidFill>
                <a:latin typeface="Times New Roman"/>
                <a:cs typeface="Times New Roman"/>
              </a:rPr>
              <a:t>iqu</a:t>
            </a:r>
            <a:r>
              <a:rPr sz="2000" spc="-10" dirty="0">
                <a:solidFill>
                  <a:srgbClr val="000098"/>
                </a:solidFill>
                <a:latin typeface="Times New Roman"/>
                <a:cs typeface="Times New Roman"/>
              </a:rPr>
              <a:t>é</a:t>
            </a:r>
            <a:r>
              <a:rPr sz="2000" dirty="0">
                <a:solidFill>
                  <a:srgbClr val="000098"/>
                </a:solidFill>
                <a:latin typeface="Times New Roman"/>
                <a:cs typeface="Times New Roman"/>
              </a:rPr>
              <a:t>e</a:t>
            </a:r>
            <a:r>
              <a:rPr sz="2000" spc="-30" dirty="0">
                <a:solidFill>
                  <a:srgbClr val="000098"/>
                </a:solidFill>
                <a:latin typeface="Times New Roman"/>
                <a:cs typeface="Times New Roman"/>
              </a:rPr>
              <a:t> </a:t>
            </a:r>
            <a:r>
              <a:rPr sz="2000" spc="-10" dirty="0">
                <a:solidFill>
                  <a:srgbClr val="000098"/>
                </a:solidFill>
                <a:latin typeface="Times New Roman"/>
                <a:cs typeface="Times New Roman"/>
              </a:rPr>
              <a:t>e</a:t>
            </a:r>
            <a:r>
              <a:rPr sz="2000" spc="-5" dirty="0">
                <a:solidFill>
                  <a:srgbClr val="000098"/>
                </a:solidFill>
                <a:latin typeface="Times New Roman"/>
                <a:cs typeface="Times New Roman"/>
              </a:rPr>
              <a:t>s</a:t>
            </a:r>
            <a:r>
              <a:rPr sz="2000" dirty="0">
                <a:solidFill>
                  <a:srgbClr val="000098"/>
                </a:solidFill>
                <a:latin typeface="Times New Roman"/>
                <a:cs typeface="Times New Roman"/>
              </a:rPr>
              <a:t>t vide.</a:t>
            </a:r>
            <a:endParaRPr sz="2000" dirty="0">
              <a:latin typeface="Times New Roman"/>
              <a:cs typeface="Times New Roman"/>
            </a:endParaRPr>
          </a:p>
          <a:p>
            <a:pPr marL="474345">
              <a:spcBef>
                <a:spcPts val="600"/>
              </a:spcBef>
              <a:buClr>
                <a:srgbClr val="000098"/>
              </a:buClr>
              <a:buFont typeface="Times New Roman"/>
              <a:buChar char="•"/>
              <a:tabLst>
                <a:tab pos="474980" algn="l"/>
              </a:tabLst>
            </a:pPr>
            <a:r>
              <a:rPr b="1" spc="5" dirty="0" err="1" smtClean="0"/>
              <a:t>A</a:t>
            </a:r>
            <a:r>
              <a:rPr b="1" spc="-10" dirty="0" err="1" smtClean="0"/>
              <a:t>lgor</a:t>
            </a:r>
            <a:r>
              <a:rPr b="1" spc="-25" dirty="0" err="1" smtClean="0"/>
              <a:t>i</a:t>
            </a:r>
            <a:r>
              <a:rPr b="1" spc="-10" dirty="0" err="1" smtClean="0"/>
              <a:t>th</a:t>
            </a:r>
            <a:r>
              <a:rPr b="1" spc="-50" dirty="0" err="1" smtClean="0"/>
              <a:t>m</a:t>
            </a:r>
            <a:r>
              <a:rPr b="1" spc="-15" dirty="0" err="1" smtClean="0"/>
              <a:t>e</a:t>
            </a:r>
            <a:r>
              <a:rPr lang="fr-FR" b="1" spc="-15" dirty="0" smtClean="0"/>
              <a:t> : </a:t>
            </a:r>
            <a:r>
              <a:rPr sz="2000" spc="-10" dirty="0">
                <a:solidFill>
                  <a:srgbClr val="000098"/>
                </a:solidFill>
                <a:latin typeface="Times New Roman"/>
                <a:cs typeface="Times New Roman"/>
              </a:rPr>
              <a:t>Pour chaque tuple des tables de la </a:t>
            </a:r>
            <a:r>
              <a:rPr sz="2000" spc="-10" dirty="0" err="1">
                <a:solidFill>
                  <a:srgbClr val="000098"/>
                </a:solidFill>
                <a:latin typeface="Times New Roman"/>
                <a:cs typeface="Times New Roman"/>
              </a:rPr>
              <a:t>requête</a:t>
            </a:r>
            <a:r>
              <a:rPr sz="2000" spc="-10" dirty="0">
                <a:solidFill>
                  <a:srgbClr val="000098"/>
                </a:solidFill>
                <a:latin typeface="Times New Roman"/>
                <a:cs typeface="Times New Roman"/>
              </a:rPr>
              <a:t> </a:t>
            </a:r>
            <a:r>
              <a:rPr sz="2000" spc="-10" dirty="0" err="1">
                <a:solidFill>
                  <a:srgbClr val="000098"/>
                </a:solidFill>
                <a:latin typeface="Times New Roman"/>
                <a:cs typeface="Times New Roman"/>
              </a:rPr>
              <a:t>externe</a:t>
            </a:r>
            <a:r>
              <a:rPr sz="2000" spc="-10" dirty="0">
                <a:solidFill>
                  <a:srgbClr val="000098"/>
                </a:solidFill>
                <a:latin typeface="Times New Roman"/>
                <a:cs typeface="Times New Roman"/>
              </a:rPr>
              <a:t>,</a:t>
            </a:r>
            <a:r>
              <a:rPr lang="fr-FR" sz="2000" spc="-10" dirty="0">
                <a:solidFill>
                  <a:srgbClr val="000098"/>
                </a:solidFill>
                <a:latin typeface="Times New Roman"/>
                <a:cs typeface="Times New Roman"/>
              </a:rPr>
              <a:t> </a:t>
            </a:r>
            <a:r>
              <a:rPr sz="2000" spc="-10" dirty="0" err="1">
                <a:solidFill>
                  <a:srgbClr val="000098"/>
                </a:solidFill>
                <a:latin typeface="Times New Roman"/>
                <a:cs typeface="Times New Roman"/>
              </a:rPr>
              <a:t>extraire</a:t>
            </a:r>
            <a:r>
              <a:rPr sz="2000" spc="-10" dirty="0">
                <a:solidFill>
                  <a:srgbClr val="000098"/>
                </a:solidFill>
                <a:latin typeface="Times New Roman"/>
                <a:cs typeface="Times New Roman"/>
              </a:rPr>
              <a:t> et </a:t>
            </a:r>
            <a:r>
              <a:rPr sz="2000" spc="-10" dirty="0" err="1">
                <a:solidFill>
                  <a:srgbClr val="000098"/>
                </a:solidFill>
                <a:latin typeface="Times New Roman"/>
                <a:cs typeface="Times New Roman"/>
              </a:rPr>
              <a:t>calculez</a:t>
            </a:r>
            <a:r>
              <a:rPr sz="2000" spc="-10" dirty="0">
                <a:solidFill>
                  <a:srgbClr val="000098"/>
                </a:solidFill>
                <a:latin typeface="Times New Roman"/>
                <a:cs typeface="Times New Roman"/>
              </a:rPr>
              <a:t> le</a:t>
            </a:r>
            <a:r>
              <a:rPr lang="fr-FR" sz="2000" spc="-10" dirty="0">
                <a:solidFill>
                  <a:srgbClr val="000098"/>
                </a:solidFill>
                <a:latin typeface="Times New Roman"/>
                <a:cs typeface="Times New Roman"/>
              </a:rPr>
              <a:t> </a:t>
            </a:r>
            <a:r>
              <a:rPr sz="2000" spc="-10" dirty="0">
                <a:solidFill>
                  <a:srgbClr val="000098"/>
                </a:solidFill>
                <a:latin typeface="Times New Roman"/>
                <a:cs typeface="Times New Roman"/>
              </a:rPr>
              <a:t>sous-tuple (A1,…An)</a:t>
            </a:r>
            <a:endParaRPr lang="fr-FR" sz="2000" spc="-10" dirty="0">
              <a:solidFill>
                <a:srgbClr val="000098"/>
              </a:solidFill>
              <a:latin typeface="Times New Roman"/>
              <a:cs typeface="Times New Roman"/>
            </a:endParaRPr>
          </a:p>
          <a:p>
            <a:pPr marL="588645">
              <a:spcBef>
                <a:spcPts val="600"/>
              </a:spcBef>
              <a:buClr>
                <a:srgbClr val="000098"/>
              </a:buClr>
              <a:buFont typeface="Times New Roman"/>
              <a:buChar char="•"/>
              <a:tabLst>
                <a:tab pos="474980" algn="l"/>
              </a:tabLst>
            </a:pPr>
            <a:r>
              <a:rPr sz="1800" dirty="0">
                <a:solidFill>
                  <a:srgbClr val="000098"/>
                </a:solidFill>
                <a:latin typeface="Times New Roman"/>
                <a:cs typeface="Times New Roman"/>
              </a:rPr>
              <a:t>Si le résultat de la requête imbriquée est vide, </a:t>
            </a:r>
            <a:r>
              <a:rPr sz="1800" dirty="0" err="1">
                <a:solidFill>
                  <a:srgbClr val="000098"/>
                </a:solidFill>
                <a:latin typeface="Times New Roman"/>
                <a:cs typeface="Times New Roman"/>
              </a:rPr>
              <a:t>alors</a:t>
            </a:r>
            <a:r>
              <a:rPr lang="fr-FR" sz="1800" dirty="0">
                <a:solidFill>
                  <a:srgbClr val="000098"/>
                </a:solidFill>
                <a:latin typeface="Times New Roman"/>
                <a:cs typeface="Times New Roman"/>
              </a:rPr>
              <a:t> </a:t>
            </a:r>
            <a:r>
              <a:rPr sz="1800" dirty="0" err="1">
                <a:solidFill>
                  <a:srgbClr val="000098"/>
                </a:solidFill>
                <a:latin typeface="Times New Roman"/>
                <a:cs typeface="Times New Roman"/>
              </a:rPr>
              <a:t>calcule</a:t>
            </a:r>
            <a:r>
              <a:rPr lang="fr-FR" sz="1800" dirty="0">
                <a:solidFill>
                  <a:srgbClr val="000098"/>
                </a:solidFill>
                <a:latin typeface="Times New Roman"/>
                <a:cs typeface="Times New Roman"/>
              </a:rPr>
              <a:t>r et/ou </a:t>
            </a:r>
            <a:r>
              <a:rPr lang="fr-FR" sz="1800" dirty="0" err="1">
                <a:solidFill>
                  <a:srgbClr val="000098"/>
                </a:solidFill>
                <a:latin typeface="Times New Roman"/>
                <a:cs typeface="Times New Roman"/>
              </a:rPr>
              <a:t>aficher</a:t>
            </a:r>
            <a:r>
              <a:rPr lang="fr-FR" sz="1800" dirty="0">
                <a:solidFill>
                  <a:srgbClr val="000098"/>
                </a:solidFill>
                <a:latin typeface="Times New Roman"/>
                <a:cs typeface="Times New Roman"/>
              </a:rPr>
              <a:t> </a:t>
            </a:r>
            <a:r>
              <a:rPr sz="1800" dirty="0">
                <a:solidFill>
                  <a:srgbClr val="000098"/>
                </a:solidFill>
                <a:latin typeface="Times New Roman"/>
                <a:cs typeface="Times New Roman"/>
              </a:rPr>
              <a:t> les expressions de projection de la </a:t>
            </a:r>
            <a:r>
              <a:rPr sz="1800" dirty="0" smtClean="0">
                <a:solidFill>
                  <a:srgbClr val="000098"/>
                </a:solidFill>
                <a:latin typeface="Times New Roman"/>
                <a:cs typeface="Times New Roman"/>
              </a:rPr>
              <a:t>clause</a:t>
            </a:r>
            <a:r>
              <a:rPr lang="fr-FR" sz="1800" dirty="0" smtClean="0">
                <a:solidFill>
                  <a:srgbClr val="000098"/>
                </a:solidFill>
                <a:latin typeface="Times New Roman"/>
                <a:cs typeface="Times New Roman"/>
              </a:rPr>
              <a:t> </a:t>
            </a:r>
            <a:r>
              <a:rPr sz="1800" dirty="0" smtClean="0">
                <a:solidFill>
                  <a:srgbClr val="000098"/>
                </a:solidFill>
                <a:latin typeface="Times New Roman"/>
                <a:cs typeface="Times New Roman"/>
              </a:rPr>
              <a:t>SELECT</a:t>
            </a:r>
            <a:r>
              <a:rPr sz="1800" dirty="0">
                <a:solidFill>
                  <a:srgbClr val="000098"/>
                </a:solidFill>
                <a:latin typeface="Times New Roman"/>
                <a:cs typeface="Times New Roman"/>
              </a:rPr>
              <a:t>.</a:t>
            </a:r>
          </a:p>
        </p:txBody>
      </p:sp>
      <p:sp>
        <p:nvSpPr>
          <p:cNvPr id="5" name="object 5"/>
          <p:cNvSpPr/>
          <p:nvPr/>
        </p:nvSpPr>
        <p:spPr>
          <a:xfrm>
            <a:off x="2053652" y="2449495"/>
            <a:ext cx="6423174" cy="1428750"/>
          </a:xfrm>
          <a:custGeom>
            <a:avLst/>
            <a:gdLst/>
            <a:ahLst/>
            <a:cxnLst/>
            <a:rect l="l" t="t" r="r" b="b"/>
            <a:pathLst>
              <a:path w="6000750" h="1428750">
                <a:moveTo>
                  <a:pt x="0" y="1428749"/>
                </a:moveTo>
                <a:lnTo>
                  <a:pt x="6000749" y="1428749"/>
                </a:lnTo>
                <a:lnTo>
                  <a:pt x="6000749" y="0"/>
                </a:lnTo>
                <a:lnTo>
                  <a:pt x="0" y="0"/>
                </a:lnTo>
                <a:lnTo>
                  <a:pt x="0" y="1428749"/>
                </a:lnTo>
                <a:close/>
              </a:path>
            </a:pathLst>
          </a:custGeom>
          <a:solidFill>
            <a:srgbClr val="DDF3EA"/>
          </a:solidFill>
        </p:spPr>
        <p:txBody>
          <a:bodyPr wrap="square" lIns="0" tIns="0" rIns="0" bIns="0" rtlCol="0"/>
          <a:lstStyle/>
          <a:p>
            <a:endParaRPr/>
          </a:p>
        </p:txBody>
      </p:sp>
      <p:sp>
        <p:nvSpPr>
          <p:cNvPr id="6" name="object 6"/>
          <p:cNvSpPr/>
          <p:nvPr/>
        </p:nvSpPr>
        <p:spPr>
          <a:xfrm>
            <a:off x="2053652" y="2449495"/>
            <a:ext cx="6380318" cy="1428750"/>
          </a:xfrm>
          <a:custGeom>
            <a:avLst/>
            <a:gdLst/>
            <a:ahLst/>
            <a:cxnLst/>
            <a:rect l="l" t="t" r="r" b="b"/>
            <a:pathLst>
              <a:path w="6000750" h="1428750">
                <a:moveTo>
                  <a:pt x="0" y="1428749"/>
                </a:moveTo>
                <a:lnTo>
                  <a:pt x="6000749" y="1428749"/>
                </a:lnTo>
                <a:lnTo>
                  <a:pt x="6000749" y="0"/>
                </a:lnTo>
                <a:lnTo>
                  <a:pt x="0" y="0"/>
                </a:lnTo>
                <a:lnTo>
                  <a:pt x="0" y="1428749"/>
                </a:lnTo>
                <a:close/>
              </a:path>
            </a:pathLst>
          </a:custGeom>
          <a:ln w="12700">
            <a:solidFill>
              <a:srgbClr val="000000"/>
            </a:solidFill>
          </a:ln>
        </p:spPr>
        <p:txBody>
          <a:bodyPr wrap="square" lIns="0" tIns="0" rIns="0" bIns="0" rtlCol="0"/>
          <a:lstStyle/>
          <a:p>
            <a:endParaRPr/>
          </a:p>
        </p:txBody>
      </p:sp>
      <p:sp>
        <p:nvSpPr>
          <p:cNvPr id="8" name="object 8"/>
          <p:cNvSpPr txBox="1"/>
          <p:nvPr/>
        </p:nvSpPr>
        <p:spPr>
          <a:xfrm>
            <a:off x="2581164" y="2716442"/>
            <a:ext cx="5704862" cy="1064394"/>
          </a:xfrm>
          <a:prstGeom prst="rect">
            <a:avLst/>
          </a:prstGeom>
        </p:spPr>
        <p:txBody>
          <a:bodyPr vert="horz" wrap="square" lIns="0" tIns="0" rIns="0" bIns="0" rtlCol="0">
            <a:spAutoFit/>
          </a:bodyPr>
          <a:lstStyle/>
          <a:p>
            <a:pPr marL="12700">
              <a:lnSpc>
                <a:spcPts val="2060"/>
              </a:lnSpc>
            </a:pPr>
            <a:r>
              <a:rPr lang="fr-FR" b="1" dirty="0">
                <a:solidFill>
                  <a:srgbClr val="00279E"/>
                </a:solidFill>
                <a:latin typeface="Courier New"/>
                <a:cs typeface="Courier New"/>
              </a:rPr>
              <a:t>SELECT</a:t>
            </a:r>
            <a:r>
              <a:rPr lang="fr-FR" b="1" spc="-20" dirty="0">
                <a:solidFill>
                  <a:srgbClr val="00279E"/>
                </a:solidFill>
                <a:latin typeface="Courier New"/>
                <a:cs typeface="Courier New"/>
              </a:rPr>
              <a:t> </a:t>
            </a:r>
            <a:r>
              <a:rPr lang="fr-FR" b="1" dirty="0">
                <a:solidFill>
                  <a:srgbClr val="00279E"/>
                </a:solidFill>
                <a:latin typeface="Courier New"/>
                <a:cs typeface="Courier New"/>
              </a:rPr>
              <a:t>…</a:t>
            </a:r>
            <a:endParaRPr lang="fr-FR" dirty="0">
              <a:latin typeface="Courier New"/>
              <a:cs typeface="Courier New"/>
            </a:endParaRPr>
          </a:p>
          <a:p>
            <a:pPr marL="12700">
              <a:lnSpc>
                <a:spcPts val="2060"/>
              </a:lnSpc>
            </a:pPr>
            <a:r>
              <a:rPr b="1" dirty="0" smtClean="0">
                <a:solidFill>
                  <a:srgbClr val="00279E"/>
                </a:solidFill>
                <a:latin typeface="Courier New"/>
                <a:cs typeface="Courier New"/>
              </a:rPr>
              <a:t>FROM</a:t>
            </a:r>
            <a:r>
              <a:rPr b="1" spc="-5" dirty="0" smtClean="0">
                <a:solidFill>
                  <a:srgbClr val="00279E"/>
                </a:solidFill>
                <a:latin typeface="Courier New"/>
                <a:cs typeface="Courier New"/>
              </a:rPr>
              <a:t> </a:t>
            </a:r>
            <a:r>
              <a:rPr b="1" spc="-25" dirty="0">
                <a:solidFill>
                  <a:srgbClr val="00279E"/>
                </a:solidFill>
                <a:latin typeface="Courier New"/>
                <a:cs typeface="Courier New"/>
              </a:rPr>
              <a:t>R</a:t>
            </a:r>
            <a:r>
              <a:rPr b="1" dirty="0">
                <a:solidFill>
                  <a:srgbClr val="00279E"/>
                </a:solidFill>
                <a:latin typeface="Courier New"/>
                <a:cs typeface="Courier New"/>
              </a:rPr>
              <a:t>1 x…</a:t>
            </a:r>
            <a:endParaRPr dirty="0">
              <a:latin typeface="Courier New"/>
              <a:cs typeface="Courier New"/>
            </a:endParaRPr>
          </a:p>
          <a:p>
            <a:pPr marL="12700">
              <a:lnSpc>
                <a:spcPts val="1950"/>
              </a:lnSpc>
              <a:tabLst>
                <a:tab pos="833119" algn="l"/>
                <a:tab pos="1379220" algn="l"/>
                <a:tab pos="2336800" algn="l"/>
              </a:tabLst>
            </a:pPr>
            <a:r>
              <a:rPr b="1" spc="-5" dirty="0">
                <a:solidFill>
                  <a:srgbClr val="00279E"/>
                </a:solidFill>
                <a:latin typeface="Courier New"/>
                <a:cs typeface="Courier New"/>
              </a:rPr>
              <a:t>WHER</a:t>
            </a:r>
            <a:r>
              <a:rPr b="1" dirty="0">
                <a:solidFill>
                  <a:srgbClr val="00279E"/>
                </a:solidFill>
                <a:latin typeface="Courier New"/>
                <a:cs typeface="Courier New"/>
              </a:rPr>
              <a:t>E</a:t>
            </a:r>
            <a:r>
              <a:rPr b="1" dirty="0">
                <a:solidFill>
                  <a:srgbClr val="00279E"/>
                </a:solidFill>
                <a:latin typeface="Times New Roman"/>
                <a:cs typeface="Times New Roman"/>
              </a:rPr>
              <a:t>	</a:t>
            </a:r>
            <a:r>
              <a:rPr b="1" spc="-5" dirty="0">
                <a:solidFill>
                  <a:srgbClr val="C00000"/>
                </a:solidFill>
                <a:latin typeface="Courier New"/>
                <a:cs typeface="Courier New"/>
              </a:rPr>
              <a:t>NO</a:t>
            </a:r>
            <a:r>
              <a:rPr b="1" dirty="0">
                <a:solidFill>
                  <a:srgbClr val="C00000"/>
                </a:solidFill>
                <a:latin typeface="Courier New"/>
                <a:cs typeface="Courier New"/>
              </a:rPr>
              <a:t>T</a:t>
            </a:r>
            <a:r>
              <a:rPr b="1" dirty="0">
                <a:solidFill>
                  <a:srgbClr val="C00000"/>
                </a:solidFill>
                <a:latin typeface="Times New Roman"/>
                <a:cs typeface="Times New Roman"/>
              </a:rPr>
              <a:t>	</a:t>
            </a:r>
            <a:r>
              <a:rPr b="1" spc="-5" dirty="0">
                <a:solidFill>
                  <a:srgbClr val="C00000"/>
                </a:solidFill>
                <a:latin typeface="Courier New"/>
                <a:cs typeface="Courier New"/>
              </a:rPr>
              <a:t>EXI</a:t>
            </a:r>
            <a:r>
              <a:rPr b="1" spc="-20" dirty="0">
                <a:solidFill>
                  <a:srgbClr val="C00000"/>
                </a:solidFill>
                <a:latin typeface="Courier New"/>
                <a:cs typeface="Courier New"/>
              </a:rPr>
              <a:t>S</a:t>
            </a:r>
            <a:r>
              <a:rPr b="1" spc="-5" dirty="0">
                <a:solidFill>
                  <a:srgbClr val="C00000"/>
                </a:solidFill>
                <a:latin typeface="Courier New"/>
                <a:cs typeface="Courier New"/>
              </a:rPr>
              <a:t>T</a:t>
            </a:r>
            <a:r>
              <a:rPr b="1" dirty="0">
                <a:solidFill>
                  <a:srgbClr val="C00000"/>
                </a:solidFill>
                <a:latin typeface="Courier New"/>
                <a:cs typeface="Courier New"/>
              </a:rPr>
              <a:t>S</a:t>
            </a:r>
            <a:r>
              <a:rPr b="1" dirty="0">
                <a:solidFill>
                  <a:srgbClr val="C00000"/>
                </a:solidFill>
                <a:latin typeface="Times New Roman"/>
                <a:cs typeface="Times New Roman"/>
              </a:rPr>
              <a:t>	</a:t>
            </a:r>
            <a:r>
              <a:rPr b="1" spc="-20" dirty="0">
                <a:solidFill>
                  <a:srgbClr val="00279E"/>
                </a:solidFill>
                <a:latin typeface="Courier New"/>
                <a:cs typeface="Courier New"/>
              </a:rPr>
              <a:t>(</a:t>
            </a:r>
            <a:r>
              <a:rPr b="1" spc="-20" dirty="0">
                <a:solidFill>
                  <a:srgbClr val="00AF50"/>
                </a:solidFill>
                <a:latin typeface="Courier New"/>
                <a:cs typeface="Courier New"/>
              </a:rPr>
              <a:t>S</a:t>
            </a:r>
            <a:r>
              <a:rPr b="1" dirty="0">
                <a:solidFill>
                  <a:srgbClr val="00AF50"/>
                </a:solidFill>
                <a:latin typeface="Courier New"/>
                <a:cs typeface="Courier New"/>
              </a:rPr>
              <a:t>ELECT</a:t>
            </a:r>
            <a:r>
              <a:rPr b="1" spc="-20" dirty="0">
                <a:solidFill>
                  <a:srgbClr val="00AF50"/>
                </a:solidFill>
                <a:latin typeface="Courier New"/>
                <a:cs typeface="Courier New"/>
              </a:rPr>
              <a:t> </a:t>
            </a:r>
            <a:r>
              <a:rPr b="1" dirty="0">
                <a:solidFill>
                  <a:srgbClr val="00AF50"/>
                </a:solidFill>
                <a:latin typeface="Courier New"/>
                <a:cs typeface="Courier New"/>
              </a:rPr>
              <a:t>B1,</a:t>
            </a:r>
            <a:r>
              <a:rPr b="1" spc="-20" dirty="0">
                <a:solidFill>
                  <a:srgbClr val="00AF50"/>
                </a:solidFill>
                <a:latin typeface="Courier New"/>
                <a:cs typeface="Courier New"/>
              </a:rPr>
              <a:t>…</a:t>
            </a:r>
            <a:r>
              <a:rPr b="1" spc="-5" dirty="0">
                <a:solidFill>
                  <a:srgbClr val="00AF50"/>
                </a:solidFill>
                <a:latin typeface="Courier New"/>
                <a:cs typeface="Courier New"/>
              </a:rPr>
              <a:t>,</a:t>
            </a:r>
            <a:r>
              <a:rPr b="1" spc="-5" dirty="0" err="1" smtClean="0">
                <a:solidFill>
                  <a:srgbClr val="00AF50"/>
                </a:solidFill>
                <a:latin typeface="Courier New"/>
                <a:cs typeface="Courier New"/>
              </a:rPr>
              <a:t>Bn</a:t>
            </a:r>
            <a:r>
              <a:rPr b="1" dirty="0" err="1" smtClean="0">
                <a:solidFill>
                  <a:srgbClr val="00AF50"/>
                </a:solidFill>
                <a:latin typeface="Courier New"/>
                <a:cs typeface="Courier New"/>
              </a:rPr>
              <a:t>F</a:t>
            </a:r>
            <a:r>
              <a:rPr b="1" spc="-20" dirty="0" err="1" smtClean="0">
                <a:solidFill>
                  <a:srgbClr val="00AF50"/>
                </a:solidFill>
                <a:latin typeface="Courier New"/>
                <a:cs typeface="Courier New"/>
              </a:rPr>
              <a:t>R</a:t>
            </a:r>
            <a:r>
              <a:rPr b="1" dirty="0" err="1" smtClean="0">
                <a:solidFill>
                  <a:srgbClr val="00AF50"/>
                </a:solidFill>
                <a:latin typeface="Courier New"/>
                <a:cs typeface="Courier New"/>
              </a:rPr>
              <a:t>OM</a:t>
            </a:r>
            <a:r>
              <a:rPr b="1" dirty="0">
                <a:solidFill>
                  <a:srgbClr val="00AF50"/>
                </a:solidFill>
                <a:latin typeface="Courier New"/>
                <a:cs typeface="Courier New"/>
              </a:rPr>
              <a:t>	…</a:t>
            </a:r>
            <a:endParaRPr dirty="0">
              <a:latin typeface="Courier New"/>
              <a:cs typeface="Courier New"/>
            </a:endParaRPr>
          </a:p>
          <a:p>
            <a:pPr marL="2479675">
              <a:lnSpc>
                <a:spcPts val="2050"/>
              </a:lnSpc>
              <a:tabLst>
                <a:tab pos="3297554" algn="l"/>
              </a:tabLst>
            </a:pPr>
            <a:r>
              <a:rPr b="1" spc="-5" dirty="0">
                <a:solidFill>
                  <a:srgbClr val="00AF50"/>
                </a:solidFill>
                <a:latin typeface="Courier New"/>
                <a:cs typeface="Courier New"/>
              </a:rPr>
              <a:t>W</a:t>
            </a:r>
            <a:r>
              <a:rPr b="1" spc="-25" dirty="0">
                <a:solidFill>
                  <a:srgbClr val="00AF50"/>
                </a:solidFill>
                <a:latin typeface="Courier New"/>
                <a:cs typeface="Courier New"/>
              </a:rPr>
              <a:t>H</a:t>
            </a:r>
            <a:r>
              <a:rPr b="1" spc="-5" dirty="0">
                <a:solidFill>
                  <a:srgbClr val="00AF50"/>
                </a:solidFill>
                <a:latin typeface="Courier New"/>
                <a:cs typeface="Courier New"/>
              </a:rPr>
              <a:t>ER</a:t>
            </a:r>
            <a:r>
              <a:rPr b="1" dirty="0">
                <a:solidFill>
                  <a:srgbClr val="00AF50"/>
                </a:solidFill>
                <a:latin typeface="Courier New"/>
                <a:cs typeface="Courier New"/>
              </a:rPr>
              <a:t>E</a:t>
            </a:r>
            <a:r>
              <a:rPr b="1" dirty="0">
                <a:solidFill>
                  <a:srgbClr val="00AF50"/>
                </a:solidFill>
                <a:latin typeface="Times New Roman"/>
                <a:cs typeface="Times New Roman"/>
              </a:rPr>
              <a:t>	</a:t>
            </a:r>
            <a:r>
              <a:rPr b="1" spc="-5" dirty="0">
                <a:solidFill>
                  <a:srgbClr val="00AF50"/>
                </a:solidFill>
                <a:latin typeface="Courier New"/>
                <a:cs typeface="Courier New"/>
              </a:rPr>
              <a:t>Con</a:t>
            </a:r>
            <a:r>
              <a:rPr b="1" spc="-30" dirty="0">
                <a:solidFill>
                  <a:srgbClr val="00AF50"/>
                </a:solidFill>
                <a:latin typeface="Courier New"/>
                <a:cs typeface="Courier New"/>
              </a:rPr>
              <a:t>d</a:t>
            </a:r>
            <a:r>
              <a:rPr b="1" spc="-25" dirty="0">
                <a:solidFill>
                  <a:srgbClr val="00AF50"/>
                </a:solidFill>
                <a:latin typeface="Courier New"/>
                <a:cs typeface="Courier New"/>
              </a:rPr>
              <a:t>i</a:t>
            </a:r>
            <a:r>
              <a:rPr b="1" spc="-5" dirty="0">
                <a:solidFill>
                  <a:srgbClr val="00AF50"/>
                </a:solidFill>
                <a:latin typeface="Courier New"/>
                <a:cs typeface="Courier New"/>
              </a:rPr>
              <a:t>tio</a:t>
            </a:r>
            <a:r>
              <a:rPr b="1" spc="-10" dirty="0">
                <a:solidFill>
                  <a:srgbClr val="00AF50"/>
                </a:solidFill>
                <a:latin typeface="Courier New"/>
                <a:cs typeface="Courier New"/>
              </a:rPr>
              <a:t>n</a:t>
            </a:r>
            <a:r>
              <a:rPr b="1" spc="-5" dirty="0">
                <a:solidFill>
                  <a:srgbClr val="00AF50"/>
                </a:solidFill>
                <a:latin typeface="Courier New"/>
                <a:cs typeface="Courier New"/>
              </a:rPr>
              <a:t>(</a:t>
            </a:r>
            <a:r>
              <a:rPr b="1" spc="-25" dirty="0">
                <a:solidFill>
                  <a:srgbClr val="00AF50"/>
                </a:solidFill>
                <a:latin typeface="Courier New"/>
                <a:cs typeface="Courier New"/>
              </a:rPr>
              <a:t>x</a:t>
            </a:r>
            <a:r>
              <a:rPr b="1" dirty="0">
                <a:solidFill>
                  <a:srgbClr val="00AF50"/>
                </a:solidFill>
                <a:latin typeface="Courier New"/>
                <a:cs typeface="Courier New"/>
              </a:rPr>
              <a:t>)</a:t>
            </a:r>
            <a:r>
              <a:rPr b="1" spc="-5" dirty="0">
                <a:solidFill>
                  <a:srgbClr val="00279E"/>
                </a:solidFill>
                <a:latin typeface="Courier New"/>
                <a:cs typeface="Courier New"/>
              </a:rPr>
              <a:t>);</a:t>
            </a:r>
            <a:endParaRPr dirty="0">
              <a:latin typeface="Courier New"/>
              <a:cs typeface="Courier New"/>
            </a:endParaRPr>
          </a:p>
        </p:txBody>
      </p:sp>
      <p:sp>
        <p:nvSpPr>
          <p:cNvPr id="9" name="object 9"/>
          <p:cNvSpPr/>
          <p:nvPr/>
        </p:nvSpPr>
        <p:spPr>
          <a:xfrm>
            <a:off x="8002270" y="2126892"/>
            <a:ext cx="2665730" cy="1786255"/>
          </a:xfrm>
          <a:custGeom>
            <a:avLst/>
            <a:gdLst/>
            <a:ahLst/>
            <a:cxnLst/>
            <a:rect l="l" t="t" r="r" b="b"/>
            <a:pathLst>
              <a:path w="2665729" h="1786255">
                <a:moveTo>
                  <a:pt x="2367533" y="0"/>
                </a:moveTo>
                <a:lnTo>
                  <a:pt x="891174" y="0"/>
                </a:lnTo>
                <a:lnTo>
                  <a:pt x="866750" y="986"/>
                </a:lnTo>
                <a:lnTo>
                  <a:pt x="819615" y="8648"/>
                </a:lnTo>
                <a:lnTo>
                  <a:pt x="775273" y="23386"/>
                </a:lnTo>
                <a:lnTo>
                  <a:pt x="734334" y="44588"/>
                </a:lnTo>
                <a:lnTo>
                  <a:pt x="697412" y="71642"/>
                </a:lnTo>
                <a:lnTo>
                  <a:pt x="665118" y="103936"/>
                </a:lnTo>
                <a:lnTo>
                  <a:pt x="638064" y="140858"/>
                </a:lnTo>
                <a:lnTo>
                  <a:pt x="616862" y="181797"/>
                </a:lnTo>
                <a:lnTo>
                  <a:pt x="602124" y="226139"/>
                </a:lnTo>
                <a:lnTo>
                  <a:pt x="594462" y="273274"/>
                </a:lnTo>
                <a:lnTo>
                  <a:pt x="593476" y="297698"/>
                </a:lnTo>
                <a:lnTo>
                  <a:pt x="593476" y="1041806"/>
                </a:lnTo>
                <a:lnTo>
                  <a:pt x="0" y="1468252"/>
                </a:lnTo>
                <a:lnTo>
                  <a:pt x="593476" y="1488338"/>
                </a:lnTo>
                <a:lnTo>
                  <a:pt x="594462" y="1512740"/>
                </a:lnTo>
                <a:lnTo>
                  <a:pt x="597370" y="1536598"/>
                </a:lnTo>
                <a:lnTo>
                  <a:pt x="608647" y="1582381"/>
                </a:lnTo>
                <a:lnTo>
                  <a:pt x="626694" y="1625072"/>
                </a:lnTo>
                <a:lnTo>
                  <a:pt x="650898" y="1664059"/>
                </a:lnTo>
                <a:lnTo>
                  <a:pt x="680648" y="1698730"/>
                </a:lnTo>
                <a:lnTo>
                  <a:pt x="715333" y="1728471"/>
                </a:lnTo>
                <a:lnTo>
                  <a:pt x="754340" y="1752670"/>
                </a:lnTo>
                <a:lnTo>
                  <a:pt x="797057" y="1770713"/>
                </a:lnTo>
                <a:lnTo>
                  <a:pt x="842872" y="1781989"/>
                </a:lnTo>
                <a:lnTo>
                  <a:pt x="891174" y="1785884"/>
                </a:lnTo>
                <a:lnTo>
                  <a:pt x="2367533" y="1785884"/>
                </a:lnTo>
                <a:lnTo>
                  <a:pt x="2415806" y="1781989"/>
                </a:lnTo>
                <a:lnTo>
                  <a:pt x="2461604" y="1770713"/>
                </a:lnTo>
                <a:lnTo>
                  <a:pt x="2504314" y="1752670"/>
                </a:lnTo>
                <a:lnTo>
                  <a:pt x="2543322" y="1728471"/>
                </a:lnTo>
                <a:lnTo>
                  <a:pt x="2578013" y="1698730"/>
                </a:lnTo>
                <a:lnTo>
                  <a:pt x="2607774" y="1664059"/>
                </a:lnTo>
                <a:lnTo>
                  <a:pt x="2631991" y="1625072"/>
                </a:lnTo>
                <a:lnTo>
                  <a:pt x="2650048" y="1582381"/>
                </a:lnTo>
                <a:lnTo>
                  <a:pt x="2661333" y="1536598"/>
                </a:lnTo>
                <a:lnTo>
                  <a:pt x="2665232" y="1488338"/>
                </a:lnTo>
                <a:lnTo>
                  <a:pt x="2665232" y="297698"/>
                </a:lnTo>
                <a:lnTo>
                  <a:pt x="2661333" y="249396"/>
                </a:lnTo>
                <a:lnTo>
                  <a:pt x="2650048" y="203581"/>
                </a:lnTo>
                <a:lnTo>
                  <a:pt x="2631991" y="160864"/>
                </a:lnTo>
                <a:lnTo>
                  <a:pt x="2607774" y="121857"/>
                </a:lnTo>
                <a:lnTo>
                  <a:pt x="2578013" y="87172"/>
                </a:lnTo>
                <a:lnTo>
                  <a:pt x="2543322" y="57422"/>
                </a:lnTo>
                <a:lnTo>
                  <a:pt x="2504314" y="33217"/>
                </a:lnTo>
                <a:lnTo>
                  <a:pt x="2461604" y="15171"/>
                </a:lnTo>
                <a:lnTo>
                  <a:pt x="2415806" y="3894"/>
                </a:lnTo>
                <a:lnTo>
                  <a:pt x="2391940" y="986"/>
                </a:lnTo>
                <a:lnTo>
                  <a:pt x="2367533" y="0"/>
                </a:lnTo>
                <a:close/>
              </a:path>
            </a:pathLst>
          </a:custGeom>
          <a:solidFill>
            <a:srgbClr val="FFFFFF"/>
          </a:solidFill>
        </p:spPr>
        <p:txBody>
          <a:bodyPr wrap="square" lIns="0" tIns="0" rIns="0" bIns="0" rtlCol="0"/>
          <a:lstStyle/>
          <a:p>
            <a:endParaRPr/>
          </a:p>
        </p:txBody>
      </p:sp>
      <p:sp>
        <p:nvSpPr>
          <p:cNvPr id="10" name="object 10"/>
          <p:cNvSpPr/>
          <p:nvPr/>
        </p:nvSpPr>
        <p:spPr>
          <a:xfrm>
            <a:off x="7983393" y="2154591"/>
            <a:ext cx="2665730" cy="1786255"/>
          </a:xfrm>
          <a:custGeom>
            <a:avLst/>
            <a:gdLst/>
            <a:ahLst/>
            <a:cxnLst/>
            <a:rect l="l" t="t" r="r" b="b"/>
            <a:pathLst>
              <a:path w="2665729" h="1786255">
                <a:moveTo>
                  <a:pt x="593476" y="297698"/>
                </a:moveTo>
                <a:lnTo>
                  <a:pt x="597370" y="249396"/>
                </a:lnTo>
                <a:lnTo>
                  <a:pt x="608647" y="203581"/>
                </a:lnTo>
                <a:lnTo>
                  <a:pt x="626694" y="160864"/>
                </a:lnTo>
                <a:lnTo>
                  <a:pt x="650898" y="121857"/>
                </a:lnTo>
                <a:lnTo>
                  <a:pt x="680648" y="87172"/>
                </a:lnTo>
                <a:lnTo>
                  <a:pt x="715333" y="57422"/>
                </a:lnTo>
                <a:lnTo>
                  <a:pt x="754340" y="33217"/>
                </a:lnTo>
                <a:lnTo>
                  <a:pt x="797057" y="15171"/>
                </a:lnTo>
                <a:lnTo>
                  <a:pt x="842872" y="3894"/>
                </a:lnTo>
                <a:lnTo>
                  <a:pt x="891174" y="0"/>
                </a:lnTo>
                <a:lnTo>
                  <a:pt x="938783" y="0"/>
                </a:lnTo>
                <a:lnTo>
                  <a:pt x="2367533" y="0"/>
                </a:lnTo>
                <a:lnTo>
                  <a:pt x="2391940" y="986"/>
                </a:lnTo>
                <a:lnTo>
                  <a:pt x="2415806" y="3894"/>
                </a:lnTo>
                <a:lnTo>
                  <a:pt x="2461604" y="15171"/>
                </a:lnTo>
                <a:lnTo>
                  <a:pt x="2504314" y="33217"/>
                </a:lnTo>
                <a:lnTo>
                  <a:pt x="2543322" y="57422"/>
                </a:lnTo>
                <a:lnTo>
                  <a:pt x="2578013" y="87172"/>
                </a:lnTo>
                <a:lnTo>
                  <a:pt x="2607774" y="121857"/>
                </a:lnTo>
                <a:lnTo>
                  <a:pt x="2631991" y="160864"/>
                </a:lnTo>
                <a:lnTo>
                  <a:pt x="2650048" y="203581"/>
                </a:lnTo>
                <a:lnTo>
                  <a:pt x="2661333" y="249396"/>
                </a:lnTo>
                <a:lnTo>
                  <a:pt x="2665232" y="297698"/>
                </a:lnTo>
                <a:lnTo>
                  <a:pt x="2665232" y="1488338"/>
                </a:lnTo>
                <a:lnTo>
                  <a:pt x="2664244" y="1512740"/>
                </a:lnTo>
                <a:lnTo>
                  <a:pt x="2656576" y="1559838"/>
                </a:lnTo>
                <a:lnTo>
                  <a:pt x="2641828" y="1604151"/>
                </a:lnTo>
                <a:lnTo>
                  <a:pt x="2620614" y="1645067"/>
                </a:lnTo>
                <a:lnTo>
                  <a:pt x="2593548" y="1681972"/>
                </a:lnTo>
                <a:lnTo>
                  <a:pt x="2561245" y="1714255"/>
                </a:lnTo>
                <a:lnTo>
                  <a:pt x="2524319" y="1741301"/>
                </a:lnTo>
                <a:lnTo>
                  <a:pt x="2483383" y="1762499"/>
                </a:lnTo>
                <a:lnTo>
                  <a:pt x="2439052" y="1777235"/>
                </a:lnTo>
                <a:lnTo>
                  <a:pt x="2391940" y="1784897"/>
                </a:lnTo>
                <a:lnTo>
                  <a:pt x="2367533" y="1785884"/>
                </a:lnTo>
                <a:lnTo>
                  <a:pt x="938783" y="1785884"/>
                </a:lnTo>
                <a:lnTo>
                  <a:pt x="891174" y="1785884"/>
                </a:lnTo>
                <a:lnTo>
                  <a:pt x="866750" y="1784897"/>
                </a:lnTo>
                <a:lnTo>
                  <a:pt x="842872" y="1781989"/>
                </a:lnTo>
                <a:lnTo>
                  <a:pt x="797057" y="1770713"/>
                </a:lnTo>
                <a:lnTo>
                  <a:pt x="754340" y="1752670"/>
                </a:lnTo>
                <a:lnTo>
                  <a:pt x="715333" y="1728471"/>
                </a:lnTo>
                <a:lnTo>
                  <a:pt x="680648" y="1698730"/>
                </a:lnTo>
                <a:lnTo>
                  <a:pt x="650898" y="1664059"/>
                </a:lnTo>
                <a:lnTo>
                  <a:pt x="626694" y="1625072"/>
                </a:lnTo>
                <a:lnTo>
                  <a:pt x="608647" y="1582381"/>
                </a:lnTo>
                <a:lnTo>
                  <a:pt x="597370" y="1536598"/>
                </a:lnTo>
                <a:lnTo>
                  <a:pt x="593476" y="1488338"/>
                </a:lnTo>
                <a:lnTo>
                  <a:pt x="0" y="1468252"/>
                </a:lnTo>
                <a:lnTo>
                  <a:pt x="593476" y="1041806"/>
                </a:lnTo>
                <a:lnTo>
                  <a:pt x="593476" y="297698"/>
                </a:lnTo>
                <a:close/>
              </a:path>
            </a:pathLst>
          </a:custGeom>
          <a:ln w="12700">
            <a:solidFill>
              <a:srgbClr val="000000"/>
            </a:solidFill>
          </a:ln>
        </p:spPr>
        <p:txBody>
          <a:bodyPr wrap="square" lIns="0" tIns="0" rIns="0" bIns="0" rtlCol="0"/>
          <a:lstStyle/>
          <a:p>
            <a:endParaRPr/>
          </a:p>
        </p:txBody>
      </p:sp>
      <p:sp>
        <p:nvSpPr>
          <p:cNvPr id="12" name="object 12"/>
          <p:cNvSpPr txBox="1"/>
          <p:nvPr/>
        </p:nvSpPr>
        <p:spPr>
          <a:xfrm>
            <a:off x="8699386" y="2327521"/>
            <a:ext cx="1904607" cy="1384995"/>
          </a:xfrm>
          <a:prstGeom prst="rect">
            <a:avLst/>
          </a:prstGeom>
        </p:spPr>
        <p:txBody>
          <a:bodyPr vert="horz" wrap="square" lIns="0" tIns="0" rIns="0" bIns="0" rtlCol="0">
            <a:spAutoFit/>
          </a:bodyPr>
          <a:lstStyle/>
          <a:p>
            <a:pPr marL="12700" marR="5080"/>
            <a:r>
              <a:rPr lang="fr-FR" spc="-20" dirty="0">
                <a:latin typeface="Times New Roman"/>
                <a:cs typeface="Times New Roman"/>
              </a:rPr>
              <a:t>L</a:t>
            </a:r>
            <a:r>
              <a:rPr lang="fr-FR" dirty="0">
                <a:latin typeface="Times New Roman"/>
                <a:cs typeface="Times New Roman"/>
              </a:rPr>
              <a:t>es</a:t>
            </a:r>
            <a:r>
              <a:rPr lang="fr-FR" spc="10" dirty="0">
                <a:latin typeface="Times New Roman"/>
                <a:cs typeface="Times New Roman"/>
              </a:rPr>
              <a:t> </a:t>
            </a:r>
            <a:r>
              <a:rPr lang="fr-FR" dirty="0">
                <a:latin typeface="Times New Roman"/>
                <a:cs typeface="Times New Roman"/>
              </a:rPr>
              <a:t>deux</a:t>
            </a:r>
            <a:r>
              <a:rPr lang="fr-FR" spc="-10" dirty="0">
                <a:latin typeface="Times New Roman"/>
                <a:cs typeface="Times New Roman"/>
              </a:rPr>
              <a:t> </a:t>
            </a:r>
            <a:r>
              <a:rPr lang="fr-FR" dirty="0">
                <a:latin typeface="Times New Roman"/>
                <a:cs typeface="Times New Roman"/>
              </a:rPr>
              <a:t>r</a:t>
            </a:r>
            <a:r>
              <a:rPr lang="fr-FR" spc="5" dirty="0">
                <a:latin typeface="Times New Roman"/>
                <a:cs typeface="Times New Roman"/>
              </a:rPr>
              <a:t>e</a:t>
            </a:r>
            <a:r>
              <a:rPr lang="fr-FR" dirty="0">
                <a:latin typeface="Times New Roman"/>
                <a:cs typeface="Times New Roman"/>
              </a:rPr>
              <a:t>qu</a:t>
            </a:r>
            <a:r>
              <a:rPr lang="fr-FR" spc="5" dirty="0">
                <a:latin typeface="Times New Roman"/>
                <a:cs typeface="Times New Roman"/>
              </a:rPr>
              <a:t>ê</a:t>
            </a:r>
            <a:r>
              <a:rPr lang="fr-FR" dirty="0">
                <a:latin typeface="Times New Roman"/>
                <a:cs typeface="Times New Roman"/>
              </a:rPr>
              <a:t>tes</a:t>
            </a:r>
          </a:p>
          <a:p>
            <a:pPr marL="12700" marR="5080"/>
            <a:r>
              <a:rPr dirty="0" err="1" smtClean="0">
                <a:latin typeface="Times New Roman"/>
                <a:cs typeface="Times New Roman"/>
              </a:rPr>
              <a:t>so</a:t>
            </a:r>
            <a:r>
              <a:rPr spc="5" dirty="0" err="1" smtClean="0">
                <a:latin typeface="Times New Roman"/>
                <a:cs typeface="Times New Roman"/>
              </a:rPr>
              <a:t>n</a:t>
            </a:r>
            <a:r>
              <a:rPr dirty="0" err="1" smtClean="0">
                <a:latin typeface="Times New Roman"/>
                <a:cs typeface="Times New Roman"/>
              </a:rPr>
              <a:t>t</a:t>
            </a:r>
            <a:r>
              <a:rPr spc="-15" dirty="0" smtClean="0">
                <a:latin typeface="Times New Roman"/>
                <a:cs typeface="Times New Roman"/>
              </a:rPr>
              <a:t> </a:t>
            </a:r>
            <a:r>
              <a:rPr spc="-20" dirty="0">
                <a:latin typeface="Times New Roman"/>
                <a:cs typeface="Times New Roman"/>
              </a:rPr>
              <a:t>g</a:t>
            </a:r>
            <a:r>
              <a:rPr dirty="0">
                <a:latin typeface="Times New Roman"/>
                <a:cs typeface="Times New Roman"/>
              </a:rPr>
              <a:t>éné</a:t>
            </a:r>
            <a:r>
              <a:rPr spc="5" dirty="0">
                <a:latin typeface="Times New Roman"/>
                <a:cs typeface="Times New Roman"/>
              </a:rPr>
              <a:t>r</a:t>
            </a:r>
            <a:r>
              <a:rPr dirty="0">
                <a:latin typeface="Times New Roman"/>
                <a:cs typeface="Times New Roman"/>
              </a:rPr>
              <a:t>ale</a:t>
            </a:r>
            <a:r>
              <a:rPr spc="-20" dirty="0">
                <a:latin typeface="Times New Roman"/>
                <a:cs typeface="Times New Roman"/>
              </a:rPr>
              <a:t>m</a:t>
            </a:r>
            <a:r>
              <a:rPr dirty="0">
                <a:latin typeface="Times New Roman"/>
                <a:cs typeface="Times New Roman"/>
              </a:rPr>
              <a:t>ent corrélées,</a:t>
            </a:r>
            <a:r>
              <a:rPr spc="-25" dirty="0">
                <a:latin typeface="Times New Roman"/>
                <a:cs typeface="Times New Roman"/>
              </a:rPr>
              <a:t> </a:t>
            </a:r>
            <a:r>
              <a:rPr dirty="0">
                <a:latin typeface="Times New Roman"/>
                <a:cs typeface="Times New Roman"/>
              </a:rPr>
              <a:t>la r</a:t>
            </a:r>
            <a:r>
              <a:rPr spc="5" dirty="0">
                <a:latin typeface="Times New Roman"/>
                <a:cs typeface="Times New Roman"/>
              </a:rPr>
              <a:t>e</a:t>
            </a:r>
            <a:r>
              <a:rPr dirty="0">
                <a:latin typeface="Times New Roman"/>
                <a:cs typeface="Times New Roman"/>
              </a:rPr>
              <a:t>qu</a:t>
            </a:r>
            <a:r>
              <a:rPr spc="5" dirty="0">
                <a:latin typeface="Times New Roman"/>
                <a:cs typeface="Times New Roman"/>
              </a:rPr>
              <a:t>ê</a:t>
            </a:r>
            <a:r>
              <a:rPr dirty="0">
                <a:latin typeface="Times New Roman"/>
                <a:cs typeface="Times New Roman"/>
              </a:rPr>
              <a:t>te</a:t>
            </a:r>
            <a:r>
              <a:rPr spc="-10" dirty="0">
                <a:latin typeface="Times New Roman"/>
                <a:cs typeface="Times New Roman"/>
              </a:rPr>
              <a:t> </a:t>
            </a:r>
            <a:r>
              <a:rPr dirty="0">
                <a:latin typeface="Times New Roman"/>
                <a:cs typeface="Times New Roman"/>
              </a:rPr>
              <a:t>i</a:t>
            </a:r>
            <a:r>
              <a:rPr spc="-20" dirty="0">
                <a:latin typeface="Times New Roman"/>
                <a:cs typeface="Times New Roman"/>
              </a:rPr>
              <a:t>m</a:t>
            </a:r>
            <a:r>
              <a:rPr dirty="0">
                <a:latin typeface="Times New Roman"/>
                <a:cs typeface="Times New Roman"/>
              </a:rPr>
              <a:t>briqu</a:t>
            </a:r>
            <a:r>
              <a:rPr spc="5" dirty="0">
                <a:latin typeface="Times New Roman"/>
                <a:cs typeface="Times New Roman"/>
              </a:rPr>
              <a:t>é</a:t>
            </a:r>
            <a:r>
              <a:rPr dirty="0">
                <a:latin typeface="Times New Roman"/>
                <a:cs typeface="Times New Roman"/>
              </a:rPr>
              <a:t>e dépend de</a:t>
            </a:r>
            <a:r>
              <a:rPr spc="-10" dirty="0">
                <a:latin typeface="Times New Roman"/>
                <a:cs typeface="Times New Roman"/>
              </a:rPr>
              <a:t> </a:t>
            </a:r>
            <a:r>
              <a:rPr dirty="0">
                <a:latin typeface="Times New Roman"/>
                <a:cs typeface="Times New Roman"/>
              </a:rPr>
              <a:t>la </a:t>
            </a:r>
            <a:r>
              <a:rPr spc="-20" dirty="0">
                <a:latin typeface="Times New Roman"/>
                <a:cs typeface="Times New Roman"/>
              </a:rPr>
              <a:t>v</a:t>
            </a:r>
            <a:r>
              <a:rPr dirty="0">
                <a:latin typeface="Times New Roman"/>
                <a:cs typeface="Times New Roman"/>
              </a:rPr>
              <a:t>aleur</a:t>
            </a:r>
            <a:r>
              <a:rPr spc="10" dirty="0">
                <a:latin typeface="Times New Roman"/>
                <a:cs typeface="Times New Roman"/>
              </a:rPr>
              <a:t> </a:t>
            </a:r>
            <a:r>
              <a:rPr dirty="0">
                <a:latin typeface="Times New Roman"/>
                <a:cs typeface="Times New Roman"/>
              </a:rPr>
              <a:t>de</a:t>
            </a:r>
            <a:r>
              <a:rPr spc="-10" dirty="0">
                <a:latin typeface="Times New Roman"/>
                <a:cs typeface="Times New Roman"/>
              </a:rPr>
              <a:t> </a:t>
            </a:r>
            <a:r>
              <a:rPr spc="-20" dirty="0">
                <a:latin typeface="Times New Roman"/>
                <a:cs typeface="Times New Roman"/>
              </a:rPr>
              <a:t>x</a:t>
            </a:r>
            <a:r>
              <a:rPr dirty="0">
                <a:latin typeface="Times New Roman"/>
                <a:cs typeface="Times New Roman"/>
              </a:rPr>
              <a:t>.</a:t>
            </a: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8" name="Rectangle 2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9" name="ZoneTexte 28"/>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30"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31" name="object 2"/>
          <p:cNvSpPr txBox="1">
            <a:spLocks/>
          </p:cNvSpPr>
          <p:nvPr/>
        </p:nvSpPr>
        <p:spPr>
          <a:xfrm>
            <a:off x="214584" y="1864783"/>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smtClean="0">
                <a:solidFill>
                  <a:srgbClr val="FF0000"/>
                </a:solidFill>
              </a:rPr>
              <a:t>Opérat</a:t>
            </a:r>
            <a:r>
              <a:rPr lang="fr-FR" sz="2600" b="1" spc="5" smtClean="0">
                <a:solidFill>
                  <a:srgbClr val="FF0000"/>
                </a:solidFill>
              </a:rPr>
              <a:t>e</a:t>
            </a:r>
            <a:r>
              <a:rPr lang="fr-FR" sz="2600" b="1" smtClean="0">
                <a:solidFill>
                  <a:srgbClr val="FF0000"/>
                </a:solidFill>
              </a:rPr>
              <a:t>urs</a:t>
            </a:r>
            <a:r>
              <a:rPr lang="fr-FR" sz="2600" b="1" spc="-60" smtClean="0">
                <a:solidFill>
                  <a:srgbClr val="FF0000"/>
                </a:solidFill>
              </a:rPr>
              <a:t> </a:t>
            </a:r>
            <a:r>
              <a:rPr lang="fr-FR" sz="2600" b="1" smtClean="0">
                <a:solidFill>
                  <a:srgbClr val="FF0000"/>
                </a:solidFill>
              </a:rPr>
              <a:t>en</a:t>
            </a:r>
            <a:r>
              <a:rPr lang="fr-FR" sz="2600" b="1" spc="5" smtClean="0">
                <a:solidFill>
                  <a:srgbClr val="FF0000"/>
                </a:solidFill>
              </a:rPr>
              <a:t>s</a:t>
            </a:r>
            <a:r>
              <a:rPr lang="fr-FR" sz="2600" b="1" smtClean="0">
                <a:solidFill>
                  <a:srgbClr val="FF0000"/>
                </a:solidFill>
              </a:rPr>
              <a:t>emblistes</a:t>
            </a:r>
            <a:endParaRPr lang="fr-FR" sz="2600" b="1" dirty="0">
              <a:solidFill>
                <a:srgbClr val="FF0000"/>
              </a:solidFill>
            </a:endParaRPr>
          </a:p>
        </p:txBody>
      </p:sp>
      <p:sp>
        <p:nvSpPr>
          <p:cNvPr id="32" name="object 2"/>
          <p:cNvSpPr txBox="1">
            <a:spLocks/>
          </p:cNvSpPr>
          <p:nvPr/>
        </p:nvSpPr>
        <p:spPr>
          <a:xfrm>
            <a:off x="5272828" y="1723704"/>
            <a:ext cx="3161332" cy="430887"/>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86180" algn="r" rtl="1"/>
            <a:r>
              <a:rPr lang="fr-FR" sz="2800" b="1" dirty="0" smtClean="0"/>
              <a:t>NOT EXI</a:t>
            </a:r>
            <a:r>
              <a:rPr lang="fr-FR" sz="2800" b="1" spc="10" dirty="0" smtClean="0"/>
              <a:t>S</a:t>
            </a:r>
            <a:r>
              <a:rPr lang="fr-FR" sz="2800" b="1" spc="-15" dirty="0" smtClean="0"/>
              <a:t>TS</a:t>
            </a:r>
            <a:endParaRPr lang="fr-FR" sz="2800" b="1" dirty="0"/>
          </a:p>
        </p:txBody>
      </p:sp>
    </p:spTree>
    <p:extLst>
      <p:ext uri="{BB962C8B-B14F-4D97-AF65-F5344CB8AC3E}">
        <p14:creationId xmlns:p14="http://schemas.microsoft.com/office/powerpoint/2010/main" val="968441226"/>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52617" y="3977139"/>
            <a:ext cx="6980555" cy="369332"/>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400" dirty="0">
                <a:solidFill>
                  <a:srgbClr val="D93090"/>
                </a:solidFill>
                <a:latin typeface="Times New Roman"/>
                <a:cs typeface="Times New Roman"/>
              </a:rPr>
              <a:t>No</a:t>
            </a:r>
            <a:r>
              <a:rPr sz="2400" spc="-25" dirty="0">
                <a:solidFill>
                  <a:srgbClr val="D93090"/>
                </a:solidFill>
                <a:latin typeface="Times New Roman"/>
                <a:cs typeface="Times New Roman"/>
              </a:rPr>
              <a:t>m</a:t>
            </a:r>
            <a:r>
              <a:rPr sz="2400" dirty="0">
                <a:solidFill>
                  <a:srgbClr val="D93090"/>
                </a:solidFill>
                <a:latin typeface="Times New Roman"/>
                <a:cs typeface="Times New Roman"/>
              </a:rPr>
              <a:t>s des pro</a:t>
            </a:r>
            <a:r>
              <a:rPr sz="2400" spc="5" dirty="0">
                <a:solidFill>
                  <a:srgbClr val="D93090"/>
                </a:solidFill>
                <a:latin typeface="Times New Roman"/>
                <a:cs typeface="Times New Roman"/>
              </a:rPr>
              <a:t>j</a:t>
            </a:r>
            <a:r>
              <a:rPr sz="2400" dirty="0">
                <a:solidFill>
                  <a:srgbClr val="D93090"/>
                </a:solidFill>
                <a:latin typeface="Times New Roman"/>
                <a:cs typeface="Times New Roman"/>
              </a:rPr>
              <a:t>e</a:t>
            </a:r>
            <a:r>
              <a:rPr sz="2400" spc="-15" dirty="0">
                <a:solidFill>
                  <a:srgbClr val="D93090"/>
                </a:solidFill>
                <a:latin typeface="Times New Roman"/>
                <a:cs typeface="Times New Roman"/>
              </a:rPr>
              <a:t>t</a:t>
            </a:r>
            <a:r>
              <a:rPr sz="2400" dirty="0">
                <a:solidFill>
                  <a:srgbClr val="D93090"/>
                </a:solidFill>
                <a:latin typeface="Times New Roman"/>
                <a:cs typeface="Times New Roman"/>
              </a:rPr>
              <a:t>s</a:t>
            </a:r>
            <a:r>
              <a:rPr sz="2400" spc="-15" dirty="0">
                <a:solidFill>
                  <a:srgbClr val="D93090"/>
                </a:solidFill>
                <a:latin typeface="Times New Roman"/>
                <a:cs typeface="Times New Roman"/>
              </a:rPr>
              <a:t> </a:t>
            </a:r>
            <a:r>
              <a:rPr sz="2400" dirty="0">
                <a:solidFill>
                  <a:srgbClr val="D93090"/>
                </a:solidFill>
                <a:latin typeface="Times New Roman"/>
                <a:cs typeface="Times New Roman"/>
              </a:rPr>
              <a:t>qui</a:t>
            </a:r>
            <a:r>
              <a:rPr sz="2400" spc="-10" dirty="0">
                <a:solidFill>
                  <a:srgbClr val="D93090"/>
                </a:solidFill>
                <a:latin typeface="Times New Roman"/>
                <a:cs typeface="Times New Roman"/>
              </a:rPr>
              <a:t> </a:t>
            </a:r>
            <a:r>
              <a:rPr sz="2400" dirty="0">
                <a:solidFill>
                  <a:srgbClr val="D93090"/>
                </a:solidFill>
                <a:latin typeface="Times New Roman"/>
                <a:cs typeface="Times New Roman"/>
              </a:rPr>
              <a:t>n’</a:t>
            </a:r>
            <a:r>
              <a:rPr sz="2400" spc="-10" dirty="0">
                <a:solidFill>
                  <a:srgbClr val="D93090"/>
                </a:solidFill>
                <a:latin typeface="Times New Roman"/>
                <a:cs typeface="Times New Roman"/>
              </a:rPr>
              <a:t>e</a:t>
            </a:r>
            <a:r>
              <a:rPr sz="2400" spc="-30" dirty="0">
                <a:solidFill>
                  <a:srgbClr val="D93090"/>
                </a:solidFill>
                <a:latin typeface="Times New Roman"/>
                <a:cs typeface="Times New Roman"/>
              </a:rPr>
              <a:t>m</a:t>
            </a:r>
            <a:r>
              <a:rPr sz="2400" dirty="0">
                <a:solidFill>
                  <a:srgbClr val="D93090"/>
                </a:solidFill>
                <a:latin typeface="Times New Roman"/>
                <a:cs typeface="Times New Roman"/>
              </a:rPr>
              <a:t>p</a:t>
            </a:r>
            <a:r>
              <a:rPr sz="2400" spc="-10" dirty="0">
                <a:solidFill>
                  <a:srgbClr val="D93090"/>
                </a:solidFill>
                <a:latin typeface="Times New Roman"/>
                <a:cs typeface="Times New Roman"/>
              </a:rPr>
              <a:t>l</a:t>
            </a:r>
            <a:r>
              <a:rPr sz="2400" dirty="0">
                <a:solidFill>
                  <a:srgbClr val="D93090"/>
                </a:solidFill>
                <a:latin typeface="Times New Roman"/>
                <a:cs typeface="Times New Roman"/>
              </a:rPr>
              <a:t>o</a:t>
            </a:r>
            <a:r>
              <a:rPr sz="2400" spc="-10" dirty="0">
                <a:solidFill>
                  <a:srgbClr val="D93090"/>
                </a:solidFill>
                <a:latin typeface="Times New Roman"/>
                <a:cs typeface="Times New Roman"/>
              </a:rPr>
              <a:t>i</a:t>
            </a:r>
            <a:r>
              <a:rPr sz="2400" dirty="0">
                <a:solidFill>
                  <a:srgbClr val="D93090"/>
                </a:solidFill>
                <a:latin typeface="Times New Roman"/>
                <a:cs typeface="Times New Roman"/>
              </a:rPr>
              <a:t>e</a:t>
            </a:r>
            <a:r>
              <a:rPr sz="2400" spc="-10" dirty="0">
                <a:solidFill>
                  <a:srgbClr val="D93090"/>
                </a:solidFill>
                <a:latin typeface="Times New Roman"/>
                <a:cs typeface="Times New Roman"/>
              </a:rPr>
              <a:t>n</a:t>
            </a:r>
            <a:r>
              <a:rPr sz="2400" dirty="0">
                <a:solidFill>
                  <a:srgbClr val="D93090"/>
                </a:solidFill>
                <a:latin typeface="Times New Roman"/>
                <a:cs typeface="Times New Roman"/>
              </a:rPr>
              <a:t>t</a:t>
            </a:r>
            <a:r>
              <a:rPr sz="2400" spc="25" dirty="0">
                <a:solidFill>
                  <a:srgbClr val="D93090"/>
                </a:solidFill>
                <a:latin typeface="Times New Roman"/>
                <a:cs typeface="Times New Roman"/>
              </a:rPr>
              <a:t> </a:t>
            </a:r>
            <a:r>
              <a:rPr sz="2400" dirty="0">
                <a:solidFill>
                  <a:srgbClr val="D93090"/>
                </a:solidFill>
                <a:latin typeface="Times New Roman"/>
                <a:cs typeface="Times New Roman"/>
              </a:rPr>
              <a:t>a</a:t>
            </a:r>
            <a:r>
              <a:rPr sz="2400" spc="-10" dirty="0">
                <a:solidFill>
                  <a:srgbClr val="D93090"/>
                </a:solidFill>
                <a:latin typeface="Times New Roman"/>
                <a:cs typeface="Times New Roman"/>
              </a:rPr>
              <a:t>u</a:t>
            </a:r>
            <a:r>
              <a:rPr sz="2400" dirty="0">
                <a:solidFill>
                  <a:srgbClr val="D93090"/>
                </a:solidFill>
                <a:latin typeface="Times New Roman"/>
                <a:cs typeface="Times New Roman"/>
              </a:rPr>
              <a:t>c</a:t>
            </a:r>
            <a:r>
              <a:rPr sz="2400" spc="-10" dirty="0">
                <a:solidFill>
                  <a:srgbClr val="D93090"/>
                </a:solidFill>
                <a:latin typeface="Times New Roman"/>
                <a:cs typeface="Times New Roman"/>
              </a:rPr>
              <a:t>u</a:t>
            </a:r>
            <a:r>
              <a:rPr sz="2400" dirty="0">
                <a:solidFill>
                  <a:srgbClr val="D93090"/>
                </a:solidFill>
                <a:latin typeface="Times New Roman"/>
                <a:cs typeface="Times New Roman"/>
              </a:rPr>
              <a:t>n ‘</a:t>
            </a:r>
            <a:r>
              <a:rPr sz="2400" spc="-10" dirty="0">
                <a:solidFill>
                  <a:srgbClr val="D93090"/>
                </a:solidFill>
                <a:latin typeface="Times New Roman"/>
                <a:cs typeface="Times New Roman"/>
              </a:rPr>
              <a:t>El</a:t>
            </a:r>
            <a:r>
              <a:rPr sz="2400" dirty="0">
                <a:solidFill>
                  <a:srgbClr val="D93090"/>
                </a:solidFill>
                <a:latin typeface="Times New Roman"/>
                <a:cs typeface="Times New Roman"/>
              </a:rPr>
              <a:t>e</a:t>
            </a:r>
            <a:r>
              <a:rPr sz="2400" spc="-15" dirty="0">
                <a:solidFill>
                  <a:srgbClr val="D93090"/>
                </a:solidFill>
                <a:latin typeface="Times New Roman"/>
                <a:cs typeface="Times New Roman"/>
              </a:rPr>
              <a:t>c</a:t>
            </a:r>
            <a:r>
              <a:rPr sz="2400" dirty="0">
                <a:solidFill>
                  <a:srgbClr val="D93090"/>
                </a:solidFill>
                <a:latin typeface="Times New Roman"/>
                <a:cs typeface="Times New Roman"/>
              </a:rPr>
              <a:t>t</a:t>
            </a:r>
            <a:r>
              <a:rPr sz="2400" spc="10" dirty="0">
                <a:solidFill>
                  <a:srgbClr val="D93090"/>
                </a:solidFill>
                <a:latin typeface="Times New Roman"/>
                <a:cs typeface="Times New Roman"/>
              </a:rPr>
              <a:t> </a:t>
            </a:r>
            <a:r>
              <a:rPr sz="2400" spc="-10" dirty="0">
                <a:solidFill>
                  <a:srgbClr val="D93090"/>
                </a:solidFill>
                <a:latin typeface="Times New Roman"/>
                <a:cs typeface="Times New Roman"/>
              </a:rPr>
              <a:t>E</a:t>
            </a:r>
            <a:r>
              <a:rPr sz="2400" dirty="0">
                <a:solidFill>
                  <a:srgbClr val="D93090"/>
                </a:solidFill>
                <a:latin typeface="Times New Roman"/>
                <a:cs typeface="Times New Roman"/>
              </a:rPr>
              <a:t>ng’ ?</a:t>
            </a:r>
            <a:endParaRPr sz="2400">
              <a:latin typeface="Times New Roman"/>
              <a:cs typeface="Times New Roman"/>
            </a:endParaRPr>
          </a:p>
        </p:txBody>
      </p:sp>
      <p:sp>
        <p:nvSpPr>
          <p:cNvPr id="4" name="object 4"/>
          <p:cNvSpPr txBox="1"/>
          <p:nvPr/>
        </p:nvSpPr>
        <p:spPr>
          <a:xfrm>
            <a:off x="2264402" y="4397940"/>
            <a:ext cx="886460" cy="1013739"/>
          </a:xfrm>
          <a:prstGeom prst="rect">
            <a:avLst/>
          </a:prstGeom>
        </p:spPr>
        <p:txBody>
          <a:bodyPr vert="horz" wrap="square" lIns="0" tIns="0" rIns="0" bIns="0" rtlCol="0">
            <a:spAutoFit/>
          </a:bodyPr>
          <a:lstStyle/>
          <a:p>
            <a:pPr marL="12700" marR="5080" indent="38100">
              <a:lnSpc>
                <a:spcPct val="122300"/>
              </a:lnSpc>
            </a:pPr>
            <a:r>
              <a:rPr b="1" spc="-5" dirty="0">
                <a:solidFill>
                  <a:srgbClr val="000098"/>
                </a:solidFill>
                <a:latin typeface="Courier New"/>
                <a:cs typeface="Courier New"/>
              </a:rPr>
              <a:t>SELECT</a:t>
            </a:r>
            <a:r>
              <a:rPr b="1" spc="-5" dirty="0">
                <a:solidFill>
                  <a:srgbClr val="000098"/>
                </a:solidFill>
                <a:latin typeface="Times New Roman"/>
                <a:cs typeface="Times New Roman"/>
              </a:rPr>
              <a:t> </a:t>
            </a:r>
            <a:r>
              <a:rPr b="1" spc="-5" dirty="0">
                <a:solidFill>
                  <a:srgbClr val="000098"/>
                </a:solidFill>
                <a:latin typeface="Courier New"/>
                <a:cs typeface="Courier New"/>
              </a:rPr>
              <a:t>FR</a:t>
            </a:r>
            <a:r>
              <a:rPr b="1" spc="-20" dirty="0">
                <a:solidFill>
                  <a:srgbClr val="000098"/>
                </a:solidFill>
                <a:latin typeface="Courier New"/>
                <a:cs typeface="Courier New"/>
              </a:rPr>
              <a:t>O</a:t>
            </a:r>
            <a:r>
              <a:rPr b="1" dirty="0">
                <a:solidFill>
                  <a:srgbClr val="000098"/>
                </a:solidFill>
                <a:latin typeface="Courier New"/>
                <a:cs typeface="Courier New"/>
              </a:rPr>
              <a:t>M</a:t>
            </a:r>
            <a:r>
              <a:rPr b="1" dirty="0">
                <a:solidFill>
                  <a:srgbClr val="000098"/>
                </a:solidFill>
                <a:latin typeface="Times New Roman"/>
                <a:cs typeface="Times New Roman"/>
              </a:rPr>
              <a:t> </a:t>
            </a:r>
            <a:r>
              <a:rPr b="1" spc="-5" dirty="0">
                <a:solidFill>
                  <a:srgbClr val="000098"/>
                </a:solidFill>
                <a:latin typeface="Courier New"/>
                <a:cs typeface="Courier New"/>
              </a:rPr>
              <a:t>WHERE</a:t>
            </a:r>
            <a:endParaRPr dirty="0">
              <a:latin typeface="Courier New"/>
              <a:cs typeface="Courier New"/>
            </a:endParaRPr>
          </a:p>
        </p:txBody>
      </p:sp>
      <p:sp>
        <p:nvSpPr>
          <p:cNvPr id="5" name="object 5"/>
          <p:cNvSpPr txBox="1"/>
          <p:nvPr/>
        </p:nvSpPr>
        <p:spPr>
          <a:xfrm>
            <a:off x="3201665" y="4397940"/>
            <a:ext cx="1450975" cy="1013739"/>
          </a:xfrm>
          <a:prstGeom prst="rect">
            <a:avLst/>
          </a:prstGeom>
        </p:spPr>
        <p:txBody>
          <a:bodyPr vert="horz" wrap="square" lIns="0" tIns="0" rIns="0" bIns="0" rtlCol="0">
            <a:spAutoFit/>
          </a:bodyPr>
          <a:lstStyle/>
          <a:p>
            <a:pPr marL="12700" marR="5080" indent="58419">
              <a:lnSpc>
                <a:spcPct val="122300"/>
              </a:lnSpc>
              <a:tabLst>
                <a:tab pos="558800" algn="l"/>
                <a:tab pos="1107440" algn="l"/>
              </a:tabLst>
            </a:pPr>
            <a:r>
              <a:rPr b="1" spc="-5" dirty="0">
                <a:solidFill>
                  <a:srgbClr val="000098"/>
                </a:solidFill>
                <a:latin typeface="Courier New"/>
                <a:cs typeface="Courier New"/>
              </a:rPr>
              <a:t>p</a:t>
            </a:r>
            <a:r>
              <a:rPr b="1" dirty="0">
                <a:solidFill>
                  <a:srgbClr val="000098"/>
                </a:solidFill>
                <a:latin typeface="Courier New"/>
                <a:cs typeface="Courier New"/>
              </a:rPr>
              <a:t>.</a:t>
            </a:r>
            <a:r>
              <a:rPr spc="-20" dirty="0">
                <a:solidFill>
                  <a:srgbClr val="000098"/>
                </a:solidFill>
                <a:latin typeface="Courier New"/>
                <a:cs typeface="Courier New"/>
              </a:rPr>
              <a:t>P</a:t>
            </a:r>
            <a:r>
              <a:rPr spc="-5" dirty="0">
                <a:solidFill>
                  <a:srgbClr val="000098"/>
                </a:solidFill>
                <a:latin typeface="Courier New"/>
                <a:cs typeface="Courier New"/>
              </a:rPr>
              <a:t>name</a:t>
            </a:r>
            <a:r>
              <a:rPr spc="-5" dirty="0">
                <a:solidFill>
                  <a:srgbClr val="000098"/>
                </a:solidFill>
                <a:latin typeface="Times New Roman"/>
                <a:cs typeface="Times New Roman"/>
              </a:rPr>
              <a:t> </a:t>
            </a:r>
            <a:r>
              <a:rPr b="1" spc="-5" dirty="0">
                <a:solidFill>
                  <a:srgbClr val="000098"/>
                </a:solidFill>
                <a:latin typeface="Courier New"/>
                <a:cs typeface="Courier New"/>
              </a:rPr>
              <a:t>Proje</a:t>
            </a:r>
            <a:r>
              <a:rPr b="1" spc="-20" dirty="0">
                <a:solidFill>
                  <a:srgbClr val="000098"/>
                </a:solidFill>
                <a:latin typeface="Courier New"/>
                <a:cs typeface="Courier New"/>
              </a:rPr>
              <a:t>c</a:t>
            </a:r>
            <a:r>
              <a:rPr b="1" dirty="0">
                <a:solidFill>
                  <a:srgbClr val="000098"/>
                </a:solidFill>
                <a:latin typeface="Courier New"/>
                <a:cs typeface="Courier New"/>
              </a:rPr>
              <a:t>t</a:t>
            </a:r>
            <a:r>
              <a:rPr b="1" dirty="0">
                <a:solidFill>
                  <a:srgbClr val="000098"/>
                </a:solidFill>
                <a:latin typeface="Times New Roman"/>
                <a:cs typeface="Times New Roman"/>
              </a:rPr>
              <a:t>	</a:t>
            </a:r>
            <a:r>
              <a:rPr dirty="0">
                <a:solidFill>
                  <a:srgbClr val="00279E"/>
                </a:solidFill>
                <a:latin typeface="Courier New"/>
                <a:cs typeface="Courier New"/>
              </a:rPr>
              <a:t>p</a:t>
            </a:r>
            <a:r>
              <a:rPr dirty="0">
                <a:solidFill>
                  <a:srgbClr val="00279E"/>
                </a:solidFill>
                <a:latin typeface="Times New Roman"/>
                <a:cs typeface="Times New Roman"/>
              </a:rPr>
              <a:t> </a:t>
            </a:r>
            <a:r>
              <a:rPr b="1" spc="-5" dirty="0">
                <a:solidFill>
                  <a:srgbClr val="000098"/>
                </a:solidFill>
                <a:latin typeface="Courier New"/>
                <a:cs typeface="Courier New"/>
              </a:rPr>
              <a:t>NO</a:t>
            </a:r>
            <a:r>
              <a:rPr b="1" dirty="0">
                <a:solidFill>
                  <a:srgbClr val="000098"/>
                </a:solidFill>
                <a:latin typeface="Courier New"/>
                <a:cs typeface="Courier New"/>
              </a:rPr>
              <a:t>T</a:t>
            </a:r>
            <a:r>
              <a:rPr b="1" dirty="0">
                <a:solidFill>
                  <a:srgbClr val="000098"/>
                </a:solidFill>
                <a:latin typeface="Times New Roman"/>
                <a:cs typeface="Times New Roman"/>
              </a:rPr>
              <a:t>	</a:t>
            </a:r>
            <a:r>
              <a:rPr b="1" spc="-5" dirty="0">
                <a:solidFill>
                  <a:srgbClr val="000098"/>
                </a:solidFill>
                <a:latin typeface="Courier New"/>
                <a:cs typeface="Courier New"/>
              </a:rPr>
              <a:t>EX</a:t>
            </a:r>
            <a:r>
              <a:rPr b="1" spc="-30" dirty="0">
                <a:solidFill>
                  <a:srgbClr val="000098"/>
                </a:solidFill>
                <a:latin typeface="Courier New"/>
                <a:cs typeface="Courier New"/>
              </a:rPr>
              <a:t>I</a:t>
            </a:r>
            <a:r>
              <a:rPr b="1" spc="-5" dirty="0">
                <a:solidFill>
                  <a:srgbClr val="000098"/>
                </a:solidFill>
                <a:latin typeface="Courier New"/>
                <a:cs typeface="Courier New"/>
              </a:rPr>
              <a:t>STS</a:t>
            </a:r>
            <a:endParaRPr dirty="0">
              <a:latin typeface="Courier New"/>
              <a:cs typeface="Courier New"/>
            </a:endParaRPr>
          </a:p>
        </p:txBody>
      </p:sp>
      <p:sp>
        <p:nvSpPr>
          <p:cNvPr id="6" name="object 6"/>
          <p:cNvSpPr txBox="1"/>
          <p:nvPr/>
        </p:nvSpPr>
        <p:spPr>
          <a:xfrm>
            <a:off x="5000637" y="5068521"/>
            <a:ext cx="1511935" cy="276999"/>
          </a:xfrm>
          <a:prstGeom prst="rect">
            <a:avLst/>
          </a:prstGeom>
        </p:spPr>
        <p:txBody>
          <a:bodyPr vert="horz" wrap="square" lIns="0" tIns="0" rIns="0" bIns="0" rtlCol="0">
            <a:spAutoFit/>
          </a:bodyPr>
          <a:lstStyle/>
          <a:p>
            <a:pPr marL="12700">
              <a:tabLst>
                <a:tab pos="1361440" algn="l"/>
              </a:tabLst>
            </a:pPr>
            <a:r>
              <a:rPr spc="-5" dirty="0">
                <a:solidFill>
                  <a:srgbClr val="000098"/>
                </a:solidFill>
                <a:latin typeface="Courier New"/>
                <a:cs typeface="Courier New"/>
              </a:rPr>
              <a:t>(</a:t>
            </a:r>
            <a:r>
              <a:rPr b="1" spc="-5" dirty="0">
                <a:solidFill>
                  <a:srgbClr val="000098"/>
                </a:solidFill>
                <a:latin typeface="Courier New"/>
                <a:cs typeface="Courier New"/>
              </a:rPr>
              <a:t>SEL</a:t>
            </a:r>
            <a:r>
              <a:rPr b="1" spc="-10" dirty="0">
                <a:solidFill>
                  <a:srgbClr val="000098"/>
                </a:solidFill>
                <a:latin typeface="Courier New"/>
                <a:cs typeface="Courier New"/>
              </a:rPr>
              <a:t>E</a:t>
            </a:r>
            <a:r>
              <a:rPr b="1" spc="-25" dirty="0">
                <a:solidFill>
                  <a:srgbClr val="000098"/>
                </a:solidFill>
                <a:latin typeface="Courier New"/>
                <a:cs typeface="Courier New"/>
              </a:rPr>
              <a:t>C</a:t>
            </a:r>
            <a:r>
              <a:rPr b="1" dirty="0">
                <a:solidFill>
                  <a:srgbClr val="000098"/>
                </a:solidFill>
                <a:latin typeface="Courier New"/>
                <a:cs typeface="Courier New"/>
              </a:rPr>
              <a:t>T</a:t>
            </a:r>
            <a:r>
              <a:rPr b="1" dirty="0">
                <a:solidFill>
                  <a:srgbClr val="000098"/>
                </a:solidFill>
                <a:latin typeface="Times New Roman"/>
                <a:cs typeface="Times New Roman"/>
              </a:rPr>
              <a:t>	</a:t>
            </a:r>
            <a:r>
              <a:rPr dirty="0">
                <a:solidFill>
                  <a:srgbClr val="000098"/>
                </a:solidFill>
                <a:latin typeface="Courier New"/>
                <a:cs typeface="Courier New"/>
              </a:rPr>
              <a:t>*</a:t>
            </a:r>
            <a:endParaRPr>
              <a:latin typeface="Courier New"/>
              <a:cs typeface="Courier New"/>
            </a:endParaRPr>
          </a:p>
        </p:txBody>
      </p:sp>
      <p:sp>
        <p:nvSpPr>
          <p:cNvPr id="7" name="object 7"/>
          <p:cNvSpPr txBox="1"/>
          <p:nvPr/>
        </p:nvSpPr>
        <p:spPr>
          <a:xfrm>
            <a:off x="5155575" y="5404033"/>
            <a:ext cx="4372610" cy="1300356"/>
          </a:xfrm>
          <a:prstGeom prst="rect">
            <a:avLst/>
          </a:prstGeom>
        </p:spPr>
        <p:txBody>
          <a:bodyPr vert="horz" wrap="square" lIns="0" tIns="0" rIns="0" bIns="0" rtlCol="0">
            <a:spAutoFit/>
          </a:bodyPr>
          <a:lstStyle/>
          <a:p>
            <a:pPr marL="12700">
              <a:tabLst>
                <a:tab pos="756920" algn="l"/>
                <a:tab pos="1577340" algn="l"/>
                <a:tab pos="1988820" algn="l"/>
                <a:tab pos="2534920" algn="l"/>
              </a:tabLst>
            </a:pPr>
            <a:r>
              <a:rPr b="1" spc="-5" dirty="0">
                <a:solidFill>
                  <a:srgbClr val="000098"/>
                </a:solidFill>
                <a:latin typeface="Courier New"/>
                <a:cs typeface="Courier New"/>
              </a:rPr>
              <a:t>FR</a:t>
            </a:r>
            <a:r>
              <a:rPr b="1" spc="-20" dirty="0">
                <a:solidFill>
                  <a:srgbClr val="000098"/>
                </a:solidFill>
                <a:latin typeface="Courier New"/>
                <a:cs typeface="Courier New"/>
              </a:rPr>
              <a:t>O</a:t>
            </a:r>
            <a:r>
              <a:rPr b="1" dirty="0">
                <a:solidFill>
                  <a:srgbClr val="000098"/>
                </a:solidFill>
                <a:latin typeface="Courier New"/>
                <a:cs typeface="Courier New"/>
              </a:rPr>
              <a:t>M</a:t>
            </a:r>
            <a:r>
              <a:rPr b="1" dirty="0">
                <a:solidFill>
                  <a:srgbClr val="000098"/>
                </a:solidFill>
                <a:latin typeface="Times New Roman"/>
                <a:cs typeface="Times New Roman"/>
              </a:rPr>
              <a:t>	</a:t>
            </a:r>
            <a:r>
              <a:rPr spc="-5" dirty="0">
                <a:solidFill>
                  <a:srgbClr val="000098"/>
                </a:solidFill>
                <a:latin typeface="Courier New"/>
                <a:cs typeface="Courier New"/>
              </a:rPr>
              <a:t>Work</a:t>
            </a:r>
            <a:r>
              <a:rPr dirty="0">
                <a:solidFill>
                  <a:srgbClr val="000098"/>
                </a:solidFill>
                <a:latin typeface="Courier New"/>
                <a:cs typeface="Courier New"/>
              </a:rPr>
              <a:t>s</a:t>
            </a:r>
            <a:r>
              <a:rPr dirty="0">
                <a:solidFill>
                  <a:srgbClr val="000098"/>
                </a:solidFill>
                <a:latin typeface="Times New Roman"/>
                <a:cs typeface="Times New Roman"/>
              </a:rPr>
              <a:t>	</a:t>
            </a:r>
            <a:r>
              <a:rPr spc="-5" dirty="0">
                <a:solidFill>
                  <a:srgbClr val="000098"/>
                </a:solidFill>
                <a:latin typeface="Courier New"/>
                <a:cs typeface="Courier New"/>
              </a:rPr>
              <a:t>w</a:t>
            </a:r>
            <a:r>
              <a:rPr dirty="0">
                <a:solidFill>
                  <a:srgbClr val="000098"/>
                </a:solidFill>
                <a:latin typeface="Courier New"/>
                <a:cs typeface="Courier New"/>
              </a:rPr>
              <a:t>,</a:t>
            </a:r>
            <a:r>
              <a:rPr dirty="0">
                <a:solidFill>
                  <a:srgbClr val="000098"/>
                </a:solidFill>
                <a:latin typeface="Times New Roman"/>
                <a:cs typeface="Times New Roman"/>
              </a:rPr>
              <a:t>	</a:t>
            </a:r>
            <a:r>
              <a:rPr spc="-20" dirty="0">
                <a:solidFill>
                  <a:srgbClr val="000098"/>
                </a:solidFill>
                <a:latin typeface="Courier New"/>
                <a:cs typeface="Courier New"/>
              </a:rPr>
              <a:t>E</a:t>
            </a:r>
            <a:r>
              <a:rPr spc="-5" dirty="0">
                <a:solidFill>
                  <a:srgbClr val="000098"/>
                </a:solidFill>
                <a:latin typeface="Courier New"/>
                <a:cs typeface="Courier New"/>
              </a:rPr>
              <a:t>m</a:t>
            </a:r>
            <a:r>
              <a:rPr dirty="0">
                <a:solidFill>
                  <a:srgbClr val="000098"/>
                </a:solidFill>
                <a:latin typeface="Courier New"/>
                <a:cs typeface="Courier New"/>
              </a:rPr>
              <a:t>p</a:t>
            </a:r>
            <a:r>
              <a:rPr dirty="0">
                <a:solidFill>
                  <a:srgbClr val="000098"/>
                </a:solidFill>
                <a:latin typeface="Times New Roman"/>
                <a:cs typeface="Times New Roman"/>
              </a:rPr>
              <a:t>	</a:t>
            </a:r>
            <a:r>
              <a:rPr dirty="0">
                <a:solidFill>
                  <a:srgbClr val="000098"/>
                </a:solidFill>
                <a:latin typeface="Courier New"/>
                <a:cs typeface="Courier New"/>
              </a:rPr>
              <a:t>e</a:t>
            </a:r>
            <a:endParaRPr dirty="0">
              <a:latin typeface="Courier New"/>
              <a:cs typeface="Courier New"/>
            </a:endParaRPr>
          </a:p>
          <a:p>
            <a:pPr marL="12700">
              <a:spcBef>
                <a:spcPts val="480"/>
              </a:spcBef>
              <a:tabLst>
                <a:tab pos="833119" algn="l"/>
              </a:tabLst>
            </a:pPr>
            <a:r>
              <a:rPr b="1" spc="-5" dirty="0">
                <a:solidFill>
                  <a:srgbClr val="000098"/>
                </a:solidFill>
                <a:latin typeface="Courier New"/>
                <a:cs typeface="Courier New"/>
              </a:rPr>
              <a:t>WH</a:t>
            </a:r>
            <a:r>
              <a:rPr b="1" spc="-20" dirty="0">
                <a:solidFill>
                  <a:srgbClr val="000098"/>
                </a:solidFill>
                <a:latin typeface="Courier New"/>
                <a:cs typeface="Courier New"/>
              </a:rPr>
              <a:t>E</a:t>
            </a:r>
            <a:r>
              <a:rPr b="1" spc="-5" dirty="0">
                <a:solidFill>
                  <a:srgbClr val="000098"/>
                </a:solidFill>
                <a:latin typeface="Courier New"/>
                <a:cs typeface="Courier New"/>
              </a:rPr>
              <a:t>R</a:t>
            </a:r>
            <a:r>
              <a:rPr b="1" dirty="0">
                <a:solidFill>
                  <a:srgbClr val="000098"/>
                </a:solidFill>
                <a:latin typeface="Courier New"/>
                <a:cs typeface="Courier New"/>
              </a:rPr>
              <a:t>E</a:t>
            </a:r>
            <a:r>
              <a:rPr b="1" dirty="0">
                <a:solidFill>
                  <a:srgbClr val="000098"/>
                </a:solidFill>
                <a:latin typeface="Times New Roman"/>
                <a:cs typeface="Times New Roman"/>
              </a:rPr>
              <a:t>	</a:t>
            </a:r>
            <a:r>
              <a:rPr spc="-20" dirty="0">
                <a:solidFill>
                  <a:srgbClr val="000098"/>
                </a:solidFill>
                <a:latin typeface="Courier New"/>
                <a:cs typeface="Courier New"/>
              </a:rPr>
              <a:t>w.</a:t>
            </a:r>
            <a:r>
              <a:rPr spc="-5" dirty="0">
                <a:solidFill>
                  <a:srgbClr val="000098"/>
                </a:solidFill>
                <a:latin typeface="Courier New"/>
                <a:cs typeface="Courier New"/>
              </a:rPr>
              <a:t>Pno</a:t>
            </a:r>
            <a:r>
              <a:rPr dirty="0">
                <a:solidFill>
                  <a:srgbClr val="000098"/>
                </a:solidFill>
                <a:latin typeface="Courier New"/>
                <a:cs typeface="Courier New"/>
              </a:rPr>
              <a:t>=</a:t>
            </a:r>
            <a:r>
              <a:rPr spc="-5" dirty="0">
                <a:solidFill>
                  <a:srgbClr val="000098"/>
                </a:solidFill>
                <a:latin typeface="Courier New"/>
                <a:cs typeface="Courier New"/>
              </a:rPr>
              <a:t>p</a:t>
            </a:r>
            <a:r>
              <a:rPr spc="-20" dirty="0">
                <a:solidFill>
                  <a:srgbClr val="000098"/>
                </a:solidFill>
                <a:latin typeface="Courier New"/>
                <a:cs typeface="Courier New"/>
              </a:rPr>
              <a:t>.</a:t>
            </a:r>
            <a:r>
              <a:rPr spc="-5" dirty="0">
                <a:solidFill>
                  <a:srgbClr val="000098"/>
                </a:solidFill>
                <a:latin typeface="Courier New"/>
                <a:cs typeface="Courier New"/>
              </a:rPr>
              <a:t>Pno</a:t>
            </a:r>
            <a:endParaRPr dirty="0">
              <a:latin typeface="Courier New"/>
              <a:cs typeface="Courier New"/>
            </a:endParaRPr>
          </a:p>
          <a:p>
            <a:pPr marL="756920">
              <a:spcBef>
                <a:spcPts val="459"/>
              </a:spcBef>
              <a:tabLst>
                <a:tab pos="1305560" algn="l"/>
              </a:tabLst>
            </a:pPr>
            <a:r>
              <a:rPr spc="-5" dirty="0">
                <a:solidFill>
                  <a:srgbClr val="000098"/>
                </a:solidFill>
                <a:latin typeface="Courier New"/>
                <a:cs typeface="Courier New"/>
              </a:rPr>
              <a:t>an</a:t>
            </a:r>
            <a:r>
              <a:rPr dirty="0">
                <a:solidFill>
                  <a:srgbClr val="000098"/>
                </a:solidFill>
                <a:latin typeface="Courier New"/>
                <a:cs typeface="Courier New"/>
              </a:rPr>
              <a:t>d</a:t>
            </a:r>
            <a:r>
              <a:rPr dirty="0">
                <a:solidFill>
                  <a:srgbClr val="000098"/>
                </a:solidFill>
                <a:latin typeface="Times New Roman"/>
                <a:cs typeface="Times New Roman"/>
              </a:rPr>
              <a:t>	</a:t>
            </a:r>
            <a:r>
              <a:rPr spc="-5" dirty="0">
                <a:solidFill>
                  <a:srgbClr val="000098"/>
                </a:solidFill>
                <a:latin typeface="Courier New"/>
                <a:cs typeface="Courier New"/>
              </a:rPr>
              <a:t>e</a:t>
            </a:r>
            <a:r>
              <a:rPr spc="-20" dirty="0">
                <a:solidFill>
                  <a:srgbClr val="000098"/>
                </a:solidFill>
                <a:latin typeface="Courier New"/>
                <a:cs typeface="Courier New"/>
              </a:rPr>
              <a:t>.</a:t>
            </a:r>
            <a:r>
              <a:rPr spc="-5" dirty="0">
                <a:solidFill>
                  <a:srgbClr val="000098"/>
                </a:solidFill>
                <a:latin typeface="Courier New"/>
                <a:cs typeface="Courier New"/>
              </a:rPr>
              <a:t>En</a:t>
            </a:r>
            <a:r>
              <a:rPr dirty="0">
                <a:solidFill>
                  <a:srgbClr val="000098"/>
                </a:solidFill>
                <a:latin typeface="Courier New"/>
                <a:cs typeface="Courier New"/>
              </a:rPr>
              <a:t>o</a:t>
            </a:r>
            <a:r>
              <a:rPr spc="-25" dirty="0">
                <a:solidFill>
                  <a:srgbClr val="000098"/>
                </a:solidFill>
                <a:latin typeface="Courier New"/>
                <a:cs typeface="Courier New"/>
              </a:rPr>
              <a:t>=</a:t>
            </a:r>
            <a:r>
              <a:rPr spc="-5" dirty="0">
                <a:solidFill>
                  <a:srgbClr val="000098"/>
                </a:solidFill>
                <a:latin typeface="Courier New"/>
                <a:cs typeface="Courier New"/>
              </a:rPr>
              <a:t>w.E</a:t>
            </a:r>
            <a:r>
              <a:rPr spc="-20" dirty="0">
                <a:solidFill>
                  <a:srgbClr val="000098"/>
                </a:solidFill>
                <a:latin typeface="Courier New"/>
                <a:cs typeface="Courier New"/>
              </a:rPr>
              <a:t>n</a:t>
            </a:r>
            <a:r>
              <a:rPr dirty="0">
                <a:solidFill>
                  <a:srgbClr val="000098"/>
                </a:solidFill>
                <a:latin typeface="Courier New"/>
                <a:cs typeface="Courier New"/>
              </a:rPr>
              <a:t>o</a:t>
            </a:r>
            <a:endParaRPr dirty="0">
              <a:latin typeface="Courier New"/>
              <a:cs typeface="Courier New"/>
            </a:endParaRPr>
          </a:p>
          <a:p>
            <a:pPr marL="807720">
              <a:spcBef>
                <a:spcPts val="480"/>
              </a:spcBef>
              <a:tabLst>
                <a:tab pos="1353820" algn="l"/>
              </a:tabLst>
            </a:pPr>
            <a:r>
              <a:rPr spc="-5" dirty="0">
                <a:solidFill>
                  <a:srgbClr val="000098"/>
                </a:solidFill>
                <a:latin typeface="Courier New"/>
                <a:cs typeface="Courier New"/>
              </a:rPr>
              <a:t>an</a:t>
            </a:r>
            <a:r>
              <a:rPr dirty="0">
                <a:solidFill>
                  <a:srgbClr val="000098"/>
                </a:solidFill>
                <a:latin typeface="Courier New"/>
                <a:cs typeface="Courier New"/>
              </a:rPr>
              <a:t>d</a:t>
            </a:r>
            <a:r>
              <a:rPr dirty="0">
                <a:solidFill>
                  <a:srgbClr val="000098"/>
                </a:solidFill>
                <a:latin typeface="Times New Roman"/>
                <a:cs typeface="Times New Roman"/>
              </a:rPr>
              <a:t>	</a:t>
            </a:r>
            <a:r>
              <a:rPr spc="-5" dirty="0">
                <a:solidFill>
                  <a:srgbClr val="000098"/>
                </a:solidFill>
                <a:latin typeface="Courier New"/>
                <a:cs typeface="Courier New"/>
              </a:rPr>
              <a:t>e.</a:t>
            </a:r>
            <a:r>
              <a:rPr spc="-20" dirty="0">
                <a:solidFill>
                  <a:srgbClr val="000098"/>
                </a:solidFill>
                <a:latin typeface="Courier New"/>
                <a:cs typeface="Courier New"/>
              </a:rPr>
              <a:t>Ti</a:t>
            </a:r>
            <a:r>
              <a:rPr spc="-5" dirty="0">
                <a:solidFill>
                  <a:srgbClr val="000098"/>
                </a:solidFill>
                <a:latin typeface="Courier New"/>
                <a:cs typeface="Courier New"/>
              </a:rPr>
              <a:t>tl</a:t>
            </a:r>
            <a:r>
              <a:rPr dirty="0">
                <a:solidFill>
                  <a:srgbClr val="000098"/>
                </a:solidFill>
                <a:latin typeface="Courier New"/>
                <a:cs typeface="Courier New"/>
              </a:rPr>
              <a:t>e=</a:t>
            </a:r>
            <a:r>
              <a:rPr spc="-5" dirty="0">
                <a:solidFill>
                  <a:srgbClr val="000098"/>
                </a:solidFill>
                <a:latin typeface="Courier New"/>
                <a:cs typeface="Courier New"/>
              </a:rPr>
              <a:t>’</a:t>
            </a:r>
            <a:r>
              <a:rPr spc="-20" dirty="0">
                <a:solidFill>
                  <a:srgbClr val="000098"/>
                </a:solidFill>
                <a:latin typeface="Courier New"/>
                <a:cs typeface="Courier New"/>
              </a:rPr>
              <a:t>E</a:t>
            </a:r>
            <a:r>
              <a:rPr spc="-5" dirty="0">
                <a:solidFill>
                  <a:srgbClr val="000098"/>
                </a:solidFill>
                <a:latin typeface="Courier New"/>
                <a:cs typeface="Courier New"/>
              </a:rPr>
              <a:t>lec</a:t>
            </a:r>
            <a:r>
              <a:rPr spc="-20" dirty="0">
                <a:solidFill>
                  <a:srgbClr val="000098"/>
                </a:solidFill>
                <a:latin typeface="Courier New"/>
                <a:cs typeface="Courier New"/>
              </a:rPr>
              <a:t>t</a:t>
            </a:r>
            <a:r>
              <a:rPr spc="-5" dirty="0">
                <a:solidFill>
                  <a:srgbClr val="000098"/>
                </a:solidFill>
                <a:latin typeface="Courier New"/>
                <a:cs typeface="Courier New"/>
              </a:rPr>
              <a:t>.En</a:t>
            </a:r>
            <a:r>
              <a:rPr spc="-20" dirty="0">
                <a:solidFill>
                  <a:srgbClr val="000098"/>
                </a:solidFill>
                <a:latin typeface="Courier New"/>
                <a:cs typeface="Courier New"/>
              </a:rPr>
              <a:t>g</a:t>
            </a:r>
            <a:r>
              <a:rPr dirty="0">
                <a:solidFill>
                  <a:srgbClr val="000098"/>
                </a:solidFill>
                <a:latin typeface="Courier New"/>
                <a:cs typeface="Courier New"/>
              </a:rPr>
              <a:t>.’);</a:t>
            </a:r>
            <a:endParaRPr dirty="0">
              <a:latin typeface="Courier New"/>
              <a:cs typeface="Courier New"/>
            </a:endParaRPr>
          </a:p>
        </p:txBody>
      </p:sp>
      <p:sp>
        <p:nvSpPr>
          <p:cNvPr id="8" name="object 8"/>
          <p:cNvSpPr txBox="1"/>
          <p:nvPr/>
        </p:nvSpPr>
        <p:spPr>
          <a:xfrm>
            <a:off x="707049" y="3067400"/>
            <a:ext cx="3169285" cy="589905"/>
          </a:xfrm>
          <a:prstGeom prst="rect">
            <a:avLst/>
          </a:prstGeom>
        </p:spPr>
        <p:txBody>
          <a:bodyPr vert="horz" wrap="square" lIns="0" tIns="0" rIns="0" bIns="0" rtlCol="0">
            <a:spAutoFit/>
          </a:bodyPr>
          <a:lstStyle/>
          <a:p>
            <a:pPr marL="12700">
              <a:lnSpc>
                <a:spcPts val="2330"/>
              </a:lnSpc>
            </a:pPr>
            <a:r>
              <a:rPr sz="2000" b="1" spc="5" dirty="0">
                <a:latin typeface="Times New Roman"/>
                <a:cs typeface="Times New Roman"/>
              </a:rPr>
              <a:t>E</a:t>
            </a:r>
            <a:r>
              <a:rPr sz="2000" b="1" spc="-25" dirty="0">
                <a:latin typeface="Times New Roman"/>
                <a:cs typeface="Times New Roman"/>
              </a:rPr>
              <a:t>m</a:t>
            </a:r>
            <a:r>
              <a:rPr sz="2000" b="1" dirty="0">
                <a:latin typeface="Times New Roman"/>
                <a:cs typeface="Times New Roman"/>
              </a:rPr>
              <a:t>p</a:t>
            </a:r>
            <a:r>
              <a:rPr sz="2000" b="1" spc="5" dirty="0">
                <a:latin typeface="Times New Roman"/>
                <a:cs typeface="Times New Roman"/>
              </a:rPr>
              <a:t> </a:t>
            </a:r>
            <a:r>
              <a:rPr sz="2000" spc="-10" dirty="0">
                <a:latin typeface="Times New Roman"/>
                <a:cs typeface="Times New Roman"/>
              </a:rPr>
              <a:t>(</a:t>
            </a:r>
            <a:r>
              <a:rPr sz="2000" u="heavy" dirty="0">
                <a:latin typeface="Times New Roman"/>
                <a:cs typeface="Times New Roman"/>
              </a:rPr>
              <a:t>En</a:t>
            </a:r>
            <a:r>
              <a:rPr sz="2000" u="heavy" spc="-5" dirty="0">
                <a:latin typeface="Times New Roman"/>
                <a:cs typeface="Times New Roman"/>
              </a:rPr>
              <a:t>o</a:t>
            </a:r>
            <a:r>
              <a:rPr sz="2000" dirty="0">
                <a:latin typeface="Times New Roman"/>
                <a:cs typeface="Times New Roman"/>
              </a:rPr>
              <a:t>, Enam</a:t>
            </a:r>
            <a:r>
              <a:rPr sz="2000" spc="-15" dirty="0">
                <a:latin typeface="Times New Roman"/>
                <a:cs typeface="Times New Roman"/>
              </a:rPr>
              <a:t>e</a:t>
            </a:r>
            <a:r>
              <a:rPr sz="2000" dirty="0">
                <a:latin typeface="Times New Roman"/>
                <a:cs typeface="Times New Roman"/>
              </a:rPr>
              <a:t>,</a:t>
            </a:r>
            <a:r>
              <a:rPr sz="2000" spc="-20" dirty="0">
                <a:latin typeface="Times New Roman"/>
                <a:cs typeface="Times New Roman"/>
              </a:rPr>
              <a:t> </a:t>
            </a:r>
            <a:r>
              <a:rPr sz="2000" spc="-80" dirty="0">
                <a:latin typeface="Times New Roman"/>
                <a:cs typeface="Times New Roman"/>
              </a:rPr>
              <a:t>T</a:t>
            </a:r>
            <a:r>
              <a:rPr sz="2000" dirty="0">
                <a:latin typeface="Times New Roman"/>
                <a:cs typeface="Times New Roman"/>
              </a:rPr>
              <a:t>i</a:t>
            </a:r>
            <a:r>
              <a:rPr sz="2000" spc="5" dirty="0">
                <a:latin typeface="Times New Roman"/>
                <a:cs typeface="Times New Roman"/>
              </a:rPr>
              <a:t>t</a:t>
            </a:r>
            <a:r>
              <a:rPr sz="2000" dirty="0">
                <a:latin typeface="Times New Roman"/>
                <a:cs typeface="Times New Roman"/>
              </a:rPr>
              <a:t>l</a:t>
            </a:r>
            <a:r>
              <a:rPr sz="2000" spc="-5" dirty="0">
                <a:latin typeface="Times New Roman"/>
                <a:cs typeface="Times New Roman"/>
              </a:rPr>
              <a:t>e</a:t>
            </a:r>
            <a:r>
              <a:rPr sz="2000" dirty="0">
                <a:latin typeface="Times New Roman"/>
                <a:cs typeface="Times New Roman"/>
              </a:rPr>
              <a:t>,</a:t>
            </a:r>
            <a:r>
              <a:rPr sz="2000" spc="-20" dirty="0">
                <a:latin typeface="Times New Roman"/>
                <a:cs typeface="Times New Roman"/>
              </a:rPr>
              <a:t> </a:t>
            </a:r>
            <a:r>
              <a:rPr sz="2000" spc="5" dirty="0">
                <a:latin typeface="Times New Roman"/>
                <a:cs typeface="Times New Roman"/>
              </a:rPr>
              <a:t>C</a:t>
            </a:r>
            <a:r>
              <a:rPr sz="2000" dirty="0">
                <a:latin typeface="Times New Roman"/>
                <a:cs typeface="Times New Roman"/>
              </a:rPr>
              <a:t>i</a:t>
            </a:r>
            <a:r>
              <a:rPr sz="2000" spc="5" dirty="0">
                <a:latin typeface="Times New Roman"/>
                <a:cs typeface="Times New Roman"/>
              </a:rPr>
              <a:t>t</a:t>
            </a:r>
            <a:r>
              <a:rPr sz="2000" spc="-60" dirty="0">
                <a:latin typeface="Times New Roman"/>
                <a:cs typeface="Times New Roman"/>
              </a:rPr>
              <a:t>y</a:t>
            </a:r>
            <a:r>
              <a:rPr sz="2000" dirty="0">
                <a:latin typeface="Times New Roman"/>
                <a:cs typeface="Times New Roman"/>
              </a:rPr>
              <a:t>)</a:t>
            </a:r>
          </a:p>
          <a:p>
            <a:pPr marL="12700">
              <a:lnSpc>
                <a:spcPts val="2330"/>
              </a:lnSpc>
            </a:pPr>
            <a:r>
              <a:rPr sz="2000" b="1" spc="-25" dirty="0">
                <a:latin typeface="Times New Roman"/>
                <a:cs typeface="Times New Roman"/>
              </a:rPr>
              <a:t>P</a:t>
            </a:r>
            <a:r>
              <a:rPr sz="2000" b="1" dirty="0">
                <a:latin typeface="Times New Roman"/>
                <a:cs typeface="Times New Roman"/>
              </a:rPr>
              <a:t>a</a:t>
            </a:r>
            <a:r>
              <a:rPr sz="2000" b="1" spc="-5" dirty="0">
                <a:latin typeface="Times New Roman"/>
                <a:cs typeface="Times New Roman"/>
              </a:rPr>
              <a:t>y</a:t>
            </a:r>
            <a:r>
              <a:rPr sz="2000" spc="-10" dirty="0">
                <a:latin typeface="Times New Roman"/>
                <a:cs typeface="Times New Roman"/>
              </a:rPr>
              <a:t>(</a:t>
            </a:r>
            <a:r>
              <a:rPr sz="2000" u="heavy" spc="-80" dirty="0">
                <a:latin typeface="Times New Roman"/>
                <a:cs typeface="Times New Roman"/>
              </a:rPr>
              <a:t>T</a:t>
            </a:r>
            <a:r>
              <a:rPr sz="2000" u="heavy" dirty="0">
                <a:latin typeface="Times New Roman"/>
                <a:cs typeface="Times New Roman"/>
              </a:rPr>
              <a:t>itl</a:t>
            </a:r>
            <a:r>
              <a:rPr sz="2000" u="heavy" spc="-10" dirty="0">
                <a:latin typeface="Times New Roman"/>
                <a:cs typeface="Times New Roman"/>
              </a:rPr>
              <a:t>e</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S</a:t>
            </a:r>
            <a:r>
              <a:rPr sz="2000" spc="-10" dirty="0">
                <a:latin typeface="Times New Roman"/>
                <a:cs typeface="Times New Roman"/>
              </a:rPr>
              <a:t>a</a:t>
            </a:r>
            <a:r>
              <a:rPr sz="2000" dirty="0">
                <a:latin typeface="Times New Roman"/>
                <a:cs typeface="Times New Roman"/>
              </a:rPr>
              <a:t>la</a:t>
            </a:r>
            <a:r>
              <a:rPr sz="2000" spc="-10" dirty="0">
                <a:latin typeface="Times New Roman"/>
                <a:cs typeface="Times New Roman"/>
              </a:rPr>
              <a:t>r</a:t>
            </a:r>
            <a:r>
              <a:rPr sz="2000" spc="-70" dirty="0">
                <a:latin typeface="Times New Roman"/>
                <a:cs typeface="Times New Roman"/>
              </a:rPr>
              <a:t>y</a:t>
            </a:r>
            <a:r>
              <a:rPr sz="2000" dirty="0">
                <a:latin typeface="Times New Roman"/>
                <a:cs typeface="Times New Roman"/>
              </a:rPr>
              <a:t>)</a:t>
            </a:r>
          </a:p>
        </p:txBody>
      </p:sp>
      <p:sp>
        <p:nvSpPr>
          <p:cNvPr id="9" name="object 9"/>
          <p:cNvSpPr txBox="1"/>
          <p:nvPr/>
        </p:nvSpPr>
        <p:spPr>
          <a:xfrm>
            <a:off x="4724290" y="3113448"/>
            <a:ext cx="3609340" cy="589905"/>
          </a:xfrm>
          <a:prstGeom prst="rect">
            <a:avLst/>
          </a:prstGeom>
        </p:spPr>
        <p:txBody>
          <a:bodyPr vert="horz" wrap="square" lIns="0" tIns="0" rIns="0" bIns="0" rtlCol="0">
            <a:spAutoFit/>
          </a:bodyPr>
          <a:lstStyle/>
          <a:p>
            <a:pPr marL="12700">
              <a:lnSpc>
                <a:spcPts val="2330"/>
              </a:lnSpc>
            </a:pPr>
            <a:r>
              <a:rPr sz="2000" b="1" spc="-20" dirty="0">
                <a:latin typeface="Times New Roman"/>
                <a:cs typeface="Times New Roman"/>
              </a:rPr>
              <a:t>P</a:t>
            </a:r>
            <a:r>
              <a:rPr sz="2000" b="1" spc="-50" dirty="0">
                <a:latin typeface="Times New Roman"/>
                <a:cs typeface="Times New Roman"/>
              </a:rPr>
              <a:t>r</a:t>
            </a:r>
            <a:r>
              <a:rPr sz="2000" b="1" dirty="0">
                <a:latin typeface="Times New Roman"/>
                <a:cs typeface="Times New Roman"/>
              </a:rPr>
              <a:t>oj</a:t>
            </a:r>
            <a:r>
              <a:rPr sz="2000" b="1" spc="-10" dirty="0">
                <a:latin typeface="Times New Roman"/>
                <a:cs typeface="Times New Roman"/>
              </a:rPr>
              <a:t>e</a:t>
            </a:r>
            <a:r>
              <a:rPr sz="2000" b="1" dirty="0">
                <a:latin typeface="Times New Roman"/>
                <a:cs typeface="Times New Roman"/>
              </a:rPr>
              <a:t>c</a:t>
            </a:r>
            <a:r>
              <a:rPr sz="2000" b="1" spc="-30" dirty="0">
                <a:latin typeface="Times New Roman"/>
                <a:cs typeface="Times New Roman"/>
              </a:rPr>
              <a:t>t</a:t>
            </a:r>
            <a:r>
              <a:rPr sz="2000" spc="-10" dirty="0">
                <a:latin typeface="Times New Roman"/>
                <a:cs typeface="Times New Roman"/>
              </a:rPr>
              <a:t>(</a:t>
            </a:r>
            <a:r>
              <a:rPr sz="2000" u="heavy" spc="5" dirty="0">
                <a:latin typeface="Times New Roman"/>
                <a:cs typeface="Times New Roman"/>
              </a:rPr>
              <a:t>P</a:t>
            </a:r>
            <a:r>
              <a:rPr sz="2000" u="heavy" dirty="0">
                <a:latin typeface="Times New Roman"/>
                <a:cs typeface="Times New Roman"/>
              </a:rPr>
              <a:t>no</a:t>
            </a:r>
            <a:r>
              <a:rPr sz="2000" dirty="0">
                <a:latin typeface="Times New Roman"/>
                <a:cs typeface="Times New Roman"/>
              </a:rPr>
              <a:t>,</a:t>
            </a:r>
            <a:r>
              <a:rPr sz="2000" spc="40" dirty="0">
                <a:latin typeface="Times New Roman"/>
                <a:cs typeface="Times New Roman"/>
              </a:rPr>
              <a:t> </a:t>
            </a:r>
            <a:r>
              <a:rPr sz="2000" spc="5" dirty="0">
                <a:latin typeface="Times New Roman"/>
                <a:cs typeface="Times New Roman"/>
              </a:rPr>
              <a:t>P</a:t>
            </a:r>
            <a:r>
              <a:rPr sz="2000" dirty="0">
                <a:latin typeface="Times New Roman"/>
                <a:cs typeface="Times New Roman"/>
              </a:rPr>
              <a:t>nam</a:t>
            </a:r>
            <a:r>
              <a:rPr sz="2000" spc="-15" dirty="0">
                <a:latin typeface="Times New Roman"/>
                <a:cs typeface="Times New Roman"/>
              </a:rPr>
              <a:t>e</a:t>
            </a:r>
            <a:r>
              <a:rPr sz="2000" dirty="0">
                <a:latin typeface="Times New Roman"/>
                <a:cs typeface="Times New Roman"/>
              </a:rPr>
              <a:t>,</a:t>
            </a:r>
            <a:r>
              <a:rPr sz="2000" spc="-20" dirty="0">
                <a:latin typeface="Times New Roman"/>
                <a:cs typeface="Times New Roman"/>
              </a:rPr>
              <a:t> </a:t>
            </a:r>
            <a:r>
              <a:rPr sz="2000" spc="-15" dirty="0">
                <a:latin typeface="Times New Roman"/>
                <a:cs typeface="Times New Roman"/>
              </a:rPr>
              <a:t>B</a:t>
            </a:r>
            <a:r>
              <a:rPr sz="2000" dirty="0">
                <a:latin typeface="Times New Roman"/>
                <a:cs typeface="Times New Roman"/>
              </a:rPr>
              <a:t>ud</a:t>
            </a:r>
            <a:r>
              <a:rPr sz="2000" spc="-15" dirty="0">
                <a:latin typeface="Times New Roman"/>
                <a:cs typeface="Times New Roman"/>
              </a:rPr>
              <a:t>g</a:t>
            </a:r>
            <a:r>
              <a:rPr sz="2000" dirty="0">
                <a:latin typeface="Times New Roman"/>
                <a:cs typeface="Times New Roman"/>
              </a:rPr>
              <a:t>et,</a:t>
            </a:r>
            <a:r>
              <a:rPr sz="2000" spc="35" dirty="0">
                <a:latin typeface="Times New Roman"/>
                <a:cs typeface="Times New Roman"/>
              </a:rPr>
              <a:t> </a:t>
            </a:r>
            <a:r>
              <a:rPr sz="2000" spc="5" dirty="0">
                <a:latin typeface="Times New Roman"/>
                <a:cs typeface="Times New Roman"/>
              </a:rPr>
              <a:t>C</a:t>
            </a:r>
            <a:r>
              <a:rPr sz="2000" dirty="0">
                <a:latin typeface="Times New Roman"/>
                <a:cs typeface="Times New Roman"/>
              </a:rPr>
              <a:t>i</a:t>
            </a:r>
            <a:r>
              <a:rPr sz="2000" spc="5" dirty="0">
                <a:latin typeface="Times New Roman"/>
                <a:cs typeface="Times New Roman"/>
              </a:rPr>
              <a:t>t</a:t>
            </a:r>
            <a:r>
              <a:rPr sz="2000" spc="-60" dirty="0">
                <a:latin typeface="Times New Roman"/>
                <a:cs typeface="Times New Roman"/>
              </a:rPr>
              <a:t>y</a:t>
            </a:r>
            <a:r>
              <a:rPr sz="2000" dirty="0">
                <a:latin typeface="Times New Roman"/>
                <a:cs typeface="Times New Roman"/>
              </a:rPr>
              <a:t>)</a:t>
            </a:r>
          </a:p>
          <a:p>
            <a:pPr marL="12700">
              <a:lnSpc>
                <a:spcPts val="2330"/>
              </a:lnSpc>
              <a:tabLst>
                <a:tab pos="2570480" algn="l"/>
              </a:tabLst>
            </a:pPr>
            <a:r>
              <a:rPr sz="2000" b="1" spc="-125" dirty="0">
                <a:latin typeface="Times New Roman"/>
                <a:cs typeface="Times New Roman"/>
              </a:rPr>
              <a:t>W</a:t>
            </a:r>
            <a:r>
              <a:rPr sz="2000" b="1" dirty="0">
                <a:latin typeface="Times New Roman"/>
                <a:cs typeface="Times New Roman"/>
              </a:rPr>
              <a:t>ork</a:t>
            </a:r>
            <a:r>
              <a:rPr sz="2000" b="1" spc="-5" dirty="0">
                <a:latin typeface="Times New Roman"/>
                <a:cs typeface="Times New Roman"/>
              </a:rPr>
              <a:t>s</a:t>
            </a:r>
            <a:r>
              <a:rPr sz="2000" spc="-10" dirty="0">
                <a:latin typeface="Times New Roman"/>
                <a:cs typeface="Times New Roman"/>
              </a:rPr>
              <a:t>(</a:t>
            </a:r>
            <a:r>
              <a:rPr sz="2000" u="heavy" dirty="0">
                <a:latin typeface="Times New Roman"/>
                <a:cs typeface="Times New Roman"/>
              </a:rPr>
              <a:t>En</a:t>
            </a:r>
            <a:r>
              <a:rPr sz="2000" u="heavy" spc="-5" dirty="0">
                <a:latin typeface="Times New Roman"/>
                <a:cs typeface="Times New Roman"/>
              </a:rPr>
              <a:t>o</a:t>
            </a:r>
            <a:r>
              <a:rPr sz="2000" u="heavy" dirty="0">
                <a:latin typeface="Times New Roman"/>
                <a:cs typeface="Times New Roman"/>
              </a:rPr>
              <a:t>,</a:t>
            </a:r>
            <a:r>
              <a:rPr sz="2000" u="heavy" spc="-5" dirty="0">
                <a:latin typeface="Times New Roman"/>
                <a:cs typeface="Times New Roman"/>
              </a:rPr>
              <a:t> </a:t>
            </a:r>
            <a:r>
              <a:rPr sz="2000" u="heavy" spc="5" dirty="0">
                <a:latin typeface="Times New Roman"/>
                <a:cs typeface="Times New Roman"/>
              </a:rPr>
              <a:t>P</a:t>
            </a:r>
            <a:r>
              <a:rPr sz="2000" u="heavy" dirty="0">
                <a:latin typeface="Times New Roman"/>
                <a:cs typeface="Times New Roman"/>
              </a:rPr>
              <a:t>n</a:t>
            </a:r>
            <a:r>
              <a:rPr sz="2000" u="heavy" spc="-5" dirty="0">
                <a:latin typeface="Times New Roman"/>
                <a:cs typeface="Times New Roman"/>
              </a:rPr>
              <a:t>o</a:t>
            </a:r>
            <a:r>
              <a:rPr sz="2000" dirty="0">
                <a:latin typeface="Times New Roman"/>
                <a:cs typeface="Times New Roman"/>
              </a:rPr>
              <a:t>,</a:t>
            </a:r>
            <a:r>
              <a:rPr sz="2000" spc="-25" dirty="0">
                <a:latin typeface="Times New Roman"/>
                <a:cs typeface="Times New Roman"/>
              </a:rPr>
              <a:t> </a:t>
            </a:r>
            <a:r>
              <a:rPr sz="2000" dirty="0">
                <a:latin typeface="Times New Roman"/>
                <a:cs typeface="Times New Roman"/>
              </a:rPr>
              <a:t>R</a:t>
            </a:r>
            <a:r>
              <a:rPr sz="2000" spc="-10" dirty="0">
                <a:latin typeface="Times New Roman"/>
                <a:cs typeface="Times New Roman"/>
              </a:rPr>
              <a:t>e</a:t>
            </a:r>
            <a:r>
              <a:rPr sz="2000" dirty="0">
                <a:latin typeface="Times New Roman"/>
                <a:cs typeface="Times New Roman"/>
              </a:rPr>
              <a:t>s</a:t>
            </a:r>
            <a:r>
              <a:rPr sz="2000" spc="-5" dirty="0">
                <a:latin typeface="Times New Roman"/>
                <a:cs typeface="Times New Roman"/>
              </a:rPr>
              <a:t>p</a:t>
            </a:r>
            <a:r>
              <a:rPr sz="2000" dirty="0">
                <a:latin typeface="Times New Roman"/>
                <a:cs typeface="Times New Roman"/>
              </a:rPr>
              <a:t>,	Du</a:t>
            </a:r>
            <a:r>
              <a:rPr sz="2000" spc="-10" dirty="0">
                <a:latin typeface="Times New Roman"/>
                <a:cs typeface="Times New Roman"/>
              </a:rPr>
              <a:t>r</a:t>
            </a:r>
            <a:r>
              <a:rPr sz="2000" dirty="0">
                <a:latin typeface="Times New Roman"/>
                <a:cs typeface="Times New Roman"/>
              </a:rPr>
              <a:t>)</a:t>
            </a:r>
          </a:p>
        </p:txBody>
      </p:sp>
      <p:sp>
        <p:nvSpPr>
          <p:cNvPr id="11"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4" name="Rectangle 23"/>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5" name="ZoneTexte 24"/>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6"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27" name="object 2"/>
          <p:cNvSpPr txBox="1">
            <a:spLocks/>
          </p:cNvSpPr>
          <p:nvPr/>
        </p:nvSpPr>
        <p:spPr>
          <a:xfrm>
            <a:off x="214584" y="1864783"/>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smtClean="0">
                <a:solidFill>
                  <a:srgbClr val="FF0000"/>
                </a:solidFill>
              </a:rPr>
              <a:t>Opérat</a:t>
            </a:r>
            <a:r>
              <a:rPr lang="fr-FR" sz="2600" b="1" spc="5" smtClean="0">
                <a:solidFill>
                  <a:srgbClr val="FF0000"/>
                </a:solidFill>
              </a:rPr>
              <a:t>e</a:t>
            </a:r>
            <a:r>
              <a:rPr lang="fr-FR" sz="2600" b="1" smtClean="0">
                <a:solidFill>
                  <a:srgbClr val="FF0000"/>
                </a:solidFill>
              </a:rPr>
              <a:t>urs</a:t>
            </a:r>
            <a:r>
              <a:rPr lang="fr-FR" sz="2600" b="1" spc="-60" smtClean="0">
                <a:solidFill>
                  <a:srgbClr val="FF0000"/>
                </a:solidFill>
              </a:rPr>
              <a:t> </a:t>
            </a:r>
            <a:r>
              <a:rPr lang="fr-FR" sz="2600" b="1" smtClean="0">
                <a:solidFill>
                  <a:srgbClr val="FF0000"/>
                </a:solidFill>
              </a:rPr>
              <a:t>en</a:t>
            </a:r>
            <a:r>
              <a:rPr lang="fr-FR" sz="2600" b="1" spc="5" smtClean="0">
                <a:solidFill>
                  <a:srgbClr val="FF0000"/>
                </a:solidFill>
              </a:rPr>
              <a:t>s</a:t>
            </a:r>
            <a:r>
              <a:rPr lang="fr-FR" sz="2600" b="1" smtClean="0">
                <a:solidFill>
                  <a:srgbClr val="FF0000"/>
                </a:solidFill>
              </a:rPr>
              <a:t>emblistes</a:t>
            </a:r>
            <a:endParaRPr lang="fr-FR" sz="2600" b="1" dirty="0">
              <a:solidFill>
                <a:srgbClr val="FF0000"/>
              </a:solidFill>
            </a:endParaRPr>
          </a:p>
        </p:txBody>
      </p:sp>
      <p:sp>
        <p:nvSpPr>
          <p:cNvPr id="28" name="object 2"/>
          <p:cNvSpPr txBox="1">
            <a:spLocks/>
          </p:cNvSpPr>
          <p:nvPr/>
        </p:nvSpPr>
        <p:spPr>
          <a:xfrm>
            <a:off x="4106826" y="1845949"/>
            <a:ext cx="5959621" cy="430887"/>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86180" algn="r" rtl="1"/>
            <a:r>
              <a:rPr lang="fr-FR" sz="2800" b="1" dirty="0" smtClean="0"/>
              <a:t>Exemple avec NOT EXI</a:t>
            </a:r>
            <a:r>
              <a:rPr lang="fr-FR" sz="2800" b="1" spc="10" dirty="0" smtClean="0"/>
              <a:t>S</a:t>
            </a:r>
            <a:r>
              <a:rPr lang="fr-FR" sz="2800" b="1" spc="-15" dirty="0" smtClean="0"/>
              <a:t>TS</a:t>
            </a:r>
            <a:endParaRPr lang="fr-FR" sz="2800" b="1" dirty="0"/>
          </a:p>
        </p:txBody>
      </p:sp>
    </p:spTree>
    <p:extLst>
      <p:ext uri="{BB962C8B-B14F-4D97-AF65-F5344CB8AC3E}">
        <p14:creationId xmlns:p14="http://schemas.microsoft.com/office/powerpoint/2010/main" val="4211400850"/>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52724" y="2277830"/>
            <a:ext cx="1826895" cy="677108"/>
          </a:xfrm>
          <a:prstGeom prst="rect">
            <a:avLst/>
          </a:prstGeom>
        </p:spPr>
        <p:txBody>
          <a:bodyPr vert="horz" wrap="square" lIns="0" tIns="0" rIns="0" bIns="0" rtlCol="0">
            <a:spAutoFit/>
          </a:bodyPr>
          <a:lstStyle/>
          <a:p>
            <a:pPr marL="12700"/>
            <a:r>
              <a:rPr sz="4400" dirty="0">
                <a:solidFill>
                  <a:srgbClr val="00279E"/>
                </a:solidFill>
                <a:latin typeface="Times New Roman"/>
                <a:cs typeface="Times New Roman"/>
              </a:rPr>
              <a:t>Agrégat</a:t>
            </a:r>
            <a:endParaRPr sz="4400">
              <a:latin typeface="Times New Roman"/>
              <a:cs typeface="Times New Roman"/>
            </a:endParaRPr>
          </a:p>
        </p:txBody>
      </p:sp>
      <p:sp>
        <p:nvSpPr>
          <p:cNvPr id="3" name="object 3"/>
          <p:cNvSpPr txBox="1">
            <a:spLocks noGrp="1"/>
          </p:cNvSpPr>
          <p:nvPr>
            <p:ph type="sldNum" sz="quarter" idx="7"/>
          </p:nvPr>
        </p:nvSpPr>
        <p:spPr>
          <a:xfrm>
            <a:off x="10261600" y="6446580"/>
            <a:ext cx="2844800" cy="184666"/>
          </a:xfrm>
          <a:prstGeom prst="rect">
            <a:avLst/>
          </a:prstGeom>
        </p:spPr>
        <p:txBody>
          <a:bodyPr vert="horz" wrap="square" lIns="0" tIns="0" rIns="0" bIns="0" rtlCol="0" anchor="ctr">
            <a:spAutoFit/>
          </a:bodyPr>
          <a:lstStyle/>
          <a:p>
            <a:pPr marL="25400"/>
            <a:fld id="{81D60167-4931-47E6-BA6A-407CBD079E47}" type="slidenum">
              <a:rPr dirty="0"/>
              <a:pPr marL="25400"/>
              <a:t>209</a:t>
            </a:fld>
            <a:endParaRPr dirty="0"/>
          </a:p>
        </p:txBody>
      </p:sp>
    </p:spTree>
    <p:extLst>
      <p:ext uri="{BB962C8B-B14F-4D97-AF65-F5344CB8AC3E}">
        <p14:creationId xmlns:p14="http://schemas.microsoft.com/office/powerpoint/2010/main" val="3513328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901" y="2103859"/>
            <a:ext cx="4504494" cy="550100"/>
          </a:xfrm>
          <a:prstGeom prst="rect">
            <a:avLst/>
          </a:prstGeom>
          <a:ln w="10667">
            <a:solidFill>
              <a:srgbClr val="4F80BC"/>
            </a:solidFill>
          </a:ln>
        </p:spPr>
        <p:txBody>
          <a:bodyPr vert="horz" wrap="square" lIns="0" tIns="61037" rIns="0" bIns="0" rtlCol="0">
            <a:spAutoFit/>
          </a:bodyPr>
          <a:lstStyle/>
          <a:p>
            <a:pPr marL="5182">
              <a:spcBef>
                <a:spcPts val="32"/>
              </a:spcBef>
            </a:pPr>
            <a:r>
              <a:rPr lang="fr-FR" sz="3174" b="1" dirty="0" smtClean="0">
                <a:solidFill>
                  <a:schemeClr val="accent6">
                    <a:lumMod val="50000"/>
                  </a:schemeClr>
                </a:solidFill>
                <a:latin typeface="Calibri"/>
                <a:cs typeface="Calibri"/>
              </a:rPr>
              <a:t>Deux Principales </a:t>
            </a:r>
            <a:r>
              <a:rPr lang="fr-FR" sz="3174" b="1" dirty="0" err="1" smtClean="0">
                <a:solidFill>
                  <a:schemeClr val="accent6">
                    <a:lumMod val="50000"/>
                  </a:schemeClr>
                </a:solidFill>
                <a:latin typeface="Calibri"/>
                <a:cs typeface="Calibri"/>
              </a:rPr>
              <a:t>Familes</a:t>
            </a:r>
            <a:r>
              <a:rPr lang="fr-FR" sz="3174" b="1" dirty="0" smtClean="0">
                <a:solidFill>
                  <a:schemeClr val="accent6">
                    <a:lumMod val="50000"/>
                  </a:schemeClr>
                </a:solidFill>
                <a:latin typeface="Calibri"/>
                <a:cs typeface="Calibri"/>
              </a:rPr>
              <a:t> </a:t>
            </a:r>
            <a:endParaRPr sz="3174" b="1" dirty="0">
              <a:solidFill>
                <a:schemeClr val="accent6">
                  <a:lumMod val="50000"/>
                </a:schemeClr>
              </a:solidFill>
              <a:latin typeface="Calibri"/>
              <a:cs typeface="Calibri"/>
            </a:endParaRPr>
          </a:p>
        </p:txBody>
      </p:sp>
      <p:sp>
        <p:nvSpPr>
          <p:cNvPr id="4" name="object 4"/>
          <p:cNvSpPr txBox="1"/>
          <p:nvPr/>
        </p:nvSpPr>
        <p:spPr>
          <a:xfrm>
            <a:off x="244640" y="2891154"/>
            <a:ext cx="4489755" cy="2709523"/>
          </a:xfrm>
          <a:prstGeom prst="rect">
            <a:avLst/>
          </a:prstGeom>
        </p:spPr>
        <p:txBody>
          <a:bodyPr vert="horz" wrap="square" lIns="0" tIns="59308" rIns="0" bIns="0" rtlCol="0">
            <a:spAutoFit/>
          </a:bodyPr>
          <a:lstStyle/>
          <a:p>
            <a:pPr marL="468140" indent="-457200">
              <a:lnSpc>
                <a:spcPct val="150000"/>
              </a:lnSpc>
              <a:spcBef>
                <a:spcPts val="467"/>
              </a:spcBef>
              <a:buFont typeface="Wingdings" panose="05000000000000000000" pitchFamily="2" charset="2"/>
              <a:buChar char="v"/>
              <a:tabLst>
                <a:tab pos="354128" algn="l"/>
                <a:tab pos="354704" algn="l"/>
              </a:tabLst>
            </a:pPr>
            <a:r>
              <a:rPr lang="fr-FR" sz="2800" b="1" dirty="0">
                <a:solidFill>
                  <a:schemeClr val="accent6">
                    <a:lumMod val="50000"/>
                  </a:schemeClr>
                </a:solidFill>
                <a:cs typeface="Calibri"/>
              </a:rPr>
              <a:t>Modèles</a:t>
            </a:r>
            <a:r>
              <a:rPr lang="fr-FR" sz="2800" b="1" spc="-36" dirty="0">
                <a:solidFill>
                  <a:schemeClr val="accent6">
                    <a:lumMod val="50000"/>
                  </a:schemeClr>
                </a:solidFill>
                <a:cs typeface="Calibri"/>
              </a:rPr>
              <a:t> </a:t>
            </a:r>
            <a:r>
              <a:rPr lang="fr-FR" sz="2800" b="1" dirty="0">
                <a:solidFill>
                  <a:schemeClr val="accent6">
                    <a:lumMod val="50000"/>
                  </a:schemeClr>
                </a:solidFill>
                <a:cs typeface="Calibri"/>
              </a:rPr>
              <a:t>linéaires </a:t>
            </a:r>
            <a:endParaRPr lang="fr-FR" sz="2800" b="1" dirty="0" smtClean="0">
              <a:solidFill>
                <a:schemeClr val="accent6">
                  <a:lumMod val="50000"/>
                </a:schemeClr>
              </a:solidFill>
              <a:cs typeface="Calibri"/>
            </a:endParaRPr>
          </a:p>
          <a:p>
            <a:pPr marL="925340" lvl="1" indent="-457200">
              <a:lnSpc>
                <a:spcPct val="150000"/>
              </a:lnSpc>
              <a:spcBef>
                <a:spcPts val="381"/>
              </a:spcBef>
              <a:buFont typeface="Wingdings" panose="05000000000000000000" pitchFamily="2" charset="2"/>
              <a:buChar char="Ø"/>
              <a:tabLst>
                <a:tab pos="755472" algn="l"/>
              </a:tabLst>
            </a:pPr>
            <a:r>
              <a:rPr sz="2766" dirty="0" err="1" smtClean="0">
                <a:latin typeface="Calibri"/>
                <a:cs typeface="Calibri"/>
              </a:rPr>
              <a:t>modèle</a:t>
            </a:r>
            <a:r>
              <a:rPr sz="2766" dirty="0" smtClean="0">
                <a:latin typeface="Calibri"/>
                <a:cs typeface="Calibri"/>
              </a:rPr>
              <a:t> </a:t>
            </a:r>
            <a:r>
              <a:rPr sz="2766" dirty="0" err="1">
                <a:latin typeface="Calibri"/>
                <a:cs typeface="Calibri"/>
              </a:rPr>
              <a:t>en</a:t>
            </a:r>
            <a:r>
              <a:rPr sz="2766" dirty="0">
                <a:latin typeface="Calibri"/>
                <a:cs typeface="Calibri"/>
              </a:rPr>
              <a:t> </a:t>
            </a:r>
            <a:r>
              <a:rPr sz="2766" dirty="0" smtClean="0">
                <a:latin typeface="Calibri"/>
                <a:cs typeface="Calibri"/>
              </a:rPr>
              <a:t>V</a:t>
            </a:r>
            <a:endParaRPr lang="fr-FR" sz="2766" dirty="0" smtClean="0">
              <a:latin typeface="Calibri"/>
              <a:cs typeface="Calibri"/>
            </a:endParaRPr>
          </a:p>
          <a:p>
            <a:pPr marL="925340" lvl="1" indent="-457200">
              <a:lnSpc>
                <a:spcPct val="150000"/>
              </a:lnSpc>
              <a:spcBef>
                <a:spcPts val="381"/>
              </a:spcBef>
              <a:buFont typeface="Wingdings" panose="05000000000000000000" pitchFamily="2" charset="2"/>
              <a:buChar char="Ø"/>
              <a:tabLst>
                <a:tab pos="755472" algn="l"/>
              </a:tabLst>
            </a:pPr>
            <a:r>
              <a:rPr lang="fr-FR" sz="2766" dirty="0" smtClean="0">
                <a:cs typeface="Calibri"/>
              </a:rPr>
              <a:t>Modèle </a:t>
            </a:r>
            <a:r>
              <a:rPr lang="fr-FR" sz="2766" dirty="0">
                <a:cs typeface="Calibri"/>
              </a:rPr>
              <a:t>en </a:t>
            </a:r>
            <a:r>
              <a:rPr lang="fr-FR" sz="2766" dirty="0" smtClean="0">
                <a:cs typeface="Calibri"/>
              </a:rPr>
              <a:t>cascade</a:t>
            </a:r>
            <a:endParaRPr lang="fr-FR" sz="2766" dirty="0" smtClean="0">
              <a:latin typeface="Calibri"/>
              <a:cs typeface="Calibri"/>
            </a:endParaRPr>
          </a:p>
          <a:p>
            <a:pPr marL="925340" lvl="1" indent="-457200">
              <a:lnSpc>
                <a:spcPct val="150000"/>
              </a:lnSpc>
              <a:spcBef>
                <a:spcPts val="381"/>
              </a:spcBef>
              <a:buFont typeface="Wingdings" panose="05000000000000000000" pitchFamily="2" charset="2"/>
              <a:buChar char="Ø"/>
              <a:tabLst>
                <a:tab pos="755472" algn="l"/>
              </a:tabLst>
            </a:pPr>
            <a:r>
              <a:rPr sz="2766" spc="-23" dirty="0" smtClean="0">
                <a:latin typeface="Calibri"/>
                <a:cs typeface="Calibri"/>
              </a:rPr>
              <a:t>...</a:t>
            </a:r>
            <a:endParaRPr sz="2766" dirty="0">
              <a:latin typeface="Calibri"/>
              <a:cs typeface="Calibri"/>
            </a:endParaRPr>
          </a:p>
        </p:txBody>
      </p:sp>
      <p:sp>
        <p:nvSpPr>
          <p:cNvPr id="7"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8" name="Rectangle 7"/>
          <p:cNvSpPr/>
          <p:nvPr/>
        </p:nvSpPr>
        <p:spPr>
          <a:xfrm>
            <a:off x="244640"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r>
              <a:rPr lang="fr-FR" sz="3000" b="1" spc="145" dirty="0" smtClean="0">
                <a:solidFill>
                  <a:schemeClr val="accent5"/>
                </a:solidFill>
                <a:cs typeface="Calibri"/>
              </a:rPr>
              <a:t>:</a:t>
            </a:r>
          </a:p>
          <a:p>
            <a:pPr marL="3455" lvl="0">
              <a:spcBef>
                <a:spcPts val="481"/>
              </a:spcBef>
            </a:pPr>
            <a:r>
              <a:rPr lang="fr-FR" sz="3000" b="1" spc="145" dirty="0" smtClean="0">
                <a:solidFill>
                  <a:srgbClr val="C00000"/>
                </a:solidFill>
                <a:cs typeface="Calibri"/>
              </a:rPr>
              <a:t>Modèles de Réalisations de Logiciel</a:t>
            </a:r>
            <a:endParaRPr lang="fr-FR" sz="3000" b="1" spc="145" dirty="0">
              <a:solidFill>
                <a:srgbClr val="C00000"/>
              </a:solidFill>
              <a:cs typeface="Calibri"/>
            </a:endParaRPr>
          </a:p>
        </p:txBody>
      </p:sp>
      <p:sp>
        <p:nvSpPr>
          <p:cNvPr id="9" name="object 4"/>
          <p:cNvSpPr txBox="1"/>
          <p:nvPr/>
        </p:nvSpPr>
        <p:spPr>
          <a:xfrm>
            <a:off x="5609836" y="2653959"/>
            <a:ext cx="6332268" cy="3465178"/>
          </a:xfrm>
          <a:prstGeom prst="rect">
            <a:avLst/>
          </a:prstGeom>
        </p:spPr>
        <p:txBody>
          <a:bodyPr vert="horz" wrap="square" lIns="0" tIns="59308" rIns="0" bIns="0" rtlCol="0">
            <a:spAutoFit/>
          </a:bodyPr>
          <a:lstStyle/>
          <a:p>
            <a:pPr marL="462382" indent="-457200">
              <a:lnSpc>
                <a:spcPct val="150000"/>
              </a:lnSpc>
              <a:spcBef>
                <a:spcPts val="32"/>
              </a:spcBef>
              <a:buFont typeface="Wingdings" panose="05000000000000000000" pitchFamily="2" charset="2"/>
              <a:buChar char="v"/>
            </a:pPr>
            <a:r>
              <a:rPr lang="fr-FR" sz="2800" b="1" dirty="0" smtClean="0">
                <a:solidFill>
                  <a:schemeClr val="accent6">
                    <a:lumMod val="50000"/>
                  </a:schemeClr>
                </a:solidFill>
                <a:cs typeface="Calibri"/>
              </a:rPr>
              <a:t>Modèles</a:t>
            </a:r>
            <a:r>
              <a:rPr lang="fr-FR" sz="2800" b="1" spc="-36" dirty="0" smtClean="0">
                <a:solidFill>
                  <a:schemeClr val="accent6">
                    <a:lumMod val="50000"/>
                  </a:schemeClr>
                </a:solidFill>
                <a:cs typeface="Calibri"/>
              </a:rPr>
              <a:t> Non </a:t>
            </a:r>
            <a:r>
              <a:rPr lang="fr-FR" sz="2800" b="1" dirty="0" smtClean="0">
                <a:solidFill>
                  <a:schemeClr val="accent6">
                    <a:lumMod val="50000"/>
                  </a:schemeClr>
                </a:solidFill>
                <a:cs typeface="Calibri"/>
              </a:rPr>
              <a:t>linéaires </a:t>
            </a:r>
            <a:r>
              <a:rPr lang="fr-FR" sz="2800" b="1" dirty="0">
                <a:solidFill>
                  <a:schemeClr val="accent6">
                    <a:lumMod val="50000"/>
                  </a:schemeClr>
                </a:solidFill>
                <a:cs typeface="Calibri"/>
              </a:rPr>
              <a:t>et</a:t>
            </a:r>
            <a:r>
              <a:rPr lang="fr-FR" sz="2800" b="1" spc="-36" dirty="0">
                <a:solidFill>
                  <a:schemeClr val="accent6">
                    <a:lumMod val="50000"/>
                  </a:schemeClr>
                </a:solidFill>
                <a:cs typeface="Calibri"/>
              </a:rPr>
              <a:t> </a:t>
            </a:r>
            <a:r>
              <a:rPr lang="fr-FR" sz="2800" b="1" spc="-9" dirty="0">
                <a:solidFill>
                  <a:schemeClr val="accent6">
                    <a:lumMod val="50000"/>
                  </a:schemeClr>
                </a:solidFill>
                <a:cs typeface="Calibri"/>
              </a:rPr>
              <a:t>incrémentaux</a:t>
            </a:r>
            <a:endParaRPr lang="fr-FR" sz="2800" b="1" dirty="0">
              <a:solidFill>
                <a:schemeClr val="accent6">
                  <a:lumMod val="50000"/>
                </a:schemeClr>
              </a:solidFill>
              <a:cs typeface="Calibri"/>
            </a:endParaRPr>
          </a:p>
          <a:p>
            <a:pPr marL="925340" lvl="1" indent="-457200">
              <a:lnSpc>
                <a:spcPct val="150000"/>
              </a:lnSpc>
              <a:spcBef>
                <a:spcPts val="381"/>
              </a:spcBef>
              <a:buFont typeface="Wingdings" panose="05000000000000000000" pitchFamily="2" charset="2"/>
              <a:buChar char="Ø"/>
              <a:tabLst>
                <a:tab pos="755472" algn="l"/>
              </a:tabLst>
            </a:pPr>
            <a:r>
              <a:rPr sz="2766" spc="-9" dirty="0" err="1" smtClean="0">
                <a:latin typeface="Calibri"/>
                <a:cs typeface="Calibri"/>
              </a:rPr>
              <a:t>prototypage</a:t>
            </a:r>
            <a:endParaRPr sz="2766" dirty="0">
              <a:latin typeface="Calibri"/>
              <a:cs typeface="Calibri"/>
            </a:endParaRPr>
          </a:p>
          <a:p>
            <a:pPr marL="925340" lvl="1" indent="-457200">
              <a:lnSpc>
                <a:spcPct val="150000"/>
              </a:lnSpc>
              <a:spcBef>
                <a:spcPts val="381"/>
              </a:spcBef>
              <a:buFont typeface="Wingdings" panose="05000000000000000000" pitchFamily="2" charset="2"/>
              <a:buChar char="Ø"/>
              <a:tabLst>
                <a:tab pos="755472" algn="l"/>
              </a:tabLst>
            </a:pPr>
            <a:r>
              <a:rPr sz="2766" dirty="0">
                <a:latin typeface="Calibri"/>
                <a:cs typeface="Calibri"/>
              </a:rPr>
              <a:t>modèles</a:t>
            </a:r>
            <a:r>
              <a:rPr sz="2766" spc="103" dirty="0">
                <a:latin typeface="Calibri"/>
                <a:cs typeface="Calibri"/>
              </a:rPr>
              <a:t> </a:t>
            </a:r>
            <a:r>
              <a:rPr sz="2766" spc="-9" dirty="0">
                <a:latin typeface="Calibri"/>
                <a:cs typeface="Calibri"/>
              </a:rPr>
              <a:t>incrémentaux</a:t>
            </a:r>
            <a:endParaRPr sz="2766" dirty="0">
              <a:latin typeface="Calibri"/>
              <a:cs typeface="Calibri"/>
            </a:endParaRPr>
          </a:p>
          <a:p>
            <a:pPr marL="925340" lvl="1" indent="-457200">
              <a:lnSpc>
                <a:spcPct val="150000"/>
              </a:lnSpc>
              <a:spcBef>
                <a:spcPts val="381"/>
              </a:spcBef>
              <a:buFont typeface="Wingdings" panose="05000000000000000000" pitchFamily="2" charset="2"/>
              <a:buChar char="Ø"/>
              <a:tabLst>
                <a:tab pos="755472" algn="l"/>
              </a:tabLst>
            </a:pPr>
            <a:r>
              <a:rPr sz="2766" dirty="0">
                <a:latin typeface="Calibri"/>
                <a:cs typeface="Calibri"/>
              </a:rPr>
              <a:t>modèle</a:t>
            </a:r>
            <a:r>
              <a:rPr sz="2766" spc="50" dirty="0">
                <a:latin typeface="Calibri"/>
                <a:cs typeface="Calibri"/>
              </a:rPr>
              <a:t> </a:t>
            </a:r>
            <a:r>
              <a:rPr sz="2766" dirty="0">
                <a:latin typeface="Calibri"/>
                <a:cs typeface="Calibri"/>
              </a:rPr>
              <a:t>en</a:t>
            </a:r>
            <a:r>
              <a:rPr sz="2766" spc="82" dirty="0">
                <a:latin typeface="Calibri"/>
                <a:cs typeface="Calibri"/>
              </a:rPr>
              <a:t> </a:t>
            </a:r>
            <a:r>
              <a:rPr sz="2766" spc="-9" dirty="0">
                <a:latin typeface="Calibri"/>
                <a:cs typeface="Calibri"/>
              </a:rPr>
              <a:t>spirale</a:t>
            </a:r>
            <a:endParaRPr sz="2766" dirty="0">
              <a:latin typeface="Calibri"/>
              <a:cs typeface="Calibri"/>
            </a:endParaRPr>
          </a:p>
          <a:p>
            <a:pPr marL="925340" lvl="1" indent="-457200">
              <a:lnSpc>
                <a:spcPct val="150000"/>
              </a:lnSpc>
              <a:spcBef>
                <a:spcPts val="381"/>
              </a:spcBef>
              <a:buFont typeface="Wingdings" panose="05000000000000000000" pitchFamily="2" charset="2"/>
              <a:buChar char="Ø"/>
              <a:tabLst>
                <a:tab pos="755472" algn="l"/>
              </a:tabLst>
            </a:pPr>
            <a:r>
              <a:rPr sz="2766" spc="-23" dirty="0">
                <a:latin typeface="Calibri"/>
                <a:cs typeface="Calibri"/>
              </a:rPr>
              <a:t>...</a:t>
            </a:r>
            <a:endParaRPr sz="2766" dirty="0">
              <a:latin typeface="Calibri"/>
              <a:cs typeface="Calibri"/>
            </a:endParaRPr>
          </a:p>
        </p:txBody>
      </p:sp>
    </p:spTree>
    <p:extLst>
      <p:ext uri="{BB962C8B-B14F-4D97-AF65-F5344CB8AC3E}">
        <p14:creationId xmlns:p14="http://schemas.microsoft.com/office/powerpoint/2010/main" val="247840631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42942" y="1687460"/>
            <a:ext cx="4106115" cy="677108"/>
          </a:xfrm>
          <a:prstGeom prst="rect">
            <a:avLst/>
          </a:prstGeom>
        </p:spPr>
        <p:txBody>
          <a:bodyPr vert="horz" wrap="square" lIns="0" tIns="0" rIns="0" bIns="0" rtlCol="0" anchor="ctr">
            <a:spAutoFit/>
          </a:bodyPr>
          <a:lstStyle/>
          <a:p>
            <a:pPr marL="322580"/>
            <a:r>
              <a:rPr sz="2800" b="1" dirty="0"/>
              <a:t>Fonctions</a:t>
            </a:r>
            <a:r>
              <a:rPr spc="-20" dirty="0"/>
              <a:t> </a:t>
            </a:r>
            <a:r>
              <a:rPr sz="2800" b="1" dirty="0"/>
              <a:t>d'agrégation</a:t>
            </a:r>
          </a:p>
        </p:txBody>
      </p:sp>
      <p:sp>
        <p:nvSpPr>
          <p:cNvPr id="3" name="object 3"/>
          <p:cNvSpPr txBox="1"/>
          <p:nvPr/>
        </p:nvSpPr>
        <p:spPr>
          <a:xfrm>
            <a:off x="546862" y="3982854"/>
            <a:ext cx="10312781" cy="2875146"/>
          </a:xfrm>
          <a:prstGeom prst="rect">
            <a:avLst/>
          </a:prstGeom>
        </p:spPr>
        <p:txBody>
          <a:bodyPr vert="horz" wrap="square" lIns="0" tIns="0" rIns="0" bIns="0" rtlCol="0">
            <a:spAutoFit/>
          </a:bodyPr>
          <a:lstStyle/>
          <a:p>
            <a:pPr marL="355600" marR="422275" indent="-342900">
              <a:lnSpc>
                <a:spcPts val="2160"/>
              </a:lnSpc>
              <a:buClr>
                <a:srgbClr val="000098"/>
              </a:buClr>
              <a:buFont typeface="Times New Roman"/>
              <a:buChar char="•"/>
              <a:tabLst>
                <a:tab pos="355600" algn="l"/>
              </a:tabLst>
            </a:pPr>
            <a:r>
              <a:rPr sz="2000" dirty="0">
                <a:solidFill>
                  <a:srgbClr val="000098"/>
                </a:solidFill>
                <a:latin typeface="Times New Roman"/>
                <a:cs typeface="Times New Roman"/>
              </a:rPr>
              <a:t>U</a:t>
            </a:r>
            <a:r>
              <a:rPr sz="2000" spc="-10" dirty="0">
                <a:solidFill>
                  <a:srgbClr val="000098"/>
                </a:solidFill>
                <a:latin typeface="Times New Roman"/>
                <a:cs typeface="Times New Roman"/>
              </a:rPr>
              <a:t>n</a:t>
            </a:r>
            <a:r>
              <a:rPr sz="2000" dirty="0">
                <a:solidFill>
                  <a:srgbClr val="000098"/>
                </a:solidFill>
                <a:latin typeface="Times New Roman"/>
                <a:cs typeface="Times New Roman"/>
              </a:rPr>
              <a:t>e</a:t>
            </a:r>
            <a:r>
              <a:rPr sz="2000" spc="-10" dirty="0">
                <a:solidFill>
                  <a:srgbClr val="000098"/>
                </a:solidFill>
                <a:latin typeface="Times New Roman"/>
                <a:cs typeface="Times New Roman"/>
              </a:rPr>
              <a:t> f</a:t>
            </a:r>
            <a:r>
              <a:rPr sz="2000" dirty="0">
                <a:solidFill>
                  <a:srgbClr val="000098"/>
                </a:solidFill>
                <a:latin typeface="Times New Roman"/>
                <a:cs typeface="Times New Roman"/>
              </a:rPr>
              <a:t>on</a:t>
            </a:r>
            <a:r>
              <a:rPr sz="2000" spc="-15" dirty="0">
                <a:solidFill>
                  <a:srgbClr val="000098"/>
                </a:solidFill>
                <a:latin typeface="Times New Roman"/>
                <a:cs typeface="Times New Roman"/>
              </a:rPr>
              <a:t>c</a:t>
            </a:r>
            <a:r>
              <a:rPr sz="2000" dirty="0">
                <a:solidFill>
                  <a:srgbClr val="000098"/>
                </a:solidFill>
                <a:latin typeface="Times New Roman"/>
                <a:cs typeface="Times New Roman"/>
              </a:rPr>
              <a:t>tion</a:t>
            </a:r>
            <a:r>
              <a:rPr sz="2000" spc="-25" dirty="0">
                <a:solidFill>
                  <a:srgbClr val="000098"/>
                </a:solidFill>
                <a:latin typeface="Times New Roman"/>
                <a:cs typeface="Times New Roman"/>
              </a:rPr>
              <a:t> </a:t>
            </a:r>
            <a:r>
              <a:rPr sz="2000" dirty="0">
                <a:solidFill>
                  <a:srgbClr val="000098"/>
                </a:solidFill>
                <a:latin typeface="Times New Roman"/>
                <a:cs typeface="Times New Roman"/>
              </a:rPr>
              <a:t>d</a:t>
            </a:r>
            <a:r>
              <a:rPr sz="2000" spc="-10" dirty="0">
                <a:solidFill>
                  <a:srgbClr val="000098"/>
                </a:solidFill>
                <a:latin typeface="Times New Roman"/>
                <a:cs typeface="Times New Roman"/>
              </a:rPr>
              <a:t>’a</a:t>
            </a:r>
            <a:r>
              <a:rPr sz="2000" spc="-25" dirty="0">
                <a:solidFill>
                  <a:srgbClr val="000098"/>
                </a:solidFill>
                <a:latin typeface="Times New Roman"/>
                <a:cs typeface="Times New Roman"/>
              </a:rPr>
              <a:t>g</a:t>
            </a:r>
            <a:r>
              <a:rPr sz="2000" spc="-10" dirty="0">
                <a:solidFill>
                  <a:srgbClr val="000098"/>
                </a:solidFill>
                <a:latin typeface="Times New Roman"/>
                <a:cs typeface="Times New Roman"/>
              </a:rPr>
              <a:t>ré</a:t>
            </a:r>
            <a:r>
              <a:rPr sz="2000" spc="-25" dirty="0">
                <a:solidFill>
                  <a:srgbClr val="000098"/>
                </a:solidFill>
                <a:latin typeface="Times New Roman"/>
                <a:cs typeface="Times New Roman"/>
              </a:rPr>
              <a:t>g</a:t>
            </a:r>
            <a:r>
              <a:rPr sz="2000" spc="-10" dirty="0">
                <a:solidFill>
                  <a:srgbClr val="000098"/>
                </a:solidFill>
                <a:latin typeface="Times New Roman"/>
                <a:cs typeface="Times New Roman"/>
              </a:rPr>
              <a:t>a</a:t>
            </a:r>
            <a:r>
              <a:rPr sz="2000" dirty="0">
                <a:solidFill>
                  <a:srgbClr val="000098"/>
                </a:solidFill>
                <a:latin typeface="Times New Roman"/>
                <a:cs typeface="Times New Roman"/>
              </a:rPr>
              <a:t>tion</a:t>
            </a:r>
            <a:r>
              <a:rPr sz="2000" spc="50" dirty="0">
                <a:solidFill>
                  <a:srgbClr val="000098"/>
                </a:solidFill>
                <a:latin typeface="Times New Roman"/>
                <a:cs typeface="Times New Roman"/>
              </a:rPr>
              <a:t> </a:t>
            </a:r>
            <a:r>
              <a:rPr sz="2000" dirty="0">
                <a:solidFill>
                  <a:srgbClr val="000098"/>
                </a:solidFill>
                <a:latin typeface="Times New Roman"/>
                <a:cs typeface="Times New Roman"/>
              </a:rPr>
              <a:t>p</a:t>
            </a:r>
            <a:r>
              <a:rPr sz="2000" spc="-10" dirty="0">
                <a:solidFill>
                  <a:srgbClr val="000098"/>
                </a:solidFill>
                <a:latin typeface="Times New Roman"/>
                <a:cs typeface="Times New Roman"/>
              </a:rPr>
              <a:t>er</a:t>
            </a:r>
            <a:r>
              <a:rPr sz="2000" dirty="0">
                <a:solidFill>
                  <a:srgbClr val="000098"/>
                </a:solidFill>
                <a:latin typeface="Times New Roman"/>
                <a:cs typeface="Times New Roman"/>
              </a:rPr>
              <a:t>m</a:t>
            </a:r>
            <a:r>
              <a:rPr sz="2000" spc="-10" dirty="0">
                <a:solidFill>
                  <a:srgbClr val="000098"/>
                </a:solidFill>
                <a:latin typeface="Times New Roman"/>
                <a:cs typeface="Times New Roman"/>
              </a:rPr>
              <a:t>e</a:t>
            </a:r>
            <a:r>
              <a:rPr sz="2000" dirty="0">
                <a:solidFill>
                  <a:srgbClr val="000098"/>
                </a:solidFill>
                <a:latin typeface="Times New Roman"/>
                <a:cs typeface="Times New Roman"/>
              </a:rPr>
              <a:t>t de</a:t>
            </a:r>
            <a:r>
              <a:rPr sz="2000" spc="-10" dirty="0">
                <a:solidFill>
                  <a:srgbClr val="000098"/>
                </a:solidFill>
                <a:latin typeface="Times New Roman"/>
                <a:cs typeface="Times New Roman"/>
              </a:rPr>
              <a:t> ca</a:t>
            </a:r>
            <a:r>
              <a:rPr sz="2000" dirty="0">
                <a:solidFill>
                  <a:srgbClr val="000098"/>
                </a:solidFill>
                <a:latin typeface="Times New Roman"/>
                <a:cs typeface="Times New Roman"/>
              </a:rPr>
              <a:t>lc</a:t>
            </a:r>
            <a:r>
              <a:rPr sz="2000" spc="-10" dirty="0">
                <a:solidFill>
                  <a:srgbClr val="000098"/>
                </a:solidFill>
                <a:latin typeface="Times New Roman"/>
                <a:cs typeface="Times New Roman"/>
              </a:rPr>
              <a:t>u</a:t>
            </a:r>
            <a:r>
              <a:rPr sz="2000" dirty="0">
                <a:solidFill>
                  <a:srgbClr val="000098"/>
                </a:solidFill>
                <a:latin typeface="Times New Roman"/>
                <a:cs typeface="Times New Roman"/>
              </a:rPr>
              <a:t>ler</a:t>
            </a:r>
            <a:r>
              <a:rPr sz="2000" spc="30" dirty="0">
                <a:solidFill>
                  <a:srgbClr val="000098"/>
                </a:solidFill>
                <a:latin typeface="Times New Roman"/>
                <a:cs typeface="Times New Roman"/>
              </a:rPr>
              <a:t> </a:t>
            </a:r>
            <a:r>
              <a:rPr sz="2000" b="1" dirty="0">
                <a:solidFill>
                  <a:srgbClr val="000098"/>
                </a:solidFill>
                <a:latin typeface="Times New Roman"/>
                <a:cs typeface="Times New Roman"/>
              </a:rPr>
              <a:t>une</a:t>
            </a:r>
            <a:r>
              <a:rPr sz="2000" b="1" spc="-30" dirty="0">
                <a:solidFill>
                  <a:srgbClr val="000098"/>
                </a:solidFill>
                <a:latin typeface="Times New Roman"/>
                <a:cs typeface="Times New Roman"/>
              </a:rPr>
              <a:t> </a:t>
            </a:r>
            <a:r>
              <a:rPr sz="2000" b="1" spc="-5" dirty="0">
                <a:solidFill>
                  <a:srgbClr val="000098"/>
                </a:solidFill>
                <a:latin typeface="Times New Roman"/>
                <a:cs typeface="Times New Roman"/>
              </a:rPr>
              <a:t>s</a:t>
            </a:r>
            <a:r>
              <a:rPr sz="2000" b="1" spc="-10" dirty="0">
                <a:solidFill>
                  <a:srgbClr val="000098"/>
                </a:solidFill>
                <a:latin typeface="Times New Roman"/>
                <a:cs typeface="Times New Roman"/>
              </a:rPr>
              <a:t>e</a:t>
            </a:r>
            <a:r>
              <a:rPr sz="2000" b="1" dirty="0">
                <a:solidFill>
                  <a:srgbClr val="000098"/>
                </a:solidFill>
                <a:latin typeface="Times New Roman"/>
                <a:cs typeface="Times New Roman"/>
              </a:rPr>
              <a:t>ule val</a:t>
            </a:r>
            <a:r>
              <a:rPr sz="2000" b="1" spc="-10" dirty="0">
                <a:solidFill>
                  <a:srgbClr val="000098"/>
                </a:solidFill>
                <a:latin typeface="Times New Roman"/>
                <a:cs typeface="Times New Roman"/>
              </a:rPr>
              <a:t>e</a:t>
            </a:r>
            <a:r>
              <a:rPr sz="2000" b="1" dirty="0">
                <a:solidFill>
                  <a:srgbClr val="000098"/>
                </a:solidFill>
                <a:latin typeface="Times New Roman"/>
                <a:cs typeface="Times New Roman"/>
              </a:rPr>
              <a:t>ur </a:t>
            </a:r>
            <a:r>
              <a:rPr sz="2000" spc="-15" dirty="0">
                <a:solidFill>
                  <a:srgbClr val="000098"/>
                </a:solidFill>
                <a:latin typeface="Times New Roman"/>
                <a:cs typeface="Times New Roman"/>
              </a:rPr>
              <a:t>numé</a:t>
            </a:r>
            <a:r>
              <a:rPr sz="2000" spc="-20" dirty="0">
                <a:solidFill>
                  <a:srgbClr val="000098"/>
                </a:solidFill>
                <a:latin typeface="Times New Roman"/>
                <a:cs typeface="Times New Roman"/>
              </a:rPr>
              <a:t>r</a:t>
            </a:r>
            <a:r>
              <a:rPr sz="2000" spc="-10" dirty="0">
                <a:solidFill>
                  <a:srgbClr val="000098"/>
                </a:solidFill>
                <a:latin typeface="Times New Roman"/>
                <a:cs typeface="Times New Roman"/>
              </a:rPr>
              <a:t>ique</a:t>
            </a:r>
            <a:r>
              <a:rPr sz="2000" spc="-25" dirty="0">
                <a:solidFill>
                  <a:srgbClr val="000098"/>
                </a:solidFill>
                <a:latin typeface="Times New Roman"/>
                <a:cs typeface="Times New Roman"/>
              </a:rPr>
              <a:t> </a:t>
            </a:r>
            <a:r>
              <a:rPr sz="2000" b="1" dirty="0">
                <a:solidFill>
                  <a:srgbClr val="000098"/>
                </a:solidFill>
                <a:latin typeface="Times New Roman"/>
                <a:cs typeface="Times New Roman"/>
              </a:rPr>
              <a:t>à </a:t>
            </a:r>
            <a:r>
              <a:rPr sz="2000" b="1" spc="5" dirty="0">
                <a:solidFill>
                  <a:srgbClr val="000098"/>
                </a:solidFill>
                <a:latin typeface="Times New Roman"/>
                <a:cs typeface="Times New Roman"/>
              </a:rPr>
              <a:t>p</a:t>
            </a:r>
            <a:r>
              <a:rPr sz="2000" b="1" spc="-10" dirty="0">
                <a:solidFill>
                  <a:srgbClr val="000098"/>
                </a:solidFill>
                <a:latin typeface="Times New Roman"/>
                <a:cs typeface="Times New Roman"/>
              </a:rPr>
              <a:t>a</a:t>
            </a:r>
            <a:r>
              <a:rPr sz="2000" b="1" spc="-20" dirty="0">
                <a:solidFill>
                  <a:srgbClr val="000098"/>
                </a:solidFill>
                <a:latin typeface="Times New Roman"/>
                <a:cs typeface="Times New Roman"/>
              </a:rPr>
              <a:t>r</a:t>
            </a:r>
            <a:r>
              <a:rPr sz="2000" b="1" spc="-10" dirty="0">
                <a:solidFill>
                  <a:srgbClr val="000098"/>
                </a:solidFill>
                <a:latin typeface="Times New Roman"/>
                <a:cs typeface="Times New Roman"/>
              </a:rPr>
              <a:t>tir</a:t>
            </a:r>
            <a:r>
              <a:rPr sz="2000" b="1" spc="-5" dirty="0">
                <a:solidFill>
                  <a:srgbClr val="000098"/>
                </a:solidFill>
                <a:latin typeface="Times New Roman"/>
                <a:cs typeface="Times New Roman"/>
              </a:rPr>
              <a:t> </a:t>
            </a:r>
            <a:r>
              <a:rPr sz="2000" spc="-10" dirty="0">
                <a:solidFill>
                  <a:srgbClr val="000098"/>
                </a:solidFill>
                <a:latin typeface="Times New Roman"/>
                <a:cs typeface="Times New Roman"/>
              </a:rPr>
              <a:t>d</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val</a:t>
            </a:r>
            <a:r>
              <a:rPr sz="2000" spc="-20" dirty="0">
                <a:solidFill>
                  <a:srgbClr val="000098"/>
                </a:solidFill>
                <a:latin typeface="Times New Roman"/>
                <a:cs typeface="Times New Roman"/>
              </a:rPr>
              <a:t>e</a:t>
            </a:r>
            <a:r>
              <a:rPr sz="2000" dirty="0">
                <a:solidFill>
                  <a:srgbClr val="000098"/>
                </a:solidFill>
                <a:latin typeface="Times New Roman"/>
                <a:cs typeface="Times New Roman"/>
              </a:rPr>
              <a:t>u</a:t>
            </a:r>
            <a:r>
              <a:rPr sz="2000" spc="-10" dirty="0">
                <a:solidFill>
                  <a:srgbClr val="000098"/>
                </a:solidFill>
                <a:latin typeface="Times New Roman"/>
                <a:cs typeface="Times New Roman"/>
              </a:rPr>
              <a:t>r</a:t>
            </a:r>
            <a:r>
              <a:rPr sz="2000" dirty="0">
                <a:solidFill>
                  <a:srgbClr val="000098"/>
                </a:solidFill>
                <a:latin typeface="Times New Roman"/>
                <a:cs typeface="Times New Roman"/>
              </a:rPr>
              <a:t>s </a:t>
            </a:r>
            <a:r>
              <a:rPr sz="2000" b="1" spc="5" dirty="0">
                <a:solidFill>
                  <a:srgbClr val="000098"/>
                </a:solidFill>
                <a:latin typeface="Times New Roman"/>
                <a:cs typeface="Times New Roman"/>
              </a:rPr>
              <a:t>d</a:t>
            </a:r>
            <a:r>
              <a:rPr sz="2000" b="1" spc="-10" dirty="0">
                <a:solidFill>
                  <a:srgbClr val="000098"/>
                </a:solidFill>
                <a:latin typeface="Times New Roman"/>
                <a:cs typeface="Times New Roman"/>
              </a:rPr>
              <a:t>e </a:t>
            </a:r>
            <a:r>
              <a:rPr sz="2000" b="1" spc="5" dirty="0">
                <a:solidFill>
                  <a:srgbClr val="000098"/>
                </a:solidFill>
                <a:latin typeface="Times New Roman"/>
                <a:cs typeface="Times New Roman"/>
              </a:rPr>
              <a:t>p</a:t>
            </a:r>
            <a:r>
              <a:rPr sz="2000" b="1" spc="-10" dirty="0">
                <a:solidFill>
                  <a:srgbClr val="000098"/>
                </a:solidFill>
                <a:latin typeface="Times New Roman"/>
                <a:cs typeface="Times New Roman"/>
              </a:rPr>
              <a:t>lu</a:t>
            </a:r>
            <a:r>
              <a:rPr sz="2000" b="1" spc="-15" dirty="0">
                <a:solidFill>
                  <a:srgbClr val="000098"/>
                </a:solidFill>
                <a:latin typeface="Times New Roman"/>
                <a:cs typeface="Times New Roman"/>
              </a:rPr>
              <a:t>s</a:t>
            </a:r>
            <a:r>
              <a:rPr sz="2000" b="1" spc="-10" dirty="0">
                <a:solidFill>
                  <a:srgbClr val="000098"/>
                </a:solidFill>
                <a:latin typeface="Times New Roman"/>
                <a:cs typeface="Times New Roman"/>
              </a:rPr>
              <a:t>i</a:t>
            </a:r>
            <a:r>
              <a:rPr sz="2000" b="1" spc="-20" dirty="0">
                <a:solidFill>
                  <a:srgbClr val="000098"/>
                </a:solidFill>
                <a:latin typeface="Times New Roman"/>
                <a:cs typeface="Times New Roman"/>
              </a:rPr>
              <a:t>e</a:t>
            </a:r>
            <a:r>
              <a:rPr sz="2000" b="1" spc="5" dirty="0">
                <a:solidFill>
                  <a:srgbClr val="000098"/>
                </a:solidFill>
                <a:latin typeface="Times New Roman"/>
                <a:cs typeface="Times New Roman"/>
              </a:rPr>
              <a:t>u</a:t>
            </a:r>
            <a:r>
              <a:rPr sz="2000" b="1" spc="-20" dirty="0">
                <a:solidFill>
                  <a:srgbClr val="000098"/>
                </a:solidFill>
                <a:latin typeface="Times New Roman"/>
                <a:cs typeface="Times New Roman"/>
              </a:rPr>
              <a:t>r</a:t>
            </a:r>
            <a:r>
              <a:rPr sz="2000" b="1" dirty="0">
                <a:solidFill>
                  <a:srgbClr val="000098"/>
                </a:solidFill>
                <a:latin typeface="Times New Roman"/>
                <a:cs typeface="Times New Roman"/>
              </a:rPr>
              <a:t>s</a:t>
            </a:r>
            <a:r>
              <a:rPr sz="2000" b="1" spc="-25" dirty="0">
                <a:solidFill>
                  <a:srgbClr val="000098"/>
                </a:solidFill>
                <a:latin typeface="Times New Roman"/>
                <a:cs typeface="Times New Roman"/>
              </a:rPr>
              <a:t> </a:t>
            </a:r>
            <a:r>
              <a:rPr sz="2000" spc="-1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20" dirty="0">
                <a:solidFill>
                  <a:srgbClr val="000098"/>
                </a:solidFill>
                <a:latin typeface="Times New Roman"/>
                <a:cs typeface="Times New Roman"/>
              </a:rPr>
              <a:t> </a:t>
            </a:r>
            <a:r>
              <a:rPr sz="2000" dirty="0">
                <a:solidFill>
                  <a:srgbClr val="000098"/>
                </a:solidFill>
                <a:latin typeface="Times New Roman"/>
                <a:cs typeface="Times New Roman"/>
              </a:rPr>
              <a:t>pour</a:t>
            </a:r>
            <a:r>
              <a:rPr sz="2000" spc="10" dirty="0">
                <a:solidFill>
                  <a:srgbClr val="000098"/>
                </a:solidFill>
                <a:latin typeface="Times New Roman"/>
                <a:cs typeface="Times New Roman"/>
              </a:rPr>
              <a:t> </a:t>
            </a:r>
            <a:r>
              <a:rPr sz="2000" dirty="0">
                <a:solidFill>
                  <a:srgbClr val="000098"/>
                </a:solidFill>
                <a:latin typeface="Times New Roman"/>
                <a:cs typeface="Times New Roman"/>
              </a:rPr>
              <a:t>un </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t</a:t>
            </a:r>
            <a:r>
              <a:rPr sz="2000" spc="-10" dirty="0">
                <a:solidFill>
                  <a:srgbClr val="000098"/>
                </a:solidFill>
                <a:latin typeface="Times New Roman"/>
                <a:cs typeface="Times New Roman"/>
              </a:rPr>
              <a:t>ribut</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donné</a:t>
            </a:r>
            <a:endParaRPr sz="2000" dirty="0">
              <a:latin typeface="Times New Roman"/>
              <a:cs typeface="Times New Roman"/>
            </a:endParaRPr>
          </a:p>
          <a:p>
            <a:pPr marL="754380" lvl="1" indent="-284480">
              <a:spcBef>
                <a:spcPts val="1050"/>
              </a:spcBef>
              <a:buSzPct val="75000"/>
              <a:buFont typeface="Wingdings"/>
              <a:buChar char=""/>
              <a:tabLst>
                <a:tab pos="754380" algn="l"/>
              </a:tabLst>
            </a:pPr>
            <a:r>
              <a:rPr spc="-15" dirty="0">
                <a:solidFill>
                  <a:srgbClr val="000098"/>
                </a:solidFill>
                <a:latin typeface="Times New Roman"/>
                <a:cs typeface="Times New Roman"/>
              </a:rPr>
              <a:t>E</a:t>
            </a:r>
            <a:r>
              <a:rPr spc="-30" dirty="0">
                <a:solidFill>
                  <a:srgbClr val="000098"/>
                </a:solidFill>
                <a:latin typeface="Times New Roman"/>
                <a:cs typeface="Times New Roman"/>
              </a:rPr>
              <a:t>x</a:t>
            </a:r>
            <a:r>
              <a:rPr spc="-10" dirty="0">
                <a:solidFill>
                  <a:srgbClr val="000098"/>
                </a:solidFill>
                <a:latin typeface="Times New Roman"/>
                <a:cs typeface="Times New Roman"/>
              </a:rPr>
              <a:t>e</a:t>
            </a:r>
            <a:r>
              <a:rPr spc="-35" dirty="0">
                <a:solidFill>
                  <a:srgbClr val="000098"/>
                </a:solidFill>
                <a:latin typeface="Times New Roman"/>
                <a:cs typeface="Times New Roman"/>
              </a:rPr>
              <a:t>m</a:t>
            </a:r>
            <a:r>
              <a:rPr spc="-10" dirty="0">
                <a:solidFill>
                  <a:srgbClr val="000098"/>
                </a:solidFill>
                <a:latin typeface="Times New Roman"/>
                <a:cs typeface="Times New Roman"/>
              </a:rPr>
              <a:t>ple:</a:t>
            </a:r>
            <a:r>
              <a:rPr spc="25" dirty="0">
                <a:solidFill>
                  <a:srgbClr val="000098"/>
                </a:solidFill>
                <a:latin typeface="Times New Roman"/>
                <a:cs typeface="Times New Roman"/>
              </a:rPr>
              <a:t> </a:t>
            </a:r>
            <a:r>
              <a:rPr spc="-10" dirty="0">
                <a:solidFill>
                  <a:srgbClr val="000098"/>
                </a:solidFill>
                <a:latin typeface="Times New Roman"/>
                <a:cs typeface="Times New Roman"/>
              </a:rPr>
              <a:t>la </a:t>
            </a:r>
            <a:r>
              <a:rPr spc="-15" dirty="0">
                <a:solidFill>
                  <a:srgbClr val="000098"/>
                </a:solidFill>
                <a:latin typeface="Times New Roman"/>
                <a:cs typeface="Times New Roman"/>
              </a:rPr>
              <a:t>so</a:t>
            </a:r>
            <a:r>
              <a:rPr spc="-35" dirty="0">
                <a:solidFill>
                  <a:srgbClr val="000098"/>
                </a:solidFill>
                <a:latin typeface="Times New Roman"/>
                <a:cs typeface="Times New Roman"/>
              </a:rPr>
              <a:t>mm</a:t>
            </a:r>
            <a:r>
              <a:rPr spc="-10" dirty="0">
                <a:solidFill>
                  <a:srgbClr val="000098"/>
                </a:solidFill>
                <a:latin typeface="Times New Roman"/>
                <a:cs typeface="Times New Roman"/>
              </a:rPr>
              <a:t>e</a:t>
            </a:r>
            <a:r>
              <a:rPr spc="45" dirty="0">
                <a:solidFill>
                  <a:srgbClr val="000098"/>
                </a:solidFill>
                <a:latin typeface="Times New Roman"/>
                <a:cs typeface="Times New Roman"/>
              </a:rPr>
              <a:t> </a:t>
            </a:r>
            <a:r>
              <a:rPr dirty="0">
                <a:solidFill>
                  <a:srgbClr val="000098"/>
                </a:solidFill>
                <a:latin typeface="Times New Roman"/>
                <a:cs typeface="Times New Roman"/>
              </a:rPr>
              <a:t>des</a:t>
            </a:r>
            <a:r>
              <a:rPr spc="-10" dirty="0">
                <a:solidFill>
                  <a:srgbClr val="000098"/>
                </a:solidFill>
                <a:latin typeface="Times New Roman"/>
                <a:cs typeface="Times New Roman"/>
              </a:rPr>
              <a:t> </a:t>
            </a:r>
            <a:r>
              <a:rPr dirty="0">
                <a:solidFill>
                  <a:srgbClr val="000098"/>
                </a:solidFill>
                <a:latin typeface="Times New Roman"/>
                <a:cs typeface="Times New Roman"/>
              </a:rPr>
              <a:t>bud</a:t>
            </a:r>
            <a:r>
              <a:rPr spc="-20" dirty="0">
                <a:solidFill>
                  <a:srgbClr val="000098"/>
                </a:solidFill>
                <a:latin typeface="Times New Roman"/>
                <a:cs typeface="Times New Roman"/>
              </a:rPr>
              <a:t>g</a:t>
            </a:r>
            <a:r>
              <a:rPr spc="-10" dirty="0">
                <a:solidFill>
                  <a:srgbClr val="000098"/>
                </a:solidFill>
                <a:latin typeface="Times New Roman"/>
                <a:cs typeface="Times New Roman"/>
              </a:rPr>
              <a:t>ets</a:t>
            </a:r>
            <a:r>
              <a:rPr spc="25" dirty="0">
                <a:solidFill>
                  <a:srgbClr val="000098"/>
                </a:solidFill>
                <a:latin typeface="Times New Roman"/>
                <a:cs typeface="Times New Roman"/>
              </a:rPr>
              <a:t> </a:t>
            </a:r>
            <a:r>
              <a:rPr dirty="0">
                <a:solidFill>
                  <a:srgbClr val="000098"/>
                </a:solidFill>
                <a:latin typeface="Times New Roman"/>
                <a:cs typeface="Times New Roman"/>
              </a:rPr>
              <a:t>des</a:t>
            </a:r>
            <a:r>
              <a:rPr spc="-10" dirty="0">
                <a:solidFill>
                  <a:srgbClr val="000098"/>
                </a:solidFill>
                <a:latin typeface="Times New Roman"/>
                <a:cs typeface="Times New Roman"/>
              </a:rPr>
              <a:t> projets</a:t>
            </a:r>
            <a:endParaRPr dirty="0">
              <a:latin typeface="Times New Roman"/>
              <a:cs typeface="Times New Roman"/>
            </a:endParaRPr>
          </a:p>
          <a:p>
            <a:pPr marL="355600" indent="-342900">
              <a:spcBef>
                <a:spcPts val="660"/>
              </a:spcBef>
              <a:buClr>
                <a:srgbClr val="000098"/>
              </a:buClr>
              <a:buFont typeface="Times New Roman"/>
              <a:buChar char="•"/>
              <a:tabLst>
                <a:tab pos="355600" algn="l"/>
              </a:tabLst>
            </a:pPr>
            <a:r>
              <a:rPr sz="2000" dirty="0">
                <a:solidFill>
                  <a:srgbClr val="000098"/>
                </a:solidFill>
                <a:latin typeface="Times New Roman"/>
                <a:cs typeface="Times New Roman"/>
              </a:rPr>
              <a:t>Une</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f</a:t>
            </a:r>
            <a:r>
              <a:rPr sz="2000" dirty="0">
                <a:solidFill>
                  <a:srgbClr val="000098"/>
                </a:solidFill>
                <a:latin typeface="Times New Roman"/>
                <a:cs typeface="Times New Roman"/>
              </a:rPr>
              <a:t>on</a:t>
            </a:r>
            <a:r>
              <a:rPr sz="2000" spc="-10" dirty="0">
                <a:solidFill>
                  <a:srgbClr val="000098"/>
                </a:solidFill>
                <a:latin typeface="Times New Roman"/>
                <a:cs typeface="Times New Roman"/>
              </a:rPr>
              <a:t>c</a:t>
            </a:r>
            <a:r>
              <a:rPr sz="200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r>
              <a:rPr sz="2000" spc="-20" dirty="0">
                <a:solidFill>
                  <a:srgbClr val="000098"/>
                </a:solidFill>
                <a:latin typeface="Times New Roman"/>
                <a:cs typeface="Times New Roman"/>
              </a:rPr>
              <a:t> </a:t>
            </a:r>
            <a:r>
              <a:rPr sz="2000" dirty="0">
                <a:solidFill>
                  <a:srgbClr val="000098"/>
                </a:solidFill>
                <a:latin typeface="Times New Roman"/>
                <a:cs typeface="Times New Roman"/>
              </a:rPr>
              <a:t>d</a:t>
            </a:r>
            <a:r>
              <a:rPr sz="2000" spc="-10" dirty="0">
                <a:solidFill>
                  <a:srgbClr val="000098"/>
                </a:solidFill>
                <a:latin typeface="Times New Roman"/>
                <a:cs typeface="Times New Roman"/>
              </a:rPr>
              <a:t>’a</a:t>
            </a:r>
            <a:r>
              <a:rPr sz="2000" spc="-20" dirty="0">
                <a:solidFill>
                  <a:srgbClr val="000098"/>
                </a:solidFill>
                <a:latin typeface="Times New Roman"/>
                <a:cs typeface="Times New Roman"/>
              </a:rPr>
              <a:t>g</a:t>
            </a:r>
            <a:r>
              <a:rPr sz="2000" spc="-10" dirty="0">
                <a:solidFill>
                  <a:srgbClr val="000098"/>
                </a:solidFill>
                <a:latin typeface="Times New Roman"/>
                <a:cs typeface="Times New Roman"/>
              </a:rPr>
              <a:t>ré</a:t>
            </a:r>
            <a:r>
              <a:rPr sz="2000" spc="-20" dirty="0">
                <a:solidFill>
                  <a:srgbClr val="000098"/>
                </a:solidFill>
                <a:latin typeface="Times New Roman"/>
                <a:cs typeface="Times New Roman"/>
              </a:rPr>
              <a:t>g</a:t>
            </a:r>
            <a:r>
              <a:rPr sz="2000" spc="-10" dirty="0">
                <a:solidFill>
                  <a:srgbClr val="000098"/>
                </a:solidFill>
                <a:latin typeface="Times New Roman"/>
                <a:cs typeface="Times New Roman"/>
              </a:rPr>
              <a:t>a</a:t>
            </a:r>
            <a:r>
              <a:rPr sz="200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r>
              <a:rPr sz="2000" spc="55" dirty="0">
                <a:solidFill>
                  <a:srgbClr val="000098"/>
                </a:solidFill>
                <a:latin typeface="Times New Roman"/>
                <a:cs typeface="Times New Roman"/>
              </a:rPr>
              <a:t> </a:t>
            </a:r>
            <a:r>
              <a:rPr sz="2000" dirty="0">
                <a:solidFill>
                  <a:srgbClr val="000098"/>
                </a:solidFill>
                <a:latin typeface="Times New Roman"/>
                <a:cs typeface="Times New Roman"/>
              </a:rPr>
              <a:t>p</a:t>
            </a:r>
            <a:r>
              <a:rPr sz="2000" spc="-10" dirty="0">
                <a:solidFill>
                  <a:srgbClr val="000098"/>
                </a:solidFill>
                <a:latin typeface="Times New Roman"/>
                <a:cs typeface="Times New Roman"/>
              </a:rPr>
              <a:t>re</a:t>
            </a:r>
            <a:r>
              <a:rPr sz="2000" dirty="0">
                <a:solidFill>
                  <a:srgbClr val="000098"/>
                </a:solidFill>
                <a:latin typeface="Times New Roman"/>
                <a:cs typeface="Times New Roman"/>
              </a:rPr>
              <a:t>nd un </a:t>
            </a:r>
            <a:r>
              <a:rPr sz="2000" spc="-10" dirty="0">
                <a:solidFill>
                  <a:srgbClr val="000098"/>
                </a:solidFill>
                <a:latin typeface="Times New Roman"/>
                <a:cs typeface="Times New Roman"/>
              </a:rPr>
              <a:t>a</a:t>
            </a:r>
            <a:r>
              <a:rPr sz="2000" dirty="0">
                <a:solidFill>
                  <a:srgbClr val="000098"/>
                </a:solidFill>
                <a:latin typeface="Times New Roman"/>
                <a:cs typeface="Times New Roman"/>
              </a:rPr>
              <a:t>t</a:t>
            </a:r>
            <a:r>
              <a:rPr sz="2000" spc="5" dirty="0">
                <a:solidFill>
                  <a:srgbClr val="000098"/>
                </a:solidFill>
                <a:latin typeface="Times New Roman"/>
                <a:cs typeface="Times New Roman"/>
              </a:rPr>
              <a:t>t</a:t>
            </a:r>
            <a:r>
              <a:rPr sz="2000" spc="-10" dirty="0">
                <a:solidFill>
                  <a:srgbClr val="000098"/>
                </a:solidFill>
                <a:latin typeface="Times New Roman"/>
                <a:cs typeface="Times New Roman"/>
              </a:rPr>
              <a:t>r</a:t>
            </a:r>
            <a:r>
              <a:rPr sz="2000" dirty="0">
                <a:solidFill>
                  <a:srgbClr val="000098"/>
                </a:solidFill>
                <a:latin typeface="Times New Roman"/>
                <a:cs typeface="Times New Roman"/>
              </a:rPr>
              <a:t>ibut</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e</a:t>
            </a:r>
            <a:r>
              <a:rPr sz="2000" dirty="0">
                <a:solidFill>
                  <a:srgbClr val="000098"/>
                </a:solidFill>
                <a:latin typeface="Times New Roman"/>
                <a:cs typeface="Times New Roman"/>
              </a:rPr>
              <a:t>n p</a:t>
            </a:r>
            <a:r>
              <a:rPr sz="2000" spc="-10" dirty="0">
                <a:solidFill>
                  <a:srgbClr val="000098"/>
                </a:solidFill>
                <a:latin typeface="Times New Roman"/>
                <a:cs typeface="Times New Roman"/>
              </a:rPr>
              <a:t>ara</a:t>
            </a:r>
            <a:r>
              <a:rPr sz="2000" dirty="0">
                <a:solidFill>
                  <a:srgbClr val="000098"/>
                </a:solidFill>
                <a:latin typeface="Times New Roman"/>
                <a:cs typeface="Times New Roman"/>
              </a:rPr>
              <a:t>mètre</a:t>
            </a:r>
            <a:endParaRPr sz="2000" dirty="0">
              <a:latin typeface="Times New Roman"/>
              <a:cs typeface="Times New Roman"/>
            </a:endParaRPr>
          </a:p>
          <a:p>
            <a:pPr marL="355600" indent="-342900">
              <a:spcBef>
                <a:spcPts val="1160"/>
              </a:spcBef>
              <a:buClr>
                <a:srgbClr val="000098"/>
              </a:buClr>
              <a:buFont typeface="Times New Roman"/>
              <a:buChar char="•"/>
              <a:tabLst>
                <a:tab pos="355600" algn="l"/>
              </a:tabLst>
            </a:pPr>
            <a:r>
              <a:rPr sz="2000" dirty="0">
                <a:solidFill>
                  <a:srgbClr val="000098"/>
                </a:solidFill>
                <a:latin typeface="Times New Roman"/>
                <a:cs typeface="Times New Roman"/>
              </a:rPr>
              <a:t>On uti</a:t>
            </a:r>
            <a:r>
              <a:rPr sz="2000" spc="5" dirty="0">
                <a:solidFill>
                  <a:srgbClr val="000098"/>
                </a:solidFill>
                <a:latin typeface="Times New Roman"/>
                <a:cs typeface="Times New Roman"/>
              </a:rPr>
              <a:t>l</a:t>
            </a:r>
            <a:r>
              <a:rPr sz="2000" dirty="0">
                <a:solidFill>
                  <a:srgbClr val="000098"/>
                </a:solidFill>
                <a:latin typeface="Times New Roman"/>
                <a:cs typeface="Times New Roman"/>
              </a:rPr>
              <a:t>ise</a:t>
            </a:r>
            <a:r>
              <a:rPr sz="2000" spc="-50" dirty="0">
                <a:solidFill>
                  <a:srgbClr val="000098"/>
                </a:solidFill>
                <a:latin typeface="Times New Roman"/>
                <a:cs typeface="Times New Roman"/>
              </a:rPr>
              <a:t> </a:t>
            </a:r>
            <a:r>
              <a:rPr sz="2000" dirty="0">
                <a:solidFill>
                  <a:srgbClr val="000098"/>
                </a:solidFill>
                <a:latin typeface="Times New Roman"/>
                <a:cs typeface="Times New Roman"/>
              </a:rPr>
              <a:t>une</a:t>
            </a:r>
            <a:r>
              <a:rPr sz="2000" spc="-10" dirty="0">
                <a:solidFill>
                  <a:srgbClr val="000098"/>
                </a:solidFill>
                <a:latin typeface="Times New Roman"/>
                <a:cs typeface="Times New Roman"/>
              </a:rPr>
              <a:t> f</a:t>
            </a:r>
            <a:r>
              <a:rPr sz="2000" dirty="0">
                <a:solidFill>
                  <a:srgbClr val="000098"/>
                </a:solidFill>
                <a:latin typeface="Times New Roman"/>
                <a:cs typeface="Times New Roman"/>
              </a:rPr>
              <a:t>on</a:t>
            </a:r>
            <a:r>
              <a:rPr sz="2000" spc="-10" dirty="0">
                <a:solidFill>
                  <a:srgbClr val="000098"/>
                </a:solidFill>
                <a:latin typeface="Times New Roman"/>
                <a:cs typeface="Times New Roman"/>
              </a:rPr>
              <a:t>c</a:t>
            </a:r>
            <a:r>
              <a:rPr sz="200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 d</a:t>
            </a:r>
            <a:r>
              <a:rPr sz="2000" spc="-10" dirty="0">
                <a:solidFill>
                  <a:srgbClr val="000098"/>
                </a:solidFill>
                <a:latin typeface="Times New Roman"/>
                <a:cs typeface="Times New Roman"/>
              </a:rPr>
              <a:t>’a</a:t>
            </a:r>
            <a:r>
              <a:rPr sz="2000" spc="-20" dirty="0">
                <a:solidFill>
                  <a:srgbClr val="000098"/>
                </a:solidFill>
                <a:latin typeface="Times New Roman"/>
                <a:cs typeface="Times New Roman"/>
              </a:rPr>
              <a:t>g</a:t>
            </a:r>
            <a:r>
              <a:rPr sz="2000" spc="-10" dirty="0">
                <a:solidFill>
                  <a:srgbClr val="000098"/>
                </a:solidFill>
                <a:latin typeface="Times New Roman"/>
                <a:cs typeface="Times New Roman"/>
              </a:rPr>
              <a:t>ré</a:t>
            </a:r>
            <a:r>
              <a:rPr sz="2000" spc="-20" dirty="0">
                <a:solidFill>
                  <a:srgbClr val="000098"/>
                </a:solidFill>
                <a:latin typeface="Times New Roman"/>
                <a:cs typeface="Times New Roman"/>
              </a:rPr>
              <a:t>g</a:t>
            </a:r>
            <a:r>
              <a:rPr sz="2000" spc="-10" dirty="0">
                <a:solidFill>
                  <a:srgbClr val="000098"/>
                </a:solidFill>
                <a:latin typeface="Times New Roman"/>
                <a:cs typeface="Times New Roman"/>
              </a:rPr>
              <a:t>a</a:t>
            </a:r>
            <a:r>
              <a:rPr sz="200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endParaRPr sz="2000" dirty="0">
              <a:latin typeface="Times New Roman"/>
              <a:cs typeface="Times New Roman"/>
            </a:endParaRPr>
          </a:p>
          <a:p>
            <a:pPr marL="754380" lvl="1" indent="-284480">
              <a:spcBef>
                <a:spcPts val="1080"/>
              </a:spcBef>
              <a:buSzPct val="75000"/>
              <a:buFont typeface="Wingdings"/>
              <a:buChar char=""/>
              <a:tabLst>
                <a:tab pos="754380" algn="l"/>
              </a:tabLst>
            </a:pPr>
            <a:r>
              <a:rPr dirty="0">
                <a:solidFill>
                  <a:srgbClr val="000098"/>
                </a:solidFill>
                <a:latin typeface="Times New Roman"/>
                <a:cs typeface="Times New Roman"/>
              </a:rPr>
              <a:t>dans</a:t>
            </a:r>
            <a:r>
              <a:rPr spc="-10" dirty="0">
                <a:solidFill>
                  <a:srgbClr val="000098"/>
                </a:solidFill>
                <a:latin typeface="Times New Roman"/>
                <a:cs typeface="Times New Roman"/>
              </a:rPr>
              <a:t> la clause</a:t>
            </a:r>
            <a:r>
              <a:rPr spc="5" dirty="0">
                <a:solidFill>
                  <a:srgbClr val="000098"/>
                </a:solidFill>
                <a:latin typeface="Times New Roman"/>
                <a:cs typeface="Times New Roman"/>
              </a:rPr>
              <a:t> </a:t>
            </a:r>
            <a:r>
              <a:rPr spc="-20" dirty="0">
                <a:solidFill>
                  <a:srgbClr val="000098"/>
                </a:solidFill>
                <a:latin typeface="Times New Roman"/>
                <a:cs typeface="Times New Roman"/>
              </a:rPr>
              <a:t>SE</a:t>
            </a:r>
            <a:r>
              <a:rPr spc="-35" dirty="0">
                <a:solidFill>
                  <a:srgbClr val="000098"/>
                </a:solidFill>
                <a:latin typeface="Times New Roman"/>
                <a:cs typeface="Times New Roman"/>
              </a:rPr>
              <a:t>L</a:t>
            </a:r>
            <a:r>
              <a:rPr spc="-15" dirty="0">
                <a:solidFill>
                  <a:srgbClr val="000098"/>
                </a:solidFill>
                <a:latin typeface="Times New Roman"/>
                <a:cs typeface="Times New Roman"/>
              </a:rPr>
              <a:t>ECT</a:t>
            </a:r>
            <a:r>
              <a:rPr spc="5" dirty="0">
                <a:solidFill>
                  <a:srgbClr val="000098"/>
                </a:solidFill>
                <a:latin typeface="Times New Roman"/>
                <a:cs typeface="Times New Roman"/>
              </a:rPr>
              <a:t> </a:t>
            </a:r>
            <a:r>
              <a:rPr dirty="0">
                <a:solidFill>
                  <a:srgbClr val="000098"/>
                </a:solidFill>
                <a:latin typeface="Times New Roman"/>
                <a:cs typeface="Times New Roman"/>
              </a:rPr>
              <a:t>pour</a:t>
            </a:r>
            <a:r>
              <a:rPr spc="5" dirty="0">
                <a:solidFill>
                  <a:srgbClr val="000098"/>
                </a:solidFill>
                <a:latin typeface="Times New Roman"/>
                <a:cs typeface="Times New Roman"/>
              </a:rPr>
              <a:t> </a:t>
            </a:r>
            <a:r>
              <a:rPr spc="-10" dirty="0">
                <a:solidFill>
                  <a:srgbClr val="000098"/>
                </a:solidFill>
                <a:latin typeface="Times New Roman"/>
                <a:cs typeface="Times New Roman"/>
              </a:rPr>
              <a:t>e</a:t>
            </a:r>
            <a:r>
              <a:rPr spc="-30" dirty="0">
                <a:solidFill>
                  <a:srgbClr val="000098"/>
                </a:solidFill>
                <a:latin typeface="Times New Roman"/>
                <a:cs typeface="Times New Roman"/>
              </a:rPr>
              <a:t>f</a:t>
            </a:r>
            <a:r>
              <a:rPr spc="-20" dirty="0">
                <a:solidFill>
                  <a:srgbClr val="000098"/>
                </a:solidFill>
                <a:latin typeface="Times New Roman"/>
                <a:cs typeface="Times New Roman"/>
              </a:rPr>
              <a:t>f</a:t>
            </a:r>
            <a:r>
              <a:rPr spc="-10" dirty="0">
                <a:solidFill>
                  <a:srgbClr val="000098"/>
                </a:solidFill>
                <a:latin typeface="Times New Roman"/>
                <a:cs typeface="Times New Roman"/>
              </a:rPr>
              <a:t>ectuer</a:t>
            </a:r>
            <a:r>
              <a:rPr spc="25" dirty="0">
                <a:solidFill>
                  <a:srgbClr val="000098"/>
                </a:solidFill>
                <a:latin typeface="Times New Roman"/>
                <a:cs typeface="Times New Roman"/>
              </a:rPr>
              <a:t> </a:t>
            </a:r>
            <a:r>
              <a:rPr dirty="0">
                <a:solidFill>
                  <a:srgbClr val="000098"/>
                </a:solidFill>
                <a:latin typeface="Times New Roman"/>
                <a:cs typeface="Times New Roman"/>
              </a:rPr>
              <a:t>un</a:t>
            </a:r>
            <a:r>
              <a:rPr spc="5" dirty="0">
                <a:solidFill>
                  <a:srgbClr val="000098"/>
                </a:solidFill>
                <a:latin typeface="Times New Roman"/>
                <a:cs typeface="Times New Roman"/>
              </a:rPr>
              <a:t> </a:t>
            </a:r>
            <a:r>
              <a:rPr spc="-10" dirty="0">
                <a:solidFill>
                  <a:srgbClr val="000098"/>
                </a:solidFill>
                <a:latin typeface="Times New Roman"/>
                <a:cs typeface="Times New Roman"/>
              </a:rPr>
              <a:t>calcul</a:t>
            </a:r>
            <a:r>
              <a:rPr spc="-15" dirty="0">
                <a:solidFill>
                  <a:srgbClr val="000098"/>
                </a:solidFill>
                <a:latin typeface="Times New Roman"/>
                <a:cs typeface="Times New Roman"/>
              </a:rPr>
              <a:t> </a:t>
            </a:r>
            <a:r>
              <a:rPr spc="-10" dirty="0">
                <a:solidFill>
                  <a:srgbClr val="000098"/>
                </a:solidFill>
                <a:latin typeface="Times New Roman"/>
                <a:cs typeface="Times New Roman"/>
              </a:rPr>
              <a:t>pos</a:t>
            </a:r>
            <a:r>
              <a:rPr spc="5" dirty="0">
                <a:solidFill>
                  <a:srgbClr val="000098"/>
                </a:solidFill>
                <a:latin typeface="Times New Roman"/>
                <a:cs typeface="Times New Roman"/>
              </a:rPr>
              <a:t>t</a:t>
            </a:r>
            <a:r>
              <a:rPr spc="-20" dirty="0">
                <a:solidFill>
                  <a:srgbClr val="000098"/>
                </a:solidFill>
                <a:latin typeface="Times New Roman"/>
                <a:cs typeface="Times New Roman"/>
              </a:rPr>
              <a:t>-</a:t>
            </a:r>
            <a:r>
              <a:rPr spc="-10" dirty="0">
                <a:solidFill>
                  <a:srgbClr val="000098"/>
                </a:solidFill>
                <a:latin typeface="Times New Roman"/>
                <a:cs typeface="Times New Roman"/>
              </a:rPr>
              <a:t>projection</a:t>
            </a:r>
            <a:endParaRPr dirty="0">
              <a:latin typeface="Times New Roman"/>
              <a:cs typeface="Times New Roman"/>
            </a:endParaRPr>
          </a:p>
          <a:p>
            <a:pPr marL="754380" lvl="1" indent="-284480">
              <a:lnSpc>
                <a:spcPts val="2050"/>
              </a:lnSpc>
              <a:spcBef>
                <a:spcPts val="600"/>
              </a:spcBef>
              <a:buSzPct val="75000"/>
              <a:buFont typeface="Wingdings"/>
              <a:buChar char=""/>
              <a:tabLst>
                <a:tab pos="754380" algn="l"/>
              </a:tabLst>
            </a:pPr>
            <a:r>
              <a:rPr dirty="0">
                <a:solidFill>
                  <a:srgbClr val="000098"/>
                </a:solidFill>
                <a:latin typeface="Times New Roman"/>
                <a:cs typeface="Times New Roman"/>
              </a:rPr>
              <a:t>dans</a:t>
            </a:r>
            <a:r>
              <a:rPr spc="-15" dirty="0">
                <a:solidFill>
                  <a:srgbClr val="000098"/>
                </a:solidFill>
                <a:latin typeface="Times New Roman"/>
                <a:cs typeface="Times New Roman"/>
              </a:rPr>
              <a:t> </a:t>
            </a:r>
            <a:r>
              <a:rPr dirty="0">
                <a:solidFill>
                  <a:srgbClr val="000098"/>
                </a:solidFill>
                <a:latin typeface="Times New Roman"/>
                <a:cs typeface="Times New Roman"/>
              </a:rPr>
              <a:t>la</a:t>
            </a:r>
            <a:r>
              <a:rPr spc="-15" dirty="0">
                <a:solidFill>
                  <a:srgbClr val="000098"/>
                </a:solidFill>
                <a:latin typeface="Times New Roman"/>
                <a:cs typeface="Times New Roman"/>
              </a:rPr>
              <a:t> </a:t>
            </a:r>
            <a:r>
              <a:rPr dirty="0">
                <a:solidFill>
                  <a:srgbClr val="000098"/>
                </a:solidFill>
                <a:latin typeface="Times New Roman"/>
                <a:cs typeface="Times New Roman"/>
              </a:rPr>
              <a:t>clause</a:t>
            </a:r>
            <a:r>
              <a:rPr spc="-5" dirty="0">
                <a:solidFill>
                  <a:srgbClr val="000098"/>
                </a:solidFill>
                <a:latin typeface="Times New Roman"/>
                <a:cs typeface="Times New Roman"/>
              </a:rPr>
              <a:t> </a:t>
            </a:r>
            <a:r>
              <a:rPr dirty="0">
                <a:solidFill>
                  <a:srgbClr val="000098"/>
                </a:solidFill>
                <a:latin typeface="Times New Roman"/>
                <a:cs typeface="Times New Roman"/>
              </a:rPr>
              <a:t>WHERE</a:t>
            </a:r>
            <a:r>
              <a:rPr spc="-20" dirty="0">
                <a:solidFill>
                  <a:srgbClr val="000098"/>
                </a:solidFill>
                <a:latin typeface="Times New Roman"/>
                <a:cs typeface="Times New Roman"/>
              </a:rPr>
              <a:t> </a:t>
            </a:r>
            <a:r>
              <a:rPr dirty="0">
                <a:solidFill>
                  <a:srgbClr val="000098"/>
                </a:solidFill>
                <a:latin typeface="Times New Roman"/>
                <a:cs typeface="Times New Roman"/>
              </a:rPr>
              <a:t>pour re</a:t>
            </a:r>
            <a:r>
              <a:rPr spc="-20" dirty="0">
                <a:solidFill>
                  <a:srgbClr val="000098"/>
                </a:solidFill>
                <a:latin typeface="Times New Roman"/>
                <a:cs typeface="Times New Roman"/>
              </a:rPr>
              <a:t>m</a:t>
            </a:r>
            <a:r>
              <a:rPr dirty="0">
                <a:solidFill>
                  <a:srgbClr val="000098"/>
                </a:solidFill>
                <a:latin typeface="Times New Roman"/>
                <a:cs typeface="Times New Roman"/>
              </a:rPr>
              <a:t>placer</a:t>
            </a:r>
            <a:r>
              <a:rPr spc="5" dirty="0">
                <a:solidFill>
                  <a:srgbClr val="000098"/>
                </a:solidFill>
                <a:latin typeface="Times New Roman"/>
                <a:cs typeface="Times New Roman"/>
              </a:rPr>
              <a:t> </a:t>
            </a:r>
            <a:r>
              <a:rPr dirty="0">
                <a:solidFill>
                  <a:srgbClr val="000098"/>
                </a:solidFill>
                <a:latin typeface="Times New Roman"/>
                <a:cs typeface="Times New Roman"/>
              </a:rPr>
              <a:t>une</a:t>
            </a:r>
            <a:r>
              <a:rPr spc="5" dirty="0">
                <a:solidFill>
                  <a:srgbClr val="000098"/>
                </a:solidFill>
                <a:latin typeface="Times New Roman"/>
                <a:cs typeface="Times New Roman"/>
              </a:rPr>
              <a:t> </a:t>
            </a:r>
            <a:r>
              <a:rPr spc="-25" dirty="0">
                <a:solidFill>
                  <a:srgbClr val="000098"/>
                </a:solidFill>
                <a:latin typeface="Times New Roman"/>
                <a:cs typeface="Times New Roman"/>
              </a:rPr>
              <a:t>v</a:t>
            </a:r>
            <a:r>
              <a:rPr dirty="0">
                <a:solidFill>
                  <a:srgbClr val="000098"/>
                </a:solidFill>
                <a:latin typeface="Times New Roman"/>
                <a:cs typeface="Times New Roman"/>
              </a:rPr>
              <a:t>aleur par</a:t>
            </a:r>
            <a:r>
              <a:rPr spc="5" dirty="0">
                <a:solidFill>
                  <a:srgbClr val="000098"/>
                </a:solidFill>
                <a:latin typeface="Times New Roman"/>
                <a:cs typeface="Times New Roman"/>
              </a:rPr>
              <a:t> </a:t>
            </a:r>
            <a:r>
              <a:rPr dirty="0">
                <a:solidFill>
                  <a:srgbClr val="000098"/>
                </a:solidFill>
                <a:latin typeface="Times New Roman"/>
                <a:cs typeface="Times New Roman"/>
              </a:rPr>
              <a:t>un</a:t>
            </a:r>
            <a:r>
              <a:rPr spc="-15" dirty="0">
                <a:solidFill>
                  <a:srgbClr val="000098"/>
                </a:solidFill>
                <a:latin typeface="Times New Roman"/>
                <a:cs typeface="Times New Roman"/>
              </a:rPr>
              <a:t> </a:t>
            </a:r>
            <a:r>
              <a:rPr dirty="0">
                <a:solidFill>
                  <a:srgbClr val="000098"/>
                </a:solidFill>
                <a:latin typeface="Times New Roman"/>
                <a:cs typeface="Times New Roman"/>
              </a:rPr>
              <a:t>calcul</a:t>
            </a:r>
            <a:r>
              <a:rPr spc="-5" dirty="0">
                <a:solidFill>
                  <a:srgbClr val="000098"/>
                </a:solidFill>
                <a:latin typeface="Times New Roman"/>
                <a:cs typeface="Times New Roman"/>
              </a:rPr>
              <a:t> </a:t>
            </a:r>
            <a:r>
              <a:rPr dirty="0">
                <a:solidFill>
                  <a:srgbClr val="000098"/>
                </a:solidFill>
                <a:latin typeface="Times New Roman"/>
                <a:cs typeface="Times New Roman"/>
              </a:rPr>
              <a:t>dans</a:t>
            </a:r>
            <a:r>
              <a:rPr spc="-10" dirty="0">
                <a:solidFill>
                  <a:srgbClr val="000098"/>
                </a:solidFill>
                <a:latin typeface="Times New Roman"/>
                <a:cs typeface="Times New Roman"/>
              </a:rPr>
              <a:t> </a:t>
            </a:r>
            <a:r>
              <a:rPr dirty="0">
                <a:solidFill>
                  <a:srgbClr val="000098"/>
                </a:solidFill>
                <a:latin typeface="Times New Roman"/>
                <a:cs typeface="Times New Roman"/>
              </a:rPr>
              <a:t>une</a:t>
            </a:r>
            <a:endParaRPr dirty="0">
              <a:latin typeface="Times New Roman"/>
              <a:cs typeface="Times New Roman"/>
            </a:endParaRPr>
          </a:p>
          <a:p>
            <a:pPr marL="754380">
              <a:lnSpc>
                <a:spcPts val="2050"/>
              </a:lnSpc>
            </a:pPr>
            <a:r>
              <a:rPr dirty="0">
                <a:solidFill>
                  <a:srgbClr val="000098"/>
                </a:solidFill>
                <a:latin typeface="Times New Roman"/>
                <a:cs typeface="Times New Roman"/>
              </a:rPr>
              <a:t>condition.</a:t>
            </a:r>
            <a:r>
              <a:rPr spc="-25" dirty="0">
                <a:solidFill>
                  <a:srgbClr val="000098"/>
                </a:solidFill>
                <a:latin typeface="Times New Roman"/>
                <a:cs typeface="Times New Roman"/>
              </a:rPr>
              <a:t> </a:t>
            </a:r>
            <a:r>
              <a:rPr dirty="0">
                <a:solidFill>
                  <a:srgbClr val="000098"/>
                </a:solidFill>
                <a:latin typeface="Times New Roman"/>
                <a:cs typeface="Times New Roman"/>
              </a:rPr>
              <a:t>Ce</a:t>
            </a:r>
            <a:r>
              <a:rPr spc="5" dirty="0">
                <a:solidFill>
                  <a:srgbClr val="000098"/>
                </a:solidFill>
                <a:latin typeface="Times New Roman"/>
                <a:cs typeface="Times New Roman"/>
              </a:rPr>
              <a:t> </a:t>
            </a:r>
            <a:r>
              <a:rPr dirty="0">
                <a:solidFill>
                  <a:srgbClr val="000098"/>
                </a:solidFill>
                <a:latin typeface="Times New Roman"/>
                <a:cs typeface="Times New Roman"/>
              </a:rPr>
              <a:t>calcul</a:t>
            </a:r>
            <a:r>
              <a:rPr spc="-10" dirty="0">
                <a:solidFill>
                  <a:srgbClr val="000098"/>
                </a:solidFill>
                <a:latin typeface="Times New Roman"/>
                <a:cs typeface="Times New Roman"/>
              </a:rPr>
              <a:t> </a:t>
            </a:r>
            <a:r>
              <a:rPr dirty="0">
                <a:solidFill>
                  <a:srgbClr val="000098"/>
                </a:solidFill>
                <a:latin typeface="Times New Roman"/>
                <a:cs typeface="Times New Roman"/>
              </a:rPr>
              <a:t>est</a:t>
            </a:r>
            <a:r>
              <a:rPr spc="5" dirty="0">
                <a:solidFill>
                  <a:srgbClr val="000098"/>
                </a:solidFill>
                <a:latin typeface="Times New Roman"/>
                <a:cs typeface="Times New Roman"/>
              </a:rPr>
              <a:t> </a:t>
            </a:r>
            <a:r>
              <a:rPr dirty="0">
                <a:solidFill>
                  <a:srgbClr val="000098"/>
                </a:solidFill>
                <a:latin typeface="Times New Roman"/>
                <a:cs typeface="Times New Roman"/>
              </a:rPr>
              <a:t>le</a:t>
            </a:r>
            <a:r>
              <a:rPr spc="-10" dirty="0">
                <a:solidFill>
                  <a:srgbClr val="000098"/>
                </a:solidFill>
                <a:latin typeface="Times New Roman"/>
                <a:cs typeface="Times New Roman"/>
              </a:rPr>
              <a:t> </a:t>
            </a:r>
            <a:r>
              <a:rPr dirty="0">
                <a:solidFill>
                  <a:srgbClr val="000098"/>
                </a:solidFill>
                <a:latin typeface="Times New Roman"/>
                <a:cs typeface="Times New Roman"/>
              </a:rPr>
              <a:t>résultat</a:t>
            </a:r>
            <a:r>
              <a:rPr spc="5" dirty="0">
                <a:solidFill>
                  <a:srgbClr val="000098"/>
                </a:solidFill>
                <a:latin typeface="Times New Roman"/>
                <a:cs typeface="Times New Roman"/>
              </a:rPr>
              <a:t> </a:t>
            </a:r>
            <a:r>
              <a:rPr dirty="0">
                <a:solidFill>
                  <a:srgbClr val="000098"/>
                </a:solidFill>
                <a:latin typeface="Times New Roman"/>
                <a:cs typeface="Times New Roman"/>
              </a:rPr>
              <a:t>de</a:t>
            </a:r>
            <a:r>
              <a:rPr spc="-10" dirty="0">
                <a:solidFill>
                  <a:srgbClr val="000098"/>
                </a:solidFill>
                <a:latin typeface="Times New Roman"/>
                <a:cs typeface="Times New Roman"/>
              </a:rPr>
              <a:t> </a:t>
            </a:r>
            <a:r>
              <a:rPr dirty="0">
                <a:solidFill>
                  <a:srgbClr val="000098"/>
                </a:solidFill>
                <a:latin typeface="Times New Roman"/>
                <a:cs typeface="Times New Roman"/>
              </a:rPr>
              <a:t>l’a</a:t>
            </a:r>
            <a:r>
              <a:rPr spc="-20" dirty="0">
                <a:solidFill>
                  <a:srgbClr val="000098"/>
                </a:solidFill>
                <a:latin typeface="Times New Roman"/>
                <a:cs typeface="Times New Roman"/>
              </a:rPr>
              <a:t>g</a:t>
            </a:r>
            <a:r>
              <a:rPr dirty="0">
                <a:solidFill>
                  <a:srgbClr val="000098"/>
                </a:solidFill>
                <a:latin typeface="Times New Roman"/>
                <a:cs typeface="Times New Roman"/>
              </a:rPr>
              <a:t>ré</a:t>
            </a:r>
            <a:r>
              <a:rPr spc="-20" dirty="0">
                <a:solidFill>
                  <a:srgbClr val="000098"/>
                </a:solidFill>
                <a:latin typeface="Times New Roman"/>
                <a:cs typeface="Times New Roman"/>
              </a:rPr>
              <a:t>g</a:t>
            </a:r>
            <a:r>
              <a:rPr dirty="0">
                <a:solidFill>
                  <a:srgbClr val="000098"/>
                </a:solidFill>
                <a:latin typeface="Times New Roman"/>
                <a:cs typeface="Times New Roman"/>
              </a:rPr>
              <a:t>ation</a:t>
            </a:r>
            <a:r>
              <a:rPr spc="45" dirty="0">
                <a:solidFill>
                  <a:srgbClr val="000098"/>
                </a:solidFill>
                <a:latin typeface="Times New Roman"/>
                <a:cs typeface="Times New Roman"/>
              </a:rPr>
              <a:t> </a:t>
            </a:r>
            <a:r>
              <a:rPr dirty="0">
                <a:solidFill>
                  <a:srgbClr val="000098"/>
                </a:solidFill>
                <a:latin typeface="Times New Roman"/>
                <a:cs typeface="Times New Roman"/>
              </a:rPr>
              <a:t>d’une</a:t>
            </a:r>
            <a:r>
              <a:rPr spc="-10" dirty="0">
                <a:solidFill>
                  <a:srgbClr val="000098"/>
                </a:solidFill>
                <a:latin typeface="Times New Roman"/>
                <a:cs typeface="Times New Roman"/>
              </a:rPr>
              <a:t> </a:t>
            </a:r>
            <a:r>
              <a:rPr dirty="0">
                <a:solidFill>
                  <a:srgbClr val="000098"/>
                </a:solidFill>
                <a:latin typeface="Times New Roman"/>
                <a:cs typeface="Times New Roman"/>
              </a:rPr>
              <a:t>requête</a:t>
            </a:r>
            <a:r>
              <a:rPr spc="10" dirty="0">
                <a:solidFill>
                  <a:srgbClr val="000098"/>
                </a:solidFill>
                <a:latin typeface="Times New Roman"/>
                <a:cs typeface="Times New Roman"/>
              </a:rPr>
              <a:t> </a:t>
            </a:r>
            <a:r>
              <a:rPr dirty="0">
                <a:solidFill>
                  <a:srgbClr val="000098"/>
                </a:solidFill>
                <a:latin typeface="Times New Roman"/>
                <a:cs typeface="Times New Roman"/>
              </a:rPr>
              <a:t>i</a:t>
            </a:r>
            <a:r>
              <a:rPr spc="-25" dirty="0">
                <a:solidFill>
                  <a:srgbClr val="000098"/>
                </a:solidFill>
                <a:latin typeface="Times New Roman"/>
                <a:cs typeface="Times New Roman"/>
              </a:rPr>
              <a:t>m</a:t>
            </a:r>
            <a:r>
              <a:rPr dirty="0">
                <a:solidFill>
                  <a:srgbClr val="000098"/>
                </a:solidFill>
                <a:latin typeface="Times New Roman"/>
                <a:cs typeface="Times New Roman"/>
              </a:rPr>
              <a:t>briquée.</a:t>
            </a:r>
            <a:endParaRPr dirty="0">
              <a:latin typeface="Times New Roman"/>
              <a:cs typeface="Times New Roman"/>
            </a:endParaRPr>
          </a:p>
        </p:txBody>
      </p:sp>
      <p:sp>
        <p:nvSpPr>
          <p:cNvPr id="4" name="object 4"/>
          <p:cNvSpPr/>
          <p:nvPr/>
        </p:nvSpPr>
        <p:spPr>
          <a:xfrm>
            <a:off x="2780059" y="2758184"/>
            <a:ext cx="6072505" cy="1071880"/>
          </a:xfrm>
          <a:custGeom>
            <a:avLst/>
            <a:gdLst/>
            <a:ahLst/>
            <a:cxnLst/>
            <a:rect l="l" t="t" r="r" b="b"/>
            <a:pathLst>
              <a:path w="6072505" h="1071880">
                <a:moveTo>
                  <a:pt x="0" y="1071564"/>
                </a:moveTo>
                <a:lnTo>
                  <a:pt x="6072255" y="1071564"/>
                </a:lnTo>
                <a:lnTo>
                  <a:pt x="6072255" y="0"/>
                </a:lnTo>
                <a:lnTo>
                  <a:pt x="0" y="0"/>
                </a:lnTo>
                <a:lnTo>
                  <a:pt x="0" y="1071564"/>
                </a:lnTo>
                <a:close/>
              </a:path>
            </a:pathLst>
          </a:custGeom>
          <a:solidFill>
            <a:srgbClr val="DDF3EA"/>
          </a:solidFill>
        </p:spPr>
        <p:txBody>
          <a:bodyPr wrap="square" lIns="0" tIns="0" rIns="0" bIns="0" rtlCol="0"/>
          <a:lstStyle/>
          <a:p>
            <a:endParaRPr/>
          </a:p>
        </p:txBody>
      </p:sp>
      <p:sp>
        <p:nvSpPr>
          <p:cNvPr id="5" name="object 5"/>
          <p:cNvSpPr/>
          <p:nvPr/>
        </p:nvSpPr>
        <p:spPr>
          <a:xfrm>
            <a:off x="2681991" y="2728440"/>
            <a:ext cx="6072505" cy="1071880"/>
          </a:xfrm>
          <a:custGeom>
            <a:avLst/>
            <a:gdLst/>
            <a:ahLst/>
            <a:cxnLst/>
            <a:rect l="l" t="t" r="r" b="b"/>
            <a:pathLst>
              <a:path w="6072505" h="1071880">
                <a:moveTo>
                  <a:pt x="0" y="1071564"/>
                </a:moveTo>
                <a:lnTo>
                  <a:pt x="6072255" y="1071564"/>
                </a:lnTo>
                <a:lnTo>
                  <a:pt x="6072255" y="0"/>
                </a:lnTo>
                <a:lnTo>
                  <a:pt x="0" y="0"/>
                </a:lnTo>
                <a:lnTo>
                  <a:pt x="0" y="1071564"/>
                </a:lnTo>
                <a:close/>
              </a:path>
            </a:pathLst>
          </a:custGeom>
          <a:ln w="12700">
            <a:solidFill>
              <a:srgbClr val="000000"/>
            </a:solidFill>
          </a:ln>
        </p:spPr>
        <p:txBody>
          <a:bodyPr wrap="square" lIns="0" tIns="0" rIns="0" bIns="0" rtlCol="0"/>
          <a:lstStyle/>
          <a:p>
            <a:endParaRPr/>
          </a:p>
        </p:txBody>
      </p:sp>
      <p:sp>
        <p:nvSpPr>
          <p:cNvPr id="6" name="object 6"/>
          <p:cNvSpPr txBox="1"/>
          <p:nvPr/>
        </p:nvSpPr>
        <p:spPr>
          <a:xfrm>
            <a:off x="3231012" y="2811580"/>
            <a:ext cx="914400" cy="923330"/>
          </a:xfrm>
          <a:prstGeom prst="rect">
            <a:avLst/>
          </a:prstGeom>
        </p:spPr>
        <p:txBody>
          <a:bodyPr vert="horz" wrap="square" lIns="0" tIns="0" rIns="0" bIns="0" rtlCol="0">
            <a:spAutoFit/>
          </a:bodyPr>
          <a:lstStyle/>
          <a:p>
            <a:pPr>
              <a:lnSpc>
                <a:spcPct val="100000"/>
              </a:lnSpc>
            </a:pPr>
            <a:r>
              <a:rPr sz="2000" b="1" spc="-5" dirty="0">
                <a:solidFill>
                  <a:srgbClr val="252598"/>
                </a:solidFill>
                <a:latin typeface="Courier New"/>
                <a:cs typeface="Courier New"/>
              </a:rPr>
              <a:t>SELECT</a:t>
            </a:r>
            <a:r>
              <a:rPr sz="2000" b="1" spc="-5" dirty="0">
                <a:solidFill>
                  <a:srgbClr val="252598"/>
                </a:solidFill>
                <a:latin typeface="Times New Roman"/>
                <a:cs typeface="Times New Roman"/>
              </a:rPr>
              <a:t> </a:t>
            </a:r>
            <a:r>
              <a:rPr sz="2000" b="1" spc="-5" dirty="0">
                <a:solidFill>
                  <a:srgbClr val="252598"/>
                </a:solidFill>
                <a:latin typeface="Courier New"/>
                <a:cs typeface="Courier New"/>
              </a:rPr>
              <a:t>FROM</a:t>
            </a:r>
            <a:r>
              <a:rPr sz="2000" b="1" spc="-5" dirty="0">
                <a:solidFill>
                  <a:srgbClr val="252598"/>
                </a:solidFill>
                <a:latin typeface="Times New Roman"/>
                <a:cs typeface="Times New Roman"/>
              </a:rPr>
              <a:t> </a:t>
            </a:r>
            <a:r>
              <a:rPr sz="2000" b="1" spc="-5" dirty="0">
                <a:solidFill>
                  <a:srgbClr val="252598"/>
                </a:solidFill>
                <a:latin typeface="Courier New"/>
                <a:cs typeface="Courier New"/>
              </a:rPr>
              <a:t>WHERE</a:t>
            </a:r>
            <a:endParaRPr sz="2000">
              <a:latin typeface="Courier New"/>
              <a:cs typeface="Courier New"/>
            </a:endParaRPr>
          </a:p>
        </p:txBody>
      </p:sp>
      <p:sp>
        <p:nvSpPr>
          <p:cNvPr id="7" name="object 7"/>
          <p:cNvSpPr txBox="1"/>
          <p:nvPr/>
        </p:nvSpPr>
        <p:spPr>
          <a:xfrm>
            <a:off x="4603125" y="2811580"/>
            <a:ext cx="4014470" cy="923330"/>
          </a:xfrm>
          <a:prstGeom prst="rect">
            <a:avLst/>
          </a:prstGeom>
        </p:spPr>
        <p:txBody>
          <a:bodyPr vert="horz" wrap="square" lIns="0" tIns="0" rIns="0" bIns="0" rtlCol="0">
            <a:spAutoFit/>
          </a:bodyPr>
          <a:lstStyle/>
          <a:p>
            <a:pPr>
              <a:lnSpc>
                <a:spcPct val="100000"/>
              </a:lnSpc>
            </a:pPr>
            <a:r>
              <a:rPr sz="2000" spc="-5" dirty="0">
                <a:solidFill>
                  <a:srgbClr val="252598"/>
                </a:solidFill>
                <a:latin typeface="Courier New"/>
                <a:cs typeface="Courier New"/>
              </a:rPr>
              <a:t>AggFunc</a:t>
            </a:r>
            <a:r>
              <a:rPr sz="2000" dirty="0">
                <a:solidFill>
                  <a:srgbClr val="252598"/>
                </a:solidFill>
                <a:latin typeface="Courier New"/>
                <a:cs typeface="Courier New"/>
              </a:rPr>
              <a:t>(</a:t>
            </a:r>
            <a:r>
              <a:rPr sz="2000" i="1" spc="-5" dirty="0">
                <a:solidFill>
                  <a:srgbClr val="252598"/>
                </a:solidFill>
                <a:latin typeface="Courier New"/>
                <a:cs typeface="Courier New"/>
              </a:rPr>
              <a:t>A</a:t>
            </a:r>
            <a:r>
              <a:rPr sz="2025" i="1" spc="-22" baseline="-20576" dirty="0">
                <a:solidFill>
                  <a:srgbClr val="252598"/>
                </a:solidFill>
                <a:latin typeface="Courier New"/>
                <a:cs typeface="Courier New"/>
              </a:rPr>
              <a:t>i</a:t>
            </a:r>
            <a:r>
              <a:rPr sz="2000" dirty="0">
                <a:solidFill>
                  <a:srgbClr val="252598"/>
                </a:solidFill>
                <a:latin typeface="Courier New"/>
                <a:cs typeface="Courier New"/>
              </a:rPr>
              <a:t>), …,</a:t>
            </a:r>
            <a:r>
              <a:rPr sz="2000" spc="-5" dirty="0">
                <a:solidFill>
                  <a:srgbClr val="252598"/>
                </a:solidFill>
                <a:latin typeface="Courier New"/>
                <a:cs typeface="Courier New"/>
              </a:rPr>
              <a:t> AggFun</a:t>
            </a:r>
            <a:r>
              <a:rPr sz="2000" dirty="0">
                <a:solidFill>
                  <a:srgbClr val="252598"/>
                </a:solidFill>
                <a:latin typeface="Courier New"/>
                <a:cs typeface="Courier New"/>
              </a:rPr>
              <a:t>c</a:t>
            </a:r>
            <a:r>
              <a:rPr sz="2000" spc="-5" dirty="0">
                <a:solidFill>
                  <a:srgbClr val="252598"/>
                </a:solidFill>
                <a:latin typeface="Courier New"/>
                <a:cs typeface="Courier New"/>
              </a:rPr>
              <a:t>(</a:t>
            </a:r>
            <a:r>
              <a:rPr sz="2000" i="1" dirty="0">
                <a:solidFill>
                  <a:srgbClr val="252598"/>
                </a:solidFill>
                <a:latin typeface="Courier New"/>
                <a:cs typeface="Courier New"/>
              </a:rPr>
              <a:t>A</a:t>
            </a:r>
            <a:r>
              <a:rPr sz="2025" i="1" spc="-22" baseline="-20576" dirty="0">
                <a:solidFill>
                  <a:srgbClr val="252598"/>
                </a:solidFill>
                <a:latin typeface="Courier New"/>
                <a:cs typeface="Courier New"/>
              </a:rPr>
              <a:t>j</a:t>
            </a:r>
            <a:r>
              <a:rPr sz="2000" dirty="0">
                <a:solidFill>
                  <a:srgbClr val="252598"/>
                </a:solidFill>
                <a:latin typeface="Courier New"/>
                <a:cs typeface="Courier New"/>
              </a:rPr>
              <a:t>)</a:t>
            </a:r>
            <a:endParaRPr sz="2000">
              <a:latin typeface="Courier New"/>
              <a:cs typeface="Courier New"/>
            </a:endParaRPr>
          </a:p>
          <a:p>
            <a:pPr>
              <a:tabLst>
                <a:tab pos="558165" algn="l"/>
                <a:tab pos="1320800" algn="l"/>
              </a:tabLst>
            </a:pPr>
            <a:r>
              <a:rPr sz="2000" i="1" spc="-5" dirty="0">
                <a:solidFill>
                  <a:srgbClr val="252598"/>
                </a:solidFill>
                <a:latin typeface="Courier New"/>
                <a:cs typeface="Courier New"/>
              </a:rPr>
              <a:t>R</a:t>
            </a:r>
            <a:r>
              <a:rPr sz="2025" spc="-22" baseline="-20576" dirty="0">
                <a:solidFill>
                  <a:srgbClr val="252598"/>
                </a:solidFill>
                <a:latin typeface="Courier New"/>
                <a:cs typeface="Courier New"/>
              </a:rPr>
              <a:t>1</a:t>
            </a:r>
            <a:r>
              <a:rPr sz="2000" dirty="0">
                <a:solidFill>
                  <a:srgbClr val="252598"/>
                </a:solidFill>
                <a:latin typeface="Courier New"/>
                <a:cs typeface="Courier New"/>
              </a:rPr>
              <a:t>,</a:t>
            </a:r>
            <a:r>
              <a:rPr sz="2000" dirty="0">
                <a:solidFill>
                  <a:srgbClr val="252598"/>
                </a:solidFill>
                <a:latin typeface="Times New Roman"/>
                <a:cs typeface="Times New Roman"/>
              </a:rPr>
              <a:t>	</a:t>
            </a:r>
            <a:r>
              <a:rPr sz="2000" spc="-5" dirty="0">
                <a:solidFill>
                  <a:srgbClr val="252598"/>
                </a:solidFill>
                <a:latin typeface="Courier New"/>
                <a:cs typeface="Courier New"/>
              </a:rPr>
              <a:t>...</a:t>
            </a:r>
            <a:r>
              <a:rPr sz="2000" dirty="0">
                <a:solidFill>
                  <a:srgbClr val="252598"/>
                </a:solidFill>
                <a:latin typeface="Courier New"/>
                <a:cs typeface="Courier New"/>
              </a:rPr>
              <a:t>,</a:t>
            </a:r>
            <a:r>
              <a:rPr sz="2000" dirty="0">
                <a:solidFill>
                  <a:srgbClr val="252598"/>
                </a:solidFill>
                <a:latin typeface="Times New Roman"/>
                <a:cs typeface="Times New Roman"/>
              </a:rPr>
              <a:t>	</a:t>
            </a:r>
            <a:r>
              <a:rPr sz="2000" i="1" spc="-5" dirty="0">
                <a:solidFill>
                  <a:srgbClr val="252598"/>
                </a:solidFill>
                <a:latin typeface="Courier New"/>
                <a:cs typeface="Courier New"/>
              </a:rPr>
              <a:t>R</a:t>
            </a:r>
            <a:r>
              <a:rPr sz="2025" i="1" spc="-15" baseline="-20576" dirty="0">
                <a:solidFill>
                  <a:srgbClr val="252598"/>
                </a:solidFill>
                <a:latin typeface="Courier New"/>
                <a:cs typeface="Courier New"/>
              </a:rPr>
              <a:t>m</a:t>
            </a:r>
            <a:endParaRPr sz="2025" baseline="-20576">
              <a:latin typeface="Courier New"/>
              <a:cs typeface="Courier New"/>
            </a:endParaRPr>
          </a:p>
          <a:p>
            <a:pPr>
              <a:lnSpc>
                <a:spcPct val="100000"/>
              </a:lnSpc>
            </a:pPr>
            <a:r>
              <a:rPr sz="2000" spc="-5" dirty="0">
                <a:solidFill>
                  <a:srgbClr val="252598"/>
                </a:solidFill>
                <a:latin typeface="Courier New"/>
                <a:cs typeface="Courier New"/>
              </a:rPr>
              <a:t>conditions;</a:t>
            </a:r>
            <a:endParaRPr sz="2000">
              <a:latin typeface="Courier New"/>
              <a:cs typeface="Courier New"/>
            </a:endParaRPr>
          </a:p>
        </p:txBody>
      </p:sp>
      <p:sp>
        <p:nvSpPr>
          <p:cNvPr id="9"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2" name="Rectangle 21"/>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3" name="ZoneTexte 22"/>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4"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25" name="object 2"/>
          <p:cNvSpPr txBox="1">
            <a:spLocks/>
          </p:cNvSpPr>
          <p:nvPr/>
        </p:nvSpPr>
        <p:spPr>
          <a:xfrm>
            <a:off x="214584" y="1864783"/>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dirty="0" smtClean="0">
                <a:solidFill>
                  <a:srgbClr val="FF0000"/>
                </a:solidFill>
              </a:rPr>
              <a:t>Opérat</a:t>
            </a:r>
            <a:r>
              <a:rPr lang="fr-FR" sz="2600" b="1" spc="5" dirty="0" smtClean="0">
                <a:solidFill>
                  <a:srgbClr val="FF0000"/>
                </a:solidFill>
              </a:rPr>
              <a:t>e</a:t>
            </a:r>
            <a:r>
              <a:rPr lang="fr-FR" sz="2600" b="1" dirty="0" smtClean="0">
                <a:solidFill>
                  <a:srgbClr val="FF0000"/>
                </a:solidFill>
              </a:rPr>
              <a:t>urs</a:t>
            </a:r>
            <a:r>
              <a:rPr lang="fr-FR" sz="2600" b="1" spc="-60" dirty="0" smtClean="0">
                <a:solidFill>
                  <a:srgbClr val="FF0000"/>
                </a:solidFill>
              </a:rPr>
              <a:t> </a:t>
            </a:r>
            <a:r>
              <a:rPr lang="fr-FR" sz="2600" b="1" dirty="0" smtClean="0">
                <a:solidFill>
                  <a:srgbClr val="FF0000"/>
                </a:solidFill>
              </a:rPr>
              <a:t>en</a:t>
            </a:r>
            <a:r>
              <a:rPr lang="fr-FR" sz="2600" b="1" spc="5" dirty="0" smtClean="0">
                <a:solidFill>
                  <a:srgbClr val="FF0000"/>
                </a:solidFill>
              </a:rPr>
              <a:t>s</a:t>
            </a:r>
            <a:r>
              <a:rPr lang="fr-FR" sz="2600" b="1" dirty="0" smtClean="0">
                <a:solidFill>
                  <a:srgbClr val="FF0000"/>
                </a:solidFill>
              </a:rPr>
              <a:t>emblistes</a:t>
            </a:r>
            <a:endParaRPr lang="fr-FR" sz="2600" b="1" dirty="0">
              <a:solidFill>
                <a:srgbClr val="FF0000"/>
              </a:solidFill>
            </a:endParaRPr>
          </a:p>
        </p:txBody>
      </p:sp>
    </p:spTree>
    <p:extLst>
      <p:ext uri="{BB962C8B-B14F-4D97-AF65-F5344CB8AC3E}">
        <p14:creationId xmlns:p14="http://schemas.microsoft.com/office/powerpoint/2010/main" val="2512175995"/>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3773486591"/>
              </p:ext>
            </p:extLst>
          </p:nvPr>
        </p:nvGraphicFramePr>
        <p:xfrm>
          <a:off x="384746" y="2625827"/>
          <a:ext cx="11422506" cy="3931786"/>
        </p:xfrm>
        <a:graphic>
          <a:graphicData uri="http://schemas.openxmlformats.org/drawingml/2006/table">
            <a:tbl>
              <a:tblPr firstRow="1" bandRow="1">
                <a:tableStyleId>{2D5ABB26-0587-4C30-8999-92F81FD0307C}</a:tableStyleId>
              </a:tblPr>
              <a:tblGrid>
                <a:gridCol w="4870648"/>
                <a:gridCol w="6551858"/>
              </a:tblGrid>
              <a:tr h="451930">
                <a:tc>
                  <a:txBody>
                    <a:bodyPr/>
                    <a:lstStyle/>
                    <a:p>
                      <a:pPr marL="76835">
                        <a:lnSpc>
                          <a:spcPct val="100000"/>
                        </a:lnSpc>
                      </a:pPr>
                      <a:r>
                        <a:rPr sz="2400" b="1" dirty="0">
                          <a:solidFill>
                            <a:srgbClr val="000098"/>
                          </a:solidFill>
                          <a:latin typeface="Times New Roman"/>
                          <a:cs typeface="Times New Roman"/>
                        </a:rPr>
                        <a:t>Fonction</a:t>
                      </a:r>
                      <a:endParaRPr sz="2400" dirty="0">
                        <a:latin typeface="Times New Roman"/>
                        <a:cs typeface="Times New Roman"/>
                      </a:endParaRPr>
                    </a:p>
                  </a:txBody>
                  <a:tcPr marL="0" marR="0" marT="0" marB="0">
                    <a:lnL w="28574">
                      <a:solidFill>
                        <a:srgbClr val="000000"/>
                      </a:solidFill>
                      <a:prstDash val="solid"/>
                    </a:lnL>
                    <a:lnR w="12700">
                      <a:solidFill>
                        <a:srgbClr val="000000"/>
                      </a:solidFill>
                      <a:prstDash val="solid"/>
                    </a:lnR>
                    <a:lnT w="28574">
                      <a:solidFill>
                        <a:srgbClr val="000000"/>
                      </a:solidFill>
                      <a:prstDash val="solid"/>
                    </a:lnT>
                    <a:lnB w="12700">
                      <a:solidFill>
                        <a:srgbClr val="000000"/>
                      </a:solidFill>
                      <a:prstDash val="solid"/>
                    </a:lnB>
                    <a:solidFill>
                      <a:srgbClr val="CCECFF"/>
                    </a:solidFill>
                  </a:tcPr>
                </a:tc>
                <a:tc>
                  <a:txBody>
                    <a:bodyPr/>
                    <a:lstStyle/>
                    <a:p>
                      <a:pPr marL="85725">
                        <a:lnSpc>
                          <a:spcPct val="100000"/>
                        </a:lnSpc>
                      </a:pPr>
                      <a:r>
                        <a:rPr sz="2400" b="1" spc="-5" dirty="0">
                          <a:solidFill>
                            <a:srgbClr val="000098"/>
                          </a:solidFill>
                          <a:latin typeface="Times New Roman"/>
                          <a:cs typeface="Times New Roman"/>
                        </a:rPr>
                        <a:t>De</a:t>
                      </a:r>
                      <a:r>
                        <a:rPr sz="2400" b="1" spc="5" dirty="0">
                          <a:solidFill>
                            <a:srgbClr val="000098"/>
                          </a:solidFill>
                          <a:latin typeface="Times New Roman"/>
                          <a:cs typeface="Times New Roman"/>
                        </a:rPr>
                        <a:t>s</a:t>
                      </a:r>
                      <a:r>
                        <a:rPr sz="2400" b="1" dirty="0">
                          <a:solidFill>
                            <a:srgbClr val="000098"/>
                          </a:solidFill>
                          <a:latin typeface="Times New Roman"/>
                          <a:cs typeface="Times New Roman"/>
                        </a:rPr>
                        <a:t>c</a:t>
                      </a:r>
                      <a:r>
                        <a:rPr sz="2400" b="1" spc="-15" dirty="0">
                          <a:solidFill>
                            <a:srgbClr val="000098"/>
                          </a:solidFill>
                          <a:latin typeface="Times New Roman"/>
                          <a:cs typeface="Times New Roman"/>
                        </a:rPr>
                        <a:t>r</a:t>
                      </a:r>
                      <a:r>
                        <a:rPr sz="2400" b="1" dirty="0">
                          <a:solidFill>
                            <a:srgbClr val="000098"/>
                          </a:solidFill>
                          <a:latin typeface="Times New Roman"/>
                          <a:cs typeface="Times New Roman"/>
                        </a:rPr>
                        <a:t>ipt</a:t>
                      </a:r>
                      <a:r>
                        <a:rPr sz="2400" b="1" spc="-10" dirty="0">
                          <a:solidFill>
                            <a:srgbClr val="000098"/>
                          </a:solidFill>
                          <a:latin typeface="Times New Roman"/>
                          <a:cs typeface="Times New Roman"/>
                        </a:rPr>
                        <a:t>i</a:t>
                      </a:r>
                      <a:r>
                        <a:rPr sz="2400" b="1" dirty="0">
                          <a:solidFill>
                            <a:srgbClr val="000098"/>
                          </a:solidFill>
                          <a:latin typeface="Times New Roman"/>
                          <a:cs typeface="Times New Roman"/>
                        </a:rPr>
                        <a:t>on</a:t>
                      </a:r>
                      <a:endParaRPr sz="2400" dirty="0">
                        <a:latin typeface="Times New Roman"/>
                        <a:cs typeface="Times New Roman"/>
                      </a:endParaRPr>
                    </a:p>
                  </a:txBody>
                  <a:tcPr marL="0" marR="0" marT="0" marB="0">
                    <a:lnL w="12700">
                      <a:solidFill>
                        <a:srgbClr val="000000"/>
                      </a:solidFill>
                      <a:prstDash val="solid"/>
                    </a:lnL>
                    <a:lnR w="28574">
                      <a:solidFill>
                        <a:srgbClr val="000000"/>
                      </a:solidFill>
                      <a:prstDash val="solid"/>
                    </a:lnR>
                    <a:lnT w="28574">
                      <a:solidFill>
                        <a:srgbClr val="000000"/>
                      </a:solidFill>
                      <a:prstDash val="solid"/>
                    </a:lnT>
                    <a:lnB w="12700">
                      <a:solidFill>
                        <a:srgbClr val="000000"/>
                      </a:solidFill>
                      <a:prstDash val="solid"/>
                    </a:lnB>
                    <a:solidFill>
                      <a:srgbClr val="CCECFF"/>
                    </a:solidFill>
                  </a:tcPr>
                </a:tc>
              </a:tr>
              <a:tr h="1898099">
                <a:tc>
                  <a:txBody>
                    <a:bodyPr/>
                    <a:lstStyle/>
                    <a:p>
                      <a:pPr marL="76835">
                        <a:lnSpc>
                          <a:spcPct val="100000"/>
                        </a:lnSpc>
                      </a:pPr>
                      <a:r>
                        <a:rPr sz="2400" dirty="0">
                          <a:solidFill>
                            <a:srgbClr val="000098"/>
                          </a:solidFill>
                          <a:latin typeface="Times New Roman"/>
                          <a:cs typeface="Times New Roman"/>
                        </a:rPr>
                        <a:t>COUNT([DI</a:t>
                      </a:r>
                      <a:r>
                        <a:rPr sz="2400" spc="5" dirty="0">
                          <a:solidFill>
                            <a:srgbClr val="000098"/>
                          </a:solidFill>
                          <a:latin typeface="Times New Roman"/>
                          <a:cs typeface="Times New Roman"/>
                        </a:rPr>
                        <a:t>S</a:t>
                      </a:r>
                      <a:r>
                        <a:rPr sz="2400" dirty="0">
                          <a:solidFill>
                            <a:srgbClr val="000098"/>
                          </a:solidFill>
                          <a:latin typeface="Times New Roman"/>
                          <a:cs typeface="Times New Roman"/>
                        </a:rPr>
                        <a:t>TINCT]x,</a:t>
                      </a:r>
                      <a:r>
                        <a:rPr sz="2400" spc="-225" dirty="0">
                          <a:solidFill>
                            <a:srgbClr val="000098"/>
                          </a:solidFill>
                          <a:latin typeface="Times New Roman"/>
                          <a:cs typeface="Times New Roman"/>
                        </a:rPr>
                        <a:t>y</a:t>
                      </a:r>
                      <a:r>
                        <a:rPr sz="2400" dirty="0">
                          <a:solidFill>
                            <a:srgbClr val="000098"/>
                          </a:solidFill>
                          <a:latin typeface="Times New Roman"/>
                          <a:cs typeface="Times New Roman"/>
                        </a:rPr>
                        <a:t>,…)</a:t>
                      </a:r>
                      <a:endParaRPr sz="2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8625" marR="287655" indent="-342900">
                        <a:lnSpc>
                          <a:spcPct val="100000"/>
                        </a:lnSpc>
                      </a:pPr>
                      <a:r>
                        <a:rPr sz="2400" spc="-5" dirty="0">
                          <a:solidFill>
                            <a:srgbClr val="000098"/>
                          </a:solidFill>
                          <a:latin typeface="Times New Roman"/>
                          <a:cs typeface="Times New Roman"/>
                        </a:rPr>
                        <a:t>Dé</a:t>
                      </a:r>
                      <a:r>
                        <a:rPr sz="2400" spc="-10" dirty="0">
                          <a:solidFill>
                            <a:srgbClr val="000098"/>
                          </a:solidFill>
                          <a:latin typeface="Times New Roman"/>
                          <a:cs typeface="Times New Roman"/>
                        </a:rPr>
                        <a:t>c</a:t>
                      </a:r>
                      <a:r>
                        <a:rPr sz="2400" dirty="0">
                          <a:solidFill>
                            <a:srgbClr val="000098"/>
                          </a:solidFill>
                          <a:latin typeface="Times New Roman"/>
                          <a:cs typeface="Times New Roman"/>
                        </a:rPr>
                        <a:t>o</a:t>
                      </a:r>
                      <a:r>
                        <a:rPr sz="2400" spc="-35" dirty="0">
                          <a:solidFill>
                            <a:srgbClr val="000098"/>
                          </a:solidFill>
                          <a:latin typeface="Times New Roman"/>
                          <a:cs typeface="Times New Roman"/>
                        </a:rPr>
                        <a:t>m</a:t>
                      </a:r>
                      <a:r>
                        <a:rPr sz="2400" dirty="0">
                          <a:solidFill>
                            <a:srgbClr val="000098"/>
                          </a:solidFill>
                          <a:latin typeface="Times New Roman"/>
                          <a:cs typeface="Times New Roman"/>
                        </a:rPr>
                        <a:t>p</a:t>
                      </a:r>
                      <a:r>
                        <a:rPr sz="2400" spc="-10" dirty="0">
                          <a:solidFill>
                            <a:srgbClr val="000098"/>
                          </a:solidFill>
                          <a:latin typeface="Times New Roman"/>
                          <a:cs typeface="Times New Roman"/>
                        </a:rPr>
                        <a:t>t</a:t>
                      </a:r>
                      <a:r>
                        <a:rPr sz="2400" dirty="0">
                          <a:solidFill>
                            <a:srgbClr val="000098"/>
                          </a:solidFill>
                          <a:latin typeface="Times New Roman"/>
                          <a:cs typeface="Times New Roman"/>
                        </a:rPr>
                        <a:t>e</a:t>
                      </a:r>
                      <a:r>
                        <a:rPr sz="2400" spc="10" dirty="0">
                          <a:solidFill>
                            <a:srgbClr val="000098"/>
                          </a:solidFill>
                          <a:latin typeface="Times New Roman"/>
                          <a:cs typeface="Times New Roman"/>
                        </a:rPr>
                        <a:t> </a:t>
                      </a:r>
                      <a:r>
                        <a:rPr sz="2400" dirty="0">
                          <a:solidFill>
                            <a:srgbClr val="000098"/>
                          </a:solidFill>
                          <a:latin typeface="Times New Roman"/>
                          <a:cs typeface="Times New Roman"/>
                        </a:rPr>
                        <a:t>d</a:t>
                      </a:r>
                      <a:r>
                        <a:rPr sz="2400" spc="-10" dirty="0">
                          <a:solidFill>
                            <a:srgbClr val="000098"/>
                          </a:solidFill>
                          <a:latin typeface="Times New Roman"/>
                          <a:cs typeface="Times New Roman"/>
                        </a:rPr>
                        <a:t>e</a:t>
                      </a:r>
                      <a:r>
                        <a:rPr sz="2400" dirty="0">
                          <a:solidFill>
                            <a:srgbClr val="000098"/>
                          </a:solidFill>
                          <a:latin typeface="Times New Roman"/>
                          <a:cs typeface="Times New Roman"/>
                        </a:rPr>
                        <a:t>s tup</a:t>
                      </a:r>
                      <a:r>
                        <a:rPr sz="2400" spc="-15" dirty="0">
                          <a:solidFill>
                            <a:srgbClr val="000098"/>
                          </a:solidFill>
                          <a:latin typeface="Times New Roman"/>
                          <a:cs typeface="Times New Roman"/>
                        </a:rPr>
                        <a:t>l</a:t>
                      </a:r>
                      <a:r>
                        <a:rPr sz="2400" dirty="0">
                          <a:solidFill>
                            <a:srgbClr val="000098"/>
                          </a:solidFill>
                          <a:latin typeface="Times New Roman"/>
                          <a:cs typeface="Times New Roman"/>
                        </a:rPr>
                        <a:t>es</a:t>
                      </a:r>
                      <a:r>
                        <a:rPr sz="2400" spc="-5" dirty="0">
                          <a:solidFill>
                            <a:srgbClr val="000098"/>
                          </a:solidFill>
                          <a:latin typeface="Times New Roman"/>
                          <a:cs typeface="Times New Roman"/>
                        </a:rPr>
                        <a:t> </a:t>
                      </a:r>
                      <a:r>
                        <a:rPr sz="2400" dirty="0">
                          <a:solidFill>
                            <a:srgbClr val="000098"/>
                          </a:solidFill>
                          <a:latin typeface="Times New Roman"/>
                          <a:cs typeface="Times New Roman"/>
                        </a:rPr>
                        <a:t>du r</a:t>
                      </a:r>
                      <a:r>
                        <a:rPr sz="2400" spc="-15" dirty="0">
                          <a:solidFill>
                            <a:srgbClr val="000098"/>
                          </a:solidFill>
                          <a:latin typeface="Times New Roman"/>
                          <a:cs typeface="Times New Roman"/>
                        </a:rPr>
                        <a:t>é</a:t>
                      </a:r>
                      <a:r>
                        <a:rPr sz="2400" spc="-5" dirty="0">
                          <a:solidFill>
                            <a:srgbClr val="000098"/>
                          </a:solidFill>
                          <a:latin typeface="Times New Roman"/>
                          <a:cs typeface="Times New Roman"/>
                        </a:rPr>
                        <a:t>sul</a:t>
                      </a:r>
                      <a:r>
                        <a:rPr sz="2400" spc="-15" dirty="0">
                          <a:solidFill>
                            <a:srgbClr val="000098"/>
                          </a:solidFill>
                          <a:latin typeface="Times New Roman"/>
                          <a:cs typeface="Times New Roman"/>
                        </a:rPr>
                        <a:t>t</a:t>
                      </a:r>
                      <a:r>
                        <a:rPr sz="2400" dirty="0">
                          <a:solidFill>
                            <a:srgbClr val="000098"/>
                          </a:solidFill>
                          <a:latin typeface="Times New Roman"/>
                          <a:cs typeface="Times New Roman"/>
                        </a:rPr>
                        <a:t>at</a:t>
                      </a:r>
                      <a:r>
                        <a:rPr sz="2400" spc="-15" dirty="0">
                          <a:solidFill>
                            <a:srgbClr val="000098"/>
                          </a:solidFill>
                          <a:latin typeface="Times New Roman"/>
                          <a:cs typeface="Times New Roman"/>
                        </a:rPr>
                        <a:t> </a:t>
                      </a:r>
                      <a:r>
                        <a:rPr sz="2400" dirty="0">
                          <a:solidFill>
                            <a:srgbClr val="000098"/>
                          </a:solidFill>
                          <a:latin typeface="Times New Roman"/>
                          <a:cs typeface="Times New Roman"/>
                        </a:rPr>
                        <a:t>p</a:t>
                      </a:r>
                      <a:r>
                        <a:rPr sz="2400" spc="-10" dirty="0">
                          <a:solidFill>
                            <a:srgbClr val="000098"/>
                          </a:solidFill>
                          <a:latin typeface="Times New Roman"/>
                          <a:cs typeface="Times New Roman"/>
                        </a:rPr>
                        <a:t>a</a:t>
                      </a:r>
                      <a:r>
                        <a:rPr sz="2400" dirty="0">
                          <a:solidFill>
                            <a:srgbClr val="000098"/>
                          </a:solidFill>
                          <a:latin typeface="Times New Roman"/>
                          <a:cs typeface="Times New Roman"/>
                        </a:rPr>
                        <a:t>r pro</a:t>
                      </a:r>
                      <a:r>
                        <a:rPr sz="2400" spc="10" dirty="0">
                          <a:solidFill>
                            <a:srgbClr val="000098"/>
                          </a:solidFill>
                          <a:latin typeface="Times New Roman"/>
                          <a:cs typeface="Times New Roman"/>
                        </a:rPr>
                        <a:t>j</a:t>
                      </a:r>
                      <a:r>
                        <a:rPr sz="2400" dirty="0">
                          <a:solidFill>
                            <a:srgbClr val="000098"/>
                          </a:solidFill>
                          <a:latin typeface="Times New Roman"/>
                          <a:cs typeface="Times New Roman"/>
                        </a:rPr>
                        <a:t>e</a:t>
                      </a:r>
                      <a:r>
                        <a:rPr sz="2400" spc="-15" dirty="0">
                          <a:solidFill>
                            <a:srgbClr val="000098"/>
                          </a:solidFill>
                          <a:latin typeface="Times New Roman"/>
                          <a:cs typeface="Times New Roman"/>
                        </a:rPr>
                        <a:t>c</a:t>
                      </a:r>
                      <a:r>
                        <a:rPr sz="2400" dirty="0">
                          <a:solidFill>
                            <a:srgbClr val="000098"/>
                          </a:solidFill>
                          <a:latin typeface="Times New Roman"/>
                          <a:cs typeface="Times New Roman"/>
                        </a:rPr>
                        <a:t>t</a:t>
                      </a:r>
                      <a:r>
                        <a:rPr sz="2400" spc="-15" dirty="0">
                          <a:solidFill>
                            <a:srgbClr val="000098"/>
                          </a:solidFill>
                          <a:latin typeface="Times New Roman"/>
                          <a:cs typeface="Times New Roman"/>
                        </a:rPr>
                        <a:t>i</a:t>
                      </a:r>
                      <a:r>
                        <a:rPr sz="2400" dirty="0">
                          <a:solidFill>
                            <a:srgbClr val="000098"/>
                          </a:solidFill>
                          <a:latin typeface="Times New Roman"/>
                          <a:cs typeface="Times New Roman"/>
                        </a:rPr>
                        <a:t>on</a:t>
                      </a:r>
                      <a:r>
                        <a:rPr sz="2400" spc="-20" dirty="0">
                          <a:solidFill>
                            <a:srgbClr val="000098"/>
                          </a:solidFill>
                          <a:latin typeface="Times New Roman"/>
                          <a:cs typeface="Times New Roman"/>
                        </a:rPr>
                        <a:t> </a:t>
                      </a:r>
                      <a:r>
                        <a:rPr sz="2400" spc="-5" dirty="0">
                          <a:solidFill>
                            <a:srgbClr val="000098"/>
                          </a:solidFill>
                          <a:latin typeface="Times New Roman"/>
                          <a:cs typeface="Times New Roman"/>
                        </a:rPr>
                        <a:t>su</a:t>
                      </a:r>
                      <a:r>
                        <a:rPr sz="2400" dirty="0">
                          <a:solidFill>
                            <a:srgbClr val="000098"/>
                          </a:solidFill>
                          <a:latin typeface="Times New Roman"/>
                          <a:cs typeface="Times New Roman"/>
                        </a:rPr>
                        <a:t>r</a:t>
                      </a:r>
                      <a:r>
                        <a:rPr sz="2400" spc="5" dirty="0">
                          <a:solidFill>
                            <a:srgbClr val="000098"/>
                          </a:solidFill>
                          <a:latin typeface="Times New Roman"/>
                          <a:cs typeface="Times New Roman"/>
                        </a:rPr>
                        <a:t> </a:t>
                      </a:r>
                      <a:r>
                        <a:rPr sz="2400" spc="-10" dirty="0">
                          <a:solidFill>
                            <a:srgbClr val="000098"/>
                          </a:solidFill>
                          <a:latin typeface="Times New Roman"/>
                          <a:cs typeface="Times New Roman"/>
                        </a:rPr>
                        <a:t>l</a:t>
                      </a:r>
                      <a:r>
                        <a:rPr sz="2400" dirty="0">
                          <a:solidFill>
                            <a:srgbClr val="000098"/>
                          </a:solidFill>
                          <a:latin typeface="Times New Roman"/>
                          <a:cs typeface="Times New Roman"/>
                        </a:rPr>
                        <a:t>e ou </a:t>
                      </a:r>
                      <a:r>
                        <a:rPr sz="2400" spc="-15" dirty="0">
                          <a:solidFill>
                            <a:srgbClr val="000098"/>
                          </a:solidFill>
                          <a:latin typeface="Times New Roman"/>
                          <a:cs typeface="Times New Roman"/>
                        </a:rPr>
                        <a:t>l</a:t>
                      </a:r>
                      <a:r>
                        <a:rPr sz="2400" dirty="0">
                          <a:solidFill>
                            <a:srgbClr val="000098"/>
                          </a:solidFill>
                          <a:latin typeface="Times New Roman"/>
                          <a:cs typeface="Times New Roman"/>
                        </a:rPr>
                        <a:t>es</a:t>
                      </a:r>
                      <a:r>
                        <a:rPr sz="2400" spc="-5" dirty="0">
                          <a:solidFill>
                            <a:srgbClr val="000098"/>
                          </a:solidFill>
                          <a:latin typeface="Times New Roman"/>
                          <a:cs typeface="Times New Roman"/>
                        </a:rPr>
                        <a:t> </a:t>
                      </a:r>
                      <a:r>
                        <a:rPr sz="2400" dirty="0">
                          <a:solidFill>
                            <a:srgbClr val="000098"/>
                          </a:solidFill>
                          <a:latin typeface="Times New Roman"/>
                          <a:cs typeface="Times New Roman"/>
                        </a:rPr>
                        <a:t>a</a:t>
                      </a:r>
                      <a:r>
                        <a:rPr sz="2400" spc="-15" dirty="0">
                          <a:solidFill>
                            <a:srgbClr val="000098"/>
                          </a:solidFill>
                          <a:latin typeface="Times New Roman"/>
                          <a:cs typeface="Times New Roman"/>
                        </a:rPr>
                        <a:t>t</a:t>
                      </a:r>
                      <a:r>
                        <a:rPr sz="2400" dirty="0">
                          <a:solidFill>
                            <a:srgbClr val="000098"/>
                          </a:solidFill>
                          <a:latin typeface="Times New Roman"/>
                          <a:cs typeface="Times New Roman"/>
                        </a:rPr>
                        <a:t>tr</a:t>
                      </a:r>
                      <a:r>
                        <a:rPr sz="2400" spc="-15" dirty="0">
                          <a:solidFill>
                            <a:srgbClr val="000098"/>
                          </a:solidFill>
                          <a:latin typeface="Times New Roman"/>
                          <a:cs typeface="Times New Roman"/>
                        </a:rPr>
                        <a:t>i</a:t>
                      </a:r>
                      <a:r>
                        <a:rPr sz="2400" dirty="0">
                          <a:solidFill>
                            <a:srgbClr val="000098"/>
                          </a:solidFill>
                          <a:latin typeface="Times New Roman"/>
                          <a:cs typeface="Times New Roman"/>
                        </a:rPr>
                        <a:t>bu</a:t>
                      </a:r>
                      <a:r>
                        <a:rPr sz="2400" spc="-10" dirty="0">
                          <a:solidFill>
                            <a:srgbClr val="000098"/>
                          </a:solidFill>
                          <a:latin typeface="Times New Roman"/>
                          <a:cs typeface="Times New Roman"/>
                        </a:rPr>
                        <a:t>t</a:t>
                      </a:r>
                      <a:r>
                        <a:rPr sz="2400" dirty="0">
                          <a:solidFill>
                            <a:srgbClr val="000098"/>
                          </a:solidFill>
                          <a:latin typeface="Times New Roman"/>
                          <a:cs typeface="Times New Roman"/>
                        </a:rPr>
                        <a:t>s spé</a:t>
                      </a:r>
                      <a:r>
                        <a:rPr sz="2400" spc="-10" dirty="0">
                          <a:solidFill>
                            <a:srgbClr val="000098"/>
                          </a:solidFill>
                          <a:latin typeface="Times New Roman"/>
                          <a:cs typeface="Times New Roman"/>
                        </a:rPr>
                        <a:t>ci</a:t>
                      </a:r>
                      <a:r>
                        <a:rPr sz="2400" dirty="0">
                          <a:solidFill>
                            <a:srgbClr val="000098"/>
                          </a:solidFill>
                          <a:latin typeface="Times New Roman"/>
                          <a:cs typeface="Times New Roman"/>
                        </a:rPr>
                        <a:t>f</a:t>
                      </a:r>
                      <a:r>
                        <a:rPr sz="2400" spc="-10" dirty="0">
                          <a:solidFill>
                            <a:srgbClr val="000098"/>
                          </a:solidFill>
                          <a:latin typeface="Times New Roman"/>
                          <a:cs typeface="Times New Roman"/>
                        </a:rPr>
                        <a:t>i</a:t>
                      </a:r>
                      <a:r>
                        <a:rPr sz="2400" dirty="0">
                          <a:solidFill>
                            <a:srgbClr val="000098"/>
                          </a:solidFill>
                          <a:latin typeface="Times New Roman"/>
                          <a:cs typeface="Times New Roman"/>
                        </a:rPr>
                        <a:t>és</a:t>
                      </a:r>
                      <a:r>
                        <a:rPr sz="2400" spc="-25" dirty="0">
                          <a:solidFill>
                            <a:srgbClr val="000098"/>
                          </a:solidFill>
                          <a:latin typeface="Times New Roman"/>
                          <a:cs typeface="Times New Roman"/>
                        </a:rPr>
                        <a:t> </a:t>
                      </a:r>
                      <a:r>
                        <a:rPr sz="2400" dirty="0">
                          <a:solidFill>
                            <a:srgbClr val="000098"/>
                          </a:solidFill>
                          <a:latin typeface="Times New Roman"/>
                          <a:cs typeface="Times New Roman"/>
                        </a:rPr>
                        <a:t>(ou </a:t>
                      </a:r>
                      <a:r>
                        <a:rPr sz="2400" spc="-15" dirty="0">
                          <a:solidFill>
                            <a:srgbClr val="000098"/>
                          </a:solidFill>
                          <a:latin typeface="Times New Roman"/>
                          <a:cs typeface="Times New Roman"/>
                        </a:rPr>
                        <a:t>t</a:t>
                      </a:r>
                      <a:r>
                        <a:rPr sz="2400" dirty="0">
                          <a:solidFill>
                            <a:srgbClr val="000098"/>
                          </a:solidFill>
                          <a:latin typeface="Times New Roman"/>
                          <a:cs typeface="Times New Roman"/>
                        </a:rPr>
                        <a:t>ous av</a:t>
                      </a:r>
                      <a:r>
                        <a:rPr sz="2400" spc="-15" dirty="0">
                          <a:solidFill>
                            <a:srgbClr val="000098"/>
                          </a:solidFill>
                          <a:latin typeface="Times New Roman"/>
                          <a:cs typeface="Times New Roman"/>
                        </a:rPr>
                        <a:t>e</a:t>
                      </a:r>
                      <a:r>
                        <a:rPr sz="2400" dirty="0">
                          <a:solidFill>
                            <a:srgbClr val="000098"/>
                          </a:solidFill>
                          <a:latin typeface="Times New Roman"/>
                          <a:cs typeface="Times New Roman"/>
                        </a:rPr>
                        <a:t>c</a:t>
                      </a:r>
                      <a:r>
                        <a:rPr sz="2400" spc="10" dirty="0">
                          <a:solidFill>
                            <a:srgbClr val="000098"/>
                          </a:solidFill>
                          <a:latin typeface="Times New Roman"/>
                          <a:cs typeface="Times New Roman"/>
                        </a:rPr>
                        <a:t> </a:t>
                      </a:r>
                      <a:r>
                        <a:rPr sz="2400" dirty="0">
                          <a:solidFill>
                            <a:srgbClr val="000098"/>
                          </a:solidFill>
                          <a:latin typeface="Times New Roman"/>
                          <a:cs typeface="Times New Roman"/>
                        </a:rPr>
                        <a:t>‘*’).</a:t>
                      </a:r>
                      <a:endParaRPr sz="2400" dirty="0">
                        <a:latin typeface="Times New Roman"/>
                        <a:cs typeface="Times New Roman"/>
                      </a:endParaRPr>
                    </a:p>
                    <a:p>
                      <a:pPr marL="428625">
                        <a:lnSpc>
                          <a:spcPct val="100000"/>
                        </a:lnSpc>
                      </a:pPr>
                      <a:r>
                        <a:rPr sz="2400" spc="-229" dirty="0">
                          <a:solidFill>
                            <a:srgbClr val="000098"/>
                          </a:solidFill>
                          <a:latin typeface="Times New Roman"/>
                          <a:cs typeface="Times New Roman"/>
                        </a:rPr>
                        <a:t>L</a:t>
                      </a:r>
                      <a:r>
                        <a:rPr sz="2400" dirty="0">
                          <a:solidFill>
                            <a:srgbClr val="000098"/>
                          </a:solidFill>
                          <a:latin typeface="Times New Roman"/>
                          <a:cs typeface="Times New Roman"/>
                        </a:rPr>
                        <a:t>’opt</a:t>
                      </a:r>
                      <a:r>
                        <a:rPr sz="2400" spc="-15" dirty="0">
                          <a:solidFill>
                            <a:srgbClr val="000098"/>
                          </a:solidFill>
                          <a:latin typeface="Times New Roman"/>
                          <a:cs typeface="Times New Roman"/>
                        </a:rPr>
                        <a:t>i</a:t>
                      </a:r>
                      <a:r>
                        <a:rPr sz="2400" dirty="0">
                          <a:solidFill>
                            <a:srgbClr val="000098"/>
                          </a:solidFill>
                          <a:latin typeface="Times New Roman"/>
                          <a:cs typeface="Times New Roman"/>
                        </a:rPr>
                        <a:t>on</a:t>
                      </a:r>
                      <a:r>
                        <a:rPr sz="2400" spc="-20" dirty="0">
                          <a:solidFill>
                            <a:srgbClr val="000098"/>
                          </a:solidFill>
                          <a:latin typeface="Times New Roman"/>
                          <a:cs typeface="Times New Roman"/>
                        </a:rPr>
                        <a:t> </a:t>
                      </a:r>
                      <a:r>
                        <a:rPr sz="2400" dirty="0">
                          <a:solidFill>
                            <a:srgbClr val="000098"/>
                          </a:solidFill>
                          <a:latin typeface="Times New Roman"/>
                          <a:cs typeface="Times New Roman"/>
                        </a:rPr>
                        <a:t>DISTINCT</a:t>
                      </a:r>
                      <a:r>
                        <a:rPr sz="2400" spc="-50" dirty="0">
                          <a:solidFill>
                            <a:srgbClr val="000098"/>
                          </a:solidFill>
                          <a:latin typeface="Times New Roman"/>
                          <a:cs typeface="Times New Roman"/>
                        </a:rPr>
                        <a:t> </a:t>
                      </a:r>
                      <a:r>
                        <a:rPr sz="2400" dirty="0" err="1">
                          <a:solidFill>
                            <a:srgbClr val="000098"/>
                          </a:solidFill>
                          <a:latin typeface="Times New Roman"/>
                          <a:cs typeface="Times New Roman"/>
                        </a:rPr>
                        <a:t>é</a:t>
                      </a:r>
                      <a:r>
                        <a:rPr sz="2400" spc="-15" dirty="0" err="1">
                          <a:solidFill>
                            <a:srgbClr val="000098"/>
                          </a:solidFill>
                          <a:latin typeface="Times New Roman"/>
                          <a:cs typeface="Times New Roman"/>
                        </a:rPr>
                        <a:t>l</a:t>
                      </a:r>
                      <a:r>
                        <a:rPr sz="2400" dirty="0" err="1">
                          <a:solidFill>
                            <a:srgbClr val="000098"/>
                          </a:solidFill>
                          <a:latin typeface="Times New Roman"/>
                          <a:cs typeface="Times New Roman"/>
                        </a:rPr>
                        <a:t>i</a:t>
                      </a:r>
                      <a:r>
                        <a:rPr sz="2400" spc="-35" dirty="0" err="1">
                          <a:solidFill>
                            <a:srgbClr val="000098"/>
                          </a:solidFill>
                          <a:latin typeface="Times New Roman"/>
                          <a:cs typeface="Times New Roman"/>
                        </a:rPr>
                        <a:t>m</a:t>
                      </a:r>
                      <a:r>
                        <a:rPr sz="2400" dirty="0" err="1">
                          <a:solidFill>
                            <a:srgbClr val="000098"/>
                          </a:solidFill>
                          <a:latin typeface="Times New Roman"/>
                          <a:cs typeface="Times New Roman"/>
                        </a:rPr>
                        <a:t>i</a:t>
                      </a:r>
                      <a:r>
                        <a:rPr sz="2400" spc="-10" dirty="0" err="1">
                          <a:solidFill>
                            <a:srgbClr val="000098"/>
                          </a:solidFill>
                          <a:latin typeface="Times New Roman"/>
                          <a:cs typeface="Times New Roman"/>
                        </a:rPr>
                        <a:t>n</a:t>
                      </a:r>
                      <a:r>
                        <a:rPr sz="2400" dirty="0" err="1">
                          <a:solidFill>
                            <a:srgbClr val="000098"/>
                          </a:solidFill>
                          <a:latin typeface="Times New Roman"/>
                          <a:cs typeface="Times New Roman"/>
                        </a:rPr>
                        <a:t>e</a:t>
                      </a:r>
                      <a:r>
                        <a:rPr sz="2400" spc="30" dirty="0">
                          <a:solidFill>
                            <a:srgbClr val="000098"/>
                          </a:solidFill>
                          <a:latin typeface="Times New Roman"/>
                          <a:cs typeface="Times New Roman"/>
                        </a:rPr>
                        <a:t> </a:t>
                      </a:r>
                      <a:r>
                        <a:rPr sz="2400" dirty="0" smtClean="0">
                          <a:solidFill>
                            <a:srgbClr val="000098"/>
                          </a:solidFill>
                          <a:latin typeface="Times New Roman"/>
                          <a:cs typeface="Times New Roman"/>
                        </a:rPr>
                        <a:t>l</a:t>
                      </a:r>
                      <a:r>
                        <a:rPr sz="2400" spc="-15" dirty="0" smtClean="0">
                          <a:solidFill>
                            <a:srgbClr val="000098"/>
                          </a:solidFill>
                          <a:latin typeface="Times New Roman"/>
                          <a:cs typeface="Times New Roman"/>
                        </a:rPr>
                        <a:t>e</a:t>
                      </a:r>
                      <a:r>
                        <a:rPr sz="2400" dirty="0" smtClean="0">
                          <a:solidFill>
                            <a:srgbClr val="000098"/>
                          </a:solidFill>
                          <a:latin typeface="Times New Roman"/>
                          <a:cs typeface="Times New Roman"/>
                        </a:rPr>
                        <a:t>s</a:t>
                      </a:r>
                      <a:r>
                        <a:rPr lang="fr-FR" sz="2400" baseline="0" dirty="0" smtClean="0">
                          <a:solidFill>
                            <a:schemeClr val="tx1"/>
                          </a:solidFill>
                          <a:latin typeface="Times New Roman"/>
                          <a:cs typeface="Times New Roman"/>
                        </a:rPr>
                        <a:t> </a:t>
                      </a:r>
                      <a:r>
                        <a:rPr sz="2400" dirty="0" err="1" smtClean="0">
                          <a:solidFill>
                            <a:srgbClr val="000098"/>
                          </a:solidFill>
                          <a:latin typeface="Times New Roman"/>
                          <a:cs typeface="Times New Roman"/>
                        </a:rPr>
                        <a:t>doublons</a:t>
                      </a:r>
                      <a:r>
                        <a:rPr sz="2400" dirty="0">
                          <a:solidFill>
                            <a:srgbClr val="000098"/>
                          </a:solidFill>
                          <a:latin typeface="Times New Roman"/>
                          <a:cs typeface="Times New Roman"/>
                        </a:rPr>
                        <a:t>.</a:t>
                      </a:r>
                      <a:endParaRPr sz="2400" dirty="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1581757">
                <a:tc>
                  <a:txBody>
                    <a:bodyPr/>
                    <a:lstStyle/>
                    <a:p>
                      <a:pPr marL="419734" marR="386080" indent="-343535">
                        <a:lnSpc>
                          <a:spcPct val="100000"/>
                        </a:lnSpc>
                      </a:pPr>
                      <a:r>
                        <a:rPr sz="2400" spc="5" dirty="0">
                          <a:solidFill>
                            <a:srgbClr val="000098"/>
                          </a:solidFill>
                          <a:latin typeface="Times New Roman"/>
                          <a:cs typeface="Times New Roman"/>
                        </a:rPr>
                        <a:t>M</a:t>
                      </a:r>
                      <a:r>
                        <a:rPr sz="2400" dirty="0">
                          <a:solidFill>
                            <a:srgbClr val="000098"/>
                          </a:solidFill>
                          <a:latin typeface="Times New Roman"/>
                          <a:cs typeface="Times New Roman"/>
                        </a:rPr>
                        <a:t>I</a:t>
                      </a:r>
                      <a:r>
                        <a:rPr sz="2400" spc="5" dirty="0">
                          <a:solidFill>
                            <a:srgbClr val="000098"/>
                          </a:solidFill>
                          <a:latin typeface="Times New Roman"/>
                          <a:cs typeface="Times New Roman"/>
                        </a:rPr>
                        <a:t>N</a:t>
                      </a:r>
                      <a:r>
                        <a:rPr sz="2400" dirty="0">
                          <a:solidFill>
                            <a:srgbClr val="000098"/>
                          </a:solidFill>
                          <a:latin typeface="Times New Roman"/>
                          <a:cs typeface="Times New Roman"/>
                        </a:rPr>
                        <a:t>(x),</a:t>
                      </a:r>
                      <a:r>
                        <a:rPr sz="2400" spc="-20" dirty="0">
                          <a:solidFill>
                            <a:srgbClr val="000098"/>
                          </a:solidFill>
                          <a:latin typeface="Times New Roman"/>
                          <a:cs typeface="Times New Roman"/>
                        </a:rPr>
                        <a:t> </a:t>
                      </a:r>
                      <a:r>
                        <a:rPr sz="2400" spc="5" dirty="0">
                          <a:solidFill>
                            <a:srgbClr val="000098"/>
                          </a:solidFill>
                          <a:latin typeface="Times New Roman"/>
                          <a:cs typeface="Times New Roman"/>
                        </a:rPr>
                        <a:t>MAX</a:t>
                      </a:r>
                      <a:r>
                        <a:rPr sz="2400" dirty="0">
                          <a:solidFill>
                            <a:srgbClr val="000098"/>
                          </a:solidFill>
                          <a:latin typeface="Times New Roman"/>
                          <a:cs typeface="Times New Roman"/>
                        </a:rPr>
                        <a:t>(x),</a:t>
                      </a:r>
                      <a:r>
                        <a:rPr sz="2400" spc="-140" dirty="0">
                          <a:solidFill>
                            <a:srgbClr val="000098"/>
                          </a:solidFill>
                          <a:latin typeface="Times New Roman"/>
                          <a:cs typeface="Times New Roman"/>
                        </a:rPr>
                        <a:t> </a:t>
                      </a:r>
                      <a:r>
                        <a:rPr sz="2400" spc="-295" dirty="0">
                          <a:solidFill>
                            <a:srgbClr val="000098"/>
                          </a:solidFill>
                          <a:latin typeface="Times New Roman"/>
                          <a:cs typeface="Times New Roman"/>
                        </a:rPr>
                        <a:t>A</a:t>
                      </a:r>
                      <a:r>
                        <a:rPr sz="2400" spc="5" dirty="0">
                          <a:solidFill>
                            <a:srgbClr val="000098"/>
                          </a:solidFill>
                          <a:latin typeface="Times New Roman"/>
                          <a:cs typeface="Times New Roman"/>
                        </a:rPr>
                        <a:t>VG</a:t>
                      </a:r>
                      <a:r>
                        <a:rPr sz="2400" dirty="0">
                          <a:solidFill>
                            <a:srgbClr val="000098"/>
                          </a:solidFill>
                          <a:latin typeface="Times New Roman"/>
                          <a:cs typeface="Times New Roman"/>
                        </a:rPr>
                        <a:t>(x), S</a:t>
                      </a:r>
                      <a:r>
                        <a:rPr sz="2400" spc="5" dirty="0">
                          <a:solidFill>
                            <a:srgbClr val="000098"/>
                          </a:solidFill>
                          <a:latin typeface="Times New Roman"/>
                          <a:cs typeface="Times New Roman"/>
                        </a:rPr>
                        <a:t>UM</a:t>
                      </a:r>
                      <a:r>
                        <a:rPr sz="2400" dirty="0">
                          <a:solidFill>
                            <a:srgbClr val="000098"/>
                          </a:solidFill>
                          <a:latin typeface="Times New Roman"/>
                          <a:cs typeface="Times New Roman"/>
                        </a:rPr>
                        <a:t>(x)</a:t>
                      </a:r>
                      <a:endParaRPr sz="2400">
                        <a:latin typeface="Times New Roman"/>
                        <a:cs typeface="Times New Roman"/>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28574">
                      <a:solidFill>
                        <a:srgbClr val="000000"/>
                      </a:solidFill>
                      <a:prstDash val="solid"/>
                    </a:lnB>
                  </a:tcPr>
                </a:tc>
                <a:tc>
                  <a:txBody>
                    <a:bodyPr/>
                    <a:lstStyle/>
                    <a:p>
                      <a:pPr marL="428625" marR="198755" indent="-342900">
                        <a:lnSpc>
                          <a:spcPct val="100000"/>
                        </a:lnSpc>
                      </a:pPr>
                      <a:r>
                        <a:rPr sz="2400" dirty="0">
                          <a:solidFill>
                            <a:srgbClr val="000098"/>
                          </a:solidFill>
                          <a:latin typeface="Times New Roman"/>
                          <a:cs typeface="Times New Roman"/>
                        </a:rPr>
                        <a:t>Ca</a:t>
                      </a:r>
                      <a:r>
                        <a:rPr sz="2400" spc="-15" dirty="0">
                          <a:solidFill>
                            <a:srgbClr val="000098"/>
                          </a:solidFill>
                          <a:latin typeface="Times New Roman"/>
                          <a:cs typeface="Times New Roman"/>
                        </a:rPr>
                        <a:t>l</a:t>
                      </a:r>
                      <a:r>
                        <a:rPr sz="2400" dirty="0">
                          <a:solidFill>
                            <a:srgbClr val="000098"/>
                          </a:solidFill>
                          <a:latin typeface="Times New Roman"/>
                          <a:cs typeface="Times New Roman"/>
                        </a:rPr>
                        <a:t>cu</a:t>
                      </a:r>
                      <a:r>
                        <a:rPr sz="2400" spc="-15" dirty="0">
                          <a:solidFill>
                            <a:srgbClr val="000098"/>
                          </a:solidFill>
                          <a:latin typeface="Times New Roman"/>
                          <a:cs typeface="Times New Roman"/>
                        </a:rPr>
                        <a:t>l</a:t>
                      </a:r>
                      <a:r>
                        <a:rPr sz="2400" dirty="0">
                          <a:solidFill>
                            <a:srgbClr val="000098"/>
                          </a:solidFill>
                          <a:latin typeface="Times New Roman"/>
                          <a:cs typeface="Times New Roman"/>
                        </a:rPr>
                        <a:t>ent</a:t>
                      </a:r>
                      <a:r>
                        <a:rPr sz="2400" spc="-15" dirty="0">
                          <a:solidFill>
                            <a:srgbClr val="000098"/>
                          </a:solidFill>
                          <a:latin typeface="Times New Roman"/>
                          <a:cs typeface="Times New Roman"/>
                        </a:rPr>
                        <a:t> </a:t>
                      </a:r>
                      <a:r>
                        <a:rPr sz="2400" dirty="0">
                          <a:solidFill>
                            <a:srgbClr val="000098"/>
                          </a:solidFill>
                          <a:latin typeface="Times New Roman"/>
                          <a:cs typeface="Times New Roman"/>
                        </a:rPr>
                        <a:t>respe</a:t>
                      </a:r>
                      <a:r>
                        <a:rPr sz="2400" spc="-10" dirty="0">
                          <a:solidFill>
                            <a:srgbClr val="000098"/>
                          </a:solidFill>
                          <a:latin typeface="Times New Roman"/>
                          <a:cs typeface="Times New Roman"/>
                        </a:rPr>
                        <a:t>c</a:t>
                      </a:r>
                      <a:r>
                        <a:rPr sz="2400" dirty="0">
                          <a:solidFill>
                            <a:srgbClr val="000098"/>
                          </a:solidFill>
                          <a:latin typeface="Times New Roman"/>
                          <a:cs typeface="Times New Roman"/>
                        </a:rPr>
                        <a:t>t</a:t>
                      </a:r>
                      <a:r>
                        <a:rPr sz="2400" spc="-15" dirty="0">
                          <a:solidFill>
                            <a:srgbClr val="000098"/>
                          </a:solidFill>
                          <a:latin typeface="Times New Roman"/>
                          <a:cs typeface="Times New Roman"/>
                        </a:rPr>
                        <a:t>i</a:t>
                      </a:r>
                      <a:r>
                        <a:rPr sz="2400" dirty="0">
                          <a:solidFill>
                            <a:srgbClr val="000098"/>
                          </a:solidFill>
                          <a:latin typeface="Times New Roman"/>
                          <a:cs typeface="Times New Roman"/>
                        </a:rPr>
                        <a:t>ve</a:t>
                      </a:r>
                      <a:r>
                        <a:rPr sz="2400" spc="-35" dirty="0">
                          <a:solidFill>
                            <a:srgbClr val="000098"/>
                          </a:solidFill>
                          <a:latin typeface="Times New Roman"/>
                          <a:cs typeface="Times New Roman"/>
                        </a:rPr>
                        <a:t>m</a:t>
                      </a:r>
                      <a:r>
                        <a:rPr sz="2400" dirty="0">
                          <a:solidFill>
                            <a:srgbClr val="000098"/>
                          </a:solidFill>
                          <a:latin typeface="Times New Roman"/>
                          <a:cs typeface="Times New Roman"/>
                        </a:rPr>
                        <a:t>ent</a:t>
                      </a:r>
                      <a:r>
                        <a:rPr sz="2400" spc="25" dirty="0">
                          <a:solidFill>
                            <a:srgbClr val="000098"/>
                          </a:solidFill>
                          <a:latin typeface="Times New Roman"/>
                          <a:cs typeface="Times New Roman"/>
                        </a:rPr>
                        <a:t> </a:t>
                      </a:r>
                      <a:r>
                        <a:rPr sz="2400" dirty="0">
                          <a:solidFill>
                            <a:srgbClr val="000098"/>
                          </a:solidFill>
                          <a:latin typeface="Times New Roman"/>
                          <a:cs typeface="Times New Roman"/>
                        </a:rPr>
                        <a:t>le </a:t>
                      </a:r>
                      <a:r>
                        <a:rPr sz="2400" spc="-30" dirty="0">
                          <a:solidFill>
                            <a:srgbClr val="000098"/>
                          </a:solidFill>
                          <a:latin typeface="Times New Roman"/>
                          <a:cs typeface="Times New Roman"/>
                        </a:rPr>
                        <a:t>m</a:t>
                      </a:r>
                      <a:r>
                        <a:rPr sz="2400" dirty="0">
                          <a:solidFill>
                            <a:srgbClr val="000098"/>
                          </a:solidFill>
                          <a:latin typeface="Times New Roman"/>
                          <a:cs typeface="Times New Roman"/>
                        </a:rPr>
                        <a:t>i</a:t>
                      </a:r>
                      <a:r>
                        <a:rPr sz="2400" spc="-10" dirty="0">
                          <a:solidFill>
                            <a:srgbClr val="000098"/>
                          </a:solidFill>
                          <a:latin typeface="Times New Roman"/>
                          <a:cs typeface="Times New Roman"/>
                        </a:rPr>
                        <a:t>n</a:t>
                      </a:r>
                      <a:r>
                        <a:rPr sz="2400" dirty="0">
                          <a:solidFill>
                            <a:srgbClr val="000098"/>
                          </a:solidFill>
                          <a:latin typeface="Times New Roman"/>
                          <a:cs typeface="Times New Roman"/>
                        </a:rPr>
                        <a:t>i</a:t>
                      </a:r>
                      <a:r>
                        <a:rPr sz="2400" spc="-35" dirty="0">
                          <a:solidFill>
                            <a:srgbClr val="000098"/>
                          </a:solidFill>
                          <a:latin typeface="Times New Roman"/>
                          <a:cs typeface="Times New Roman"/>
                        </a:rPr>
                        <a:t>m</a:t>
                      </a:r>
                      <a:r>
                        <a:rPr sz="2400" dirty="0">
                          <a:solidFill>
                            <a:srgbClr val="000098"/>
                          </a:solidFill>
                          <a:latin typeface="Times New Roman"/>
                          <a:cs typeface="Times New Roman"/>
                        </a:rPr>
                        <a:t>u</a:t>
                      </a:r>
                      <a:r>
                        <a:rPr sz="2400" spc="-30" dirty="0">
                          <a:solidFill>
                            <a:srgbClr val="000098"/>
                          </a:solidFill>
                          <a:latin typeface="Times New Roman"/>
                          <a:cs typeface="Times New Roman"/>
                        </a:rPr>
                        <a:t>m</a:t>
                      </a:r>
                      <a:r>
                        <a:rPr sz="2400" dirty="0">
                          <a:solidFill>
                            <a:srgbClr val="000098"/>
                          </a:solidFill>
                          <a:latin typeface="Times New Roman"/>
                          <a:cs typeface="Times New Roman"/>
                        </a:rPr>
                        <a:t>,</a:t>
                      </a:r>
                      <a:r>
                        <a:rPr sz="2400" spc="55" dirty="0">
                          <a:solidFill>
                            <a:srgbClr val="000098"/>
                          </a:solidFill>
                          <a:latin typeface="Times New Roman"/>
                          <a:cs typeface="Times New Roman"/>
                        </a:rPr>
                        <a:t> </a:t>
                      </a:r>
                      <a:r>
                        <a:rPr sz="2400" dirty="0">
                          <a:solidFill>
                            <a:srgbClr val="000098"/>
                          </a:solidFill>
                          <a:latin typeface="Times New Roman"/>
                          <a:cs typeface="Times New Roman"/>
                        </a:rPr>
                        <a:t>le</a:t>
                      </a:r>
                      <a:r>
                        <a:rPr sz="2400" spc="-15" dirty="0">
                          <a:solidFill>
                            <a:srgbClr val="000098"/>
                          </a:solidFill>
                          <a:latin typeface="Times New Roman"/>
                          <a:cs typeface="Times New Roman"/>
                        </a:rPr>
                        <a:t> </a:t>
                      </a:r>
                      <a:r>
                        <a:rPr sz="2400" spc="-30" dirty="0">
                          <a:solidFill>
                            <a:srgbClr val="000098"/>
                          </a:solidFill>
                          <a:latin typeface="Times New Roman"/>
                          <a:cs typeface="Times New Roman"/>
                        </a:rPr>
                        <a:t>m</a:t>
                      </a:r>
                      <a:r>
                        <a:rPr sz="2400" dirty="0">
                          <a:solidFill>
                            <a:srgbClr val="000098"/>
                          </a:solidFill>
                          <a:latin typeface="Times New Roman"/>
                          <a:cs typeface="Times New Roman"/>
                        </a:rPr>
                        <a:t>ax</a:t>
                      </a:r>
                      <a:r>
                        <a:rPr sz="2400" spc="-15" dirty="0">
                          <a:solidFill>
                            <a:srgbClr val="000098"/>
                          </a:solidFill>
                          <a:latin typeface="Times New Roman"/>
                          <a:cs typeface="Times New Roman"/>
                        </a:rPr>
                        <a:t>i</a:t>
                      </a:r>
                      <a:r>
                        <a:rPr sz="2400" spc="-30" dirty="0">
                          <a:solidFill>
                            <a:srgbClr val="000098"/>
                          </a:solidFill>
                          <a:latin typeface="Times New Roman"/>
                          <a:cs typeface="Times New Roman"/>
                        </a:rPr>
                        <a:t>m</a:t>
                      </a:r>
                      <a:r>
                        <a:rPr sz="2400" dirty="0">
                          <a:solidFill>
                            <a:srgbClr val="000098"/>
                          </a:solidFill>
                          <a:latin typeface="Times New Roman"/>
                          <a:cs typeface="Times New Roman"/>
                        </a:rPr>
                        <a:t>u</a:t>
                      </a:r>
                      <a:r>
                        <a:rPr sz="2400" spc="-30" dirty="0">
                          <a:solidFill>
                            <a:srgbClr val="000098"/>
                          </a:solidFill>
                          <a:latin typeface="Times New Roman"/>
                          <a:cs typeface="Times New Roman"/>
                        </a:rPr>
                        <a:t>m</a:t>
                      </a:r>
                      <a:r>
                        <a:rPr sz="2400" dirty="0">
                          <a:solidFill>
                            <a:srgbClr val="000098"/>
                          </a:solidFill>
                          <a:latin typeface="Times New Roman"/>
                          <a:cs typeface="Times New Roman"/>
                        </a:rPr>
                        <a:t>,</a:t>
                      </a:r>
                      <a:r>
                        <a:rPr sz="2400" spc="75" dirty="0">
                          <a:solidFill>
                            <a:srgbClr val="000098"/>
                          </a:solidFill>
                          <a:latin typeface="Times New Roman"/>
                          <a:cs typeface="Times New Roman"/>
                        </a:rPr>
                        <a:t> </a:t>
                      </a:r>
                      <a:r>
                        <a:rPr sz="2400" dirty="0">
                          <a:solidFill>
                            <a:srgbClr val="000098"/>
                          </a:solidFill>
                          <a:latin typeface="Times New Roman"/>
                          <a:cs typeface="Times New Roman"/>
                        </a:rPr>
                        <a:t>la </a:t>
                      </a:r>
                      <a:r>
                        <a:rPr sz="2400" spc="-30" dirty="0">
                          <a:solidFill>
                            <a:srgbClr val="000098"/>
                          </a:solidFill>
                          <a:latin typeface="Times New Roman"/>
                          <a:cs typeface="Times New Roman"/>
                        </a:rPr>
                        <a:t>m</a:t>
                      </a:r>
                      <a:r>
                        <a:rPr sz="2400" dirty="0">
                          <a:solidFill>
                            <a:srgbClr val="000098"/>
                          </a:solidFill>
                          <a:latin typeface="Times New Roman"/>
                          <a:cs typeface="Times New Roman"/>
                        </a:rPr>
                        <a:t>o</a:t>
                      </a:r>
                      <a:r>
                        <a:rPr sz="2400" spc="-60" dirty="0">
                          <a:solidFill>
                            <a:srgbClr val="000098"/>
                          </a:solidFill>
                          <a:latin typeface="Times New Roman"/>
                          <a:cs typeface="Times New Roman"/>
                        </a:rPr>
                        <a:t>y</a:t>
                      </a:r>
                      <a:r>
                        <a:rPr sz="2400" dirty="0">
                          <a:solidFill>
                            <a:srgbClr val="000098"/>
                          </a:solidFill>
                          <a:latin typeface="Times New Roman"/>
                          <a:cs typeface="Times New Roman"/>
                        </a:rPr>
                        <a:t>enne</a:t>
                      </a:r>
                      <a:r>
                        <a:rPr sz="2400" spc="45" dirty="0">
                          <a:solidFill>
                            <a:srgbClr val="000098"/>
                          </a:solidFill>
                          <a:latin typeface="Times New Roman"/>
                          <a:cs typeface="Times New Roman"/>
                        </a:rPr>
                        <a:t> </a:t>
                      </a:r>
                      <a:r>
                        <a:rPr sz="2400" dirty="0">
                          <a:solidFill>
                            <a:srgbClr val="000098"/>
                          </a:solidFill>
                          <a:latin typeface="Times New Roman"/>
                          <a:cs typeface="Times New Roman"/>
                        </a:rPr>
                        <a:t>et</a:t>
                      </a:r>
                      <a:r>
                        <a:rPr sz="2400" spc="5" dirty="0">
                          <a:solidFill>
                            <a:srgbClr val="000098"/>
                          </a:solidFill>
                          <a:latin typeface="Times New Roman"/>
                          <a:cs typeface="Times New Roman"/>
                        </a:rPr>
                        <a:t> </a:t>
                      </a:r>
                      <a:r>
                        <a:rPr sz="2400" dirty="0">
                          <a:solidFill>
                            <a:srgbClr val="000098"/>
                          </a:solidFill>
                          <a:latin typeface="Times New Roman"/>
                          <a:cs typeface="Times New Roman"/>
                        </a:rPr>
                        <a:t>la</a:t>
                      </a:r>
                      <a:r>
                        <a:rPr sz="2400" spc="-15" dirty="0">
                          <a:solidFill>
                            <a:srgbClr val="000098"/>
                          </a:solidFill>
                          <a:latin typeface="Times New Roman"/>
                          <a:cs typeface="Times New Roman"/>
                        </a:rPr>
                        <a:t> </a:t>
                      </a:r>
                      <a:r>
                        <a:rPr sz="2400" spc="-5" dirty="0">
                          <a:solidFill>
                            <a:srgbClr val="000098"/>
                          </a:solidFill>
                          <a:latin typeface="Times New Roman"/>
                          <a:cs typeface="Times New Roman"/>
                        </a:rPr>
                        <a:t>so</a:t>
                      </a:r>
                      <a:r>
                        <a:rPr sz="2400" spc="-25" dirty="0">
                          <a:solidFill>
                            <a:srgbClr val="000098"/>
                          </a:solidFill>
                          <a:latin typeface="Times New Roman"/>
                          <a:cs typeface="Times New Roman"/>
                        </a:rPr>
                        <a:t>m</a:t>
                      </a:r>
                      <a:r>
                        <a:rPr sz="2400" spc="-30" dirty="0">
                          <a:solidFill>
                            <a:srgbClr val="000098"/>
                          </a:solidFill>
                          <a:latin typeface="Times New Roman"/>
                          <a:cs typeface="Times New Roman"/>
                        </a:rPr>
                        <a:t>m</a:t>
                      </a:r>
                      <a:r>
                        <a:rPr sz="2400" dirty="0">
                          <a:solidFill>
                            <a:srgbClr val="000098"/>
                          </a:solidFill>
                          <a:latin typeface="Times New Roman"/>
                          <a:cs typeface="Times New Roman"/>
                        </a:rPr>
                        <a:t>e</a:t>
                      </a:r>
                      <a:r>
                        <a:rPr sz="2400" spc="30" dirty="0">
                          <a:solidFill>
                            <a:srgbClr val="000098"/>
                          </a:solidFill>
                          <a:latin typeface="Times New Roman"/>
                          <a:cs typeface="Times New Roman"/>
                        </a:rPr>
                        <a:t> </a:t>
                      </a:r>
                      <a:r>
                        <a:rPr sz="2400" dirty="0">
                          <a:solidFill>
                            <a:srgbClr val="000098"/>
                          </a:solidFill>
                          <a:latin typeface="Times New Roman"/>
                          <a:cs typeface="Times New Roman"/>
                        </a:rPr>
                        <a:t>des va</a:t>
                      </a:r>
                      <a:r>
                        <a:rPr sz="2400" spc="-15" dirty="0">
                          <a:solidFill>
                            <a:srgbClr val="000098"/>
                          </a:solidFill>
                          <a:latin typeface="Times New Roman"/>
                          <a:cs typeface="Times New Roman"/>
                        </a:rPr>
                        <a:t>l</a:t>
                      </a:r>
                      <a:r>
                        <a:rPr sz="2400" dirty="0">
                          <a:solidFill>
                            <a:srgbClr val="000098"/>
                          </a:solidFill>
                          <a:latin typeface="Times New Roman"/>
                          <a:cs typeface="Times New Roman"/>
                        </a:rPr>
                        <a:t>eurs de</a:t>
                      </a:r>
                      <a:r>
                        <a:rPr sz="2400" spc="-30" dirty="0">
                          <a:solidFill>
                            <a:srgbClr val="000098"/>
                          </a:solidFill>
                          <a:latin typeface="Times New Roman"/>
                          <a:cs typeface="Times New Roman"/>
                        </a:rPr>
                        <a:t> </a:t>
                      </a:r>
                      <a:r>
                        <a:rPr sz="2400" dirty="0">
                          <a:solidFill>
                            <a:srgbClr val="000098"/>
                          </a:solidFill>
                          <a:latin typeface="Times New Roman"/>
                          <a:cs typeface="Times New Roman"/>
                        </a:rPr>
                        <a:t>l’</a:t>
                      </a:r>
                      <a:r>
                        <a:rPr sz="2400" spc="-15" dirty="0">
                          <a:solidFill>
                            <a:srgbClr val="000098"/>
                          </a:solidFill>
                          <a:latin typeface="Times New Roman"/>
                          <a:cs typeface="Times New Roman"/>
                        </a:rPr>
                        <a:t>a</a:t>
                      </a:r>
                      <a:r>
                        <a:rPr sz="2400" dirty="0">
                          <a:solidFill>
                            <a:srgbClr val="000098"/>
                          </a:solidFill>
                          <a:latin typeface="Times New Roman"/>
                          <a:cs typeface="Times New Roman"/>
                        </a:rPr>
                        <a:t>t</a:t>
                      </a:r>
                      <a:r>
                        <a:rPr sz="2400" spc="-15" dirty="0">
                          <a:solidFill>
                            <a:srgbClr val="000098"/>
                          </a:solidFill>
                          <a:latin typeface="Times New Roman"/>
                          <a:cs typeface="Times New Roman"/>
                        </a:rPr>
                        <a:t>t</a:t>
                      </a:r>
                      <a:r>
                        <a:rPr sz="2400" dirty="0">
                          <a:solidFill>
                            <a:srgbClr val="000098"/>
                          </a:solidFill>
                          <a:latin typeface="Times New Roman"/>
                          <a:cs typeface="Times New Roman"/>
                        </a:rPr>
                        <a:t>ribut X.</a:t>
                      </a:r>
                      <a:endParaRPr sz="2400" dirty="0">
                        <a:latin typeface="Times New Roman"/>
                        <a:cs typeface="Times New Roman"/>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28574">
                      <a:solidFill>
                        <a:srgbClr val="000000"/>
                      </a:solidFill>
                      <a:prstDash val="solid"/>
                    </a:lnB>
                  </a:tcPr>
                </a:tc>
              </a:tr>
            </a:tbl>
          </a:graphicData>
        </a:graphic>
      </p:graphicFrame>
      <p:sp>
        <p:nvSpPr>
          <p:cNvPr id="6" name="object 2"/>
          <p:cNvSpPr txBox="1">
            <a:spLocks noGrp="1"/>
          </p:cNvSpPr>
          <p:nvPr>
            <p:ph type="title"/>
          </p:nvPr>
        </p:nvSpPr>
        <p:spPr>
          <a:xfrm>
            <a:off x="4042942" y="1687460"/>
            <a:ext cx="4106115" cy="677108"/>
          </a:xfrm>
          <a:prstGeom prst="rect">
            <a:avLst/>
          </a:prstGeom>
        </p:spPr>
        <p:txBody>
          <a:bodyPr vert="horz" wrap="square" lIns="0" tIns="0" rIns="0" bIns="0" rtlCol="0" anchor="ctr">
            <a:spAutoFit/>
          </a:bodyPr>
          <a:lstStyle/>
          <a:p>
            <a:pPr marL="322580"/>
            <a:r>
              <a:rPr sz="2800" b="1" dirty="0"/>
              <a:t>Fonctions</a:t>
            </a:r>
            <a:r>
              <a:rPr spc="-20" dirty="0"/>
              <a:t> </a:t>
            </a:r>
            <a:r>
              <a:rPr sz="2800" b="1" dirty="0"/>
              <a:t>d'agrégation</a:t>
            </a:r>
          </a:p>
        </p:txBody>
      </p:sp>
      <p:sp>
        <p:nvSpPr>
          <p:cNvPr id="7"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Rectangle 1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1" name="ZoneTexte 20"/>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2"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23" name="object 2"/>
          <p:cNvSpPr txBox="1">
            <a:spLocks/>
          </p:cNvSpPr>
          <p:nvPr/>
        </p:nvSpPr>
        <p:spPr>
          <a:xfrm>
            <a:off x="214584" y="1864783"/>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dirty="0" smtClean="0">
                <a:solidFill>
                  <a:srgbClr val="FF0000"/>
                </a:solidFill>
              </a:rPr>
              <a:t>Opérat</a:t>
            </a:r>
            <a:r>
              <a:rPr lang="fr-FR" sz="2600" b="1" spc="5" dirty="0" smtClean="0">
                <a:solidFill>
                  <a:srgbClr val="FF0000"/>
                </a:solidFill>
              </a:rPr>
              <a:t>e</a:t>
            </a:r>
            <a:r>
              <a:rPr lang="fr-FR" sz="2600" b="1" dirty="0" smtClean="0">
                <a:solidFill>
                  <a:srgbClr val="FF0000"/>
                </a:solidFill>
              </a:rPr>
              <a:t>urs</a:t>
            </a:r>
            <a:r>
              <a:rPr lang="fr-FR" sz="2600" b="1" spc="-60" dirty="0" smtClean="0">
                <a:solidFill>
                  <a:srgbClr val="FF0000"/>
                </a:solidFill>
              </a:rPr>
              <a:t> </a:t>
            </a:r>
            <a:r>
              <a:rPr lang="fr-FR" sz="2600" b="1" dirty="0" smtClean="0">
                <a:solidFill>
                  <a:srgbClr val="FF0000"/>
                </a:solidFill>
              </a:rPr>
              <a:t>en</a:t>
            </a:r>
            <a:r>
              <a:rPr lang="fr-FR" sz="2600" b="1" spc="5" dirty="0" smtClean="0">
                <a:solidFill>
                  <a:srgbClr val="FF0000"/>
                </a:solidFill>
              </a:rPr>
              <a:t>s</a:t>
            </a:r>
            <a:r>
              <a:rPr lang="fr-FR" sz="2600" b="1" dirty="0" smtClean="0">
                <a:solidFill>
                  <a:srgbClr val="FF0000"/>
                </a:solidFill>
              </a:rPr>
              <a:t>emblistes</a:t>
            </a:r>
            <a:endParaRPr lang="fr-FR" sz="2600" b="1" dirty="0">
              <a:solidFill>
                <a:srgbClr val="FF0000"/>
              </a:solidFill>
            </a:endParaRPr>
          </a:p>
        </p:txBody>
      </p:sp>
    </p:spTree>
    <p:extLst>
      <p:ext uri="{BB962C8B-B14F-4D97-AF65-F5344CB8AC3E}">
        <p14:creationId xmlns:p14="http://schemas.microsoft.com/office/powerpoint/2010/main" val="11091016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4589" y="2598343"/>
            <a:ext cx="8445500" cy="679673"/>
          </a:xfrm>
          <a:prstGeom prst="rect">
            <a:avLst/>
          </a:prstGeom>
        </p:spPr>
        <p:txBody>
          <a:bodyPr vert="horz" wrap="square" lIns="0" tIns="0" rIns="0" bIns="0" rtlCol="0">
            <a:spAutoFit/>
          </a:bodyPr>
          <a:lstStyle/>
          <a:p>
            <a:pPr marL="12700">
              <a:lnSpc>
                <a:spcPts val="5260"/>
              </a:lnSpc>
              <a:tabLst>
                <a:tab pos="3827145" algn="l"/>
              </a:tabLst>
            </a:pPr>
            <a:r>
              <a:rPr sz="3200" b="1" dirty="0" err="1">
                <a:solidFill>
                  <a:srgbClr val="00279E"/>
                </a:solidFill>
                <a:latin typeface="Times New Roman"/>
                <a:cs typeface="Times New Roman"/>
              </a:rPr>
              <a:t>Exécution</a:t>
            </a:r>
            <a:r>
              <a:rPr sz="3200" b="1" spc="-25" dirty="0">
                <a:solidFill>
                  <a:srgbClr val="00279E"/>
                </a:solidFill>
                <a:latin typeface="Times New Roman"/>
                <a:cs typeface="Times New Roman"/>
              </a:rPr>
              <a:t> </a:t>
            </a:r>
            <a:r>
              <a:rPr sz="3200" b="1" dirty="0" err="1" smtClean="0">
                <a:solidFill>
                  <a:srgbClr val="00279E"/>
                </a:solidFill>
                <a:latin typeface="Times New Roman"/>
                <a:cs typeface="Times New Roman"/>
              </a:rPr>
              <a:t>d’une</a:t>
            </a:r>
            <a:r>
              <a:rPr lang="fr-FR" sz="3200" b="1" dirty="0" smtClean="0">
                <a:solidFill>
                  <a:srgbClr val="00279E"/>
                </a:solidFill>
                <a:latin typeface="Times New Roman"/>
                <a:cs typeface="Times New Roman"/>
              </a:rPr>
              <a:t> </a:t>
            </a:r>
            <a:r>
              <a:rPr sz="3200" b="1" dirty="0" err="1" smtClean="0">
                <a:solidFill>
                  <a:srgbClr val="00279E"/>
                </a:solidFill>
                <a:latin typeface="Times New Roman"/>
                <a:cs typeface="Times New Roman"/>
              </a:rPr>
              <a:t>requête</a:t>
            </a:r>
            <a:r>
              <a:rPr sz="3200" b="1" spc="-30" dirty="0" smtClean="0">
                <a:solidFill>
                  <a:srgbClr val="00279E"/>
                </a:solidFill>
                <a:latin typeface="Times New Roman"/>
                <a:cs typeface="Times New Roman"/>
              </a:rPr>
              <a:t> </a:t>
            </a:r>
            <a:r>
              <a:rPr sz="3200" b="1" dirty="0">
                <a:solidFill>
                  <a:srgbClr val="00279E"/>
                </a:solidFill>
                <a:latin typeface="Times New Roman"/>
                <a:cs typeface="Times New Roman"/>
              </a:rPr>
              <a:t>d’agrégation</a:t>
            </a:r>
            <a:endParaRPr sz="3200" b="1" dirty="0">
              <a:latin typeface="Times New Roman"/>
              <a:cs typeface="Times New Roman"/>
            </a:endParaRPr>
          </a:p>
        </p:txBody>
      </p:sp>
      <p:sp>
        <p:nvSpPr>
          <p:cNvPr id="3" name="object 3"/>
          <p:cNvSpPr txBox="1"/>
          <p:nvPr/>
        </p:nvSpPr>
        <p:spPr>
          <a:xfrm>
            <a:off x="410118" y="3559195"/>
            <a:ext cx="11371762" cy="3213700"/>
          </a:xfrm>
          <a:prstGeom prst="rect">
            <a:avLst/>
          </a:prstGeom>
        </p:spPr>
        <p:txBody>
          <a:bodyPr vert="horz" wrap="square" lIns="0" tIns="0" rIns="0" bIns="0" rtlCol="0">
            <a:spAutoFit/>
          </a:bodyPr>
          <a:lstStyle/>
          <a:p>
            <a:pPr marL="469900" marR="61594" indent="-457200">
              <a:buClr>
                <a:srgbClr val="000098"/>
              </a:buClr>
              <a:buFont typeface="Times New Roman"/>
              <a:buAutoNum type="arabicPeriod"/>
              <a:tabLst>
                <a:tab pos="470534" algn="l"/>
              </a:tabLst>
            </a:pPr>
            <a:r>
              <a:rPr sz="2400" spc="-10" dirty="0">
                <a:solidFill>
                  <a:srgbClr val="000098"/>
                </a:solidFill>
                <a:latin typeface="Times New Roman"/>
                <a:cs typeface="Times New Roman"/>
              </a:rPr>
              <a:t>L</a:t>
            </a:r>
            <a:r>
              <a:rPr sz="2400" dirty="0">
                <a:solidFill>
                  <a:srgbClr val="000098"/>
                </a:solidFill>
                <a:latin typeface="Times New Roman"/>
                <a:cs typeface="Times New Roman"/>
              </a:rPr>
              <a:t>a</a:t>
            </a:r>
            <a:r>
              <a:rPr sz="2400" spc="-30" dirty="0">
                <a:solidFill>
                  <a:srgbClr val="000098"/>
                </a:solidFill>
                <a:latin typeface="Times New Roman"/>
                <a:cs typeface="Times New Roman"/>
              </a:rPr>
              <a:t> </a:t>
            </a:r>
            <a:r>
              <a:rPr sz="2400" dirty="0">
                <a:solidFill>
                  <a:srgbClr val="000098"/>
                </a:solidFill>
                <a:latin typeface="Times New Roman"/>
                <a:cs typeface="Times New Roman"/>
              </a:rPr>
              <a:t>re</a:t>
            </a:r>
            <a:r>
              <a:rPr sz="2400" spc="-10" dirty="0">
                <a:solidFill>
                  <a:srgbClr val="000098"/>
                </a:solidFill>
                <a:latin typeface="Times New Roman"/>
                <a:cs typeface="Times New Roman"/>
              </a:rPr>
              <a:t>q</a:t>
            </a:r>
            <a:r>
              <a:rPr sz="2400" dirty="0">
                <a:solidFill>
                  <a:srgbClr val="000098"/>
                </a:solidFill>
                <a:latin typeface="Times New Roman"/>
                <a:cs typeface="Times New Roman"/>
              </a:rPr>
              <a:t>u</a:t>
            </a:r>
            <a:r>
              <a:rPr sz="2400" spc="-10" dirty="0">
                <a:solidFill>
                  <a:srgbClr val="000098"/>
                </a:solidFill>
                <a:latin typeface="Times New Roman"/>
                <a:cs typeface="Times New Roman"/>
              </a:rPr>
              <a:t>êt</a:t>
            </a:r>
            <a:r>
              <a:rPr sz="2400" dirty="0">
                <a:solidFill>
                  <a:srgbClr val="000098"/>
                </a:solidFill>
                <a:latin typeface="Times New Roman"/>
                <a:cs typeface="Times New Roman"/>
              </a:rPr>
              <a:t>e</a:t>
            </a:r>
            <a:r>
              <a:rPr sz="2400" spc="10" dirty="0">
                <a:solidFill>
                  <a:srgbClr val="000098"/>
                </a:solidFill>
                <a:latin typeface="Times New Roman"/>
                <a:cs typeface="Times New Roman"/>
              </a:rPr>
              <a:t> </a:t>
            </a:r>
            <a:r>
              <a:rPr sz="2400" dirty="0">
                <a:solidFill>
                  <a:srgbClr val="000098"/>
                </a:solidFill>
                <a:latin typeface="Times New Roman"/>
                <a:cs typeface="Times New Roman"/>
              </a:rPr>
              <a:t>est</a:t>
            </a:r>
            <a:r>
              <a:rPr sz="2400" spc="-10" dirty="0">
                <a:solidFill>
                  <a:srgbClr val="000098"/>
                </a:solidFill>
                <a:latin typeface="Times New Roman"/>
                <a:cs typeface="Times New Roman"/>
              </a:rPr>
              <a:t> e</a:t>
            </a:r>
            <a:r>
              <a:rPr sz="2400" dirty="0">
                <a:solidFill>
                  <a:srgbClr val="000098"/>
                </a:solidFill>
                <a:latin typeface="Times New Roman"/>
                <a:cs typeface="Times New Roman"/>
              </a:rPr>
              <a:t>x</a:t>
            </a:r>
            <a:r>
              <a:rPr sz="2400" spc="-10" dirty="0">
                <a:solidFill>
                  <a:srgbClr val="000098"/>
                </a:solidFill>
                <a:latin typeface="Times New Roman"/>
                <a:cs typeface="Times New Roman"/>
              </a:rPr>
              <a:t>é</a:t>
            </a:r>
            <a:r>
              <a:rPr sz="2400" dirty="0">
                <a:solidFill>
                  <a:srgbClr val="000098"/>
                </a:solidFill>
                <a:latin typeface="Times New Roman"/>
                <a:cs typeface="Times New Roman"/>
              </a:rPr>
              <a:t>c</a:t>
            </a:r>
            <a:r>
              <a:rPr sz="2400" spc="-10" dirty="0">
                <a:solidFill>
                  <a:srgbClr val="000098"/>
                </a:solidFill>
                <a:latin typeface="Times New Roman"/>
                <a:cs typeface="Times New Roman"/>
              </a:rPr>
              <a:t>ut</a:t>
            </a:r>
            <a:r>
              <a:rPr sz="2400" dirty="0">
                <a:solidFill>
                  <a:srgbClr val="000098"/>
                </a:solidFill>
                <a:latin typeface="Times New Roman"/>
                <a:cs typeface="Times New Roman"/>
              </a:rPr>
              <a:t>ée c</a:t>
            </a:r>
            <a:r>
              <a:rPr sz="2400" spc="-15" dirty="0">
                <a:solidFill>
                  <a:srgbClr val="000098"/>
                </a:solidFill>
                <a:latin typeface="Times New Roman"/>
                <a:cs typeface="Times New Roman"/>
              </a:rPr>
              <a:t>l</a:t>
            </a:r>
            <a:r>
              <a:rPr sz="2400" dirty="0">
                <a:solidFill>
                  <a:srgbClr val="000098"/>
                </a:solidFill>
                <a:latin typeface="Times New Roman"/>
                <a:cs typeface="Times New Roman"/>
              </a:rPr>
              <a:t>assiqu</a:t>
            </a:r>
            <a:r>
              <a:rPr sz="2400" spc="-15" dirty="0">
                <a:solidFill>
                  <a:srgbClr val="000098"/>
                </a:solidFill>
                <a:latin typeface="Times New Roman"/>
                <a:cs typeface="Times New Roman"/>
              </a:rPr>
              <a:t>e</a:t>
            </a:r>
            <a:r>
              <a:rPr sz="2400" spc="-30" dirty="0">
                <a:solidFill>
                  <a:srgbClr val="000098"/>
                </a:solidFill>
                <a:latin typeface="Times New Roman"/>
                <a:cs typeface="Times New Roman"/>
              </a:rPr>
              <a:t>m</a:t>
            </a:r>
            <a:r>
              <a:rPr sz="2400" dirty="0">
                <a:solidFill>
                  <a:srgbClr val="000098"/>
                </a:solidFill>
                <a:latin typeface="Times New Roman"/>
                <a:cs typeface="Times New Roman"/>
              </a:rPr>
              <a:t>e</a:t>
            </a:r>
            <a:r>
              <a:rPr sz="2400" spc="-10" dirty="0">
                <a:solidFill>
                  <a:srgbClr val="000098"/>
                </a:solidFill>
                <a:latin typeface="Times New Roman"/>
                <a:cs typeface="Times New Roman"/>
              </a:rPr>
              <a:t>n</a:t>
            </a:r>
            <a:r>
              <a:rPr sz="2400" dirty="0">
                <a:solidFill>
                  <a:srgbClr val="000098"/>
                </a:solidFill>
                <a:latin typeface="Times New Roman"/>
                <a:cs typeface="Times New Roman"/>
              </a:rPr>
              <a:t>t</a:t>
            </a:r>
            <a:r>
              <a:rPr sz="2400" spc="10" dirty="0">
                <a:solidFill>
                  <a:srgbClr val="000098"/>
                </a:solidFill>
                <a:latin typeface="Times New Roman"/>
                <a:cs typeface="Times New Roman"/>
              </a:rPr>
              <a:t> </a:t>
            </a:r>
            <a:r>
              <a:rPr sz="2400" dirty="0">
                <a:solidFill>
                  <a:srgbClr val="000098"/>
                </a:solidFill>
                <a:latin typeface="Times New Roman"/>
                <a:cs typeface="Times New Roman"/>
              </a:rPr>
              <a:t>et re</a:t>
            </a:r>
            <a:r>
              <a:rPr sz="2400" spc="-15" dirty="0">
                <a:solidFill>
                  <a:srgbClr val="000098"/>
                </a:solidFill>
                <a:latin typeface="Times New Roman"/>
                <a:cs typeface="Times New Roman"/>
              </a:rPr>
              <a:t>t</a:t>
            </a:r>
            <a:r>
              <a:rPr sz="2400" dirty="0">
                <a:solidFill>
                  <a:srgbClr val="000098"/>
                </a:solidFill>
                <a:latin typeface="Times New Roman"/>
                <a:cs typeface="Times New Roman"/>
              </a:rPr>
              <a:t>ourne</a:t>
            </a:r>
            <a:r>
              <a:rPr sz="2400" spc="-10" dirty="0">
                <a:solidFill>
                  <a:srgbClr val="000098"/>
                </a:solidFill>
                <a:latin typeface="Times New Roman"/>
                <a:cs typeface="Times New Roman"/>
              </a:rPr>
              <a:t> </a:t>
            </a:r>
            <a:r>
              <a:rPr sz="2400" dirty="0">
                <a:solidFill>
                  <a:srgbClr val="000098"/>
                </a:solidFill>
                <a:latin typeface="Times New Roman"/>
                <a:cs typeface="Times New Roman"/>
              </a:rPr>
              <a:t>une</a:t>
            </a:r>
            <a:r>
              <a:rPr sz="2400" spc="-10" dirty="0">
                <a:solidFill>
                  <a:srgbClr val="000098"/>
                </a:solidFill>
                <a:latin typeface="Times New Roman"/>
                <a:cs typeface="Times New Roman"/>
              </a:rPr>
              <a:t> t</a:t>
            </a:r>
            <a:r>
              <a:rPr sz="2400" dirty="0">
                <a:solidFill>
                  <a:srgbClr val="000098"/>
                </a:solidFill>
                <a:latin typeface="Times New Roman"/>
                <a:cs typeface="Times New Roman"/>
              </a:rPr>
              <a:t>a</a:t>
            </a:r>
            <a:r>
              <a:rPr sz="2400" spc="-10" dirty="0">
                <a:solidFill>
                  <a:srgbClr val="000098"/>
                </a:solidFill>
                <a:latin typeface="Times New Roman"/>
                <a:cs typeface="Times New Roman"/>
              </a:rPr>
              <a:t>bl</a:t>
            </a:r>
            <a:r>
              <a:rPr sz="2400" dirty="0">
                <a:solidFill>
                  <a:srgbClr val="000098"/>
                </a:solidFill>
                <a:latin typeface="Times New Roman"/>
                <a:cs typeface="Times New Roman"/>
              </a:rPr>
              <a:t>e résul</a:t>
            </a:r>
            <a:r>
              <a:rPr sz="2400" spc="-15" dirty="0">
                <a:solidFill>
                  <a:srgbClr val="000098"/>
                </a:solidFill>
                <a:latin typeface="Times New Roman"/>
                <a:cs typeface="Times New Roman"/>
              </a:rPr>
              <a:t>t</a:t>
            </a:r>
            <a:r>
              <a:rPr sz="2400" dirty="0">
                <a:solidFill>
                  <a:srgbClr val="000098"/>
                </a:solidFill>
                <a:latin typeface="Times New Roman"/>
                <a:cs typeface="Times New Roman"/>
              </a:rPr>
              <a:t>at</a:t>
            </a:r>
            <a:r>
              <a:rPr sz="2400" spc="-15" dirty="0">
                <a:solidFill>
                  <a:srgbClr val="000098"/>
                </a:solidFill>
                <a:latin typeface="Times New Roman"/>
                <a:cs typeface="Times New Roman"/>
              </a:rPr>
              <a:t> </a:t>
            </a:r>
            <a:r>
              <a:rPr sz="2400" spc="-10" dirty="0">
                <a:solidFill>
                  <a:srgbClr val="000098"/>
                </a:solidFill>
                <a:latin typeface="Times New Roman"/>
                <a:cs typeface="Times New Roman"/>
              </a:rPr>
              <a:t>t</a:t>
            </a:r>
            <a:r>
              <a:rPr sz="2400" dirty="0">
                <a:solidFill>
                  <a:srgbClr val="000098"/>
                </a:solidFill>
                <a:latin typeface="Times New Roman"/>
                <a:cs typeface="Times New Roman"/>
              </a:rPr>
              <a:t>e</a:t>
            </a:r>
            <a:r>
              <a:rPr sz="2400" spc="-35" dirty="0">
                <a:solidFill>
                  <a:srgbClr val="000098"/>
                </a:solidFill>
                <a:latin typeface="Times New Roman"/>
                <a:cs typeface="Times New Roman"/>
              </a:rPr>
              <a:t>m</a:t>
            </a:r>
            <a:r>
              <a:rPr sz="2400" dirty="0">
                <a:solidFill>
                  <a:srgbClr val="000098"/>
                </a:solidFill>
                <a:latin typeface="Times New Roman"/>
                <a:cs typeface="Times New Roman"/>
              </a:rPr>
              <a:t>pora</a:t>
            </a:r>
            <a:r>
              <a:rPr sz="2400" spc="-15" dirty="0">
                <a:solidFill>
                  <a:srgbClr val="000098"/>
                </a:solidFill>
                <a:latin typeface="Times New Roman"/>
                <a:cs typeface="Times New Roman"/>
              </a:rPr>
              <a:t>i</a:t>
            </a:r>
            <a:r>
              <a:rPr sz="2400" dirty="0">
                <a:solidFill>
                  <a:srgbClr val="000098"/>
                </a:solidFill>
                <a:latin typeface="Times New Roman"/>
                <a:cs typeface="Times New Roman"/>
              </a:rPr>
              <a:t>re</a:t>
            </a:r>
            <a:r>
              <a:rPr sz="2400" spc="10" dirty="0">
                <a:solidFill>
                  <a:srgbClr val="000098"/>
                </a:solidFill>
                <a:latin typeface="Times New Roman"/>
                <a:cs typeface="Times New Roman"/>
              </a:rPr>
              <a:t> </a:t>
            </a:r>
            <a:r>
              <a:rPr sz="2400" dirty="0">
                <a:solidFill>
                  <a:srgbClr val="000098"/>
                </a:solidFill>
                <a:latin typeface="Times New Roman"/>
                <a:cs typeface="Times New Roman"/>
              </a:rPr>
              <a:t>dont</a:t>
            </a:r>
            <a:r>
              <a:rPr sz="2400" spc="-10" dirty="0">
                <a:solidFill>
                  <a:srgbClr val="000098"/>
                </a:solidFill>
                <a:latin typeface="Times New Roman"/>
                <a:cs typeface="Times New Roman"/>
              </a:rPr>
              <a:t> l</a:t>
            </a:r>
            <a:r>
              <a:rPr sz="2400" dirty="0">
                <a:solidFill>
                  <a:srgbClr val="000098"/>
                </a:solidFill>
                <a:latin typeface="Times New Roman"/>
                <a:cs typeface="Times New Roman"/>
              </a:rPr>
              <a:t>es</a:t>
            </a:r>
            <a:r>
              <a:rPr sz="2400" spc="15" dirty="0">
                <a:solidFill>
                  <a:srgbClr val="000098"/>
                </a:solidFill>
                <a:latin typeface="Times New Roman"/>
                <a:cs typeface="Times New Roman"/>
              </a:rPr>
              <a:t> </a:t>
            </a:r>
            <a:r>
              <a:rPr sz="2400" dirty="0">
                <a:solidFill>
                  <a:srgbClr val="000098"/>
                </a:solidFill>
                <a:latin typeface="Times New Roman"/>
                <a:cs typeface="Times New Roman"/>
              </a:rPr>
              <a:t>co</a:t>
            </a:r>
            <a:r>
              <a:rPr sz="2400" spc="-15" dirty="0">
                <a:solidFill>
                  <a:srgbClr val="000098"/>
                </a:solidFill>
                <a:latin typeface="Times New Roman"/>
                <a:cs typeface="Times New Roman"/>
              </a:rPr>
              <a:t>l</a:t>
            </a:r>
            <a:r>
              <a:rPr sz="2400" dirty="0">
                <a:solidFill>
                  <a:srgbClr val="000098"/>
                </a:solidFill>
                <a:latin typeface="Times New Roman"/>
                <a:cs typeface="Times New Roman"/>
              </a:rPr>
              <a:t>onnes sont</a:t>
            </a:r>
            <a:r>
              <a:rPr sz="2400" spc="-10" dirty="0">
                <a:solidFill>
                  <a:srgbClr val="000098"/>
                </a:solidFill>
                <a:latin typeface="Times New Roman"/>
                <a:cs typeface="Times New Roman"/>
              </a:rPr>
              <a:t> l</a:t>
            </a:r>
            <a:r>
              <a:rPr sz="2400" dirty="0">
                <a:solidFill>
                  <a:srgbClr val="000098"/>
                </a:solidFill>
                <a:latin typeface="Times New Roman"/>
                <a:cs typeface="Times New Roman"/>
              </a:rPr>
              <a:t>es a</a:t>
            </a:r>
            <a:r>
              <a:rPr sz="2400" spc="-15" dirty="0">
                <a:solidFill>
                  <a:srgbClr val="000098"/>
                </a:solidFill>
                <a:latin typeface="Times New Roman"/>
                <a:cs typeface="Times New Roman"/>
              </a:rPr>
              <a:t>t</a:t>
            </a:r>
            <a:r>
              <a:rPr sz="2400" dirty="0">
                <a:solidFill>
                  <a:srgbClr val="000098"/>
                </a:solidFill>
                <a:latin typeface="Times New Roman"/>
                <a:cs typeface="Times New Roman"/>
              </a:rPr>
              <a:t>tr</a:t>
            </a:r>
            <a:r>
              <a:rPr sz="2400" spc="-15" dirty="0">
                <a:solidFill>
                  <a:srgbClr val="000098"/>
                </a:solidFill>
                <a:latin typeface="Times New Roman"/>
                <a:cs typeface="Times New Roman"/>
              </a:rPr>
              <a:t>i</a:t>
            </a:r>
            <a:r>
              <a:rPr sz="2400" dirty="0">
                <a:solidFill>
                  <a:srgbClr val="000098"/>
                </a:solidFill>
                <a:latin typeface="Times New Roman"/>
                <a:cs typeface="Times New Roman"/>
              </a:rPr>
              <a:t>bu</a:t>
            </a:r>
            <a:r>
              <a:rPr sz="2400" spc="-10" dirty="0">
                <a:solidFill>
                  <a:srgbClr val="000098"/>
                </a:solidFill>
                <a:latin typeface="Times New Roman"/>
                <a:cs typeface="Times New Roman"/>
              </a:rPr>
              <a:t>t</a:t>
            </a:r>
            <a:r>
              <a:rPr sz="2400" dirty="0">
                <a:solidFill>
                  <a:srgbClr val="000098"/>
                </a:solidFill>
                <a:latin typeface="Times New Roman"/>
                <a:cs typeface="Times New Roman"/>
              </a:rPr>
              <a:t>s </a:t>
            </a:r>
            <a:r>
              <a:rPr sz="2400" spc="10" dirty="0">
                <a:solidFill>
                  <a:srgbClr val="000098"/>
                </a:solidFill>
                <a:latin typeface="Times New Roman"/>
                <a:cs typeface="Times New Roman"/>
              </a:rPr>
              <a:t>A</a:t>
            </a:r>
            <a:r>
              <a:rPr sz="2400" dirty="0">
                <a:solidFill>
                  <a:srgbClr val="000098"/>
                </a:solidFill>
                <a:latin typeface="Times New Roman"/>
                <a:cs typeface="Times New Roman"/>
              </a:rPr>
              <a:t>i,</a:t>
            </a:r>
            <a:r>
              <a:rPr sz="2400" spc="-10" dirty="0">
                <a:solidFill>
                  <a:srgbClr val="000098"/>
                </a:solidFill>
                <a:latin typeface="Times New Roman"/>
                <a:cs typeface="Times New Roman"/>
              </a:rPr>
              <a:t> </a:t>
            </a:r>
            <a:r>
              <a:rPr sz="2400" dirty="0">
                <a:solidFill>
                  <a:srgbClr val="000098"/>
                </a:solidFill>
                <a:latin typeface="Times New Roman"/>
                <a:cs typeface="Times New Roman"/>
              </a:rPr>
              <a:t>…,</a:t>
            </a:r>
            <a:r>
              <a:rPr sz="2400" spc="20" dirty="0">
                <a:solidFill>
                  <a:srgbClr val="000098"/>
                </a:solidFill>
                <a:latin typeface="Times New Roman"/>
                <a:cs typeface="Times New Roman"/>
              </a:rPr>
              <a:t> </a:t>
            </a:r>
            <a:r>
              <a:rPr sz="2400" spc="5" dirty="0">
                <a:solidFill>
                  <a:srgbClr val="000098"/>
                </a:solidFill>
                <a:latin typeface="Times New Roman"/>
                <a:cs typeface="Times New Roman"/>
              </a:rPr>
              <a:t>Aj </a:t>
            </a:r>
            <a:r>
              <a:rPr sz="2400" dirty="0">
                <a:solidFill>
                  <a:srgbClr val="000098"/>
                </a:solidFill>
                <a:latin typeface="Times New Roman"/>
                <a:cs typeface="Times New Roman"/>
              </a:rPr>
              <a:t>u</a:t>
            </a:r>
            <a:r>
              <a:rPr sz="2400" spc="-10" dirty="0">
                <a:solidFill>
                  <a:srgbClr val="000098"/>
                </a:solidFill>
                <a:latin typeface="Times New Roman"/>
                <a:cs typeface="Times New Roman"/>
              </a:rPr>
              <a:t>tili</a:t>
            </a:r>
            <a:r>
              <a:rPr sz="2400" dirty="0">
                <a:solidFill>
                  <a:srgbClr val="000098"/>
                </a:solidFill>
                <a:latin typeface="Times New Roman"/>
                <a:cs typeface="Times New Roman"/>
              </a:rPr>
              <a:t>sé</a:t>
            </a:r>
            <a:r>
              <a:rPr sz="2400" spc="-10" dirty="0">
                <a:solidFill>
                  <a:srgbClr val="000098"/>
                </a:solidFill>
                <a:latin typeface="Times New Roman"/>
                <a:cs typeface="Times New Roman"/>
              </a:rPr>
              <a:t>e</a:t>
            </a:r>
            <a:r>
              <a:rPr sz="2400" dirty="0">
                <a:solidFill>
                  <a:srgbClr val="000098"/>
                </a:solidFill>
                <a:latin typeface="Times New Roman"/>
                <a:cs typeface="Times New Roman"/>
              </a:rPr>
              <a:t>s dans </a:t>
            </a:r>
            <a:r>
              <a:rPr sz="2400" spc="-10" dirty="0">
                <a:solidFill>
                  <a:srgbClr val="000098"/>
                </a:solidFill>
                <a:latin typeface="Times New Roman"/>
                <a:cs typeface="Times New Roman"/>
              </a:rPr>
              <a:t>l</a:t>
            </a:r>
            <a:r>
              <a:rPr sz="2400" dirty="0">
                <a:solidFill>
                  <a:srgbClr val="000098"/>
                </a:solidFill>
                <a:latin typeface="Times New Roman"/>
                <a:cs typeface="Times New Roman"/>
              </a:rPr>
              <a:t>es fon</a:t>
            </a:r>
            <a:r>
              <a:rPr sz="2400" spc="-15" dirty="0">
                <a:solidFill>
                  <a:srgbClr val="000098"/>
                </a:solidFill>
                <a:latin typeface="Times New Roman"/>
                <a:cs typeface="Times New Roman"/>
              </a:rPr>
              <a:t>c</a:t>
            </a:r>
            <a:r>
              <a:rPr sz="2400" spc="-10" dirty="0">
                <a:solidFill>
                  <a:srgbClr val="000098"/>
                </a:solidFill>
                <a:latin typeface="Times New Roman"/>
                <a:cs typeface="Times New Roman"/>
              </a:rPr>
              <a:t>ti</a:t>
            </a:r>
            <a:r>
              <a:rPr sz="2400" dirty="0">
                <a:solidFill>
                  <a:srgbClr val="000098"/>
                </a:solidFill>
                <a:latin typeface="Times New Roman"/>
                <a:cs typeface="Times New Roman"/>
              </a:rPr>
              <a:t>ons d’agr</a:t>
            </a:r>
            <a:r>
              <a:rPr sz="2400" spc="-15" dirty="0">
                <a:solidFill>
                  <a:srgbClr val="000098"/>
                </a:solidFill>
                <a:latin typeface="Times New Roman"/>
                <a:cs typeface="Times New Roman"/>
              </a:rPr>
              <a:t>é</a:t>
            </a:r>
            <a:r>
              <a:rPr sz="2400" dirty="0">
                <a:solidFill>
                  <a:srgbClr val="000098"/>
                </a:solidFill>
                <a:latin typeface="Times New Roman"/>
                <a:cs typeface="Times New Roman"/>
              </a:rPr>
              <a:t>g</a:t>
            </a:r>
            <a:r>
              <a:rPr sz="2400" spc="-10" dirty="0">
                <a:solidFill>
                  <a:srgbClr val="000098"/>
                </a:solidFill>
                <a:latin typeface="Times New Roman"/>
                <a:cs typeface="Times New Roman"/>
              </a:rPr>
              <a:t>ati</a:t>
            </a:r>
            <a:r>
              <a:rPr sz="2400" dirty="0">
                <a:solidFill>
                  <a:srgbClr val="000098"/>
                </a:solidFill>
                <a:latin typeface="Times New Roman"/>
                <a:cs typeface="Times New Roman"/>
              </a:rPr>
              <a:t>on</a:t>
            </a:r>
            <a:endParaRPr sz="2400" dirty="0">
              <a:latin typeface="Times New Roman"/>
              <a:cs typeface="Times New Roman"/>
            </a:endParaRPr>
          </a:p>
          <a:p>
            <a:pPr marL="469900" indent="-457200">
              <a:spcBef>
                <a:spcPts val="1400"/>
              </a:spcBef>
              <a:buClr>
                <a:srgbClr val="000098"/>
              </a:buClr>
              <a:buFont typeface="Times New Roman"/>
              <a:buAutoNum type="arabicPeriod"/>
              <a:tabLst>
                <a:tab pos="470534" algn="l"/>
              </a:tabLst>
            </a:pPr>
            <a:r>
              <a:rPr sz="2400" dirty="0">
                <a:solidFill>
                  <a:srgbClr val="000098"/>
                </a:solidFill>
                <a:latin typeface="Times New Roman"/>
                <a:cs typeface="Times New Roman"/>
              </a:rPr>
              <a:t>L</a:t>
            </a:r>
            <a:r>
              <a:rPr sz="2400" spc="-15" dirty="0">
                <a:solidFill>
                  <a:srgbClr val="000098"/>
                </a:solidFill>
                <a:latin typeface="Times New Roman"/>
                <a:cs typeface="Times New Roman"/>
              </a:rPr>
              <a:t>e</a:t>
            </a:r>
            <a:r>
              <a:rPr sz="2400" dirty="0">
                <a:solidFill>
                  <a:srgbClr val="000098"/>
                </a:solidFill>
                <a:latin typeface="Times New Roman"/>
                <a:cs typeface="Times New Roman"/>
              </a:rPr>
              <a:t>s</a:t>
            </a:r>
            <a:r>
              <a:rPr sz="2400" spc="-15" dirty="0">
                <a:solidFill>
                  <a:srgbClr val="000098"/>
                </a:solidFill>
                <a:latin typeface="Times New Roman"/>
                <a:cs typeface="Times New Roman"/>
              </a:rPr>
              <a:t> </a:t>
            </a:r>
            <a:r>
              <a:rPr sz="2400" dirty="0">
                <a:solidFill>
                  <a:srgbClr val="000098"/>
                </a:solidFill>
                <a:latin typeface="Times New Roman"/>
                <a:cs typeface="Times New Roman"/>
              </a:rPr>
              <a:t>fonc</a:t>
            </a:r>
            <a:r>
              <a:rPr sz="2400" spc="-15" dirty="0">
                <a:solidFill>
                  <a:srgbClr val="000098"/>
                </a:solidFill>
                <a:latin typeface="Times New Roman"/>
                <a:cs typeface="Times New Roman"/>
              </a:rPr>
              <a:t>t</a:t>
            </a:r>
            <a:r>
              <a:rPr sz="2400" dirty="0">
                <a:solidFill>
                  <a:srgbClr val="000098"/>
                </a:solidFill>
                <a:latin typeface="Times New Roman"/>
                <a:cs typeface="Times New Roman"/>
              </a:rPr>
              <a:t>i</a:t>
            </a:r>
            <a:r>
              <a:rPr sz="2400" spc="-10" dirty="0">
                <a:solidFill>
                  <a:srgbClr val="000098"/>
                </a:solidFill>
                <a:latin typeface="Times New Roman"/>
                <a:cs typeface="Times New Roman"/>
              </a:rPr>
              <a:t>o</a:t>
            </a:r>
            <a:r>
              <a:rPr sz="2400" dirty="0">
                <a:solidFill>
                  <a:srgbClr val="000098"/>
                </a:solidFill>
                <a:latin typeface="Times New Roman"/>
                <a:cs typeface="Times New Roman"/>
              </a:rPr>
              <a:t>ns d’agr</a:t>
            </a:r>
            <a:r>
              <a:rPr sz="2400" spc="-10" dirty="0">
                <a:solidFill>
                  <a:srgbClr val="000098"/>
                </a:solidFill>
                <a:latin typeface="Times New Roman"/>
                <a:cs typeface="Times New Roman"/>
              </a:rPr>
              <a:t>é</a:t>
            </a:r>
            <a:r>
              <a:rPr sz="2400" dirty="0">
                <a:solidFill>
                  <a:srgbClr val="000098"/>
                </a:solidFill>
                <a:latin typeface="Times New Roman"/>
                <a:cs typeface="Times New Roman"/>
              </a:rPr>
              <a:t>ga</a:t>
            </a:r>
            <a:r>
              <a:rPr sz="2400" spc="-15" dirty="0">
                <a:solidFill>
                  <a:srgbClr val="000098"/>
                </a:solidFill>
                <a:latin typeface="Times New Roman"/>
                <a:cs typeface="Times New Roman"/>
              </a:rPr>
              <a:t>t</a:t>
            </a:r>
            <a:r>
              <a:rPr sz="2400" dirty="0">
                <a:solidFill>
                  <a:srgbClr val="000098"/>
                </a:solidFill>
                <a:latin typeface="Times New Roman"/>
                <a:cs typeface="Times New Roman"/>
              </a:rPr>
              <a:t>i</a:t>
            </a:r>
            <a:r>
              <a:rPr sz="2400" spc="-10" dirty="0">
                <a:solidFill>
                  <a:srgbClr val="000098"/>
                </a:solidFill>
                <a:latin typeface="Times New Roman"/>
                <a:cs typeface="Times New Roman"/>
              </a:rPr>
              <a:t>o</a:t>
            </a:r>
            <a:r>
              <a:rPr sz="2400" dirty="0">
                <a:solidFill>
                  <a:srgbClr val="000098"/>
                </a:solidFill>
                <a:latin typeface="Times New Roman"/>
                <a:cs typeface="Times New Roman"/>
              </a:rPr>
              <a:t>n</a:t>
            </a:r>
            <a:r>
              <a:rPr sz="2400" spc="15" dirty="0">
                <a:solidFill>
                  <a:srgbClr val="000098"/>
                </a:solidFill>
                <a:latin typeface="Times New Roman"/>
                <a:cs typeface="Times New Roman"/>
              </a:rPr>
              <a:t> </a:t>
            </a:r>
            <a:r>
              <a:rPr sz="2400" dirty="0">
                <a:solidFill>
                  <a:srgbClr val="000098"/>
                </a:solidFill>
                <a:latin typeface="Times New Roman"/>
                <a:cs typeface="Times New Roman"/>
              </a:rPr>
              <a:t>sont app</a:t>
            </a:r>
            <a:r>
              <a:rPr sz="2400" spc="-15" dirty="0">
                <a:solidFill>
                  <a:srgbClr val="000098"/>
                </a:solidFill>
                <a:latin typeface="Times New Roman"/>
                <a:cs typeface="Times New Roman"/>
              </a:rPr>
              <a:t>l</a:t>
            </a:r>
            <a:r>
              <a:rPr sz="2400" dirty="0">
                <a:solidFill>
                  <a:srgbClr val="000098"/>
                </a:solidFill>
                <a:latin typeface="Times New Roman"/>
                <a:cs typeface="Times New Roman"/>
              </a:rPr>
              <a:t>i</a:t>
            </a:r>
            <a:r>
              <a:rPr sz="2400" spc="-10" dirty="0">
                <a:solidFill>
                  <a:srgbClr val="000098"/>
                </a:solidFill>
                <a:latin typeface="Times New Roman"/>
                <a:cs typeface="Times New Roman"/>
              </a:rPr>
              <a:t>q</a:t>
            </a:r>
            <a:r>
              <a:rPr sz="2400" dirty="0">
                <a:solidFill>
                  <a:srgbClr val="000098"/>
                </a:solidFill>
                <a:latin typeface="Times New Roman"/>
                <a:cs typeface="Times New Roman"/>
              </a:rPr>
              <a:t>ué</a:t>
            </a:r>
            <a:r>
              <a:rPr sz="2400" spc="-15" dirty="0">
                <a:solidFill>
                  <a:srgbClr val="000098"/>
                </a:solidFill>
                <a:latin typeface="Times New Roman"/>
                <a:cs typeface="Times New Roman"/>
              </a:rPr>
              <a:t>e</a:t>
            </a:r>
            <a:r>
              <a:rPr sz="2400" dirty="0">
                <a:solidFill>
                  <a:srgbClr val="000098"/>
                </a:solidFill>
                <a:latin typeface="Times New Roman"/>
                <a:cs typeface="Times New Roman"/>
              </a:rPr>
              <a:t>s</a:t>
            </a:r>
            <a:r>
              <a:rPr sz="2400" spc="20" dirty="0">
                <a:solidFill>
                  <a:srgbClr val="000098"/>
                </a:solidFill>
                <a:latin typeface="Times New Roman"/>
                <a:cs typeface="Times New Roman"/>
              </a:rPr>
              <a:t> </a:t>
            </a:r>
            <a:r>
              <a:rPr sz="2400" dirty="0">
                <a:solidFill>
                  <a:srgbClr val="000098"/>
                </a:solidFill>
                <a:latin typeface="Times New Roman"/>
                <a:cs typeface="Times New Roman"/>
              </a:rPr>
              <a:t>sur</a:t>
            </a:r>
            <a:r>
              <a:rPr sz="2400" spc="-15" dirty="0">
                <a:solidFill>
                  <a:srgbClr val="000098"/>
                </a:solidFill>
                <a:latin typeface="Times New Roman"/>
                <a:cs typeface="Times New Roman"/>
              </a:rPr>
              <a:t> </a:t>
            </a:r>
            <a:r>
              <a:rPr sz="2400" dirty="0">
                <a:solidFill>
                  <a:srgbClr val="000098"/>
                </a:solidFill>
                <a:latin typeface="Times New Roman"/>
                <a:cs typeface="Times New Roman"/>
              </a:rPr>
              <a:t>l</a:t>
            </a:r>
            <a:r>
              <a:rPr sz="2400" spc="-15" dirty="0">
                <a:solidFill>
                  <a:srgbClr val="000098"/>
                </a:solidFill>
                <a:latin typeface="Times New Roman"/>
                <a:cs typeface="Times New Roman"/>
              </a:rPr>
              <a:t>e</a:t>
            </a:r>
            <a:r>
              <a:rPr sz="2400" dirty="0">
                <a:solidFill>
                  <a:srgbClr val="000098"/>
                </a:solidFill>
                <a:latin typeface="Times New Roman"/>
                <a:cs typeface="Times New Roman"/>
              </a:rPr>
              <a:t>s</a:t>
            </a:r>
            <a:r>
              <a:rPr sz="2400" spc="20" dirty="0">
                <a:solidFill>
                  <a:srgbClr val="000098"/>
                </a:solidFill>
                <a:latin typeface="Times New Roman"/>
                <a:cs typeface="Times New Roman"/>
              </a:rPr>
              <a:t> </a:t>
            </a:r>
            <a:r>
              <a:rPr sz="2400" dirty="0">
                <a:solidFill>
                  <a:srgbClr val="000098"/>
                </a:solidFill>
                <a:latin typeface="Times New Roman"/>
                <a:cs typeface="Times New Roman"/>
              </a:rPr>
              <a:t>co</a:t>
            </a:r>
            <a:r>
              <a:rPr sz="2400" spc="-15" dirty="0">
                <a:solidFill>
                  <a:srgbClr val="000098"/>
                </a:solidFill>
                <a:latin typeface="Times New Roman"/>
                <a:cs typeface="Times New Roman"/>
              </a:rPr>
              <a:t>l</a:t>
            </a:r>
            <a:r>
              <a:rPr sz="2400" dirty="0">
                <a:solidFill>
                  <a:srgbClr val="000098"/>
                </a:solidFill>
                <a:latin typeface="Times New Roman"/>
                <a:cs typeface="Times New Roman"/>
              </a:rPr>
              <a:t>onnes de </a:t>
            </a:r>
            <a:r>
              <a:rPr sz="2400" spc="-15" dirty="0">
                <a:solidFill>
                  <a:srgbClr val="000098"/>
                </a:solidFill>
                <a:latin typeface="Times New Roman"/>
                <a:cs typeface="Times New Roman"/>
              </a:rPr>
              <a:t>l</a:t>
            </a:r>
            <a:r>
              <a:rPr sz="2400" dirty="0">
                <a:solidFill>
                  <a:srgbClr val="000098"/>
                </a:solidFill>
                <a:latin typeface="Times New Roman"/>
                <a:cs typeface="Times New Roman"/>
              </a:rPr>
              <a:t>a</a:t>
            </a:r>
            <a:endParaRPr sz="2400" dirty="0">
              <a:latin typeface="Times New Roman"/>
              <a:cs typeface="Times New Roman"/>
            </a:endParaRPr>
          </a:p>
          <a:p>
            <a:pPr marL="469900"/>
            <a:r>
              <a:rPr sz="2400" spc="-10" dirty="0">
                <a:solidFill>
                  <a:srgbClr val="000098"/>
                </a:solidFill>
                <a:latin typeface="Times New Roman"/>
                <a:cs typeface="Times New Roman"/>
              </a:rPr>
              <a:t>t</a:t>
            </a:r>
            <a:r>
              <a:rPr sz="2400" dirty="0">
                <a:solidFill>
                  <a:srgbClr val="000098"/>
                </a:solidFill>
                <a:latin typeface="Times New Roman"/>
                <a:cs typeface="Times New Roman"/>
              </a:rPr>
              <a:t>a</a:t>
            </a:r>
            <a:r>
              <a:rPr sz="2400" spc="-10" dirty="0">
                <a:solidFill>
                  <a:srgbClr val="000098"/>
                </a:solidFill>
                <a:latin typeface="Times New Roman"/>
                <a:cs typeface="Times New Roman"/>
              </a:rPr>
              <a:t>bl</a:t>
            </a:r>
            <a:r>
              <a:rPr sz="2400" dirty="0">
                <a:solidFill>
                  <a:srgbClr val="000098"/>
                </a:solidFill>
                <a:latin typeface="Times New Roman"/>
                <a:cs typeface="Times New Roman"/>
              </a:rPr>
              <a:t>e</a:t>
            </a:r>
            <a:r>
              <a:rPr sz="2400" spc="-10" dirty="0">
                <a:solidFill>
                  <a:srgbClr val="000098"/>
                </a:solidFill>
                <a:latin typeface="Times New Roman"/>
                <a:cs typeface="Times New Roman"/>
              </a:rPr>
              <a:t> </a:t>
            </a:r>
            <a:r>
              <a:rPr sz="2400" dirty="0">
                <a:solidFill>
                  <a:srgbClr val="000098"/>
                </a:solidFill>
                <a:latin typeface="Times New Roman"/>
                <a:cs typeface="Times New Roman"/>
              </a:rPr>
              <a:t>résu</a:t>
            </a:r>
            <a:r>
              <a:rPr sz="2400" spc="-10" dirty="0">
                <a:solidFill>
                  <a:srgbClr val="000098"/>
                </a:solidFill>
                <a:latin typeface="Times New Roman"/>
                <a:cs typeface="Times New Roman"/>
              </a:rPr>
              <a:t>lt</a:t>
            </a:r>
            <a:r>
              <a:rPr sz="2400" dirty="0">
                <a:solidFill>
                  <a:srgbClr val="000098"/>
                </a:solidFill>
                <a:latin typeface="Times New Roman"/>
                <a:cs typeface="Times New Roman"/>
              </a:rPr>
              <a:t>at</a:t>
            </a:r>
            <a:endParaRPr sz="2400" dirty="0">
              <a:latin typeface="Times New Roman"/>
              <a:cs typeface="Times New Roman"/>
            </a:endParaRPr>
          </a:p>
          <a:p>
            <a:pPr marL="469900" indent="-457200">
              <a:spcBef>
                <a:spcPts val="1400"/>
              </a:spcBef>
              <a:buClr>
                <a:srgbClr val="000098"/>
              </a:buClr>
              <a:buFont typeface="Times New Roman"/>
              <a:buAutoNum type="arabicPeriod" startAt="3"/>
              <a:tabLst>
                <a:tab pos="470534" algn="l"/>
              </a:tabLst>
            </a:pPr>
            <a:r>
              <a:rPr sz="2400" spc="-15" dirty="0">
                <a:solidFill>
                  <a:srgbClr val="000098"/>
                </a:solidFill>
                <a:latin typeface="Times New Roman"/>
                <a:cs typeface="Times New Roman"/>
              </a:rPr>
              <a:t>Le</a:t>
            </a:r>
            <a:r>
              <a:rPr sz="2400" spc="-35" dirty="0">
                <a:solidFill>
                  <a:srgbClr val="000098"/>
                </a:solidFill>
                <a:latin typeface="Times New Roman"/>
                <a:cs typeface="Times New Roman"/>
              </a:rPr>
              <a:t> </a:t>
            </a:r>
            <a:r>
              <a:rPr sz="2400" spc="-10" dirty="0">
                <a:solidFill>
                  <a:srgbClr val="000098"/>
                </a:solidFill>
                <a:latin typeface="Times New Roman"/>
                <a:cs typeface="Times New Roman"/>
              </a:rPr>
              <a:t>résul</a:t>
            </a:r>
            <a:r>
              <a:rPr sz="2400" spc="-25" dirty="0">
                <a:solidFill>
                  <a:srgbClr val="000098"/>
                </a:solidFill>
                <a:latin typeface="Times New Roman"/>
                <a:cs typeface="Times New Roman"/>
              </a:rPr>
              <a:t>t</a:t>
            </a:r>
            <a:r>
              <a:rPr sz="2400" spc="-10" dirty="0">
                <a:solidFill>
                  <a:srgbClr val="000098"/>
                </a:solidFill>
                <a:latin typeface="Times New Roman"/>
                <a:cs typeface="Times New Roman"/>
              </a:rPr>
              <a:t>at</a:t>
            </a:r>
            <a:r>
              <a:rPr sz="2400" spc="5" dirty="0">
                <a:solidFill>
                  <a:srgbClr val="000098"/>
                </a:solidFill>
                <a:latin typeface="Times New Roman"/>
                <a:cs typeface="Times New Roman"/>
              </a:rPr>
              <a:t> </a:t>
            </a:r>
            <a:r>
              <a:rPr sz="2400" spc="-15" dirty="0">
                <a:solidFill>
                  <a:srgbClr val="000098"/>
                </a:solidFill>
                <a:latin typeface="Times New Roman"/>
                <a:cs typeface="Times New Roman"/>
              </a:rPr>
              <a:t>de</a:t>
            </a:r>
            <a:r>
              <a:rPr sz="2400" dirty="0">
                <a:solidFill>
                  <a:srgbClr val="000098"/>
                </a:solidFill>
                <a:latin typeface="Times New Roman"/>
                <a:cs typeface="Times New Roman"/>
              </a:rPr>
              <a:t> </a:t>
            </a:r>
            <a:r>
              <a:rPr sz="2400" spc="-25" dirty="0">
                <a:solidFill>
                  <a:srgbClr val="000098"/>
                </a:solidFill>
                <a:latin typeface="Times New Roman"/>
                <a:cs typeface="Times New Roman"/>
              </a:rPr>
              <a:t>l</a:t>
            </a:r>
            <a:r>
              <a:rPr sz="2400" spc="-15" dirty="0">
                <a:solidFill>
                  <a:srgbClr val="000098"/>
                </a:solidFill>
                <a:latin typeface="Times New Roman"/>
                <a:cs typeface="Times New Roman"/>
              </a:rPr>
              <a:t>a</a:t>
            </a:r>
            <a:r>
              <a:rPr sz="2400" dirty="0">
                <a:solidFill>
                  <a:srgbClr val="000098"/>
                </a:solidFill>
                <a:latin typeface="Times New Roman"/>
                <a:cs typeface="Times New Roman"/>
              </a:rPr>
              <a:t> </a:t>
            </a:r>
            <a:r>
              <a:rPr sz="2400" spc="-10" dirty="0">
                <a:solidFill>
                  <a:srgbClr val="000098"/>
                </a:solidFill>
                <a:latin typeface="Times New Roman"/>
                <a:cs typeface="Times New Roman"/>
              </a:rPr>
              <a:t>r</a:t>
            </a:r>
            <a:r>
              <a:rPr sz="2400" spc="-25" dirty="0">
                <a:solidFill>
                  <a:srgbClr val="000098"/>
                </a:solidFill>
                <a:latin typeface="Times New Roman"/>
                <a:cs typeface="Times New Roman"/>
              </a:rPr>
              <a:t>e</a:t>
            </a:r>
            <a:r>
              <a:rPr sz="2400" spc="-15" dirty="0">
                <a:solidFill>
                  <a:srgbClr val="000098"/>
                </a:solidFill>
                <a:latin typeface="Times New Roman"/>
                <a:cs typeface="Times New Roman"/>
              </a:rPr>
              <a:t>quê</a:t>
            </a:r>
            <a:r>
              <a:rPr sz="2400" spc="-25" dirty="0">
                <a:solidFill>
                  <a:srgbClr val="000098"/>
                </a:solidFill>
                <a:latin typeface="Times New Roman"/>
                <a:cs typeface="Times New Roman"/>
              </a:rPr>
              <a:t>t</a:t>
            </a:r>
            <a:r>
              <a:rPr sz="2400" spc="-15" dirty="0">
                <a:solidFill>
                  <a:srgbClr val="000098"/>
                </a:solidFill>
                <a:latin typeface="Times New Roman"/>
                <a:cs typeface="Times New Roman"/>
              </a:rPr>
              <a:t>e</a:t>
            </a:r>
            <a:r>
              <a:rPr sz="2400" spc="10" dirty="0">
                <a:solidFill>
                  <a:srgbClr val="000098"/>
                </a:solidFill>
                <a:latin typeface="Times New Roman"/>
                <a:cs typeface="Times New Roman"/>
              </a:rPr>
              <a:t> </a:t>
            </a:r>
            <a:r>
              <a:rPr sz="2400" spc="-10" dirty="0">
                <a:solidFill>
                  <a:srgbClr val="000098"/>
                </a:solidFill>
                <a:latin typeface="Times New Roman"/>
                <a:cs typeface="Times New Roman"/>
              </a:rPr>
              <a:t>est</a:t>
            </a:r>
            <a:r>
              <a:rPr sz="2400" spc="-5" dirty="0">
                <a:solidFill>
                  <a:srgbClr val="000098"/>
                </a:solidFill>
                <a:latin typeface="Times New Roman"/>
                <a:cs typeface="Times New Roman"/>
              </a:rPr>
              <a:t> </a:t>
            </a:r>
            <a:r>
              <a:rPr sz="2400" spc="-15" dirty="0">
                <a:solidFill>
                  <a:srgbClr val="000098"/>
                </a:solidFill>
                <a:latin typeface="Times New Roman"/>
                <a:cs typeface="Times New Roman"/>
              </a:rPr>
              <a:t>une </a:t>
            </a:r>
            <a:r>
              <a:rPr sz="2400" spc="-20" dirty="0">
                <a:solidFill>
                  <a:srgbClr val="000098"/>
                </a:solidFill>
                <a:latin typeface="Times New Roman"/>
                <a:cs typeface="Times New Roman"/>
              </a:rPr>
              <a:t>t</a:t>
            </a:r>
            <a:r>
              <a:rPr sz="2400" spc="-15" dirty="0">
                <a:solidFill>
                  <a:srgbClr val="000098"/>
                </a:solidFill>
                <a:latin typeface="Times New Roman"/>
                <a:cs typeface="Times New Roman"/>
              </a:rPr>
              <a:t>ab</a:t>
            </a:r>
            <a:r>
              <a:rPr sz="2400" spc="-25" dirty="0">
                <a:solidFill>
                  <a:srgbClr val="000098"/>
                </a:solidFill>
                <a:latin typeface="Times New Roman"/>
                <a:cs typeface="Times New Roman"/>
              </a:rPr>
              <a:t>l</a:t>
            </a:r>
            <a:r>
              <a:rPr sz="2400" spc="-15" dirty="0">
                <a:solidFill>
                  <a:srgbClr val="000098"/>
                </a:solidFill>
                <a:latin typeface="Times New Roman"/>
                <a:cs typeface="Times New Roman"/>
              </a:rPr>
              <a:t>e</a:t>
            </a:r>
            <a:endParaRPr sz="2400" dirty="0">
              <a:latin typeface="Times New Roman"/>
              <a:cs typeface="Times New Roman"/>
            </a:endParaRPr>
          </a:p>
          <a:p>
            <a:pPr marL="868680" lvl="1" indent="-457200">
              <a:spcBef>
                <a:spcPts val="1300"/>
              </a:spcBef>
              <a:buSzPct val="75000"/>
              <a:buFont typeface="Wingdings" pitchFamily="2" charset="2"/>
              <a:buChar char="Ø"/>
              <a:tabLst>
                <a:tab pos="869315" algn="l"/>
              </a:tabLst>
            </a:pPr>
            <a:r>
              <a:rPr sz="2400" dirty="0">
                <a:solidFill>
                  <a:srgbClr val="000098"/>
                </a:solidFill>
                <a:latin typeface="Times New Roman"/>
                <a:cs typeface="Times New Roman"/>
              </a:rPr>
              <a:t>dont</a:t>
            </a:r>
            <a:r>
              <a:rPr sz="2400" spc="-35" dirty="0">
                <a:solidFill>
                  <a:srgbClr val="000098"/>
                </a:solidFill>
                <a:latin typeface="Times New Roman"/>
                <a:cs typeface="Times New Roman"/>
              </a:rPr>
              <a:t> </a:t>
            </a:r>
            <a:r>
              <a:rPr sz="2400" spc="-10" dirty="0">
                <a:solidFill>
                  <a:srgbClr val="000098"/>
                </a:solidFill>
                <a:latin typeface="Times New Roman"/>
                <a:cs typeface="Times New Roman"/>
              </a:rPr>
              <a:t>l</a:t>
            </a:r>
            <a:r>
              <a:rPr sz="2400" dirty="0">
                <a:solidFill>
                  <a:srgbClr val="000098"/>
                </a:solidFill>
                <a:latin typeface="Times New Roman"/>
                <a:cs typeface="Times New Roman"/>
              </a:rPr>
              <a:t>es</a:t>
            </a:r>
            <a:r>
              <a:rPr sz="2400" spc="-5" dirty="0">
                <a:solidFill>
                  <a:srgbClr val="000098"/>
                </a:solidFill>
                <a:latin typeface="Times New Roman"/>
                <a:cs typeface="Times New Roman"/>
              </a:rPr>
              <a:t> </a:t>
            </a:r>
            <a:r>
              <a:rPr sz="2400" spc="-10" dirty="0">
                <a:solidFill>
                  <a:srgbClr val="000098"/>
                </a:solidFill>
                <a:latin typeface="Times New Roman"/>
                <a:cs typeface="Times New Roman"/>
              </a:rPr>
              <a:t>c</a:t>
            </a:r>
            <a:r>
              <a:rPr sz="2400" dirty="0">
                <a:solidFill>
                  <a:srgbClr val="000098"/>
                </a:solidFill>
                <a:latin typeface="Times New Roman"/>
                <a:cs typeface="Times New Roman"/>
              </a:rPr>
              <a:t>o</a:t>
            </a:r>
            <a:r>
              <a:rPr sz="2400" spc="-10" dirty="0">
                <a:solidFill>
                  <a:srgbClr val="000098"/>
                </a:solidFill>
                <a:latin typeface="Times New Roman"/>
                <a:cs typeface="Times New Roman"/>
              </a:rPr>
              <a:t>l</a:t>
            </a:r>
            <a:r>
              <a:rPr sz="2400" dirty="0">
                <a:solidFill>
                  <a:srgbClr val="000098"/>
                </a:solidFill>
                <a:latin typeface="Times New Roman"/>
                <a:cs typeface="Times New Roman"/>
              </a:rPr>
              <a:t>onn</a:t>
            </a:r>
            <a:r>
              <a:rPr sz="2400" spc="-10" dirty="0">
                <a:solidFill>
                  <a:srgbClr val="000098"/>
                </a:solidFill>
                <a:latin typeface="Times New Roman"/>
                <a:cs typeface="Times New Roman"/>
              </a:rPr>
              <a:t>e</a:t>
            </a:r>
            <a:r>
              <a:rPr sz="2400" dirty="0">
                <a:solidFill>
                  <a:srgbClr val="000098"/>
                </a:solidFill>
                <a:latin typeface="Times New Roman"/>
                <a:cs typeface="Times New Roman"/>
              </a:rPr>
              <a:t>s</a:t>
            </a:r>
            <a:r>
              <a:rPr sz="2400" spc="20" dirty="0">
                <a:solidFill>
                  <a:srgbClr val="000098"/>
                </a:solidFill>
                <a:latin typeface="Times New Roman"/>
                <a:cs typeface="Times New Roman"/>
              </a:rPr>
              <a:t> </a:t>
            </a:r>
            <a:r>
              <a:rPr sz="2400" spc="-5" dirty="0">
                <a:solidFill>
                  <a:srgbClr val="000098"/>
                </a:solidFill>
                <a:latin typeface="Times New Roman"/>
                <a:cs typeface="Times New Roman"/>
              </a:rPr>
              <a:t>son</a:t>
            </a:r>
            <a:r>
              <a:rPr sz="2400" dirty="0">
                <a:solidFill>
                  <a:srgbClr val="000098"/>
                </a:solidFill>
                <a:latin typeface="Times New Roman"/>
                <a:cs typeface="Times New Roman"/>
              </a:rPr>
              <a:t>t </a:t>
            </a:r>
            <a:r>
              <a:rPr sz="2400" spc="-15" dirty="0">
                <a:solidFill>
                  <a:srgbClr val="000098"/>
                </a:solidFill>
                <a:latin typeface="Times New Roman"/>
                <a:cs typeface="Times New Roman"/>
              </a:rPr>
              <a:t>l</a:t>
            </a:r>
            <a:r>
              <a:rPr sz="2400" dirty="0">
                <a:solidFill>
                  <a:srgbClr val="000098"/>
                </a:solidFill>
                <a:latin typeface="Times New Roman"/>
                <a:cs typeface="Times New Roman"/>
              </a:rPr>
              <a:t>es</a:t>
            </a:r>
            <a:r>
              <a:rPr sz="2400" spc="-5" dirty="0">
                <a:solidFill>
                  <a:srgbClr val="000098"/>
                </a:solidFill>
                <a:latin typeface="Times New Roman"/>
                <a:cs typeface="Times New Roman"/>
              </a:rPr>
              <a:t> </a:t>
            </a:r>
            <a:r>
              <a:rPr sz="2400" dirty="0">
                <a:solidFill>
                  <a:srgbClr val="000098"/>
                </a:solidFill>
                <a:latin typeface="Times New Roman"/>
                <a:cs typeface="Times New Roman"/>
              </a:rPr>
              <a:t>no</a:t>
            </a:r>
            <a:r>
              <a:rPr sz="2400" spc="-35" dirty="0">
                <a:solidFill>
                  <a:srgbClr val="000098"/>
                </a:solidFill>
                <a:latin typeface="Times New Roman"/>
                <a:cs typeface="Times New Roman"/>
              </a:rPr>
              <a:t>m</a:t>
            </a:r>
            <a:r>
              <a:rPr sz="2400" dirty="0">
                <a:solidFill>
                  <a:srgbClr val="000098"/>
                </a:solidFill>
                <a:latin typeface="Times New Roman"/>
                <a:cs typeface="Times New Roman"/>
              </a:rPr>
              <a:t>s</a:t>
            </a:r>
            <a:r>
              <a:rPr sz="2400" spc="20" dirty="0">
                <a:solidFill>
                  <a:srgbClr val="000098"/>
                </a:solidFill>
                <a:latin typeface="Times New Roman"/>
                <a:cs typeface="Times New Roman"/>
              </a:rPr>
              <a:t> </a:t>
            </a:r>
            <a:r>
              <a:rPr sz="2400" dirty="0">
                <a:solidFill>
                  <a:srgbClr val="000098"/>
                </a:solidFill>
                <a:latin typeface="Times New Roman"/>
                <a:cs typeface="Times New Roman"/>
              </a:rPr>
              <a:t>d</a:t>
            </a:r>
            <a:r>
              <a:rPr sz="2400" spc="-10" dirty="0">
                <a:solidFill>
                  <a:srgbClr val="000098"/>
                </a:solidFill>
                <a:latin typeface="Times New Roman"/>
                <a:cs typeface="Times New Roman"/>
              </a:rPr>
              <a:t>e</a:t>
            </a:r>
            <a:r>
              <a:rPr sz="2400" dirty="0">
                <a:solidFill>
                  <a:srgbClr val="000098"/>
                </a:solidFill>
                <a:latin typeface="Times New Roman"/>
                <a:cs typeface="Times New Roman"/>
              </a:rPr>
              <a:t>s expr</a:t>
            </a:r>
            <a:r>
              <a:rPr sz="2400" spc="-15" dirty="0">
                <a:solidFill>
                  <a:srgbClr val="000098"/>
                </a:solidFill>
                <a:latin typeface="Times New Roman"/>
                <a:cs typeface="Times New Roman"/>
              </a:rPr>
              <a:t>e</a:t>
            </a:r>
            <a:r>
              <a:rPr sz="2400" spc="-5" dirty="0">
                <a:solidFill>
                  <a:srgbClr val="000098"/>
                </a:solidFill>
                <a:latin typeface="Times New Roman"/>
                <a:cs typeface="Times New Roman"/>
              </a:rPr>
              <a:t>s</a:t>
            </a:r>
            <a:r>
              <a:rPr sz="2400" spc="5" dirty="0">
                <a:solidFill>
                  <a:srgbClr val="000098"/>
                </a:solidFill>
                <a:latin typeface="Times New Roman"/>
                <a:cs typeface="Times New Roman"/>
              </a:rPr>
              <a:t>s</a:t>
            </a:r>
            <a:r>
              <a:rPr sz="2400" spc="-10" dirty="0">
                <a:solidFill>
                  <a:srgbClr val="000098"/>
                </a:solidFill>
                <a:latin typeface="Times New Roman"/>
                <a:cs typeface="Times New Roman"/>
              </a:rPr>
              <a:t>i</a:t>
            </a:r>
            <a:r>
              <a:rPr sz="2400" dirty="0">
                <a:solidFill>
                  <a:srgbClr val="000098"/>
                </a:solidFill>
                <a:latin typeface="Times New Roman"/>
                <a:cs typeface="Times New Roman"/>
              </a:rPr>
              <a:t>ons de </a:t>
            </a:r>
            <a:r>
              <a:rPr sz="2400" spc="-15" dirty="0">
                <a:solidFill>
                  <a:srgbClr val="000098"/>
                </a:solidFill>
                <a:latin typeface="Times New Roman"/>
                <a:cs typeface="Times New Roman"/>
              </a:rPr>
              <a:t>l</a:t>
            </a:r>
            <a:r>
              <a:rPr sz="2400" dirty="0">
                <a:solidFill>
                  <a:srgbClr val="000098"/>
                </a:solidFill>
                <a:latin typeface="Times New Roman"/>
                <a:cs typeface="Times New Roman"/>
              </a:rPr>
              <a:t>a</a:t>
            </a:r>
            <a:r>
              <a:rPr sz="2400" spc="-10" dirty="0">
                <a:solidFill>
                  <a:srgbClr val="000098"/>
                </a:solidFill>
                <a:latin typeface="Times New Roman"/>
                <a:cs typeface="Times New Roman"/>
              </a:rPr>
              <a:t> </a:t>
            </a:r>
            <a:r>
              <a:rPr sz="2400" dirty="0">
                <a:solidFill>
                  <a:srgbClr val="000098"/>
                </a:solidFill>
                <a:latin typeface="Times New Roman"/>
                <a:cs typeface="Times New Roman"/>
              </a:rPr>
              <a:t>c</a:t>
            </a:r>
            <a:r>
              <a:rPr sz="2400" spc="-15" dirty="0">
                <a:solidFill>
                  <a:srgbClr val="000098"/>
                </a:solidFill>
                <a:latin typeface="Times New Roman"/>
                <a:cs typeface="Times New Roman"/>
              </a:rPr>
              <a:t>l</a:t>
            </a:r>
            <a:r>
              <a:rPr sz="2400" dirty="0">
                <a:solidFill>
                  <a:srgbClr val="000098"/>
                </a:solidFill>
                <a:latin typeface="Times New Roman"/>
                <a:cs typeface="Times New Roman"/>
              </a:rPr>
              <a:t>a</a:t>
            </a:r>
            <a:r>
              <a:rPr sz="2400" spc="-10" dirty="0">
                <a:solidFill>
                  <a:srgbClr val="000098"/>
                </a:solidFill>
                <a:latin typeface="Times New Roman"/>
                <a:cs typeface="Times New Roman"/>
              </a:rPr>
              <a:t>u</a:t>
            </a:r>
            <a:r>
              <a:rPr sz="2400" spc="-5" dirty="0">
                <a:solidFill>
                  <a:srgbClr val="000098"/>
                </a:solidFill>
                <a:latin typeface="Times New Roman"/>
                <a:cs typeface="Times New Roman"/>
              </a:rPr>
              <a:t>se</a:t>
            </a:r>
            <a:r>
              <a:rPr lang="fr-FR" sz="2400" spc="-5" dirty="0">
                <a:solidFill>
                  <a:srgbClr val="000098"/>
                </a:solidFill>
                <a:latin typeface="Times New Roman"/>
                <a:cs typeface="Times New Roman"/>
              </a:rPr>
              <a:t> </a:t>
            </a:r>
            <a:r>
              <a:rPr sz="2400" b="1" spc="-20" dirty="0">
                <a:solidFill>
                  <a:srgbClr val="000098"/>
                </a:solidFill>
                <a:latin typeface="Times New Roman"/>
                <a:cs typeface="Times New Roman"/>
              </a:rPr>
              <a:t>SE</a:t>
            </a:r>
            <a:r>
              <a:rPr sz="2400" b="1" spc="-25" dirty="0">
                <a:solidFill>
                  <a:srgbClr val="000098"/>
                </a:solidFill>
                <a:latin typeface="Times New Roman"/>
                <a:cs typeface="Times New Roman"/>
              </a:rPr>
              <a:t>L</a:t>
            </a:r>
            <a:r>
              <a:rPr sz="2400" b="1" spc="-15" dirty="0">
                <a:solidFill>
                  <a:srgbClr val="000098"/>
                </a:solidFill>
                <a:latin typeface="Times New Roman"/>
                <a:cs typeface="Times New Roman"/>
              </a:rPr>
              <a:t>E</a:t>
            </a:r>
            <a:r>
              <a:rPr sz="2400" b="1" spc="-30" dirty="0">
                <a:solidFill>
                  <a:srgbClr val="000098"/>
                </a:solidFill>
                <a:latin typeface="Times New Roman"/>
                <a:cs typeface="Times New Roman"/>
              </a:rPr>
              <a:t>C</a:t>
            </a:r>
            <a:r>
              <a:rPr sz="2400" b="1" spc="-15" dirty="0">
                <a:solidFill>
                  <a:srgbClr val="000098"/>
                </a:solidFill>
                <a:latin typeface="Times New Roman"/>
                <a:cs typeface="Times New Roman"/>
              </a:rPr>
              <a:t>T</a:t>
            </a:r>
            <a:endParaRPr sz="2400" b="1" dirty="0">
              <a:latin typeface="Times New Roman"/>
              <a:cs typeface="Times New Roman"/>
            </a:endParaRPr>
          </a:p>
          <a:p>
            <a:pPr marL="868680" lvl="1" indent="-457200">
              <a:spcBef>
                <a:spcPts val="800"/>
              </a:spcBef>
              <a:buSzPct val="75000"/>
              <a:buFont typeface="Wingdings" pitchFamily="2" charset="2"/>
              <a:buChar char="Ø"/>
              <a:tabLst>
                <a:tab pos="869315" algn="l"/>
              </a:tabLst>
            </a:pPr>
            <a:r>
              <a:rPr sz="2400" dirty="0">
                <a:solidFill>
                  <a:srgbClr val="000098"/>
                </a:solidFill>
                <a:latin typeface="Times New Roman"/>
                <a:cs typeface="Times New Roman"/>
              </a:rPr>
              <a:t>c</a:t>
            </a:r>
            <a:r>
              <a:rPr sz="2400" spc="-10" dirty="0">
                <a:solidFill>
                  <a:srgbClr val="000098"/>
                </a:solidFill>
                <a:latin typeface="Times New Roman"/>
                <a:cs typeface="Times New Roman"/>
              </a:rPr>
              <a:t>o</a:t>
            </a:r>
            <a:r>
              <a:rPr sz="2400" dirty="0">
                <a:solidFill>
                  <a:srgbClr val="000098"/>
                </a:solidFill>
                <a:latin typeface="Times New Roman"/>
                <a:cs typeface="Times New Roman"/>
              </a:rPr>
              <a:t>n</a:t>
            </a:r>
            <a:r>
              <a:rPr sz="2400" spc="-10" dirty="0">
                <a:solidFill>
                  <a:srgbClr val="000098"/>
                </a:solidFill>
                <a:latin typeface="Times New Roman"/>
                <a:cs typeface="Times New Roman"/>
              </a:rPr>
              <a:t>t</a:t>
            </a:r>
            <a:r>
              <a:rPr sz="2400" dirty="0">
                <a:solidFill>
                  <a:srgbClr val="000098"/>
                </a:solidFill>
                <a:latin typeface="Times New Roman"/>
                <a:cs typeface="Times New Roman"/>
              </a:rPr>
              <a:t>e</a:t>
            </a:r>
            <a:r>
              <a:rPr sz="2400" spc="-10" dirty="0">
                <a:solidFill>
                  <a:srgbClr val="000098"/>
                </a:solidFill>
                <a:latin typeface="Times New Roman"/>
                <a:cs typeface="Times New Roman"/>
              </a:rPr>
              <a:t>n</a:t>
            </a:r>
            <a:r>
              <a:rPr sz="2400" dirty="0">
                <a:solidFill>
                  <a:srgbClr val="000098"/>
                </a:solidFill>
                <a:latin typeface="Times New Roman"/>
                <a:cs typeface="Times New Roman"/>
              </a:rPr>
              <a:t>a</a:t>
            </a:r>
            <a:r>
              <a:rPr sz="2400" spc="-10" dirty="0">
                <a:solidFill>
                  <a:srgbClr val="000098"/>
                </a:solidFill>
                <a:latin typeface="Times New Roman"/>
                <a:cs typeface="Times New Roman"/>
              </a:rPr>
              <a:t>n</a:t>
            </a:r>
            <a:r>
              <a:rPr sz="2400" dirty="0">
                <a:solidFill>
                  <a:srgbClr val="000098"/>
                </a:solidFill>
                <a:latin typeface="Times New Roman"/>
                <a:cs typeface="Times New Roman"/>
              </a:rPr>
              <a:t>t</a:t>
            </a:r>
            <a:r>
              <a:rPr sz="2400" spc="-10" dirty="0">
                <a:solidFill>
                  <a:srgbClr val="000098"/>
                </a:solidFill>
                <a:latin typeface="Times New Roman"/>
                <a:cs typeface="Times New Roman"/>
              </a:rPr>
              <a:t> </a:t>
            </a:r>
            <a:r>
              <a:rPr sz="2400" b="1" spc="-5" dirty="0">
                <a:solidFill>
                  <a:srgbClr val="000098"/>
                </a:solidFill>
                <a:latin typeface="Times New Roman"/>
                <a:cs typeface="Times New Roman"/>
              </a:rPr>
              <a:t>u</a:t>
            </a:r>
            <a:r>
              <a:rPr sz="2400" b="1" dirty="0">
                <a:solidFill>
                  <a:srgbClr val="000098"/>
                </a:solidFill>
                <a:latin typeface="Times New Roman"/>
                <a:cs typeface="Times New Roman"/>
              </a:rPr>
              <a:t>n</a:t>
            </a:r>
            <a:r>
              <a:rPr sz="2400" b="1" spc="-15" dirty="0">
                <a:solidFill>
                  <a:srgbClr val="000098"/>
                </a:solidFill>
                <a:latin typeface="Times New Roman"/>
                <a:cs typeface="Times New Roman"/>
              </a:rPr>
              <a:t> </a:t>
            </a:r>
            <a:r>
              <a:rPr sz="2400" b="1" spc="-5" dirty="0">
                <a:solidFill>
                  <a:srgbClr val="000098"/>
                </a:solidFill>
                <a:latin typeface="Times New Roman"/>
                <a:cs typeface="Times New Roman"/>
              </a:rPr>
              <a:t>seu</a:t>
            </a:r>
            <a:r>
              <a:rPr sz="2400" b="1" dirty="0">
                <a:solidFill>
                  <a:srgbClr val="000098"/>
                </a:solidFill>
                <a:latin typeface="Times New Roman"/>
                <a:cs typeface="Times New Roman"/>
              </a:rPr>
              <a:t>l tup</a:t>
            </a:r>
            <a:r>
              <a:rPr sz="2400" b="1" spc="-10" dirty="0">
                <a:solidFill>
                  <a:srgbClr val="000098"/>
                </a:solidFill>
                <a:latin typeface="Times New Roman"/>
                <a:cs typeface="Times New Roman"/>
              </a:rPr>
              <a:t>l</a:t>
            </a:r>
            <a:r>
              <a:rPr sz="2400" b="1" dirty="0">
                <a:solidFill>
                  <a:srgbClr val="000098"/>
                </a:solidFill>
                <a:latin typeface="Times New Roman"/>
                <a:cs typeface="Times New Roman"/>
              </a:rPr>
              <a:t>e</a:t>
            </a:r>
            <a:endParaRPr sz="2400" dirty="0">
              <a:latin typeface="Times New Roman"/>
              <a:cs typeface="Times New Roman"/>
            </a:endParaRPr>
          </a:p>
        </p:txBody>
      </p:sp>
      <p:sp>
        <p:nvSpPr>
          <p:cNvPr id="5" name="object 2"/>
          <p:cNvSpPr txBox="1">
            <a:spLocks noGrp="1"/>
          </p:cNvSpPr>
          <p:nvPr>
            <p:ph type="title"/>
          </p:nvPr>
        </p:nvSpPr>
        <p:spPr>
          <a:xfrm>
            <a:off x="4042942" y="1687460"/>
            <a:ext cx="4106115" cy="677108"/>
          </a:xfrm>
          <a:prstGeom prst="rect">
            <a:avLst/>
          </a:prstGeom>
        </p:spPr>
        <p:txBody>
          <a:bodyPr vert="horz" wrap="square" lIns="0" tIns="0" rIns="0" bIns="0" rtlCol="0" anchor="ctr">
            <a:spAutoFit/>
          </a:bodyPr>
          <a:lstStyle/>
          <a:p>
            <a:pPr marL="322580"/>
            <a:r>
              <a:rPr sz="2800" b="1" dirty="0"/>
              <a:t>Fonctions</a:t>
            </a:r>
            <a:r>
              <a:rPr spc="-20" dirty="0"/>
              <a:t> </a:t>
            </a:r>
            <a:r>
              <a:rPr sz="2800" b="1" dirty="0"/>
              <a:t>d'agrégation</a:t>
            </a:r>
          </a:p>
        </p:txBody>
      </p:sp>
      <p:sp>
        <p:nvSpPr>
          <p:cNvPr id="6"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1" name="object 6"/>
          <p:cNvSpPr txBox="1"/>
          <p:nvPr/>
        </p:nvSpPr>
        <p:spPr>
          <a:xfrm>
            <a:off x="1687047" y="1215597"/>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22" name="object 2"/>
          <p:cNvSpPr txBox="1">
            <a:spLocks/>
          </p:cNvSpPr>
          <p:nvPr/>
        </p:nvSpPr>
        <p:spPr>
          <a:xfrm>
            <a:off x="214584" y="1864783"/>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dirty="0" smtClean="0">
                <a:solidFill>
                  <a:srgbClr val="FF0000"/>
                </a:solidFill>
              </a:rPr>
              <a:t>Opérat</a:t>
            </a:r>
            <a:r>
              <a:rPr lang="fr-FR" sz="2600" b="1" spc="5" dirty="0" smtClean="0">
                <a:solidFill>
                  <a:srgbClr val="FF0000"/>
                </a:solidFill>
              </a:rPr>
              <a:t>e</a:t>
            </a:r>
            <a:r>
              <a:rPr lang="fr-FR" sz="2600" b="1" dirty="0" smtClean="0">
                <a:solidFill>
                  <a:srgbClr val="FF0000"/>
                </a:solidFill>
              </a:rPr>
              <a:t>urs</a:t>
            </a:r>
            <a:r>
              <a:rPr lang="fr-FR" sz="2600" b="1" spc="-60" dirty="0" smtClean="0">
                <a:solidFill>
                  <a:srgbClr val="FF0000"/>
                </a:solidFill>
              </a:rPr>
              <a:t> </a:t>
            </a:r>
            <a:r>
              <a:rPr lang="fr-FR" sz="2600" b="1" dirty="0" smtClean="0">
                <a:solidFill>
                  <a:srgbClr val="FF0000"/>
                </a:solidFill>
              </a:rPr>
              <a:t>en</a:t>
            </a:r>
            <a:r>
              <a:rPr lang="fr-FR" sz="2600" b="1" spc="5" dirty="0" smtClean="0">
                <a:solidFill>
                  <a:srgbClr val="FF0000"/>
                </a:solidFill>
              </a:rPr>
              <a:t>s</a:t>
            </a:r>
            <a:r>
              <a:rPr lang="fr-FR" sz="2600" b="1" dirty="0" smtClean="0">
                <a:solidFill>
                  <a:srgbClr val="FF0000"/>
                </a:solidFill>
              </a:rPr>
              <a:t>emblistes</a:t>
            </a:r>
            <a:endParaRPr lang="fr-FR" sz="2600" b="1" dirty="0">
              <a:solidFill>
                <a:srgbClr val="FF0000"/>
              </a:solidFill>
            </a:endParaRPr>
          </a:p>
        </p:txBody>
      </p:sp>
    </p:spTree>
    <p:extLst>
      <p:ext uri="{BB962C8B-B14F-4D97-AF65-F5344CB8AC3E}">
        <p14:creationId xmlns:p14="http://schemas.microsoft.com/office/powerpoint/2010/main" val="1435425611"/>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038384" y="2643628"/>
            <a:ext cx="1060450" cy="228600"/>
          </a:xfrm>
          <a:prstGeom prst="rect">
            <a:avLst/>
          </a:prstGeom>
        </p:spPr>
        <p:txBody>
          <a:bodyPr vert="horz" wrap="square" lIns="0" tIns="0" rIns="0" bIns="0" rtlCol="0">
            <a:spAutoFit/>
          </a:bodyPr>
          <a:lstStyle/>
          <a:p>
            <a:pPr marL="12700">
              <a:lnSpc>
                <a:spcPts val="1750"/>
              </a:lnSpc>
            </a:pPr>
            <a:r>
              <a:rPr sz="1600" b="1" i="1" spc="-10" dirty="0">
                <a:latin typeface="Arial"/>
                <a:cs typeface="Arial"/>
              </a:rPr>
              <a:t>Pe</a:t>
            </a:r>
            <a:r>
              <a:rPr sz="1600" b="1" i="1" dirty="0">
                <a:latin typeface="Arial"/>
                <a:cs typeface="Arial"/>
              </a:rPr>
              <a:t>r</a:t>
            </a:r>
            <a:r>
              <a:rPr sz="1600" b="1" i="1" spc="-15" dirty="0">
                <a:latin typeface="Arial"/>
                <a:cs typeface="Arial"/>
              </a:rPr>
              <a:t>s</a:t>
            </a:r>
            <a:r>
              <a:rPr sz="1600" b="1" i="1" dirty="0">
                <a:latin typeface="Arial"/>
                <a:cs typeface="Arial"/>
              </a:rPr>
              <a:t>onn</a:t>
            </a:r>
            <a:r>
              <a:rPr sz="1600" b="1" i="1" spc="-10" dirty="0">
                <a:latin typeface="Arial"/>
                <a:cs typeface="Arial"/>
              </a:rPr>
              <a:t>e</a:t>
            </a:r>
            <a:r>
              <a:rPr sz="1600" b="1" i="1" dirty="0">
                <a:latin typeface="Arial"/>
                <a:cs typeface="Arial"/>
              </a:rPr>
              <a:t>s</a:t>
            </a:r>
            <a:endParaRPr sz="1600" dirty="0">
              <a:latin typeface="Arial"/>
              <a:cs typeface="Arial"/>
            </a:endParaRPr>
          </a:p>
        </p:txBody>
      </p:sp>
      <p:sp>
        <p:nvSpPr>
          <p:cNvPr id="5" name="object 5"/>
          <p:cNvSpPr txBox="1"/>
          <p:nvPr/>
        </p:nvSpPr>
        <p:spPr>
          <a:xfrm>
            <a:off x="6417019" y="3425740"/>
            <a:ext cx="2989249" cy="779701"/>
          </a:xfrm>
          <a:prstGeom prst="rect">
            <a:avLst/>
          </a:prstGeom>
        </p:spPr>
        <p:txBody>
          <a:bodyPr vert="horz" wrap="square" lIns="0" tIns="0" rIns="0" bIns="0" rtlCol="0">
            <a:spAutoFit/>
          </a:bodyPr>
          <a:lstStyle/>
          <a:p>
            <a:pPr marL="12700" marR="5080">
              <a:lnSpc>
                <a:spcPct val="150000"/>
              </a:lnSpc>
            </a:pPr>
            <a:r>
              <a:rPr b="1" dirty="0">
                <a:solidFill>
                  <a:schemeClr val="accent2"/>
                </a:solidFill>
                <a:latin typeface="Arial"/>
                <a:cs typeface="Arial"/>
              </a:rPr>
              <a:t>SELECT</a:t>
            </a:r>
            <a:r>
              <a:rPr b="1" spc="-25" dirty="0">
                <a:solidFill>
                  <a:schemeClr val="accent2"/>
                </a:solidFill>
                <a:latin typeface="Arial"/>
                <a:cs typeface="Arial"/>
              </a:rPr>
              <a:t> </a:t>
            </a:r>
            <a:r>
              <a:rPr b="1" dirty="0">
                <a:solidFill>
                  <a:schemeClr val="accent2"/>
                </a:solidFill>
                <a:latin typeface="Arial"/>
                <a:cs typeface="Arial"/>
              </a:rPr>
              <a:t>sum(</a:t>
            </a:r>
            <a:r>
              <a:rPr i="1" dirty="0">
                <a:solidFill>
                  <a:schemeClr val="accent2"/>
                </a:solidFill>
                <a:latin typeface="Arial"/>
                <a:cs typeface="Arial"/>
              </a:rPr>
              <a:t>salaire) </a:t>
            </a:r>
            <a:r>
              <a:rPr b="1" dirty="0">
                <a:solidFill>
                  <a:schemeClr val="accent2"/>
                </a:solidFill>
                <a:latin typeface="Arial"/>
                <a:cs typeface="Arial"/>
              </a:rPr>
              <a:t>FROM</a:t>
            </a:r>
            <a:r>
              <a:rPr b="1" spc="-25" dirty="0">
                <a:solidFill>
                  <a:schemeClr val="accent2"/>
                </a:solidFill>
                <a:latin typeface="Arial"/>
                <a:cs typeface="Arial"/>
              </a:rPr>
              <a:t> </a:t>
            </a:r>
            <a:r>
              <a:rPr b="1" i="1" spc="-5" dirty="0">
                <a:solidFill>
                  <a:schemeClr val="accent2"/>
                </a:solidFill>
                <a:latin typeface="Arial"/>
                <a:cs typeface="Arial"/>
              </a:rPr>
              <a:t>Personnes</a:t>
            </a:r>
            <a:endParaRPr dirty="0">
              <a:solidFill>
                <a:schemeClr val="accent2"/>
              </a:solidFill>
              <a:latin typeface="Arial"/>
              <a:cs typeface="Arial"/>
            </a:endParaRPr>
          </a:p>
        </p:txBody>
      </p:sp>
      <p:sp>
        <p:nvSpPr>
          <p:cNvPr id="6" name="object 6"/>
          <p:cNvSpPr/>
          <p:nvPr/>
        </p:nvSpPr>
        <p:spPr>
          <a:xfrm>
            <a:off x="8844908" y="5261563"/>
            <a:ext cx="1714500" cy="396240"/>
          </a:xfrm>
          <a:custGeom>
            <a:avLst/>
            <a:gdLst/>
            <a:ahLst/>
            <a:cxnLst/>
            <a:rect l="l" t="t" r="r" b="b"/>
            <a:pathLst>
              <a:path w="1714500" h="396239">
                <a:moveTo>
                  <a:pt x="0" y="396239"/>
                </a:moveTo>
                <a:lnTo>
                  <a:pt x="1714499" y="396239"/>
                </a:lnTo>
                <a:lnTo>
                  <a:pt x="1714499" y="0"/>
                </a:lnTo>
                <a:lnTo>
                  <a:pt x="0" y="0"/>
                </a:lnTo>
                <a:lnTo>
                  <a:pt x="0" y="396239"/>
                </a:lnTo>
                <a:close/>
              </a:path>
            </a:pathLst>
          </a:custGeom>
          <a:solidFill>
            <a:srgbClr val="CCECFF"/>
          </a:solidFill>
        </p:spPr>
        <p:txBody>
          <a:bodyPr wrap="square" lIns="0" tIns="0" rIns="0" bIns="0" rtlCol="0"/>
          <a:lstStyle/>
          <a:p>
            <a:endParaRPr/>
          </a:p>
        </p:txBody>
      </p:sp>
      <p:sp>
        <p:nvSpPr>
          <p:cNvPr id="7" name="object 7"/>
          <p:cNvSpPr/>
          <p:nvPr/>
        </p:nvSpPr>
        <p:spPr>
          <a:xfrm>
            <a:off x="8830584" y="5657803"/>
            <a:ext cx="1735455" cy="0"/>
          </a:xfrm>
          <a:custGeom>
            <a:avLst/>
            <a:gdLst/>
            <a:ahLst/>
            <a:cxnLst/>
            <a:rect l="l" t="t" r="r" b="b"/>
            <a:pathLst>
              <a:path w="1735454">
                <a:moveTo>
                  <a:pt x="0" y="0"/>
                </a:moveTo>
                <a:lnTo>
                  <a:pt x="1735195" y="0"/>
                </a:lnTo>
              </a:path>
            </a:pathLst>
          </a:custGeom>
          <a:ln w="12700">
            <a:solidFill>
              <a:srgbClr val="000000"/>
            </a:solidFill>
          </a:ln>
        </p:spPr>
        <p:txBody>
          <a:bodyPr wrap="square" lIns="0" tIns="0" rIns="0" bIns="0" rtlCol="0"/>
          <a:lstStyle/>
          <a:p>
            <a:endParaRPr/>
          </a:p>
        </p:txBody>
      </p:sp>
      <p:sp>
        <p:nvSpPr>
          <p:cNvPr id="8" name="object 8"/>
          <p:cNvSpPr/>
          <p:nvPr/>
        </p:nvSpPr>
        <p:spPr>
          <a:xfrm>
            <a:off x="8844908" y="5247335"/>
            <a:ext cx="0" cy="813435"/>
          </a:xfrm>
          <a:custGeom>
            <a:avLst/>
            <a:gdLst/>
            <a:ahLst/>
            <a:cxnLst/>
            <a:rect l="l" t="t" r="r" b="b"/>
            <a:pathLst>
              <a:path h="813435">
                <a:moveTo>
                  <a:pt x="0" y="0"/>
                </a:moveTo>
                <a:lnTo>
                  <a:pt x="0" y="813053"/>
                </a:lnTo>
              </a:path>
            </a:pathLst>
          </a:custGeom>
          <a:ln w="28574">
            <a:solidFill>
              <a:srgbClr val="000000"/>
            </a:solidFill>
          </a:ln>
        </p:spPr>
        <p:txBody>
          <a:bodyPr wrap="square" lIns="0" tIns="0" rIns="0" bIns="0" rtlCol="0"/>
          <a:lstStyle/>
          <a:p>
            <a:endParaRPr/>
          </a:p>
        </p:txBody>
      </p:sp>
      <p:sp>
        <p:nvSpPr>
          <p:cNvPr id="9" name="object 9"/>
          <p:cNvSpPr/>
          <p:nvPr/>
        </p:nvSpPr>
        <p:spPr>
          <a:xfrm>
            <a:off x="10559408" y="5247335"/>
            <a:ext cx="0" cy="813435"/>
          </a:xfrm>
          <a:custGeom>
            <a:avLst/>
            <a:gdLst/>
            <a:ahLst/>
            <a:cxnLst/>
            <a:rect l="l" t="t" r="r" b="b"/>
            <a:pathLst>
              <a:path h="813435">
                <a:moveTo>
                  <a:pt x="0" y="0"/>
                </a:moveTo>
                <a:lnTo>
                  <a:pt x="0" y="813053"/>
                </a:lnTo>
              </a:path>
            </a:pathLst>
          </a:custGeom>
          <a:ln w="12700">
            <a:solidFill>
              <a:srgbClr val="000000"/>
            </a:solidFill>
          </a:ln>
        </p:spPr>
        <p:txBody>
          <a:bodyPr wrap="square" lIns="0" tIns="0" rIns="0" bIns="0" rtlCol="0"/>
          <a:lstStyle/>
          <a:p>
            <a:endParaRPr/>
          </a:p>
        </p:txBody>
      </p:sp>
      <p:sp>
        <p:nvSpPr>
          <p:cNvPr id="10" name="object 10"/>
          <p:cNvSpPr/>
          <p:nvPr/>
        </p:nvSpPr>
        <p:spPr>
          <a:xfrm>
            <a:off x="8830584" y="5261563"/>
            <a:ext cx="1735455" cy="0"/>
          </a:xfrm>
          <a:custGeom>
            <a:avLst/>
            <a:gdLst/>
            <a:ahLst/>
            <a:cxnLst/>
            <a:rect l="l" t="t" r="r" b="b"/>
            <a:pathLst>
              <a:path w="1735454">
                <a:moveTo>
                  <a:pt x="0" y="0"/>
                </a:moveTo>
                <a:lnTo>
                  <a:pt x="1735195" y="0"/>
                </a:lnTo>
              </a:path>
            </a:pathLst>
          </a:custGeom>
          <a:ln w="28574">
            <a:solidFill>
              <a:srgbClr val="000000"/>
            </a:solidFill>
          </a:ln>
        </p:spPr>
        <p:txBody>
          <a:bodyPr wrap="square" lIns="0" tIns="0" rIns="0" bIns="0" rtlCol="0"/>
          <a:lstStyle/>
          <a:p>
            <a:endParaRPr/>
          </a:p>
        </p:txBody>
      </p:sp>
      <p:sp>
        <p:nvSpPr>
          <p:cNvPr id="11" name="object 11"/>
          <p:cNvSpPr/>
          <p:nvPr/>
        </p:nvSpPr>
        <p:spPr>
          <a:xfrm>
            <a:off x="8830584" y="6054042"/>
            <a:ext cx="1735455" cy="0"/>
          </a:xfrm>
          <a:custGeom>
            <a:avLst/>
            <a:gdLst/>
            <a:ahLst/>
            <a:cxnLst/>
            <a:rect l="l" t="t" r="r" b="b"/>
            <a:pathLst>
              <a:path w="1735454">
                <a:moveTo>
                  <a:pt x="0" y="0"/>
                </a:moveTo>
                <a:lnTo>
                  <a:pt x="1735195" y="0"/>
                </a:lnTo>
              </a:path>
            </a:pathLst>
          </a:custGeom>
          <a:ln w="12700">
            <a:solidFill>
              <a:srgbClr val="000000"/>
            </a:solidFill>
          </a:ln>
        </p:spPr>
        <p:txBody>
          <a:bodyPr wrap="square" lIns="0" tIns="0" rIns="0" bIns="0" rtlCol="0"/>
          <a:lstStyle/>
          <a:p>
            <a:endParaRPr/>
          </a:p>
        </p:txBody>
      </p:sp>
      <p:sp>
        <p:nvSpPr>
          <p:cNvPr id="12" name="object 12"/>
          <p:cNvSpPr txBox="1"/>
          <p:nvPr/>
        </p:nvSpPr>
        <p:spPr>
          <a:xfrm>
            <a:off x="8985594" y="5340300"/>
            <a:ext cx="1464310" cy="307777"/>
          </a:xfrm>
          <a:prstGeom prst="rect">
            <a:avLst/>
          </a:prstGeom>
        </p:spPr>
        <p:txBody>
          <a:bodyPr vert="horz" wrap="square" lIns="0" tIns="0" rIns="0" bIns="0" rtlCol="0">
            <a:spAutoFit/>
          </a:bodyPr>
          <a:lstStyle/>
          <a:p>
            <a:pPr marL="12700"/>
            <a:r>
              <a:rPr sz="2000" i="1" dirty="0">
                <a:solidFill>
                  <a:srgbClr val="003298"/>
                </a:solidFill>
                <a:latin typeface="Arial"/>
                <a:cs typeface="Arial"/>
              </a:rPr>
              <a:t>S</a:t>
            </a:r>
            <a:r>
              <a:rPr sz="2000" i="1" spc="10" dirty="0">
                <a:solidFill>
                  <a:srgbClr val="003298"/>
                </a:solidFill>
                <a:latin typeface="Arial"/>
                <a:cs typeface="Arial"/>
              </a:rPr>
              <a:t>u</a:t>
            </a:r>
            <a:r>
              <a:rPr sz="2000" i="1" spc="-25" dirty="0">
                <a:solidFill>
                  <a:srgbClr val="003298"/>
                </a:solidFill>
                <a:latin typeface="Arial"/>
                <a:cs typeface="Arial"/>
              </a:rPr>
              <a:t>m</a:t>
            </a:r>
            <a:r>
              <a:rPr sz="2000" i="1" spc="-10" dirty="0">
                <a:solidFill>
                  <a:srgbClr val="003298"/>
                </a:solidFill>
                <a:latin typeface="Arial"/>
                <a:cs typeface="Arial"/>
              </a:rPr>
              <a:t>(</a:t>
            </a:r>
            <a:r>
              <a:rPr sz="2000" i="1" dirty="0">
                <a:solidFill>
                  <a:srgbClr val="003298"/>
                </a:solidFill>
                <a:latin typeface="Arial"/>
                <a:cs typeface="Arial"/>
              </a:rPr>
              <a:t>s</a:t>
            </a:r>
            <a:r>
              <a:rPr sz="2000" i="1" spc="5" dirty="0">
                <a:solidFill>
                  <a:srgbClr val="003298"/>
                </a:solidFill>
                <a:latin typeface="Arial"/>
                <a:cs typeface="Arial"/>
              </a:rPr>
              <a:t>a</a:t>
            </a:r>
            <a:r>
              <a:rPr sz="2000" i="1" dirty="0">
                <a:solidFill>
                  <a:srgbClr val="003298"/>
                </a:solidFill>
                <a:latin typeface="Arial"/>
                <a:cs typeface="Arial"/>
              </a:rPr>
              <a:t>lair</a:t>
            </a:r>
            <a:r>
              <a:rPr sz="2000" i="1" spc="5" dirty="0">
                <a:solidFill>
                  <a:srgbClr val="003298"/>
                </a:solidFill>
                <a:latin typeface="Arial"/>
                <a:cs typeface="Arial"/>
              </a:rPr>
              <a:t>e</a:t>
            </a:r>
            <a:r>
              <a:rPr sz="2000" i="1" dirty="0">
                <a:solidFill>
                  <a:srgbClr val="003298"/>
                </a:solidFill>
                <a:latin typeface="Times New Roman"/>
                <a:cs typeface="Times New Roman"/>
              </a:rPr>
              <a:t>)</a:t>
            </a:r>
            <a:endParaRPr sz="2000" dirty="0">
              <a:latin typeface="Times New Roman"/>
              <a:cs typeface="Times New Roman"/>
            </a:endParaRPr>
          </a:p>
        </p:txBody>
      </p:sp>
      <p:sp>
        <p:nvSpPr>
          <p:cNvPr id="13" name="object 13"/>
          <p:cNvSpPr txBox="1"/>
          <p:nvPr/>
        </p:nvSpPr>
        <p:spPr>
          <a:xfrm>
            <a:off x="9406268" y="5742923"/>
            <a:ext cx="594360" cy="307777"/>
          </a:xfrm>
          <a:prstGeom prst="rect">
            <a:avLst/>
          </a:prstGeom>
        </p:spPr>
        <p:txBody>
          <a:bodyPr vert="horz" wrap="square" lIns="0" tIns="0" rIns="0" bIns="0" rtlCol="0">
            <a:spAutoFit/>
          </a:bodyPr>
          <a:lstStyle/>
          <a:p>
            <a:pPr marL="12700"/>
            <a:r>
              <a:rPr sz="2000" spc="5" dirty="0">
                <a:solidFill>
                  <a:srgbClr val="003298"/>
                </a:solidFill>
                <a:latin typeface="Arial"/>
                <a:cs typeface="Arial"/>
              </a:rPr>
              <a:t>9700</a:t>
            </a:r>
            <a:endParaRPr sz="2000" dirty="0">
              <a:latin typeface="Arial"/>
              <a:cs typeface="Arial"/>
            </a:endParaRPr>
          </a:p>
        </p:txBody>
      </p:sp>
      <p:sp>
        <p:nvSpPr>
          <p:cNvPr id="15" name="object 15"/>
          <p:cNvSpPr txBox="1"/>
          <p:nvPr/>
        </p:nvSpPr>
        <p:spPr>
          <a:xfrm>
            <a:off x="241731" y="5044184"/>
            <a:ext cx="2757578" cy="830997"/>
          </a:xfrm>
          <a:prstGeom prst="rect">
            <a:avLst/>
          </a:prstGeom>
        </p:spPr>
        <p:txBody>
          <a:bodyPr vert="horz" wrap="square" lIns="0" tIns="0" rIns="0" bIns="0" rtlCol="0">
            <a:spAutoFit/>
          </a:bodyPr>
          <a:lstStyle/>
          <a:p>
            <a:pPr marL="12700"/>
            <a:r>
              <a:rPr b="1" dirty="0" err="1">
                <a:latin typeface="Arial"/>
                <a:cs typeface="Arial"/>
              </a:rPr>
              <a:t>Etape</a:t>
            </a:r>
            <a:r>
              <a:rPr b="1" spc="-25" dirty="0">
                <a:latin typeface="Arial"/>
                <a:cs typeface="Arial"/>
              </a:rPr>
              <a:t> </a:t>
            </a:r>
            <a:r>
              <a:rPr b="1" dirty="0" smtClean="0">
                <a:latin typeface="Arial"/>
                <a:cs typeface="Arial"/>
              </a:rPr>
              <a:t>1)</a:t>
            </a:r>
            <a:r>
              <a:rPr lang="fr-FR" dirty="0" smtClean="0">
                <a:latin typeface="Arial"/>
                <a:cs typeface="Arial"/>
              </a:rPr>
              <a:t>: </a:t>
            </a:r>
            <a:r>
              <a:rPr spc="-200" dirty="0" smtClean="0">
                <a:latin typeface="Arial"/>
                <a:cs typeface="Arial"/>
              </a:rPr>
              <a:t>T</a:t>
            </a:r>
            <a:r>
              <a:rPr dirty="0" smtClean="0">
                <a:latin typeface="Arial"/>
                <a:cs typeface="Arial"/>
              </a:rPr>
              <a:t>abl</a:t>
            </a:r>
            <a:r>
              <a:rPr spc="-5" dirty="0" smtClean="0">
                <a:latin typeface="Arial"/>
                <a:cs typeface="Arial"/>
              </a:rPr>
              <a:t>e</a:t>
            </a:r>
            <a:r>
              <a:rPr dirty="0" smtClean="0">
                <a:latin typeface="Arial"/>
                <a:cs typeface="Arial"/>
              </a:rPr>
              <a:t>-</a:t>
            </a:r>
            <a:r>
              <a:rPr spc="-200" dirty="0" smtClean="0">
                <a:latin typeface="Arial"/>
                <a:cs typeface="Arial"/>
              </a:rPr>
              <a:t>T</a:t>
            </a:r>
            <a:r>
              <a:rPr dirty="0" smtClean="0">
                <a:latin typeface="Arial"/>
                <a:cs typeface="Arial"/>
              </a:rPr>
              <a:t>e</a:t>
            </a:r>
            <a:r>
              <a:rPr spc="15" dirty="0" smtClean="0">
                <a:latin typeface="Arial"/>
                <a:cs typeface="Arial"/>
              </a:rPr>
              <a:t>m</a:t>
            </a:r>
            <a:r>
              <a:rPr dirty="0" smtClean="0">
                <a:latin typeface="Arial"/>
                <a:cs typeface="Arial"/>
              </a:rPr>
              <a:t>p</a:t>
            </a:r>
            <a:r>
              <a:rPr spc="-45" dirty="0" smtClean="0">
                <a:latin typeface="Arial"/>
                <a:cs typeface="Arial"/>
              </a:rPr>
              <a:t> </a:t>
            </a:r>
            <a:r>
              <a:rPr dirty="0">
                <a:latin typeface="Arial"/>
                <a:cs typeface="Arial"/>
              </a:rPr>
              <a:t>= SELECT</a:t>
            </a:r>
            <a:r>
              <a:rPr spc="-60" dirty="0">
                <a:latin typeface="Arial"/>
                <a:cs typeface="Arial"/>
              </a:rPr>
              <a:t> </a:t>
            </a:r>
            <a:r>
              <a:rPr i="1" dirty="0">
                <a:latin typeface="Arial"/>
                <a:cs typeface="Arial"/>
              </a:rPr>
              <a:t>salaire </a:t>
            </a:r>
            <a:r>
              <a:rPr dirty="0">
                <a:latin typeface="Arial"/>
                <a:cs typeface="Arial"/>
              </a:rPr>
              <a:t>FROM</a:t>
            </a:r>
            <a:r>
              <a:rPr spc="-25" dirty="0">
                <a:latin typeface="Arial"/>
                <a:cs typeface="Arial"/>
              </a:rPr>
              <a:t> </a:t>
            </a:r>
            <a:r>
              <a:rPr i="1" dirty="0">
                <a:latin typeface="Arial"/>
                <a:cs typeface="Arial"/>
              </a:rPr>
              <a:t>Personnes</a:t>
            </a:r>
            <a:endParaRPr dirty="0">
              <a:latin typeface="Arial"/>
              <a:cs typeface="Arial"/>
            </a:endParaRPr>
          </a:p>
        </p:txBody>
      </p:sp>
      <p:sp>
        <p:nvSpPr>
          <p:cNvPr id="16" name="object 16"/>
          <p:cNvSpPr txBox="1"/>
          <p:nvPr/>
        </p:nvSpPr>
        <p:spPr>
          <a:xfrm>
            <a:off x="3159125" y="6516580"/>
            <a:ext cx="1209675" cy="276999"/>
          </a:xfrm>
          <a:prstGeom prst="rect">
            <a:avLst/>
          </a:prstGeom>
        </p:spPr>
        <p:txBody>
          <a:bodyPr vert="horz" wrap="square" lIns="0" tIns="0" rIns="0" bIns="0" rtlCol="0">
            <a:spAutoFit/>
          </a:bodyPr>
          <a:lstStyle/>
          <a:p>
            <a:pPr marL="12700"/>
            <a:r>
              <a:rPr b="1" spc="-204" dirty="0">
                <a:latin typeface="Arial"/>
                <a:cs typeface="Arial"/>
              </a:rPr>
              <a:t>T</a:t>
            </a:r>
            <a:r>
              <a:rPr b="1" dirty="0">
                <a:latin typeface="Arial"/>
                <a:cs typeface="Arial"/>
              </a:rPr>
              <a:t>abl</a:t>
            </a:r>
            <a:r>
              <a:rPr b="1" spc="-5" dirty="0">
                <a:latin typeface="Arial"/>
                <a:cs typeface="Arial"/>
              </a:rPr>
              <a:t>e-</a:t>
            </a:r>
            <a:r>
              <a:rPr b="1" spc="-204" dirty="0">
                <a:latin typeface="Arial"/>
                <a:cs typeface="Arial"/>
              </a:rPr>
              <a:t>T</a:t>
            </a:r>
            <a:r>
              <a:rPr b="1" dirty="0">
                <a:latin typeface="Arial"/>
                <a:cs typeface="Arial"/>
              </a:rPr>
              <a:t>e</a:t>
            </a:r>
            <a:r>
              <a:rPr b="1" spc="10" dirty="0">
                <a:latin typeface="Arial"/>
                <a:cs typeface="Arial"/>
              </a:rPr>
              <a:t>m</a:t>
            </a:r>
            <a:r>
              <a:rPr b="1" dirty="0">
                <a:latin typeface="Arial"/>
                <a:cs typeface="Arial"/>
              </a:rPr>
              <a:t>p</a:t>
            </a:r>
          </a:p>
        </p:txBody>
      </p:sp>
      <p:sp>
        <p:nvSpPr>
          <p:cNvPr id="17" name="object 17"/>
          <p:cNvSpPr txBox="1"/>
          <p:nvPr/>
        </p:nvSpPr>
        <p:spPr>
          <a:xfrm>
            <a:off x="4970146" y="4906067"/>
            <a:ext cx="3847989" cy="553998"/>
          </a:xfrm>
          <a:prstGeom prst="rect">
            <a:avLst/>
          </a:prstGeom>
        </p:spPr>
        <p:txBody>
          <a:bodyPr vert="horz" wrap="square" lIns="0" tIns="0" rIns="0" bIns="0" rtlCol="0">
            <a:spAutoFit/>
          </a:bodyPr>
          <a:lstStyle/>
          <a:p>
            <a:pPr marL="12700"/>
            <a:r>
              <a:rPr b="1" dirty="0" err="1">
                <a:latin typeface="Arial"/>
                <a:cs typeface="Arial"/>
              </a:rPr>
              <a:t>Etape</a:t>
            </a:r>
            <a:r>
              <a:rPr b="1" spc="-25" dirty="0">
                <a:latin typeface="Arial"/>
                <a:cs typeface="Arial"/>
              </a:rPr>
              <a:t> </a:t>
            </a:r>
            <a:r>
              <a:rPr b="1" dirty="0" smtClean="0">
                <a:latin typeface="Arial"/>
                <a:cs typeface="Arial"/>
              </a:rPr>
              <a:t>2)</a:t>
            </a:r>
            <a:r>
              <a:rPr lang="fr-FR" dirty="0">
                <a:latin typeface="Arial"/>
                <a:cs typeface="Arial"/>
              </a:rPr>
              <a:t> </a:t>
            </a:r>
            <a:r>
              <a:rPr b="1" spc="-200" dirty="0" smtClean="0">
                <a:latin typeface="Arial"/>
                <a:cs typeface="Arial"/>
              </a:rPr>
              <a:t>T</a:t>
            </a:r>
            <a:r>
              <a:rPr b="1" dirty="0" smtClean="0">
                <a:latin typeface="Arial"/>
                <a:cs typeface="Arial"/>
              </a:rPr>
              <a:t>abl</a:t>
            </a:r>
            <a:r>
              <a:rPr b="1" spc="-5" dirty="0" smtClean="0">
                <a:latin typeface="Arial"/>
                <a:cs typeface="Arial"/>
              </a:rPr>
              <a:t>e</a:t>
            </a:r>
            <a:r>
              <a:rPr b="1" dirty="0" smtClean="0">
                <a:latin typeface="Arial"/>
                <a:cs typeface="Arial"/>
              </a:rPr>
              <a:t>-</a:t>
            </a:r>
            <a:r>
              <a:rPr b="1" dirty="0" err="1" smtClean="0">
                <a:latin typeface="Arial"/>
                <a:cs typeface="Arial"/>
              </a:rPr>
              <a:t>Resultat</a:t>
            </a:r>
            <a:r>
              <a:rPr spc="-25" dirty="0" smtClean="0">
                <a:latin typeface="Arial"/>
                <a:cs typeface="Arial"/>
              </a:rPr>
              <a:t> </a:t>
            </a:r>
            <a:r>
              <a:rPr dirty="0">
                <a:latin typeface="Arial"/>
                <a:cs typeface="Arial"/>
              </a:rPr>
              <a:t>= SELECT</a:t>
            </a:r>
            <a:r>
              <a:rPr spc="-65" dirty="0">
                <a:latin typeface="Arial"/>
                <a:cs typeface="Arial"/>
              </a:rPr>
              <a:t> </a:t>
            </a:r>
            <a:r>
              <a:rPr dirty="0">
                <a:latin typeface="Arial"/>
                <a:cs typeface="Arial"/>
              </a:rPr>
              <a:t>su</a:t>
            </a:r>
            <a:r>
              <a:rPr spc="15" dirty="0">
                <a:latin typeface="Arial"/>
                <a:cs typeface="Arial"/>
              </a:rPr>
              <a:t>m</a:t>
            </a:r>
            <a:r>
              <a:rPr dirty="0">
                <a:latin typeface="Arial"/>
                <a:cs typeface="Arial"/>
              </a:rPr>
              <a:t>(</a:t>
            </a:r>
            <a:r>
              <a:rPr i="1" dirty="0">
                <a:latin typeface="Arial"/>
                <a:cs typeface="Arial"/>
              </a:rPr>
              <a:t>salaire) </a:t>
            </a:r>
            <a:r>
              <a:rPr dirty="0">
                <a:latin typeface="Arial"/>
                <a:cs typeface="Arial"/>
              </a:rPr>
              <a:t>FROM</a:t>
            </a:r>
            <a:r>
              <a:rPr spc="-25" dirty="0">
                <a:latin typeface="Arial"/>
                <a:cs typeface="Arial"/>
              </a:rPr>
              <a:t> </a:t>
            </a:r>
            <a:r>
              <a:rPr i="1" spc="-165" dirty="0">
                <a:latin typeface="Arial"/>
                <a:cs typeface="Arial"/>
              </a:rPr>
              <a:t>T</a:t>
            </a:r>
            <a:r>
              <a:rPr i="1" dirty="0">
                <a:latin typeface="Arial"/>
                <a:cs typeface="Arial"/>
              </a:rPr>
              <a:t>able-</a:t>
            </a:r>
            <a:r>
              <a:rPr i="1" spc="-165" dirty="0">
                <a:latin typeface="Arial"/>
                <a:cs typeface="Arial"/>
              </a:rPr>
              <a:t>T</a:t>
            </a:r>
            <a:r>
              <a:rPr i="1" dirty="0">
                <a:latin typeface="Arial"/>
                <a:cs typeface="Arial"/>
              </a:rPr>
              <a:t>emp</a:t>
            </a:r>
            <a:endParaRPr dirty="0">
              <a:latin typeface="Arial"/>
              <a:cs typeface="Arial"/>
            </a:endParaRPr>
          </a:p>
        </p:txBody>
      </p:sp>
      <p:sp>
        <p:nvSpPr>
          <p:cNvPr id="18" name="object 18"/>
          <p:cNvSpPr/>
          <p:nvPr/>
        </p:nvSpPr>
        <p:spPr>
          <a:xfrm>
            <a:off x="4521122" y="4906067"/>
            <a:ext cx="581636" cy="1643380"/>
          </a:xfrm>
          <a:custGeom>
            <a:avLst/>
            <a:gdLst/>
            <a:ahLst/>
            <a:cxnLst/>
            <a:rect l="l" t="t" r="r" b="b"/>
            <a:pathLst>
              <a:path w="500379" h="1643379">
                <a:moveTo>
                  <a:pt x="0" y="0"/>
                </a:moveTo>
                <a:lnTo>
                  <a:pt x="40636" y="548"/>
                </a:lnTo>
                <a:lnTo>
                  <a:pt x="79177" y="2136"/>
                </a:lnTo>
                <a:lnTo>
                  <a:pt x="131928" y="6278"/>
                </a:lnTo>
                <a:lnTo>
                  <a:pt x="177053" y="12276"/>
                </a:lnTo>
                <a:lnTo>
                  <a:pt x="222332" y="22657"/>
                </a:lnTo>
                <a:lnTo>
                  <a:pt x="249935" y="41778"/>
                </a:lnTo>
                <a:lnTo>
                  <a:pt x="249935" y="779906"/>
                </a:lnTo>
                <a:lnTo>
                  <a:pt x="250768" y="783326"/>
                </a:lnTo>
                <a:lnTo>
                  <a:pt x="287554" y="801872"/>
                </a:lnTo>
                <a:lnTo>
                  <a:pt x="337598" y="811566"/>
                </a:lnTo>
                <a:lnTo>
                  <a:pt x="385577" y="816942"/>
                </a:lnTo>
                <a:lnTo>
                  <a:pt x="440563" y="820369"/>
                </a:lnTo>
                <a:lnTo>
                  <a:pt x="480249" y="821426"/>
                </a:lnTo>
                <a:lnTo>
                  <a:pt x="499993" y="821554"/>
                </a:lnTo>
                <a:lnTo>
                  <a:pt x="459370" y="822102"/>
                </a:lnTo>
                <a:lnTo>
                  <a:pt x="420833" y="823688"/>
                </a:lnTo>
                <a:lnTo>
                  <a:pt x="368076" y="827823"/>
                </a:lnTo>
                <a:lnTo>
                  <a:pt x="322933" y="833807"/>
                </a:lnTo>
                <a:lnTo>
                  <a:pt x="277614" y="844155"/>
                </a:lnTo>
                <a:lnTo>
                  <a:pt x="249935" y="1601449"/>
                </a:lnTo>
                <a:lnTo>
                  <a:pt x="249103" y="1604875"/>
                </a:lnTo>
                <a:lnTo>
                  <a:pt x="212319" y="1623447"/>
                </a:lnTo>
                <a:lnTo>
                  <a:pt x="162270" y="1633146"/>
                </a:lnTo>
                <a:lnTo>
                  <a:pt x="114279" y="1638520"/>
                </a:lnTo>
                <a:lnTo>
                  <a:pt x="59272" y="1641943"/>
                </a:lnTo>
                <a:lnTo>
                  <a:pt x="19565" y="1642996"/>
                </a:lnTo>
                <a:lnTo>
                  <a:pt x="0" y="1643121"/>
                </a:lnTo>
              </a:path>
            </a:pathLst>
          </a:custGeom>
          <a:ln/>
        </p:spPr>
        <p:style>
          <a:lnRef idx="2">
            <a:schemeClr val="accent2"/>
          </a:lnRef>
          <a:fillRef idx="0">
            <a:schemeClr val="accent2"/>
          </a:fillRef>
          <a:effectRef idx="1">
            <a:schemeClr val="accent2"/>
          </a:effectRef>
          <a:fontRef idx="minor">
            <a:schemeClr val="tx1"/>
          </a:fontRef>
        </p:style>
        <p:txBody>
          <a:bodyPr wrap="square" lIns="0" tIns="0" rIns="0" bIns="0" rtlCol="0"/>
          <a:lstStyle/>
          <a:p>
            <a:endParaRPr/>
          </a:p>
        </p:txBody>
      </p:sp>
      <p:sp>
        <p:nvSpPr>
          <p:cNvPr id="19" name="object 19"/>
          <p:cNvSpPr/>
          <p:nvPr/>
        </p:nvSpPr>
        <p:spPr>
          <a:xfrm>
            <a:off x="5155457" y="5419765"/>
            <a:ext cx="2665967" cy="714375"/>
          </a:xfrm>
          <a:custGeom>
            <a:avLst/>
            <a:gdLst/>
            <a:ahLst/>
            <a:cxnLst/>
            <a:rect l="l" t="t" r="r" b="b"/>
            <a:pathLst>
              <a:path w="2000250" h="714375">
                <a:moveTo>
                  <a:pt x="1643115" y="0"/>
                </a:moveTo>
                <a:lnTo>
                  <a:pt x="1643115" y="178557"/>
                </a:lnTo>
                <a:lnTo>
                  <a:pt x="0" y="178557"/>
                </a:lnTo>
                <a:lnTo>
                  <a:pt x="178551" y="357246"/>
                </a:lnTo>
                <a:lnTo>
                  <a:pt x="0" y="535768"/>
                </a:lnTo>
                <a:lnTo>
                  <a:pt x="1643115" y="535768"/>
                </a:lnTo>
                <a:lnTo>
                  <a:pt x="1643115" y="714374"/>
                </a:lnTo>
                <a:lnTo>
                  <a:pt x="2000249" y="357246"/>
                </a:lnTo>
                <a:lnTo>
                  <a:pt x="1643115" y="0"/>
                </a:lnTo>
                <a:close/>
              </a:path>
            </a:pathLst>
          </a:custGeom>
          <a:solidFill>
            <a:srgbClr val="CCFFFF"/>
          </a:solidFill>
        </p:spPr>
        <p:txBody>
          <a:bodyPr wrap="square" lIns="0" tIns="0" rIns="0" bIns="0" rtlCol="0"/>
          <a:lstStyle/>
          <a:p>
            <a:endParaRPr/>
          </a:p>
        </p:txBody>
      </p:sp>
      <p:sp>
        <p:nvSpPr>
          <p:cNvPr id="20" name="object 20"/>
          <p:cNvSpPr/>
          <p:nvPr/>
        </p:nvSpPr>
        <p:spPr>
          <a:xfrm>
            <a:off x="5084036" y="5419597"/>
            <a:ext cx="2665967" cy="714375"/>
          </a:xfrm>
          <a:custGeom>
            <a:avLst/>
            <a:gdLst/>
            <a:ahLst/>
            <a:cxnLst/>
            <a:rect l="l" t="t" r="r" b="b"/>
            <a:pathLst>
              <a:path w="2000250" h="714375">
                <a:moveTo>
                  <a:pt x="0" y="178557"/>
                </a:moveTo>
                <a:lnTo>
                  <a:pt x="1643115" y="178557"/>
                </a:lnTo>
                <a:lnTo>
                  <a:pt x="1643115" y="0"/>
                </a:lnTo>
                <a:lnTo>
                  <a:pt x="2000249" y="357246"/>
                </a:lnTo>
                <a:lnTo>
                  <a:pt x="1643115" y="714374"/>
                </a:lnTo>
                <a:lnTo>
                  <a:pt x="1643115" y="535768"/>
                </a:lnTo>
                <a:lnTo>
                  <a:pt x="0" y="535768"/>
                </a:lnTo>
                <a:lnTo>
                  <a:pt x="178551" y="357246"/>
                </a:lnTo>
                <a:lnTo>
                  <a:pt x="0" y="178557"/>
                </a:lnTo>
                <a:close/>
              </a:path>
            </a:pathLst>
          </a:custGeom>
          <a:ln w="12700">
            <a:solidFill>
              <a:srgbClr val="000000"/>
            </a:solidFill>
          </a:ln>
        </p:spPr>
        <p:txBody>
          <a:bodyPr wrap="square" lIns="0" tIns="0" rIns="0" bIns="0" rtlCol="0"/>
          <a:lstStyle/>
          <a:p>
            <a:endParaRPr/>
          </a:p>
        </p:txBody>
      </p:sp>
      <p:sp>
        <p:nvSpPr>
          <p:cNvPr id="21" name="object 21"/>
          <p:cNvSpPr txBox="1"/>
          <p:nvPr/>
        </p:nvSpPr>
        <p:spPr>
          <a:xfrm>
            <a:off x="5576248" y="5604423"/>
            <a:ext cx="1473476" cy="276999"/>
          </a:xfrm>
          <a:prstGeom prst="rect">
            <a:avLst/>
          </a:prstGeom>
        </p:spPr>
        <p:txBody>
          <a:bodyPr vert="horz" wrap="square" lIns="0" tIns="0" rIns="0" bIns="0" rtlCol="0">
            <a:spAutoFit/>
          </a:bodyPr>
          <a:lstStyle/>
          <a:p>
            <a:pPr marL="12700"/>
            <a:r>
              <a:rPr b="1" dirty="0">
                <a:solidFill>
                  <a:srgbClr val="2C2CB8"/>
                </a:solidFill>
                <a:latin typeface="Arial"/>
                <a:cs typeface="Arial"/>
              </a:rPr>
              <a:t>agrégation</a:t>
            </a:r>
            <a:endParaRPr b="1" dirty="0">
              <a:latin typeface="Arial"/>
              <a:cs typeface="Arial"/>
            </a:endParaRPr>
          </a:p>
        </p:txBody>
      </p:sp>
      <p:sp>
        <p:nvSpPr>
          <p:cNvPr id="22" name="object 22"/>
          <p:cNvSpPr txBox="1"/>
          <p:nvPr/>
        </p:nvSpPr>
        <p:spPr>
          <a:xfrm>
            <a:off x="8996690" y="6343816"/>
            <a:ext cx="1885715" cy="276999"/>
          </a:xfrm>
          <a:prstGeom prst="rect">
            <a:avLst/>
          </a:prstGeom>
        </p:spPr>
        <p:txBody>
          <a:bodyPr vert="horz" wrap="square" lIns="0" tIns="0" rIns="0" bIns="0" rtlCol="0">
            <a:spAutoFit/>
          </a:bodyPr>
          <a:lstStyle/>
          <a:p>
            <a:pPr marL="12700"/>
            <a:r>
              <a:rPr b="1" spc="-200" dirty="0">
                <a:latin typeface="Arial"/>
                <a:cs typeface="Arial"/>
              </a:rPr>
              <a:t>T</a:t>
            </a:r>
            <a:r>
              <a:rPr b="1" dirty="0">
                <a:latin typeface="Arial"/>
                <a:cs typeface="Arial"/>
              </a:rPr>
              <a:t>able-Resultat</a:t>
            </a:r>
            <a:endParaRPr b="1">
              <a:latin typeface="Arial"/>
              <a:cs typeface="Arial"/>
            </a:endParaRPr>
          </a:p>
        </p:txBody>
      </p:sp>
      <p:sp>
        <p:nvSpPr>
          <p:cNvPr id="23" name="object 23"/>
          <p:cNvSpPr/>
          <p:nvPr/>
        </p:nvSpPr>
        <p:spPr>
          <a:xfrm>
            <a:off x="369046" y="4722871"/>
            <a:ext cx="10225049" cy="84085"/>
          </a:xfrm>
          <a:custGeom>
            <a:avLst/>
            <a:gdLst/>
            <a:ahLst/>
            <a:cxnLst/>
            <a:rect l="l" t="t" r="r" b="b"/>
            <a:pathLst>
              <a:path w="9144000" h="1905">
                <a:moveTo>
                  <a:pt x="0" y="0"/>
                </a:moveTo>
                <a:lnTo>
                  <a:pt x="9143999" y="1523"/>
                </a:lnTo>
              </a:path>
            </a:pathLst>
          </a:custGeom>
          <a:ln w="12700">
            <a:solidFill>
              <a:srgbClr val="000000"/>
            </a:solidFill>
          </a:ln>
        </p:spPr>
        <p:txBody>
          <a:bodyPr wrap="square" lIns="0" tIns="0" rIns="0" bIns="0" rtlCol="0"/>
          <a:lstStyle/>
          <a:p>
            <a:endParaRPr/>
          </a:p>
        </p:txBody>
      </p:sp>
      <p:graphicFrame>
        <p:nvGraphicFramePr>
          <p:cNvPr id="3" name="object 3"/>
          <p:cNvGraphicFramePr>
            <a:graphicFrameLocks noGrp="1"/>
          </p:cNvGraphicFramePr>
          <p:nvPr>
            <p:extLst>
              <p:ext uri="{D42A27DB-BD31-4B8C-83A1-F6EECF244321}">
                <p14:modId xmlns:p14="http://schemas.microsoft.com/office/powerpoint/2010/main" val="1568679779"/>
              </p:ext>
            </p:extLst>
          </p:nvPr>
        </p:nvGraphicFramePr>
        <p:xfrm>
          <a:off x="2346362" y="2985174"/>
          <a:ext cx="3465195" cy="1593616"/>
        </p:xfrm>
        <a:graphic>
          <a:graphicData uri="http://schemas.openxmlformats.org/drawingml/2006/table">
            <a:tbl>
              <a:tblPr firstRow="1" bandRow="1">
                <a:tableStyleId>{2D5ABB26-0587-4C30-8999-92F81FD0307C}</a:tableStyleId>
              </a:tblPr>
              <a:tblGrid>
                <a:gridCol w="1049020"/>
                <a:gridCol w="1028700"/>
                <a:gridCol w="1387475"/>
              </a:tblGrid>
              <a:tr h="398404">
                <a:tc>
                  <a:txBody>
                    <a:bodyPr/>
                    <a:lstStyle/>
                    <a:p>
                      <a:pPr marL="381000">
                        <a:lnSpc>
                          <a:spcPct val="100000"/>
                        </a:lnSpc>
                      </a:pPr>
                      <a:r>
                        <a:rPr sz="1800" i="1" spc="5" dirty="0">
                          <a:solidFill>
                            <a:srgbClr val="003298"/>
                          </a:solidFill>
                          <a:latin typeface="Arial"/>
                          <a:cs typeface="Arial"/>
                        </a:rPr>
                        <a:t>nom</a:t>
                      </a:r>
                      <a:endParaRPr sz="1800" dirty="0">
                        <a:latin typeface="Arial"/>
                        <a:cs typeface="Arial"/>
                      </a:endParaRPr>
                    </a:p>
                  </a:txBody>
                  <a:tcPr marL="0" marR="0" marT="0" marB="0">
                    <a:lnL w="28574">
                      <a:solidFill>
                        <a:srgbClr val="000000"/>
                      </a:solidFill>
                      <a:prstDash val="solid"/>
                    </a:lnL>
                    <a:lnR w="12700">
                      <a:solidFill>
                        <a:srgbClr val="000000"/>
                      </a:solidFill>
                      <a:prstDash val="solid"/>
                    </a:lnR>
                    <a:lnT w="28574">
                      <a:solidFill>
                        <a:srgbClr val="000000"/>
                      </a:solidFill>
                      <a:prstDash val="solid"/>
                    </a:lnT>
                    <a:lnB w="12700">
                      <a:solidFill>
                        <a:srgbClr val="000000"/>
                      </a:solidFill>
                      <a:prstDash val="solid"/>
                    </a:lnB>
                    <a:solidFill>
                      <a:srgbClr val="CCECFF"/>
                    </a:solidFill>
                  </a:tcPr>
                </a:tc>
                <a:tc>
                  <a:txBody>
                    <a:bodyPr/>
                    <a:lstStyle/>
                    <a:p>
                      <a:pPr marL="189230">
                        <a:lnSpc>
                          <a:spcPct val="100000"/>
                        </a:lnSpc>
                      </a:pPr>
                      <a:r>
                        <a:rPr sz="1800" i="1" spc="5" dirty="0">
                          <a:solidFill>
                            <a:srgbClr val="003298"/>
                          </a:solidFill>
                          <a:latin typeface="Arial"/>
                          <a:cs typeface="Arial"/>
                        </a:rPr>
                        <a:t>p</a:t>
                      </a:r>
                      <a:r>
                        <a:rPr sz="1800" i="1" spc="-10" dirty="0">
                          <a:solidFill>
                            <a:srgbClr val="003298"/>
                          </a:solidFill>
                          <a:latin typeface="Arial"/>
                          <a:cs typeface="Arial"/>
                        </a:rPr>
                        <a:t>r</a:t>
                      </a:r>
                      <a:r>
                        <a:rPr sz="1800" i="1" spc="5" dirty="0">
                          <a:solidFill>
                            <a:srgbClr val="003298"/>
                          </a:solidFill>
                          <a:latin typeface="Arial"/>
                          <a:cs typeface="Arial"/>
                        </a:rPr>
                        <a:t>éno</a:t>
                      </a:r>
                      <a:r>
                        <a:rPr sz="1800" i="1" dirty="0">
                          <a:solidFill>
                            <a:srgbClr val="003298"/>
                          </a:solidFill>
                          <a:latin typeface="Arial"/>
                          <a:cs typeface="Arial"/>
                        </a:rPr>
                        <a:t>m</a:t>
                      </a:r>
                      <a:endParaRPr sz="1800">
                        <a:latin typeface="Arial"/>
                        <a:cs typeface="Arial"/>
                      </a:endParaRPr>
                    </a:p>
                  </a:txBody>
                  <a:tcPr marL="0" marR="0" marT="0" marB="0">
                    <a:lnL w="12700">
                      <a:solidFill>
                        <a:srgbClr val="000000"/>
                      </a:solidFill>
                      <a:prstDash val="solid"/>
                    </a:lnL>
                    <a:lnR w="12700">
                      <a:solidFill>
                        <a:srgbClr val="000000"/>
                      </a:solidFill>
                      <a:prstDash val="solid"/>
                    </a:lnR>
                    <a:lnT w="28574">
                      <a:solidFill>
                        <a:srgbClr val="000000"/>
                      </a:solidFill>
                      <a:prstDash val="solid"/>
                    </a:lnT>
                    <a:lnB w="12700">
                      <a:solidFill>
                        <a:srgbClr val="000000"/>
                      </a:solidFill>
                      <a:prstDash val="solid"/>
                    </a:lnB>
                    <a:solidFill>
                      <a:srgbClr val="CCECFF"/>
                    </a:solidFill>
                  </a:tcPr>
                </a:tc>
                <a:tc>
                  <a:txBody>
                    <a:bodyPr/>
                    <a:lstStyle/>
                    <a:p>
                      <a:pPr marL="650240">
                        <a:lnSpc>
                          <a:spcPct val="100000"/>
                        </a:lnSpc>
                      </a:pPr>
                      <a:r>
                        <a:rPr sz="1800" i="1" dirty="0">
                          <a:solidFill>
                            <a:srgbClr val="003298"/>
                          </a:solidFill>
                          <a:latin typeface="Arial"/>
                          <a:cs typeface="Arial"/>
                        </a:rPr>
                        <a:t>s</a:t>
                      </a:r>
                      <a:r>
                        <a:rPr sz="1800" i="1" spc="5" dirty="0">
                          <a:solidFill>
                            <a:srgbClr val="003298"/>
                          </a:solidFill>
                          <a:latin typeface="Arial"/>
                          <a:cs typeface="Arial"/>
                        </a:rPr>
                        <a:t>a</a:t>
                      </a:r>
                      <a:r>
                        <a:rPr sz="1800" i="1" dirty="0">
                          <a:solidFill>
                            <a:srgbClr val="003298"/>
                          </a:solidFill>
                          <a:latin typeface="Arial"/>
                          <a:cs typeface="Arial"/>
                        </a:rPr>
                        <a:t>laire</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28574">
                      <a:solidFill>
                        <a:srgbClr val="000000"/>
                      </a:solidFill>
                      <a:prstDash val="solid"/>
                    </a:lnT>
                    <a:lnB w="12700">
                      <a:solidFill>
                        <a:srgbClr val="000000"/>
                      </a:solidFill>
                      <a:prstDash val="solid"/>
                    </a:lnB>
                    <a:solidFill>
                      <a:srgbClr val="CCECFF"/>
                    </a:solidFill>
                  </a:tcPr>
                </a:tc>
              </a:tr>
              <a:tr h="398404">
                <a:tc>
                  <a:txBody>
                    <a:bodyPr/>
                    <a:lstStyle/>
                    <a:p>
                      <a:pPr marL="274955">
                        <a:lnSpc>
                          <a:spcPct val="100000"/>
                        </a:lnSpc>
                      </a:pPr>
                      <a:r>
                        <a:rPr sz="1800" dirty="0">
                          <a:solidFill>
                            <a:srgbClr val="003298"/>
                          </a:solidFill>
                          <a:latin typeface="Arial"/>
                          <a:cs typeface="Arial"/>
                        </a:rPr>
                        <a:t>Martin</a:t>
                      </a:r>
                      <a:endParaRPr sz="1800">
                        <a:latin typeface="Arial"/>
                        <a:cs typeface="Arial"/>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0035">
                        <a:lnSpc>
                          <a:spcPct val="100000"/>
                        </a:lnSpc>
                      </a:pPr>
                      <a:r>
                        <a:rPr sz="1800" spc="5" dirty="0">
                          <a:solidFill>
                            <a:srgbClr val="003298"/>
                          </a:solidFill>
                          <a:latin typeface="Arial"/>
                          <a:cs typeface="Arial"/>
                        </a:rPr>
                        <a:t>P</a:t>
                      </a:r>
                      <a:r>
                        <a:rPr sz="1800" dirty="0">
                          <a:solidFill>
                            <a:srgbClr val="003298"/>
                          </a:solidFill>
                          <a:latin typeface="Arial"/>
                          <a:cs typeface="Arial"/>
                        </a:rPr>
                        <a:t>ier</a:t>
                      </a:r>
                      <a:r>
                        <a:rPr sz="1800" spc="-10" dirty="0">
                          <a:solidFill>
                            <a:srgbClr val="003298"/>
                          </a:solidFill>
                          <a:latin typeface="Arial"/>
                          <a:cs typeface="Arial"/>
                        </a:rPr>
                        <a:t>r</a:t>
                      </a:r>
                      <a:r>
                        <a:rPr sz="1800" dirty="0">
                          <a:solidFill>
                            <a:srgbClr val="003298"/>
                          </a:solidFill>
                          <a:latin typeface="Arial"/>
                          <a:cs typeface="Arial"/>
                        </a:rPr>
                        <a:t>e</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pPr>
                      <a:r>
                        <a:rPr sz="1800" spc="5" dirty="0">
                          <a:solidFill>
                            <a:srgbClr val="003298"/>
                          </a:solidFill>
                          <a:latin typeface="Arial"/>
                          <a:cs typeface="Arial"/>
                        </a:rPr>
                        <a:t>2500</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98404">
                <a:tc>
                  <a:txBody>
                    <a:bodyPr/>
                    <a:lstStyle/>
                    <a:p>
                      <a:pPr marL="182880">
                        <a:lnSpc>
                          <a:spcPct val="100000"/>
                        </a:lnSpc>
                      </a:pPr>
                      <a:r>
                        <a:rPr sz="1800" dirty="0">
                          <a:solidFill>
                            <a:srgbClr val="003298"/>
                          </a:solidFill>
                          <a:latin typeface="Arial"/>
                          <a:cs typeface="Arial"/>
                        </a:rPr>
                        <a:t>Du</a:t>
                      </a:r>
                      <a:r>
                        <a:rPr sz="1800" spc="5" dirty="0">
                          <a:solidFill>
                            <a:srgbClr val="003298"/>
                          </a:solidFill>
                          <a:latin typeface="Arial"/>
                          <a:cs typeface="Arial"/>
                        </a:rPr>
                        <a:t>p</a:t>
                      </a:r>
                      <a:r>
                        <a:rPr sz="1800" dirty="0">
                          <a:solidFill>
                            <a:srgbClr val="003298"/>
                          </a:solidFill>
                          <a:latin typeface="Arial"/>
                          <a:cs typeface="Arial"/>
                        </a:rPr>
                        <a:t>ond</a:t>
                      </a:r>
                      <a:endParaRPr sz="1800">
                        <a:latin typeface="Arial"/>
                        <a:cs typeface="Arial"/>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44170">
                        <a:lnSpc>
                          <a:spcPct val="100000"/>
                        </a:lnSpc>
                      </a:pPr>
                      <a:r>
                        <a:rPr sz="1800" dirty="0">
                          <a:solidFill>
                            <a:srgbClr val="003298"/>
                          </a:solidFill>
                          <a:latin typeface="Arial"/>
                          <a:cs typeface="Arial"/>
                        </a:rPr>
                        <a:t>Je</a:t>
                      </a:r>
                      <a:r>
                        <a:rPr sz="1800" spc="10" dirty="0">
                          <a:solidFill>
                            <a:srgbClr val="003298"/>
                          </a:solidFill>
                          <a:latin typeface="Arial"/>
                          <a:cs typeface="Arial"/>
                        </a:rPr>
                        <a:t>a</a:t>
                      </a:r>
                      <a:r>
                        <a:rPr sz="1800" dirty="0">
                          <a:solidFill>
                            <a:srgbClr val="003298"/>
                          </a:solidFill>
                          <a:latin typeface="Arial"/>
                          <a:cs typeface="Arial"/>
                        </a:rPr>
                        <a:t>n</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pPr>
                      <a:r>
                        <a:rPr sz="1800" spc="5" dirty="0">
                          <a:solidFill>
                            <a:srgbClr val="003298"/>
                          </a:solidFill>
                          <a:latin typeface="Arial"/>
                          <a:cs typeface="Arial"/>
                        </a:rPr>
                        <a:t>3000</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98404">
                <a:tc>
                  <a:txBody>
                    <a:bodyPr/>
                    <a:lstStyle/>
                    <a:p>
                      <a:pPr marL="182880">
                        <a:lnSpc>
                          <a:spcPct val="100000"/>
                        </a:lnSpc>
                      </a:pPr>
                      <a:r>
                        <a:rPr sz="1800" dirty="0">
                          <a:solidFill>
                            <a:srgbClr val="003298"/>
                          </a:solidFill>
                          <a:latin typeface="Arial"/>
                          <a:cs typeface="Arial"/>
                        </a:rPr>
                        <a:t>Du</a:t>
                      </a:r>
                      <a:r>
                        <a:rPr sz="1800" spc="10" dirty="0">
                          <a:solidFill>
                            <a:srgbClr val="003298"/>
                          </a:solidFill>
                          <a:latin typeface="Arial"/>
                          <a:cs typeface="Arial"/>
                        </a:rPr>
                        <a:t>p</a:t>
                      </a:r>
                      <a:r>
                        <a:rPr sz="1800" spc="5" dirty="0">
                          <a:solidFill>
                            <a:srgbClr val="003298"/>
                          </a:solidFill>
                          <a:latin typeface="Arial"/>
                          <a:cs typeface="Arial"/>
                        </a:rPr>
                        <a:t>on</a:t>
                      </a:r>
                      <a:r>
                        <a:rPr sz="1800" dirty="0">
                          <a:solidFill>
                            <a:srgbClr val="003298"/>
                          </a:solidFill>
                          <a:latin typeface="Arial"/>
                          <a:cs typeface="Arial"/>
                        </a:rPr>
                        <a:t>d</a:t>
                      </a:r>
                      <a:endParaRPr sz="1800" dirty="0">
                        <a:latin typeface="Arial"/>
                        <a:cs typeface="Arial"/>
                      </a:endParaRPr>
                    </a:p>
                  </a:txBody>
                  <a:tcPr marL="0" marR="0" marT="0" marB="0">
                    <a:lnL w="28574">
                      <a:solidFill>
                        <a:srgbClr val="000000"/>
                      </a:solidFill>
                      <a:prstDash val="solid"/>
                    </a:lnL>
                    <a:lnR w="12700">
                      <a:solidFill>
                        <a:srgbClr val="000000"/>
                      </a:solidFill>
                      <a:prstDash val="solid"/>
                    </a:lnR>
                    <a:lnT w="12700">
                      <a:solidFill>
                        <a:srgbClr val="000000"/>
                      </a:solidFill>
                      <a:prstDash val="solid"/>
                    </a:lnT>
                    <a:lnB w="28574">
                      <a:solidFill>
                        <a:srgbClr val="000000"/>
                      </a:solidFill>
                      <a:prstDash val="solid"/>
                    </a:lnB>
                  </a:tcPr>
                </a:tc>
                <a:tc>
                  <a:txBody>
                    <a:bodyPr/>
                    <a:lstStyle/>
                    <a:p>
                      <a:pPr marL="337820">
                        <a:lnSpc>
                          <a:spcPct val="100000"/>
                        </a:lnSpc>
                      </a:pPr>
                      <a:r>
                        <a:rPr sz="1800" dirty="0">
                          <a:solidFill>
                            <a:srgbClr val="003298"/>
                          </a:solidFill>
                          <a:latin typeface="Arial"/>
                          <a:cs typeface="Arial"/>
                        </a:rPr>
                        <a:t>Marc</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4">
                      <a:solidFill>
                        <a:srgbClr val="000000"/>
                      </a:solidFill>
                      <a:prstDash val="solid"/>
                    </a:lnB>
                  </a:tcPr>
                </a:tc>
                <a:tc>
                  <a:txBody>
                    <a:bodyPr/>
                    <a:lstStyle/>
                    <a:p>
                      <a:pPr marL="5080" algn="ctr">
                        <a:lnSpc>
                          <a:spcPct val="100000"/>
                        </a:lnSpc>
                      </a:pPr>
                      <a:r>
                        <a:rPr sz="1800" spc="5" dirty="0">
                          <a:solidFill>
                            <a:srgbClr val="003298"/>
                          </a:solidFill>
                          <a:latin typeface="Arial"/>
                          <a:cs typeface="Arial"/>
                        </a:rPr>
                        <a:t>4200</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4">
                      <a:solidFill>
                        <a:srgbClr val="000000"/>
                      </a:solidFill>
                      <a:prstDash val="solid"/>
                    </a:lnB>
                  </a:tcPr>
                </a:tc>
              </a:tr>
            </a:tbl>
          </a:graphicData>
        </a:graphic>
      </p:graphicFrame>
      <p:graphicFrame>
        <p:nvGraphicFramePr>
          <p:cNvPr id="14" name="object 14"/>
          <p:cNvGraphicFramePr>
            <a:graphicFrameLocks noGrp="1"/>
          </p:cNvGraphicFramePr>
          <p:nvPr>
            <p:extLst>
              <p:ext uri="{D42A27DB-BD31-4B8C-83A1-F6EECF244321}">
                <p14:modId xmlns:p14="http://schemas.microsoft.com/office/powerpoint/2010/main" val="3399333074"/>
              </p:ext>
            </p:extLst>
          </p:nvPr>
        </p:nvGraphicFramePr>
        <p:xfrm>
          <a:off x="3048004" y="4872775"/>
          <a:ext cx="1355812" cy="1593531"/>
        </p:xfrm>
        <a:graphic>
          <a:graphicData uri="http://schemas.openxmlformats.org/drawingml/2006/table">
            <a:tbl>
              <a:tblPr firstRow="1" bandRow="1">
                <a:tableStyleId>{2D5ABB26-0587-4C30-8999-92F81FD0307C}</a:tableStyleId>
              </a:tblPr>
              <a:tblGrid>
                <a:gridCol w="1355812"/>
              </a:tblGrid>
              <a:tr h="398407">
                <a:tc>
                  <a:txBody>
                    <a:bodyPr/>
                    <a:lstStyle/>
                    <a:p>
                      <a:pPr marL="312420">
                        <a:lnSpc>
                          <a:spcPct val="100000"/>
                        </a:lnSpc>
                      </a:pPr>
                      <a:r>
                        <a:rPr sz="2000" i="1" dirty="0">
                          <a:solidFill>
                            <a:srgbClr val="003298"/>
                          </a:solidFill>
                          <a:latin typeface="Arial"/>
                          <a:cs typeface="Arial"/>
                        </a:rPr>
                        <a:t>s</a:t>
                      </a:r>
                      <a:r>
                        <a:rPr sz="2000" i="1" spc="5" dirty="0">
                          <a:solidFill>
                            <a:srgbClr val="003298"/>
                          </a:solidFill>
                          <a:latin typeface="Arial"/>
                          <a:cs typeface="Arial"/>
                        </a:rPr>
                        <a:t>a</a:t>
                      </a:r>
                      <a:r>
                        <a:rPr sz="2000" i="1" dirty="0">
                          <a:solidFill>
                            <a:srgbClr val="003298"/>
                          </a:solidFill>
                          <a:latin typeface="Arial"/>
                          <a:cs typeface="Arial"/>
                        </a:rPr>
                        <a:t>laire</a:t>
                      </a:r>
                      <a:endParaRPr sz="2000" dirty="0">
                        <a:latin typeface="Arial"/>
                        <a:cs typeface="Arial"/>
                      </a:endParaRPr>
                    </a:p>
                  </a:txBody>
                  <a:tcPr marL="0" marR="0" marT="0" marB="0">
                    <a:lnL w="12700">
                      <a:solidFill>
                        <a:srgbClr val="000000"/>
                      </a:solidFill>
                      <a:prstDash val="solid"/>
                    </a:lnL>
                    <a:lnR w="28574">
                      <a:solidFill>
                        <a:srgbClr val="000000"/>
                      </a:solidFill>
                      <a:prstDash val="solid"/>
                    </a:lnR>
                    <a:lnT w="28574">
                      <a:solidFill>
                        <a:srgbClr val="000000"/>
                      </a:solidFill>
                      <a:prstDash val="solid"/>
                    </a:lnT>
                    <a:lnB w="12700">
                      <a:solidFill>
                        <a:srgbClr val="000000"/>
                      </a:solidFill>
                      <a:prstDash val="solid"/>
                    </a:lnB>
                    <a:solidFill>
                      <a:srgbClr val="CCECFF"/>
                    </a:solidFill>
                  </a:tcPr>
                </a:tc>
              </a:tr>
              <a:tr h="398394">
                <a:tc>
                  <a:txBody>
                    <a:bodyPr/>
                    <a:lstStyle/>
                    <a:p>
                      <a:pPr marL="404495">
                        <a:lnSpc>
                          <a:spcPct val="100000"/>
                        </a:lnSpc>
                      </a:pPr>
                      <a:r>
                        <a:rPr sz="2000" spc="5" dirty="0">
                          <a:solidFill>
                            <a:srgbClr val="003298"/>
                          </a:solidFill>
                          <a:latin typeface="Arial"/>
                          <a:cs typeface="Arial"/>
                        </a:rPr>
                        <a:t>2500</a:t>
                      </a:r>
                      <a:endParaRPr sz="2000">
                        <a:latin typeface="Arial"/>
                        <a:cs typeface="Arial"/>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98333">
                <a:tc>
                  <a:txBody>
                    <a:bodyPr/>
                    <a:lstStyle/>
                    <a:p>
                      <a:pPr marL="404495">
                        <a:lnSpc>
                          <a:spcPct val="100000"/>
                        </a:lnSpc>
                      </a:pPr>
                      <a:r>
                        <a:rPr sz="2000" spc="5" dirty="0">
                          <a:solidFill>
                            <a:srgbClr val="003298"/>
                          </a:solidFill>
                          <a:latin typeface="Arial"/>
                          <a:cs typeface="Arial"/>
                        </a:rPr>
                        <a:t>3000</a:t>
                      </a:r>
                      <a:endParaRPr sz="2000">
                        <a:latin typeface="Arial"/>
                        <a:cs typeface="Arial"/>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12700">
                      <a:solidFill>
                        <a:srgbClr val="000000"/>
                      </a:solidFill>
                      <a:prstDash val="solid"/>
                    </a:lnB>
                  </a:tcPr>
                </a:tc>
              </a:tr>
              <a:tr h="398397">
                <a:tc>
                  <a:txBody>
                    <a:bodyPr/>
                    <a:lstStyle/>
                    <a:p>
                      <a:pPr marL="404495">
                        <a:lnSpc>
                          <a:spcPct val="100000"/>
                        </a:lnSpc>
                      </a:pPr>
                      <a:r>
                        <a:rPr sz="2000" spc="5" dirty="0">
                          <a:solidFill>
                            <a:srgbClr val="003298"/>
                          </a:solidFill>
                          <a:latin typeface="Arial"/>
                          <a:cs typeface="Arial"/>
                        </a:rPr>
                        <a:t>4200</a:t>
                      </a:r>
                      <a:endParaRPr sz="2000" dirty="0">
                        <a:latin typeface="Arial"/>
                        <a:cs typeface="Arial"/>
                      </a:endParaRPr>
                    </a:p>
                  </a:txBody>
                  <a:tcPr marL="0" marR="0" marT="0" marB="0">
                    <a:lnL w="12700">
                      <a:solidFill>
                        <a:srgbClr val="000000"/>
                      </a:solidFill>
                      <a:prstDash val="solid"/>
                    </a:lnL>
                    <a:lnR w="28574">
                      <a:solidFill>
                        <a:srgbClr val="000000"/>
                      </a:solidFill>
                      <a:prstDash val="solid"/>
                    </a:lnR>
                    <a:lnT w="12700">
                      <a:solidFill>
                        <a:srgbClr val="000000"/>
                      </a:solidFill>
                      <a:prstDash val="solid"/>
                    </a:lnT>
                    <a:lnB w="28574">
                      <a:solidFill>
                        <a:srgbClr val="000000"/>
                      </a:solidFill>
                      <a:prstDash val="solid"/>
                    </a:lnB>
                  </a:tcPr>
                </a:tc>
              </a:tr>
            </a:tbl>
          </a:graphicData>
        </a:graphic>
      </p:graphicFrame>
      <p:sp>
        <p:nvSpPr>
          <p:cNvPr id="26" name="object 2"/>
          <p:cNvSpPr txBox="1"/>
          <p:nvPr/>
        </p:nvSpPr>
        <p:spPr>
          <a:xfrm>
            <a:off x="3926306" y="1836018"/>
            <a:ext cx="6956099" cy="679673"/>
          </a:xfrm>
          <a:prstGeom prst="rect">
            <a:avLst/>
          </a:prstGeom>
        </p:spPr>
        <p:txBody>
          <a:bodyPr vert="horz" wrap="square" lIns="0" tIns="0" rIns="0" bIns="0" rtlCol="0">
            <a:spAutoFit/>
          </a:bodyPr>
          <a:lstStyle/>
          <a:p>
            <a:pPr marL="12700">
              <a:lnSpc>
                <a:spcPts val="5260"/>
              </a:lnSpc>
              <a:tabLst>
                <a:tab pos="3827145" algn="l"/>
              </a:tabLst>
            </a:pPr>
            <a:r>
              <a:rPr sz="2800" b="1" dirty="0" err="1">
                <a:solidFill>
                  <a:srgbClr val="00279E"/>
                </a:solidFill>
                <a:latin typeface="Times New Roman"/>
                <a:cs typeface="Times New Roman"/>
              </a:rPr>
              <a:t>Exécution</a:t>
            </a:r>
            <a:r>
              <a:rPr sz="2800" b="1" spc="-25" dirty="0">
                <a:solidFill>
                  <a:srgbClr val="00279E"/>
                </a:solidFill>
                <a:latin typeface="Times New Roman"/>
                <a:cs typeface="Times New Roman"/>
              </a:rPr>
              <a:t> </a:t>
            </a:r>
            <a:r>
              <a:rPr sz="2800" b="1" dirty="0" err="1" smtClean="0">
                <a:solidFill>
                  <a:srgbClr val="00279E"/>
                </a:solidFill>
                <a:latin typeface="Times New Roman"/>
                <a:cs typeface="Times New Roman"/>
              </a:rPr>
              <a:t>d’une</a:t>
            </a:r>
            <a:r>
              <a:rPr lang="fr-FR" sz="2800" b="1" dirty="0" smtClean="0">
                <a:solidFill>
                  <a:srgbClr val="00279E"/>
                </a:solidFill>
                <a:latin typeface="Times New Roman"/>
                <a:cs typeface="Times New Roman"/>
              </a:rPr>
              <a:t> </a:t>
            </a:r>
            <a:r>
              <a:rPr sz="2800" b="1" dirty="0" err="1" smtClean="0">
                <a:solidFill>
                  <a:srgbClr val="00279E"/>
                </a:solidFill>
                <a:latin typeface="Times New Roman"/>
                <a:cs typeface="Times New Roman"/>
              </a:rPr>
              <a:t>requête</a:t>
            </a:r>
            <a:r>
              <a:rPr sz="2800" b="1" spc="-30" dirty="0" smtClean="0">
                <a:solidFill>
                  <a:srgbClr val="00279E"/>
                </a:solidFill>
                <a:latin typeface="Times New Roman"/>
                <a:cs typeface="Times New Roman"/>
              </a:rPr>
              <a:t> </a:t>
            </a:r>
            <a:r>
              <a:rPr sz="2800" b="1" dirty="0">
                <a:solidFill>
                  <a:srgbClr val="00279E"/>
                </a:solidFill>
                <a:latin typeface="Times New Roman"/>
                <a:cs typeface="Times New Roman"/>
              </a:rPr>
              <a:t>d’agrégation</a:t>
            </a:r>
            <a:endParaRPr sz="2800" b="1" dirty="0">
              <a:latin typeface="Times New Roman"/>
              <a:cs typeface="Times New Roman"/>
            </a:endParaRPr>
          </a:p>
        </p:txBody>
      </p:sp>
      <p:sp>
        <p:nvSpPr>
          <p:cNvPr id="28"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2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4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41" name="Rectangle 4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42" name="ZoneTexte 41"/>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43" name="object 6"/>
          <p:cNvSpPr txBox="1"/>
          <p:nvPr/>
        </p:nvSpPr>
        <p:spPr>
          <a:xfrm>
            <a:off x="3710843" y="1156476"/>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44" name="object 2"/>
          <p:cNvSpPr txBox="1">
            <a:spLocks/>
          </p:cNvSpPr>
          <p:nvPr/>
        </p:nvSpPr>
        <p:spPr>
          <a:xfrm>
            <a:off x="-39804" y="1716488"/>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dirty="0" smtClean="0">
                <a:solidFill>
                  <a:srgbClr val="FF0000"/>
                </a:solidFill>
              </a:rPr>
              <a:t>Opérat</a:t>
            </a:r>
            <a:r>
              <a:rPr lang="fr-FR" sz="2600" b="1" spc="5" dirty="0" smtClean="0">
                <a:solidFill>
                  <a:srgbClr val="FF0000"/>
                </a:solidFill>
              </a:rPr>
              <a:t>e</a:t>
            </a:r>
            <a:r>
              <a:rPr lang="fr-FR" sz="2600" b="1" dirty="0" smtClean="0">
                <a:solidFill>
                  <a:srgbClr val="FF0000"/>
                </a:solidFill>
              </a:rPr>
              <a:t>urs</a:t>
            </a:r>
            <a:r>
              <a:rPr lang="fr-FR" sz="2600" b="1" spc="-60" dirty="0" smtClean="0">
                <a:solidFill>
                  <a:srgbClr val="FF0000"/>
                </a:solidFill>
              </a:rPr>
              <a:t> </a:t>
            </a:r>
            <a:r>
              <a:rPr lang="fr-FR" sz="2600" b="1" dirty="0" smtClean="0">
                <a:solidFill>
                  <a:srgbClr val="FF0000"/>
                </a:solidFill>
              </a:rPr>
              <a:t>en</a:t>
            </a:r>
            <a:r>
              <a:rPr lang="fr-FR" sz="2600" b="1" spc="5" dirty="0" smtClean="0">
                <a:solidFill>
                  <a:srgbClr val="FF0000"/>
                </a:solidFill>
              </a:rPr>
              <a:t>s</a:t>
            </a:r>
            <a:r>
              <a:rPr lang="fr-FR" sz="2600" b="1" dirty="0" smtClean="0">
                <a:solidFill>
                  <a:srgbClr val="FF0000"/>
                </a:solidFill>
              </a:rPr>
              <a:t>emblistes</a:t>
            </a:r>
            <a:endParaRPr lang="fr-FR" sz="2600" b="1" dirty="0">
              <a:solidFill>
                <a:srgbClr val="FF0000"/>
              </a:solidFill>
            </a:endParaRPr>
          </a:p>
        </p:txBody>
      </p:sp>
    </p:spTree>
    <p:extLst>
      <p:ext uri="{BB962C8B-B14F-4D97-AF65-F5344CB8AC3E}">
        <p14:creationId xmlns:p14="http://schemas.microsoft.com/office/powerpoint/2010/main" val="137762015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6791" y="3608969"/>
            <a:ext cx="3739515" cy="307777"/>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000" spc="-30" dirty="0">
                <a:solidFill>
                  <a:srgbClr val="D93090"/>
                </a:solidFill>
                <a:latin typeface="Times New Roman"/>
                <a:cs typeface="Times New Roman"/>
              </a:rPr>
              <a:t>B</a:t>
            </a:r>
            <a:r>
              <a:rPr sz="2000" dirty="0">
                <a:solidFill>
                  <a:srgbClr val="D93090"/>
                </a:solidFill>
                <a:latin typeface="Times New Roman"/>
                <a:cs typeface="Times New Roman"/>
              </a:rPr>
              <a:t>ud</a:t>
            </a:r>
            <a:r>
              <a:rPr sz="2000" spc="-20" dirty="0">
                <a:solidFill>
                  <a:srgbClr val="D93090"/>
                </a:solidFill>
                <a:latin typeface="Times New Roman"/>
                <a:cs typeface="Times New Roman"/>
              </a:rPr>
              <a:t>ge</a:t>
            </a:r>
            <a:r>
              <a:rPr sz="2000" spc="-10" dirty="0">
                <a:solidFill>
                  <a:srgbClr val="D93090"/>
                </a:solidFill>
                <a:latin typeface="Times New Roman"/>
                <a:cs typeface="Times New Roman"/>
              </a:rPr>
              <a:t>t</a:t>
            </a:r>
            <a:r>
              <a:rPr sz="2000" spc="20" dirty="0">
                <a:solidFill>
                  <a:srgbClr val="D93090"/>
                </a:solidFill>
                <a:latin typeface="Times New Roman"/>
                <a:cs typeface="Times New Roman"/>
              </a:rPr>
              <a:t> </a:t>
            </a:r>
            <a:r>
              <a:rPr sz="2000" spc="-15" dirty="0">
                <a:solidFill>
                  <a:srgbClr val="D93090"/>
                </a:solidFill>
                <a:latin typeface="Times New Roman"/>
                <a:cs typeface="Times New Roman"/>
              </a:rPr>
              <a:t>max</a:t>
            </a:r>
            <a:r>
              <a:rPr sz="2000" spc="-10" dirty="0">
                <a:solidFill>
                  <a:srgbClr val="D93090"/>
                </a:solidFill>
                <a:latin typeface="Times New Roman"/>
                <a:cs typeface="Times New Roman"/>
              </a:rPr>
              <a:t> d</a:t>
            </a:r>
            <a:r>
              <a:rPr sz="2000" spc="-20" dirty="0">
                <a:solidFill>
                  <a:srgbClr val="D93090"/>
                </a:solidFill>
                <a:latin typeface="Times New Roman"/>
                <a:cs typeface="Times New Roman"/>
              </a:rPr>
              <a:t>e</a:t>
            </a:r>
            <a:r>
              <a:rPr sz="2000" dirty="0">
                <a:solidFill>
                  <a:srgbClr val="D93090"/>
                </a:solidFill>
                <a:latin typeface="Times New Roman"/>
                <a:cs typeface="Times New Roman"/>
              </a:rPr>
              <a:t>s</a:t>
            </a:r>
            <a:r>
              <a:rPr sz="2000" spc="-5" dirty="0">
                <a:solidFill>
                  <a:srgbClr val="D93090"/>
                </a:solidFill>
                <a:latin typeface="Times New Roman"/>
                <a:cs typeface="Times New Roman"/>
              </a:rPr>
              <a:t> </a:t>
            </a:r>
            <a:r>
              <a:rPr sz="2000" spc="-10" dirty="0">
                <a:solidFill>
                  <a:srgbClr val="D93090"/>
                </a:solidFill>
                <a:latin typeface="Times New Roman"/>
                <a:cs typeface="Times New Roman"/>
              </a:rPr>
              <a:t>proj</a:t>
            </a:r>
            <a:r>
              <a:rPr sz="2000" spc="-20" dirty="0">
                <a:solidFill>
                  <a:srgbClr val="D93090"/>
                </a:solidFill>
                <a:latin typeface="Times New Roman"/>
                <a:cs typeface="Times New Roman"/>
              </a:rPr>
              <a:t>e</a:t>
            </a:r>
            <a:r>
              <a:rPr sz="2000" spc="-10" dirty="0">
                <a:solidFill>
                  <a:srgbClr val="D93090"/>
                </a:solidFill>
                <a:latin typeface="Times New Roman"/>
                <a:cs typeface="Times New Roman"/>
              </a:rPr>
              <a:t>ts</a:t>
            </a:r>
            <a:r>
              <a:rPr sz="2000" spc="-20" dirty="0">
                <a:solidFill>
                  <a:srgbClr val="D93090"/>
                </a:solidFill>
                <a:latin typeface="Times New Roman"/>
                <a:cs typeface="Times New Roman"/>
              </a:rPr>
              <a:t> </a:t>
            </a:r>
            <a:r>
              <a:rPr sz="2000" spc="-10" dirty="0">
                <a:solidFill>
                  <a:srgbClr val="D93090"/>
                </a:solidFill>
                <a:latin typeface="Times New Roman"/>
                <a:cs typeface="Times New Roman"/>
              </a:rPr>
              <a:t>de </a:t>
            </a:r>
            <a:r>
              <a:rPr sz="2000" spc="5" dirty="0">
                <a:solidFill>
                  <a:srgbClr val="D93090"/>
                </a:solidFill>
                <a:latin typeface="Times New Roman"/>
                <a:cs typeface="Times New Roman"/>
              </a:rPr>
              <a:t>P</a:t>
            </a:r>
            <a:r>
              <a:rPr sz="2000" spc="-20" dirty="0">
                <a:solidFill>
                  <a:srgbClr val="D93090"/>
                </a:solidFill>
                <a:latin typeface="Times New Roman"/>
                <a:cs typeface="Times New Roman"/>
              </a:rPr>
              <a:t>a</a:t>
            </a:r>
            <a:r>
              <a:rPr sz="2000" spc="-10" dirty="0">
                <a:solidFill>
                  <a:srgbClr val="D93090"/>
                </a:solidFill>
                <a:latin typeface="Times New Roman"/>
                <a:cs typeface="Times New Roman"/>
              </a:rPr>
              <a:t>ris?</a:t>
            </a:r>
            <a:endParaRPr sz="2000" dirty="0">
              <a:latin typeface="Times New Roman"/>
              <a:cs typeface="Times New Roman"/>
            </a:endParaRPr>
          </a:p>
        </p:txBody>
      </p:sp>
      <p:sp>
        <p:nvSpPr>
          <p:cNvPr id="4" name="object 4"/>
          <p:cNvSpPr txBox="1"/>
          <p:nvPr/>
        </p:nvSpPr>
        <p:spPr>
          <a:xfrm>
            <a:off x="726794" y="4216664"/>
            <a:ext cx="848360" cy="1113575"/>
          </a:xfrm>
          <a:prstGeom prst="rect">
            <a:avLst/>
          </a:prstGeom>
        </p:spPr>
        <p:txBody>
          <a:bodyPr vert="horz" wrap="square" lIns="0" tIns="0" rIns="0" bIns="0" rtlCol="0">
            <a:spAutoFit/>
          </a:bodyPr>
          <a:lstStyle/>
          <a:p>
            <a:pPr marL="118745" marR="5080" indent="-106680">
              <a:lnSpc>
                <a:spcPct val="133800"/>
              </a:lnSpc>
            </a:pPr>
            <a:r>
              <a:rPr b="1" spc="-5" dirty="0">
                <a:solidFill>
                  <a:srgbClr val="000098"/>
                </a:solidFill>
                <a:latin typeface="Courier New"/>
                <a:cs typeface="Courier New"/>
              </a:rPr>
              <a:t>SELECT</a:t>
            </a:r>
            <a:r>
              <a:rPr b="1" spc="-5" dirty="0">
                <a:solidFill>
                  <a:srgbClr val="000098"/>
                </a:solidFill>
                <a:latin typeface="Times New Roman"/>
                <a:cs typeface="Times New Roman"/>
              </a:rPr>
              <a:t> </a:t>
            </a:r>
            <a:r>
              <a:rPr b="1" spc="-5" dirty="0">
                <a:solidFill>
                  <a:srgbClr val="000098"/>
                </a:solidFill>
                <a:latin typeface="Courier New"/>
                <a:cs typeface="Courier New"/>
              </a:rPr>
              <a:t>FROM</a:t>
            </a:r>
            <a:r>
              <a:rPr b="1" spc="-5" dirty="0">
                <a:solidFill>
                  <a:srgbClr val="000098"/>
                </a:solidFill>
                <a:latin typeface="Times New Roman"/>
                <a:cs typeface="Times New Roman"/>
              </a:rPr>
              <a:t> </a:t>
            </a:r>
            <a:r>
              <a:rPr b="1" spc="-5" dirty="0">
                <a:solidFill>
                  <a:srgbClr val="000098"/>
                </a:solidFill>
                <a:latin typeface="Courier New"/>
                <a:cs typeface="Courier New"/>
              </a:rPr>
              <a:t>WHERE</a:t>
            </a:r>
            <a:endParaRPr dirty="0">
              <a:latin typeface="Courier New"/>
              <a:cs typeface="Courier New"/>
            </a:endParaRPr>
          </a:p>
        </p:txBody>
      </p:sp>
      <p:sp>
        <p:nvSpPr>
          <p:cNvPr id="5" name="object 5"/>
          <p:cNvSpPr txBox="1"/>
          <p:nvPr/>
        </p:nvSpPr>
        <p:spPr>
          <a:xfrm>
            <a:off x="1732635" y="4216664"/>
            <a:ext cx="2075814" cy="1010533"/>
          </a:xfrm>
          <a:prstGeom prst="rect">
            <a:avLst/>
          </a:prstGeom>
        </p:spPr>
        <p:txBody>
          <a:bodyPr vert="horz" wrap="square" lIns="0" tIns="0" rIns="0" bIns="0" rtlCol="0">
            <a:spAutoFit/>
          </a:bodyPr>
          <a:lstStyle/>
          <a:p>
            <a:pPr marL="12700"/>
            <a:r>
              <a:rPr b="1" spc="-5" dirty="0">
                <a:solidFill>
                  <a:srgbClr val="000098"/>
                </a:solidFill>
                <a:latin typeface="Courier New"/>
                <a:cs typeface="Courier New"/>
              </a:rPr>
              <a:t>MA</a:t>
            </a:r>
            <a:r>
              <a:rPr b="1" dirty="0">
                <a:solidFill>
                  <a:srgbClr val="000098"/>
                </a:solidFill>
                <a:latin typeface="Courier New"/>
                <a:cs typeface="Courier New"/>
              </a:rPr>
              <a:t>X</a:t>
            </a:r>
            <a:r>
              <a:rPr spc="-5" dirty="0">
                <a:solidFill>
                  <a:srgbClr val="000098"/>
                </a:solidFill>
                <a:latin typeface="Courier New"/>
                <a:cs typeface="Courier New"/>
              </a:rPr>
              <a:t>(B</a:t>
            </a:r>
            <a:r>
              <a:rPr spc="-30" dirty="0">
                <a:solidFill>
                  <a:srgbClr val="000098"/>
                </a:solidFill>
                <a:latin typeface="Courier New"/>
                <a:cs typeface="Courier New"/>
              </a:rPr>
              <a:t>u</a:t>
            </a:r>
            <a:r>
              <a:rPr spc="-5" dirty="0">
                <a:solidFill>
                  <a:srgbClr val="000098"/>
                </a:solidFill>
                <a:latin typeface="Courier New"/>
                <a:cs typeface="Courier New"/>
              </a:rPr>
              <a:t>dge</a:t>
            </a:r>
            <a:r>
              <a:rPr spc="-30" dirty="0">
                <a:solidFill>
                  <a:srgbClr val="000098"/>
                </a:solidFill>
                <a:latin typeface="Courier New"/>
                <a:cs typeface="Courier New"/>
              </a:rPr>
              <a:t>t</a:t>
            </a:r>
            <a:r>
              <a:rPr dirty="0">
                <a:solidFill>
                  <a:srgbClr val="000098"/>
                </a:solidFill>
                <a:latin typeface="Courier New"/>
                <a:cs typeface="Courier New"/>
              </a:rPr>
              <a:t>)</a:t>
            </a:r>
            <a:endParaRPr dirty="0">
              <a:latin typeface="Courier New"/>
              <a:cs typeface="Courier New"/>
            </a:endParaRPr>
          </a:p>
          <a:p>
            <a:pPr marL="12700">
              <a:spcBef>
                <a:spcPts val="740"/>
              </a:spcBef>
            </a:pPr>
            <a:r>
              <a:rPr spc="-5" dirty="0">
                <a:solidFill>
                  <a:srgbClr val="000098"/>
                </a:solidFill>
                <a:latin typeface="Courier New"/>
                <a:cs typeface="Courier New"/>
              </a:rPr>
              <a:t>Proje</a:t>
            </a:r>
            <a:r>
              <a:rPr spc="-20" dirty="0">
                <a:solidFill>
                  <a:srgbClr val="000098"/>
                </a:solidFill>
                <a:latin typeface="Courier New"/>
                <a:cs typeface="Courier New"/>
              </a:rPr>
              <a:t>c</a:t>
            </a:r>
            <a:r>
              <a:rPr dirty="0">
                <a:solidFill>
                  <a:srgbClr val="000098"/>
                </a:solidFill>
                <a:latin typeface="Courier New"/>
                <a:cs typeface="Courier New"/>
              </a:rPr>
              <a:t>t</a:t>
            </a:r>
            <a:endParaRPr dirty="0">
              <a:latin typeface="Courier New"/>
              <a:cs typeface="Courier New"/>
            </a:endParaRPr>
          </a:p>
          <a:p>
            <a:pPr marL="12700">
              <a:spcBef>
                <a:spcPts val="720"/>
              </a:spcBef>
            </a:pPr>
            <a:r>
              <a:rPr dirty="0">
                <a:solidFill>
                  <a:srgbClr val="000098"/>
                </a:solidFill>
                <a:latin typeface="Courier New"/>
                <a:cs typeface="Courier New"/>
              </a:rPr>
              <a:t>City =</a:t>
            </a:r>
            <a:r>
              <a:rPr spc="-20" dirty="0">
                <a:solidFill>
                  <a:srgbClr val="000098"/>
                </a:solidFill>
                <a:latin typeface="Courier New"/>
                <a:cs typeface="Courier New"/>
              </a:rPr>
              <a:t> </a:t>
            </a:r>
            <a:r>
              <a:rPr dirty="0">
                <a:solidFill>
                  <a:srgbClr val="000098"/>
                </a:solidFill>
                <a:latin typeface="Courier New"/>
                <a:cs typeface="Courier New"/>
              </a:rPr>
              <a:t>’P</a:t>
            </a:r>
            <a:r>
              <a:rPr spc="-20" dirty="0">
                <a:solidFill>
                  <a:srgbClr val="000098"/>
                </a:solidFill>
                <a:latin typeface="Courier New"/>
                <a:cs typeface="Courier New"/>
              </a:rPr>
              <a:t>a</a:t>
            </a:r>
            <a:r>
              <a:rPr dirty="0">
                <a:solidFill>
                  <a:srgbClr val="000098"/>
                </a:solidFill>
                <a:latin typeface="Courier New"/>
                <a:cs typeface="Courier New"/>
              </a:rPr>
              <a:t>ris</a:t>
            </a:r>
            <a:r>
              <a:rPr spc="-20" dirty="0">
                <a:solidFill>
                  <a:srgbClr val="000098"/>
                </a:solidFill>
                <a:latin typeface="Courier New"/>
                <a:cs typeface="Courier New"/>
              </a:rPr>
              <a:t>’</a:t>
            </a:r>
            <a:r>
              <a:rPr dirty="0">
                <a:solidFill>
                  <a:srgbClr val="000098"/>
                </a:solidFill>
                <a:latin typeface="Courier New"/>
                <a:cs typeface="Courier New"/>
              </a:rPr>
              <a:t>;</a:t>
            </a:r>
            <a:endParaRPr dirty="0">
              <a:latin typeface="Courier New"/>
              <a:cs typeface="Courier New"/>
            </a:endParaRPr>
          </a:p>
        </p:txBody>
      </p:sp>
      <p:sp>
        <p:nvSpPr>
          <p:cNvPr id="6" name="object 6"/>
          <p:cNvSpPr txBox="1"/>
          <p:nvPr/>
        </p:nvSpPr>
        <p:spPr>
          <a:xfrm>
            <a:off x="218590" y="5630157"/>
            <a:ext cx="3774440" cy="1062983"/>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000" dirty="0">
                <a:solidFill>
                  <a:srgbClr val="D93090"/>
                </a:solidFill>
                <a:latin typeface="Times New Roman"/>
                <a:cs typeface="Times New Roman"/>
              </a:rPr>
              <a:t>A</a:t>
            </a:r>
            <a:r>
              <a:rPr sz="2000" spc="-10" dirty="0">
                <a:solidFill>
                  <a:srgbClr val="D93090"/>
                </a:solidFill>
                <a:latin typeface="Times New Roman"/>
                <a:cs typeface="Times New Roman"/>
              </a:rPr>
              <a:t>ff</a:t>
            </a:r>
            <a:r>
              <a:rPr sz="2000" dirty="0">
                <a:solidFill>
                  <a:srgbClr val="D93090"/>
                </a:solidFill>
                <a:latin typeface="Times New Roman"/>
                <a:cs typeface="Times New Roman"/>
              </a:rPr>
              <a:t>ich</a:t>
            </a:r>
            <a:r>
              <a:rPr sz="2000" spc="-15" dirty="0">
                <a:solidFill>
                  <a:srgbClr val="D93090"/>
                </a:solidFill>
                <a:latin typeface="Times New Roman"/>
                <a:cs typeface="Times New Roman"/>
              </a:rPr>
              <a:t>a</a:t>
            </a:r>
            <a:r>
              <a:rPr sz="2000" spc="-20" dirty="0">
                <a:solidFill>
                  <a:srgbClr val="D93090"/>
                </a:solidFill>
                <a:latin typeface="Times New Roman"/>
                <a:cs typeface="Times New Roman"/>
              </a:rPr>
              <a:t>g</a:t>
            </a:r>
            <a:r>
              <a:rPr sz="2000" dirty="0">
                <a:solidFill>
                  <a:srgbClr val="D93090"/>
                </a:solidFill>
                <a:latin typeface="Times New Roman"/>
                <a:cs typeface="Times New Roman"/>
              </a:rPr>
              <a:t>e</a:t>
            </a:r>
            <a:r>
              <a:rPr sz="2000" spc="10" dirty="0">
                <a:solidFill>
                  <a:srgbClr val="D93090"/>
                </a:solidFill>
                <a:latin typeface="Times New Roman"/>
                <a:cs typeface="Times New Roman"/>
              </a:rPr>
              <a:t> </a:t>
            </a:r>
            <a:r>
              <a:rPr sz="2000" dirty="0">
                <a:solidFill>
                  <a:srgbClr val="D93090"/>
                </a:solidFill>
                <a:latin typeface="Times New Roman"/>
                <a:cs typeface="Times New Roman"/>
              </a:rPr>
              <a:t>du nombre</a:t>
            </a:r>
            <a:r>
              <a:rPr sz="2000" spc="-10" dirty="0">
                <a:solidFill>
                  <a:srgbClr val="D93090"/>
                </a:solidFill>
                <a:latin typeface="Times New Roman"/>
                <a:cs typeface="Times New Roman"/>
              </a:rPr>
              <a:t> </a:t>
            </a:r>
            <a:r>
              <a:rPr sz="2000" dirty="0">
                <a:solidFill>
                  <a:srgbClr val="D93090"/>
                </a:solidFill>
                <a:latin typeface="Times New Roman"/>
                <a:cs typeface="Times New Roman"/>
              </a:rPr>
              <a:t>d’</a:t>
            </a:r>
            <a:r>
              <a:rPr sz="2000" spc="-15" dirty="0">
                <a:solidFill>
                  <a:srgbClr val="D93090"/>
                </a:solidFill>
                <a:latin typeface="Times New Roman"/>
                <a:cs typeface="Times New Roman"/>
              </a:rPr>
              <a:t>e</a:t>
            </a:r>
            <a:r>
              <a:rPr sz="2000" dirty="0">
                <a:solidFill>
                  <a:srgbClr val="D93090"/>
                </a:solidFill>
                <a:latin typeface="Times New Roman"/>
                <a:cs typeface="Times New Roman"/>
              </a:rPr>
              <a:t>mp</a:t>
            </a:r>
            <a:r>
              <a:rPr sz="2000" spc="5" dirty="0">
                <a:solidFill>
                  <a:srgbClr val="D93090"/>
                </a:solidFill>
                <a:latin typeface="Times New Roman"/>
                <a:cs typeface="Times New Roman"/>
              </a:rPr>
              <a:t>l</a:t>
            </a:r>
            <a:r>
              <a:rPr sz="2000" dirty="0">
                <a:solidFill>
                  <a:srgbClr val="D93090"/>
                </a:solidFill>
                <a:latin typeface="Times New Roman"/>
                <a:cs typeface="Times New Roman"/>
              </a:rPr>
              <a:t>o</a:t>
            </a:r>
            <a:r>
              <a:rPr sz="2000" spc="-60" dirty="0">
                <a:solidFill>
                  <a:srgbClr val="D93090"/>
                </a:solidFill>
                <a:latin typeface="Times New Roman"/>
                <a:cs typeface="Times New Roman"/>
              </a:rPr>
              <a:t>y</a:t>
            </a:r>
            <a:r>
              <a:rPr sz="2000" spc="-10" dirty="0">
                <a:solidFill>
                  <a:srgbClr val="D93090"/>
                </a:solidFill>
                <a:latin typeface="Times New Roman"/>
                <a:cs typeface="Times New Roman"/>
              </a:rPr>
              <a:t>é</a:t>
            </a:r>
            <a:r>
              <a:rPr sz="2000" dirty="0">
                <a:solidFill>
                  <a:srgbClr val="D93090"/>
                </a:solidFill>
                <a:latin typeface="Times New Roman"/>
                <a:cs typeface="Times New Roman"/>
              </a:rPr>
              <a:t>s</a:t>
            </a:r>
            <a:endParaRPr sz="2000" dirty="0">
              <a:latin typeface="Times New Roman"/>
              <a:cs typeface="Times New Roman"/>
            </a:endParaRPr>
          </a:p>
          <a:p>
            <a:pPr marL="424180" marR="1360170" indent="-68580">
              <a:lnSpc>
                <a:spcPct val="134400"/>
              </a:lnSpc>
              <a:spcBef>
                <a:spcPts val="55"/>
              </a:spcBef>
              <a:tabLst>
                <a:tab pos="1107440" algn="l"/>
                <a:tab pos="1313180" algn="l"/>
              </a:tabLst>
            </a:pPr>
            <a:r>
              <a:rPr b="1" spc="-5" dirty="0">
                <a:solidFill>
                  <a:srgbClr val="000098"/>
                </a:solidFill>
                <a:latin typeface="Courier New"/>
                <a:cs typeface="Courier New"/>
              </a:rPr>
              <a:t>SELEC</a:t>
            </a:r>
            <a:r>
              <a:rPr b="1" dirty="0">
                <a:solidFill>
                  <a:srgbClr val="000098"/>
                </a:solidFill>
                <a:latin typeface="Courier New"/>
                <a:cs typeface="Courier New"/>
              </a:rPr>
              <a:t>T</a:t>
            </a:r>
            <a:r>
              <a:rPr b="1" dirty="0">
                <a:solidFill>
                  <a:srgbClr val="000098"/>
                </a:solidFill>
                <a:latin typeface="Times New Roman"/>
                <a:cs typeface="Times New Roman"/>
              </a:rPr>
              <a:t>	</a:t>
            </a:r>
            <a:r>
              <a:rPr b="1" spc="-5" dirty="0">
                <a:solidFill>
                  <a:srgbClr val="000098"/>
                </a:solidFill>
                <a:latin typeface="Courier New"/>
                <a:cs typeface="Courier New"/>
              </a:rPr>
              <a:t>CO</a:t>
            </a:r>
            <a:r>
              <a:rPr b="1" spc="-20" dirty="0">
                <a:solidFill>
                  <a:srgbClr val="000098"/>
                </a:solidFill>
                <a:latin typeface="Courier New"/>
                <a:cs typeface="Courier New"/>
              </a:rPr>
              <a:t>U</a:t>
            </a:r>
            <a:r>
              <a:rPr b="1" spc="-5" dirty="0">
                <a:solidFill>
                  <a:srgbClr val="000098"/>
                </a:solidFill>
                <a:latin typeface="Courier New"/>
                <a:cs typeface="Courier New"/>
              </a:rPr>
              <a:t>N</a:t>
            </a:r>
            <a:r>
              <a:rPr b="1" dirty="0">
                <a:solidFill>
                  <a:srgbClr val="000098"/>
                </a:solidFill>
                <a:latin typeface="Courier New"/>
                <a:cs typeface="Courier New"/>
              </a:rPr>
              <a:t>T</a:t>
            </a:r>
            <a:r>
              <a:rPr spc="-5" dirty="0">
                <a:solidFill>
                  <a:srgbClr val="000098"/>
                </a:solidFill>
                <a:latin typeface="Courier New"/>
                <a:cs typeface="Courier New"/>
              </a:rPr>
              <a:t>(</a:t>
            </a:r>
            <a:r>
              <a:rPr spc="-20" dirty="0">
                <a:solidFill>
                  <a:srgbClr val="000098"/>
                </a:solidFill>
                <a:latin typeface="Courier New"/>
                <a:cs typeface="Courier New"/>
              </a:rPr>
              <a:t>*</a:t>
            </a:r>
            <a:r>
              <a:rPr dirty="0">
                <a:solidFill>
                  <a:srgbClr val="000098"/>
                </a:solidFill>
                <a:latin typeface="Courier New"/>
                <a:cs typeface="Courier New"/>
              </a:rPr>
              <a:t>)</a:t>
            </a:r>
            <a:r>
              <a:rPr dirty="0">
                <a:solidFill>
                  <a:srgbClr val="000098"/>
                </a:solidFill>
                <a:latin typeface="Times New Roman"/>
                <a:cs typeface="Times New Roman"/>
              </a:rPr>
              <a:t> </a:t>
            </a:r>
            <a:r>
              <a:rPr b="1" spc="-5" dirty="0">
                <a:solidFill>
                  <a:srgbClr val="000098"/>
                </a:solidFill>
                <a:latin typeface="Courier New"/>
                <a:cs typeface="Courier New"/>
              </a:rPr>
              <a:t>FR</a:t>
            </a:r>
            <a:r>
              <a:rPr b="1" spc="-20" dirty="0">
                <a:solidFill>
                  <a:srgbClr val="000098"/>
                </a:solidFill>
                <a:latin typeface="Courier New"/>
                <a:cs typeface="Courier New"/>
              </a:rPr>
              <a:t>O</a:t>
            </a:r>
            <a:r>
              <a:rPr b="1" dirty="0">
                <a:solidFill>
                  <a:srgbClr val="000098"/>
                </a:solidFill>
                <a:latin typeface="Courier New"/>
                <a:cs typeface="Courier New"/>
              </a:rPr>
              <a:t>M</a:t>
            </a:r>
            <a:r>
              <a:rPr b="1" dirty="0">
                <a:solidFill>
                  <a:srgbClr val="000098"/>
                </a:solidFill>
                <a:latin typeface="Times New Roman"/>
                <a:cs typeface="Times New Roman"/>
              </a:rPr>
              <a:t>	</a:t>
            </a:r>
            <a:r>
              <a:rPr spc="-5" dirty="0">
                <a:solidFill>
                  <a:srgbClr val="000098"/>
                </a:solidFill>
                <a:latin typeface="Courier New"/>
                <a:cs typeface="Courier New"/>
              </a:rPr>
              <a:t>E</a:t>
            </a:r>
            <a:r>
              <a:rPr spc="-20" dirty="0">
                <a:solidFill>
                  <a:srgbClr val="000098"/>
                </a:solidFill>
                <a:latin typeface="Courier New"/>
                <a:cs typeface="Courier New"/>
              </a:rPr>
              <a:t>m</a:t>
            </a:r>
            <a:r>
              <a:rPr dirty="0">
                <a:solidFill>
                  <a:srgbClr val="000098"/>
                </a:solidFill>
                <a:latin typeface="Courier New"/>
                <a:cs typeface="Courier New"/>
              </a:rPr>
              <a:t>p;</a:t>
            </a:r>
            <a:endParaRPr dirty="0">
              <a:latin typeface="Courier New"/>
              <a:cs typeface="Courier New"/>
            </a:endParaRPr>
          </a:p>
        </p:txBody>
      </p:sp>
      <p:sp>
        <p:nvSpPr>
          <p:cNvPr id="7" name="object 7"/>
          <p:cNvSpPr txBox="1"/>
          <p:nvPr/>
        </p:nvSpPr>
        <p:spPr>
          <a:xfrm>
            <a:off x="694698" y="2752851"/>
            <a:ext cx="8891633" cy="589905"/>
          </a:xfrm>
          <a:prstGeom prst="rect">
            <a:avLst/>
          </a:prstGeom>
        </p:spPr>
        <p:txBody>
          <a:bodyPr vert="horz" wrap="square" lIns="0" tIns="0" rIns="0" bIns="0" rtlCol="0">
            <a:spAutoFit/>
          </a:bodyPr>
          <a:lstStyle/>
          <a:p>
            <a:pPr marL="12700">
              <a:lnSpc>
                <a:spcPts val="2330"/>
              </a:lnSpc>
              <a:tabLst>
                <a:tab pos="3556635" algn="l"/>
              </a:tabLst>
            </a:pPr>
            <a:r>
              <a:rPr sz="2000" b="1" dirty="0">
                <a:latin typeface="Times New Roman"/>
                <a:cs typeface="Times New Roman"/>
              </a:rPr>
              <a:t>E</a:t>
            </a:r>
            <a:r>
              <a:rPr sz="2000" b="1" spc="-20" dirty="0">
                <a:latin typeface="Times New Roman"/>
                <a:cs typeface="Times New Roman"/>
              </a:rPr>
              <a:t>m</a:t>
            </a:r>
            <a:r>
              <a:rPr sz="2000" b="1" dirty="0">
                <a:latin typeface="Times New Roman"/>
                <a:cs typeface="Times New Roman"/>
              </a:rPr>
              <a:t>p</a:t>
            </a:r>
            <a:r>
              <a:rPr sz="2000" b="1" spc="5" dirty="0">
                <a:latin typeface="Times New Roman"/>
                <a:cs typeface="Times New Roman"/>
              </a:rPr>
              <a:t> </a:t>
            </a:r>
            <a:r>
              <a:rPr sz="2000" spc="-10" dirty="0">
                <a:latin typeface="Times New Roman"/>
                <a:cs typeface="Times New Roman"/>
              </a:rPr>
              <a:t>(</a:t>
            </a:r>
            <a:r>
              <a:rPr sz="2000" u="heavy" dirty="0">
                <a:latin typeface="Times New Roman"/>
                <a:cs typeface="Times New Roman"/>
              </a:rPr>
              <a:t>Eno</a:t>
            </a:r>
            <a:r>
              <a:rPr sz="2000" dirty="0">
                <a:latin typeface="Times New Roman"/>
                <a:cs typeface="Times New Roman"/>
              </a:rPr>
              <a:t>, En</a:t>
            </a:r>
            <a:r>
              <a:rPr sz="2000" spc="-10" dirty="0">
                <a:latin typeface="Times New Roman"/>
                <a:cs typeface="Times New Roman"/>
              </a:rPr>
              <a:t>a</a:t>
            </a:r>
            <a:r>
              <a:rPr sz="2000" dirty="0">
                <a:latin typeface="Times New Roman"/>
                <a:cs typeface="Times New Roman"/>
              </a:rPr>
              <a:t>me,</a:t>
            </a:r>
            <a:r>
              <a:rPr sz="2000" spc="-25" dirty="0">
                <a:latin typeface="Times New Roman"/>
                <a:cs typeface="Times New Roman"/>
              </a:rPr>
              <a:t> </a:t>
            </a:r>
            <a:r>
              <a:rPr sz="2000" spc="-85" dirty="0">
                <a:latin typeface="Times New Roman"/>
                <a:cs typeface="Times New Roman"/>
              </a:rPr>
              <a:t>T</a:t>
            </a:r>
            <a:r>
              <a:rPr sz="2000" dirty="0">
                <a:latin typeface="Times New Roman"/>
                <a:cs typeface="Times New Roman"/>
              </a:rPr>
              <a:t>i</a:t>
            </a:r>
            <a:r>
              <a:rPr sz="2000" spc="5" dirty="0">
                <a:latin typeface="Times New Roman"/>
                <a:cs typeface="Times New Roman"/>
              </a:rPr>
              <a:t>t</a:t>
            </a:r>
            <a:r>
              <a:rPr sz="2000" dirty="0">
                <a:latin typeface="Times New Roman"/>
                <a:cs typeface="Times New Roman"/>
              </a:rPr>
              <a:t>le,</a:t>
            </a:r>
            <a:r>
              <a:rPr sz="2000" spc="-25"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	</a:t>
            </a:r>
            <a:r>
              <a:rPr lang="fr-FR" sz="2000" dirty="0" smtClean="0">
                <a:latin typeface="Times New Roman"/>
                <a:cs typeface="Times New Roman"/>
              </a:rPr>
              <a:t>             </a:t>
            </a:r>
            <a:r>
              <a:rPr sz="2000" b="1" spc="-25" dirty="0" smtClean="0">
                <a:latin typeface="Times New Roman"/>
                <a:cs typeface="Times New Roman"/>
              </a:rPr>
              <a:t>P</a:t>
            </a:r>
            <a:r>
              <a:rPr sz="2000" b="1" spc="-50" dirty="0" smtClean="0">
                <a:latin typeface="Times New Roman"/>
                <a:cs typeface="Times New Roman"/>
              </a:rPr>
              <a:t>r</a:t>
            </a:r>
            <a:r>
              <a:rPr sz="2000" b="1" dirty="0" smtClean="0">
                <a:latin typeface="Times New Roman"/>
                <a:cs typeface="Times New Roman"/>
              </a:rPr>
              <a:t>o</a:t>
            </a:r>
            <a:r>
              <a:rPr sz="2000" b="1" spc="-10" dirty="0" smtClean="0">
                <a:latin typeface="Times New Roman"/>
                <a:cs typeface="Times New Roman"/>
              </a:rPr>
              <a:t>ject</a:t>
            </a:r>
            <a:r>
              <a:rPr sz="2000" spc="-10" dirty="0" smtClean="0">
                <a:latin typeface="Times New Roman"/>
                <a:cs typeface="Times New Roman"/>
              </a:rPr>
              <a:t>(</a:t>
            </a:r>
            <a:r>
              <a:rPr sz="2000" u="heavy" spc="5" dirty="0" err="1" smtClean="0">
                <a:latin typeface="Times New Roman"/>
                <a:cs typeface="Times New Roman"/>
              </a:rPr>
              <a:t>P</a:t>
            </a:r>
            <a:r>
              <a:rPr sz="2000" u="heavy" dirty="0" err="1" smtClean="0">
                <a:latin typeface="Times New Roman"/>
                <a:cs typeface="Times New Roman"/>
              </a:rPr>
              <a:t>n</a:t>
            </a:r>
            <a:r>
              <a:rPr sz="2000" u="heavy" spc="5" dirty="0" err="1" smtClean="0">
                <a:latin typeface="Times New Roman"/>
                <a:cs typeface="Times New Roman"/>
              </a:rPr>
              <a:t>o</a:t>
            </a:r>
            <a:r>
              <a:rPr sz="2000" dirty="0">
                <a:latin typeface="Times New Roman"/>
                <a:cs typeface="Times New Roman"/>
              </a:rPr>
              <a:t>,</a:t>
            </a:r>
            <a:r>
              <a:rPr sz="2000" spc="35" dirty="0">
                <a:latin typeface="Times New Roman"/>
                <a:cs typeface="Times New Roman"/>
              </a:rPr>
              <a:t> </a:t>
            </a:r>
            <a:r>
              <a:rPr sz="2000" spc="5" dirty="0">
                <a:latin typeface="Times New Roman"/>
                <a:cs typeface="Times New Roman"/>
              </a:rPr>
              <a:t>P</a:t>
            </a:r>
            <a:r>
              <a:rPr sz="2000" dirty="0">
                <a:latin typeface="Times New Roman"/>
                <a:cs typeface="Times New Roman"/>
              </a:rPr>
              <a:t>n</a:t>
            </a:r>
            <a:r>
              <a:rPr sz="2000" spc="-10" dirty="0">
                <a:latin typeface="Times New Roman"/>
                <a:cs typeface="Times New Roman"/>
              </a:rPr>
              <a:t>a</a:t>
            </a:r>
            <a:r>
              <a:rPr sz="2000" dirty="0">
                <a:latin typeface="Times New Roman"/>
                <a:cs typeface="Times New Roman"/>
              </a:rPr>
              <a:t>me,</a:t>
            </a:r>
            <a:r>
              <a:rPr sz="2000" spc="-25" dirty="0">
                <a:latin typeface="Times New Roman"/>
                <a:cs typeface="Times New Roman"/>
              </a:rPr>
              <a:t> </a:t>
            </a:r>
            <a:r>
              <a:rPr sz="2000" spc="-15" dirty="0">
                <a:latin typeface="Times New Roman"/>
                <a:cs typeface="Times New Roman"/>
              </a:rPr>
              <a:t>B</a:t>
            </a:r>
            <a:r>
              <a:rPr sz="2000" dirty="0">
                <a:latin typeface="Times New Roman"/>
                <a:cs typeface="Times New Roman"/>
              </a:rPr>
              <a:t>ud</a:t>
            </a:r>
            <a:r>
              <a:rPr sz="2000" spc="-20" dirty="0">
                <a:latin typeface="Times New Roman"/>
                <a:cs typeface="Times New Roman"/>
              </a:rPr>
              <a:t>g</a:t>
            </a:r>
            <a:r>
              <a:rPr sz="2000" spc="-10" dirty="0">
                <a:latin typeface="Times New Roman"/>
                <a:cs typeface="Times New Roman"/>
              </a:rPr>
              <a:t>e</a:t>
            </a:r>
            <a:r>
              <a:rPr sz="2000" dirty="0">
                <a:latin typeface="Times New Roman"/>
                <a:cs typeface="Times New Roman"/>
              </a:rPr>
              <a:t>t,</a:t>
            </a:r>
            <a:r>
              <a:rPr sz="2000" spc="40"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a:t>
            </a:r>
          </a:p>
          <a:p>
            <a:pPr marL="12700">
              <a:lnSpc>
                <a:spcPts val="2330"/>
              </a:lnSpc>
              <a:tabLst>
                <a:tab pos="3556635" algn="l"/>
              </a:tabLst>
            </a:pPr>
            <a:r>
              <a:rPr sz="2000" b="1" spc="-25" dirty="0">
                <a:latin typeface="Times New Roman"/>
                <a:cs typeface="Times New Roman"/>
              </a:rPr>
              <a:t>P</a:t>
            </a:r>
            <a:r>
              <a:rPr sz="2000" b="1" dirty="0">
                <a:latin typeface="Times New Roman"/>
                <a:cs typeface="Times New Roman"/>
              </a:rPr>
              <a:t>ay</a:t>
            </a:r>
            <a:r>
              <a:rPr sz="2000" spc="-10" dirty="0">
                <a:latin typeface="Times New Roman"/>
                <a:cs typeface="Times New Roman"/>
              </a:rPr>
              <a:t>(</a:t>
            </a:r>
            <a:r>
              <a:rPr sz="2000" u="heavy" spc="-85" dirty="0">
                <a:latin typeface="Times New Roman"/>
                <a:cs typeface="Times New Roman"/>
              </a:rPr>
              <a:t>T</a:t>
            </a:r>
            <a:r>
              <a:rPr sz="2000" u="heavy" dirty="0">
                <a:latin typeface="Times New Roman"/>
                <a:cs typeface="Times New Roman"/>
              </a:rPr>
              <a:t>i</a:t>
            </a:r>
            <a:r>
              <a:rPr sz="2000" u="heavy" spc="5" dirty="0">
                <a:latin typeface="Times New Roman"/>
                <a:cs typeface="Times New Roman"/>
              </a:rPr>
              <a:t>t</a:t>
            </a:r>
            <a:r>
              <a:rPr sz="2000" u="heavy" dirty="0">
                <a:latin typeface="Times New Roman"/>
                <a:cs typeface="Times New Roman"/>
              </a:rPr>
              <a:t>l</a:t>
            </a:r>
            <a:r>
              <a:rPr sz="2000" u="heavy" spc="-5" dirty="0">
                <a:latin typeface="Times New Roman"/>
                <a:cs typeface="Times New Roman"/>
              </a:rPr>
              <a:t>e</a:t>
            </a:r>
            <a:r>
              <a:rPr sz="2000" dirty="0">
                <a:latin typeface="Times New Roman"/>
                <a:cs typeface="Times New Roman"/>
              </a:rPr>
              <a:t>, </a:t>
            </a:r>
            <a:r>
              <a:rPr sz="2000" spc="5" dirty="0">
                <a:latin typeface="Times New Roman"/>
                <a:cs typeface="Times New Roman"/>
              </a:rPr>
              <a:t>S</a:t>
            </a:r>
            <a:r>
              <a:rPr sz="2000" spc="-10" dirty="0">
                <a:latin typeface="Times New Roman"/>
                <a:cs typeface="Times New Roman"/>
              </a:rPr>
              <a:t>a</a:t>
            </a:r>
            <a:r>
              <a:rPr sz="2000" dirty="0">
                <a:latin typeface="Times New Roman"/>
                <a:cs typeface="Times New Roman"/>
              </a:rPr>
              <a:t>la</a:t>
            </a:r>
            <a:r>
              <a:rPr sz="2000" spc="-10" dirty="0">
                <a:latin typeface="Times New Roman"/>
                <a:cs typeface="Times New Roman"/>
              </a:rPr>
              <a:t>r</a:t>
            </a:r>
            <a:r>
              <a:rPr sz="2000" spc="-60" dirty="0">
                <a:latin typeface="Times New Roman"/>
                <a:cs typeface="Times New Roman"/>
              </a:rPr>
              <a:t>y</a:t>
            </a:r>
            <a:r>
              <a:rPr sz="2000" dirty="0">
                <a:latin typeface="Times New Roman"/>
                <a:cs typeface="Times New Roman"/>
              </a:rPr>
              <a:t>)	</a:t>
            </a:r>
            <a:r>
              <a:rPr lang="fr-FR" sz="2000" dirty="0" smtClean="0">
                <a:latin typeface="Times New Roman"/>
                <a:cs typeface="Times New Roman"/>
              </a:rPr>
              <a:t>             </a:t>
            </a:r>
            <a:r>
              <a:rPr sz="2000" b="1" spc="-120" dirty="0" smtClean="0">
                <a:latin typeface="Times New Roman"/>
                <a:cs typeface="Times New Roman"/>
              </a:rPr>
              <a:t>W</a:t>
            </a:r>
            <a:r>
              <a:rPr sz="2000" b="1" dirty="0" smtClean="0">
                <a:latin typeface="Times New Roman"/>
                <a:cs typeface="Times New Roman"/>
              </a:rPr>
              <a:t>o</a:t>
            </a:r>
            <a:r>
              <a:rPr sz="2000" b="1" spc="-10" dirty="0" smtClean="0">
                <a:latin typeface="Times New Roman"/>
                <a:cs typeface="Times New Roman"/>
              </a:rPr>
              <a:t>r</a:t>
            </a:r>
            <a:r>
              <a:rPr sz="2000" b="1" spc="5" dirty="0" smtClean="0">
                <a:latin typeface="Times New Roman"/>
                <a:cs typeface="Times New Roman"/>
              </a:rPr>
              <a:t>k</a:t>
            </a:r>
            <a:r>
              <a:rPr sz="2000" b="1" dirty="0" smtClean="0">
                <a:latin typeface="Times New Roman"/>
                <a:cs typeface="Times New Roman"/>
              </a:rPr>
              <a:t>s</a:t>
            </a:r>
            <a:r>
              <a:rPr sz="2000" spc="-10" dirty="0" smtClean="0">
                <a:latin typeface="Times New Roman"/>
                <a:cs typeface="Times New Roman"/>
              </a:rPr>
              <a:t>(</a:t>
            </a:r>
            <a:r>
              <a:rPr sz="2000" u="heavy" dirty="0" err="1" smtClean="0">
                <a:latin typeface="Times New Roman"/>
                <a:cs typeface="Times New Roman"/>
              </a:rPr>
              <a:t>Eno</a:t>
            </a:r>
            <a:r>
              <a:rPr sz="2000" u="heavy" dirty="0">
                <a:latin typeface="Times New Roman"/>
                <a:cs typeface="Times New Roman"/>
              </a:rPr>
              <a:t>, Pn</a:t>
            </a:r>
            <a:r>
              <a:rPr sz="2000" u="heavy" spc="5" dirty="0">
                <a:latin typeface="Times New Roman"/>
                <a:cs typeface="Times New Roman"/>
              </a:rPr>
              <a:t>o</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Resp,  Du</a:t>
            </a:r>
            <a:r>
              <a:rPr sz="2000" spc="-10" dirty="0">
                <a:latin typeface="Times New Roman"/>
                <a:cs typeface="Times New Roman"/>
              </a:rPr>
              <a:t>r</a:t>
            </a:r>
            <a:r>
              <a:rPr sz="2000" dirty="0">
                <a:latin typeface="Times New Roman"/>
                <a:cs typeface="Times New Roman"/>
              </a:rPr>
              <a:t>)</a:t>
            </a:r>
          </a:p>
        </p:txBody>
      </p:sp>
      <p:sp>
        <p:nvSpPr>
          <p:cNvPr id="8" name="object 8"/>
          <p:cNvSpPr txBox="1"/>
          <p:nvPr/>
        </p:nvSpPr>
        <p:spPr>
          <a:xfrm>
            <a:off x="5916299" y="3757734"/>
            <a:ext cx="4496435" cy="512961"/>
          </a:xfrm>
          <a:prstGeom prst="rect">
            <a:avLst/>
          </a:prstGeom>
        </p:spPr>
        <p:txBody>
          <a:bodyPr vert="horz" wrap="square" lIns="0" tIns="0" rIns="0" bIns="0" rtlCol="0">
            <a:spAutoFit/>
          </a:bodyPr>
          <a:lstStyle/>
          <a:p>
            <a:pPr marL="355600" marR="5080" indent="-342900">
              <a:lnSpc>
                <a:spcPts val="2039"/>
              </a:lnSpc>
              <a:buClr>
                <a:srgbClr val="000098"/>
              </a:buClr>
              <a:buFont typeface="Times New Roman"/>
              <a:buChar char="•"/>
              <a:tabLst>
                <a:tab pos="355600" algn="l"/>
              </a:tabLst>
            </a:pPr>
            <a:r>
              <a:rPr sz="2000" spc="-5" dirty="0">
                <a:solidFill>
                  <a:srgbClr val="D93090"/>
                </a:solidFill>
                <a:latin typeface="Times New Roman"/>
                <a:cs typeface="Times New Roman"/>
              </a:rPr>
              <a:t>Nombr</a:t>
            </a:r>
            <a:r>
              <a:rPr sz="2000" spc="-10" dirty="0">
                <a:solidFill>
                  <a:srgbClr val="D93090"/>
                </a:solidFill>
                <a:latin typeface="Times New Roman"/>
                <a:cs typeface="Times New Roman"/>
              </a:rPr>
              <a:t>e de vi</a:t>
            </a:r>
            <a:r>
              <a:rPr sz="2000" spc="-5" dirty="0">
                <a:solidFill>
                  <a:srgbClr val="D93090"/>
                </a:solidFill>
                <a:latin typeface="Times New Roman"/>
                <a:cs typeface="Times New Roman"/>
              </a:rPr>
              <a:t>l</a:t>
            </a:r>
            <a:r>
              <a:rPr sz="2000" spc="-10" dirty="0">
                <a:solidFill>
                  <a:srgbClr val="D93090"/>
                </a:solidFill>
                <a:latin typeface="Times New Roman"/>
                <a:cs typeface="Times New Roman"/>
              </a:rPr>
              <a:t>les</a:t>
            </a:r>
            <a:r>
              <a:rPr sz="2000" spc="-25" dirty="0">
                <a:solidFill>
                  <a:srgbClr val="D93090"/>
                </a:solidFill>
                <a:latin typeface="Times New Roman"/>
                <a:cs typeface="Times New Roman"/>
              </a:rPr>
              <a:t> </a:t>
            </a:r>
            <a:r>
              <a:rPr sz="2000" dirty="0">
                <a:solidFill>
                  <a:srgbClr val="D93090"/>
                </a:solidFill>
                <a:latin typeface="Times New Roman"/>
                <a:cs typeface="Times New Roman"/>
              </a:rPr>
              <a:t>où </a:t>
            </a:r>
            <a:r>
              <a:rPr sz="2000" spc="-10" dirty="0">
                <a:solidFill>
                  <a:srgbClr val="D93090"/>
                </a:solidFill>
                <a:latin typeface="Times New Roman"/>
                <a:cs typeface="Times New Roman"/>
              </a:rPr>
              <a:t>il</a:t>
            </a:r>
            <a:r>
              <a:rPr sz="2000" spc="-15" dirty="0">
                <a:solidFill>
                  <a:srgbClr val="D93090"/>
                </a:solidFill>
                <a:latin typeface="Times New Roman"/>
                <a:cs typeface="Times New Roman"/>
              </a:rPr>
              <a:t> </a:t>
            </a:r>
            <a:r>
              <a:rPr sz="2000" dirty="0">
                <a:solidFill>
                  <a:srgbClr val="D93090"/>
                </a:solidFill>
                <a:latin typeface="Times New Roman"/>
                <a:cs typeface="Times New Roman"/>
              </a:rPr>
              <a:t>y</a:t>
            </a:r>
            <a:r>
              <a:rPr sz="2000" spc="-5" dirty="0">
                <a:solidFill>
                  <a:srgbClr val="D93090"/>
                </a:solidFill>
                <a:latin typeface="Times New Roman"/>
                <a:cs typeface="Times New Roman"/>
              </a:rPr>
              <a:t> </a:t>
            </a:r>
            <a:r>
              <a:rPr sz="2000" spc="-10" dirty="0">
                <a:solidFill>
                  <a:srgbClr val="D93090"/>
                </a:solidFill>
                <a:latin typeface="Times New Roman"/>
                <a:cs typeface="Times New Roman"/>
              </a:rPr>
              <a:t>a </a:t>
            </a:r>
            <a:r>
              <a:rPr sz="2000" dirty="0">
                <a:solidFill>
                  <a:srgbClr val="D93090"/>
                </a:solidFill>
                <a:latin typeface="Times New Roman"/>
                <a:cs typeface="Times New Roman"/>
              </a:rPr>
              <a:t>un p</a:t>
            </a:r>
            <a:r>
              <a:rPr sz="2000" spc="-10" dirty="0">
                <a:solidFill>
                  <a:srgbClr val="D93090"/>
                </a:solidFill>
                <a:latin typeface="Times New Roman"/>
                <a:cs typeface="Times New Roman"/>
              </a:rPr>
              <a:t>rojet</a:t>
            </a:r>
            <a:r>
              <a:rPr sz="2000" spc="-20" dirty="0">
                <a:solidFill>
                  <a:srgbClr val="D93090"/>
                </a:solidFill>
                <a:latin typeface="Times New Roman"/>
                <a:cs typeface="Times New Roman"/>
              </a:rPr>
              <a:t> a</a:t>
            </a:r>
            <a:r>
              <a:rPr sz="2000" spc="-10" dirty="0">
                <a:solidFill>
                  <a:srgbClr val="D93090"/>
                </a:solidFill>
                <a:latin typeface="Times New Roman"/>
                <a:cs typeface="Times New Roman"/>
              </a:rPr>
              <a:t>v</a:t>
            </a:r>
            <a:r>
              <a:rPr sz="2000" spc="-20" dirty="0">
                <a:solidFill>
                  <a:srgbClr val="D93090"/>
                </a:solidFill>
                <a:latin typeface="Times New Roman"/>
                <a:cs typeface="Times New Roman"/>
              </a:rPr>
              <a:t>e</a:t>
            </a:r>
            <a:r>
              <a:rPr sz="2000" spc="-10" dirty="0">
                <a:solidFill>
                  <a:srgbClr val="D93090"/>
                </a:solidFill>
                <a:latin typeface="Times New Roman"/>
                <a:cs typeface="Times New Roman"/>
              </a:rPr>
              <a:t>c</a:t>
            </a:r>
            <a:r>
              <a:rPr sz="2000" spc="-5" dirty="0">
                <a:solidFill>
                  <a:srgbClr val="D93090"/>
                </a:solidFill>
                <a:latin typeface="Times New Roman"/>
                <a:cs typeface="Times New Roman"/>
              </a:rPr>
              <a:t> </a:t>
            </a:r>
            <a:r>
              <a:rPr sz="2000" dirty="0">
                <a:solidFill>
                  <a:srgbClr val="D93090"/>
                </a:solidFill>
                <a:latin typeface="Times New Roman"/>
                <a:cs typeface="Times New Roman"/>
              </a:rPr>
              <a:t>l</a:t>
            </a:r>
            <a:r>
              <a:rPr sz="2000" spc="-20" dirty="0">
                <a:solidFill>
                  <a:srgbClr val="D93090"/>
                </a:solidFill>
                <a:latin typeface="Times New Roman"/>
                <a:cs typeface="Times New Roman"/>
              </a:rPr>
              <a:t>'e</a:t>
            </a:r>
            <a:r>
              <a:rPr sz="2000" spc="-15" dirty="0">
                <a:solidFill>
                  <a:srgbClr val="D93090"/>
                </a:solidFill>
                <a:latin typeface="Times New Roman"/>
                <a:cs typeface="Times New Roman"/>
              </a:rPr>
              <a:t>mp</a:t>
            </a:r>
            <a:r>
              <a:rPr sz="2000" spc="-5" dirty="0">
                <a:solidFill>
                  <a:srgbClr val="D93090"/>
                </a:solidFill>
                <a:latin typeface="Times New Roman"/>
                <a:cs typeface="Times New Roman"/>
              </a:rPr>
              <a:t>l</a:t>
            </a:r>
            <a:r>
              <a:rPr sz="2000" dirty="0">
                <a:solidFill>
                  <a:srgbClr val="D93090"/>
                </a:solidFill>
                <a:latin typeface="Times New Roman"/>
                <a:cs typeface="Times New Roman"/>
              </a:rPr>
              <a:t>o</a:t>
            </a:r>
            <a:r>
              <a:rPr sz="2000" spc="-60" dirty="0">
                <a:solidFill>
                  <a:srgbClr val="D93090"/>
                </a:solidFill>
                <a:latin typeface="Times New Roman"/>
                <a:cs typeface="Times New Roman"/>
              </a:rPr>
              <a:t>y</a:t>
            </a:r>
            <a:r>
              <a:rPr sz="2000" spc="-10" dirty="0">
                <a:solidFill>
                  <a:srgbClr val="D93090"/>
                </a:solidFill>
                <a:latin typeface="Times New Roman"/>
                <a:cs typeface="Times New Roman"/>
              </a:rPr>
              <a:t>é</a:t>
            </a:r>
            <a:r>
              <a:rPr sz="2000" spc="30" dirty="0">
                <a:solidFill>
                  <a:srgbClr val="D93090"/>
                </a:solidFill>
                <a:latin typeface="Times New Roman"/>
                <a:cs typeface="Times New Roman"/>
              </a:rPr>
              <a:t> </a:t>
            </a:r>
            <a:r>
              <a:rPr sz="2000" spc="-15" dirty="0">
                <a:solidFill>
                  <a:srgbClr val="D93090"/>
                </a:solidFill>
                <a:latin typeface="Times New Roman"/>
                <a:cs typeface="Times New Roman"/>
              </a:rPr>
              <a:t>E4?</a:t>
            </a:r>
            <a:endParaRPr sz="2000" dirty="0">
              <a:latin typeface="Times New Roman"/>
              <a:cs typeface="Times New Roman"/>
            </a:endParaRPr>
          </a:p>
        </p:txBody>
      </p:sp>
      <p:sp>
        <p:nvSpPr>
          <p:cNvPr id="13" name="object 9"/>
          <p:cNvSpPr txBox="1"/>
          <p:nvPr/>
        </p:nvSpPr>
        <p:spPr>
          <a:xfrm>
            <a:off x="6410905" y="4699978"/>
            <a:ext cx="876935" cy="1462452"/>
          </a:xfrm>
          <a:prstGeom prst="rect">
            <a:avLst/>
          </a:prstGeom>
        </p:spPr>
        <p:txBody>
          <a:bodyPr vert="horz" wrap="square" lIns="0" tIns="0" rIns="0" bIns="0" rtlCol="0">
            <a:spAutoFit/>
          </a:bodyPr>
          <a:lstStyle/>
          <a:p>
            <a:pPr marL="12700" marR="5080" indent="30480">
              <a:lnSpc>
                <a:spcPct val="132100"/>
              </a:lnSpc>
            </a:pPr>
            <a:r>
              <a:rPr b="1" spc="-5" dirty="0">
                <a:solidFill>
                  <a:srgbClr val="000098"/>
                </a:solidFill>
                <a:latin typeface="Courier New"/>
                <a:cs typeface="Courier New"/>
              </a:rPr>
              <a:t>SELE</a:t>
            </a:r>
            <a:r>
              <a:rPr b="1" spc="-20" dirty="0">
                <a:solidFill>
                  <a:srgbClr val="000098"/>
                </a:solidFill>
                <a:latin typeface="Courier New"/>
                <a:cs typeface="Courier New"/>
              </a:rPr>
              <a:t>C</a:t>
            </a:r>
            <a:r>
              <a:rPr b="1" dirty="0">
                <a:solidFill>
                  <a:srgbClr val="000098"/>
                </a:solidFill>
                <a:latin typeface="Courier New"/>
                <a:cs typeface="Courier New"/>
              </a:rPr>
              <a:t>T</a:t>
            </a:r>
            <a:r>
              <a:rPr b="1" dirty="0">
                <a:solidFill>
                  <a:srgbClr val="000098"/>
                </a:solidFill>
                <a:latin typeface="Times New Roman"/>
                <a:cs typeface="Times New Roman"/>
              </a:rPr>
              <a:t> </a:t>
            </a:r>
            <a:r>
              <a:rPr b="1" spc="-5" dirty="0">
                <a:solidFill>
                  <a:srgbClr val="000098"/>
                </a:solidFill>
                <a:latin typeface="Courier New"/>
                <a:cs typeface="Courier New"/>
              </a:rPr>
              <a:t>FROM</a:t>
            </a:r>
            <a:r>
              <a:rPr b="1" spc="-5" dirty="0">
                <a:solidFill>
                  <a:srgbClr val="000098"/>
                </a:solidFill>
                <a:latin typeface="Times New Roman"/>
                <a:cs typeface="Times New Roman"/>
              </a:rPr>
              <a:t> </a:t>
            </a:r>
            <a:r>
              <a:rPr b="1" spc="-5" dirty="0">
                <a:solidFill>
                  <a:srgbClr val="000098"/>
                </a:solidFill>
                <a:latin typeface="Courier New"/>
                <a:cs typeface="Courier New"/>
              </a:rPr>
              <a:t>WHERE</a:t>
            </a:r>
            <a:r>
              <a:rPr b="1" spc="-5" dirty="0">
                <a:solidFill>
                  <a:srgbClr val="000098"/>
                </a:solidFill>
                <a:latin typeface="Times New Roman"/>
                <a:cs typeface="Times New Roman"/>
              </a:rPr>
              <a:t> </a:t>
            </a:r>
            <a:r>
              <a:rPr b="1" spc="-5" dirty="0">
                <a:solidFill>
                  <a:srgbClr val="000098"/>
                </a:solidFill>
                <a:latin typeface="Courier New"/>
                <a:cs typeface="Courier New"/>
              </a:rPr>
              <a:t>AND</a:t>
            </a:r>
            <a:endParaRPr>
              <a:latin typeface="Courier New"/>
              <a:cs typeface="Courier New"/>
            </a:endParaRPr>
          </a:p>
        </p:txBody>
      </p:sp>
      <p:sp>
        <p:nvSpPr>
          <p:cNvPr id="14" name="object 10"/>
          <p:cNvSpPr txBox="1"/>
          <p:nvPr/>
        </p:nvSpPr>
        <p:spPr>
          <a:xfrm>
            <a:off x="7310451" y="4699978"/>
            <a:ext cx="3031490" cy="643766"/>
          </a:xfrm>
          <a:prstGeom prst="rect">
            <a:avLst/>
          </a:prstGeom>
        </p:spPr>
        <p:txBody>
          <a:bodyPr vert="horz" wrap="square" lIns="0" tIns="0" rIns="0" bIns="0" rtlCol="0">
            <a:spAutoFit/>
          </a:bodyPr>
          <a:lstStyle/>
          <a:p>
            <a:pPr marL="149860">
              <a:tabLst>
                <a:tab pos="2336800" algn="l"/>
              </a:tabLst>
            </a:pPr>
            <a:r>
              <a:rPr b="1" spc="-5" dirty="0">
                <a:solidFill>
                  <a:srgbClr val="000098"/>
                </a:solidFill>
                <a:latin typeface="Courier New"/>
                <a:cs typeface="Courier New"/>
              </a:rPr>
              <a:t>COUN</a:t>
            </a:r>
            <a:r>
              <a:rPr b="1" spc="-25" dirty="0">
                <a:solidFill>
                  <a:srgbClr val="000098"/>
                </a:solidFill>
                <a:latin typeface="Courier New"/>
                <a:cs typeface="Courier New"/>
              </a:rPr>
              <a:t>T</a:t>
            </a:r>
            <a:r>
              <a:rPr dirty="0">
                <a:solidFill>
                  <a:srgbClr val="000098"/>
                </a:solidFill>
                <a:latin typeface="Courier New"/>
                <a:cs typeface="Courier New"/>
              </a:rPr>
              <a:t>(</a:t>
            </a:r>
            <a:r>
              <a:rPr b="1" spc="-5" dirty="0">
                <a:solidFill>
                  <a:srgbClr val="000098"/>
                </a:solidFill>
                <a:latin typeface="Courier New"/>
                <a:cs typeface="Courier New"/>
              </a:rPr>
              <a:t>DI</a:t>
            </a:r>
            <a:r>
              <a:rPr b="1" spc="-20" dirty="0">
                <a:solidFill>
                  <a:srgbClr val="000098"/>
                </a:solidFill>
                <a:latin typeface="Courier New"/>
                <a:cs typeface="Courier New"/>
              </a:rPr>
              <a:t>S</a:t>
            </a:r>
            <a:r>
              <a:rPr b="1" spc="-5" dirty="0">
                <a:solidFill>
                  <a:srgbClr val="000098"/>
                </a:solidFill>
                <a:latin typeface="Courier New"/>
                <a:cs typeface="Courier New"/>
              </a:rPr>
              <a:t>TIN</a:t>
            </a:r>
            <a:r>
              <a:rPr b="1" spc="-20" dirty="0">
                <a:solidFill>
                  <a:srgbClr val="000098"/>
                </a:solidFill>
                <a:latin typeface="Courier New"/>
                <a:cs typeface="Courier New"/>
              </a:rPr>
              <a:t>C</a:t>
            </a:r>
            <a:r>
              <a:rPr b="1" dirty="0">
                <a:solidFill>
                  <a:srgbClr val="000098"/>
                </a:solidFill>
                <a:latin typeface="Courier New"/>
                <a:cs typeface="Courier New"/>
              </a:rPr>
              <a:t>T</a:t>
            </a:r>
            <a:r>
              <a:rPr b="1" dirty="0">
                <a:solidFill>
                  <a:srgbClr val="000098"/>
                </a:solidFill>
                <a:latin typeface="Times New Roman"/>
                <a:cs typeface="Times New Roman"/>
              </a:rPr>
              <a:t>	</a:t>
            </a:r>
            <a:r>
              <a:rPr spc="-20" dirty="0">
                <a:solidFill>
                  <a:srgbClr val="000098"/>
                </a:solidFill>
                <a:latin typeface="Courier New"/>
                <a:cs typeface="Courier New"/>
              </a:rPr>
              <a:t>Ci</a:t>
            </a:r>
            <a:r>
              <a:rPr spc="-5" dirty="0">
                <a:solidFill>
                  <a:srgbClr val="000098"/>
                </a:solidFill>
                <a:latin typeface="Courier New"/>
                <a:cs typeface="Courier New"/>
              </a:rPr>
              <a:t>ty)</a:t>
            </a:r>
            <a:endParaRPr dirty="0">
              <a:latin typeface="Courier New"/>
              <a:cs typeface="Courier New"/>
            </a:endParaRPr>
          </a:p>
          <a:p>
            <a:pPr marL="12700">
              <a:spcBef>
                <a:spcPts val="700"/>
              </a:spcBef>
              <a:tabLst>
                <a:tab pos="1243965" algn="l"/>
              </a:tabLst>
            </a:pPr>
            <a:r>
              <a:rPr spc="-5" dirty="0">
                <a:solidFill>
                  <a:srgbClr val="000098"/>
                </a:solidFill>
                <a:latin typeface="Courier New"/>
                <a:cs typeface="Courier New"/>
              </a:rPr>
              <a:t>Proje</a:t>
            </a:r>
            <a:r>
              <a:rPr spc="-20" dirty="0">
                <a:solidFill>
                  <a:srgbClr val="000098"/>
                </a:solidFill>
                <a:latin typeface="Courier New"/>
                <a:cs typeface="Courier New"/>
              </a:rPr>
              <a:t>c</a:t>
            </a:r>
            <a:r>
              <a:rPr spc="-5" dirty="0">
                <a:solidFill>
                  <a:srgbClr val="000098"/>
                </a:solidFill>
                <a:latin typeface="Courier New"/>
                <a:cs typeface="Courier New"/>
              </a:rPr>
              <a:t>t</a:t>
            </a:r>
            <a:r>
              <a:rPr dirty="0">
                <a:solidFill>
                  <a:srgbClr val="000098"/>
                </a:solidFill>
                <a:latin typeface="Courier New"/>
                <a:cs typeface="Courier New"/>
              </a:rPr>
              <a:t>,</a:t>
            </a:r>
            <a:r>
              <a:rPr dirty="0">
                <a:solidFill>
                  <a:srgbClr val="000098"/>
                </a:solidFill>
                <a:latin typeface="Times New Roman"/>
                <a:cs typeface="Times New Roman"/>
              </a:rPr>
              <a:t>	</a:t>
            </a:r>
            <a:r>
              <a:rPr spc="-20" dirty="0">
                <a:solidFill>
                  <a:srgbClr val="000098"/>
                </a:solidFill>
                <a:latin typeface="Courier New"/>
                <a:cs typeface="Courier New"/>
              </a:rPr>
              <a:t>W</a:t>
            </a:r>
            <a:r>
              <a:rPr spc="-5" dirty="0">
                <a:solidFill>
                  <a:srgbClr val="000098"/>
                </a:solidFill>
                <a:latin typeface="Courier New"/>
                <a:cs typeface="Courier New"/>
              </a:rPr>
              <a:t>orks</a:t>
            </a:r>
            <a:endParaRPr dirty="0">
              <a:latin typeface="Courier New"/>
              <a:cs typeface="Courier New"/>
            </a:endParaRPr>
          </a:p>
        </p:txBody>
      </p:sp>
      <p:sp>
        <p:nvSpPr>
          <p:cNvPr id="15" name="object 11"/>
          <p:cNvSpPr txBox="1"/>
          <p:nvPr/>
        </p:nvSpPr>
        <p:spPr>
          <a:xfrm>
            <a:off x="7310446" y="5426443"/>
            <a:ext cx="3168650" cy="643766"/>
          </a:xfrm>
          <a:prstGeom prst="rect">
            <a:avLst/>
          </a:prstGeom>
        </p:spPr>
        <p:txBody>
          <a:bodyPr vert="horz" wrap="square" lIns="0" tIns="0" rIns="0" bIns="0" rtlCol="0">
            <a:spAutoFit/>
          </a:bodyPr>
          <a:lstStyle/>
          <a:p>
            <a:pPr marL="12700">
              <a:tabLst>
                <a:tab pos="1653539" algn="l"/>
                <a:tab pos="1925320" algn="l"/>
              </a:tabLst>
            </a:pPr>
            <a:r>
              <a:rPr spc="-5" dirty="0">
                <a:solidFill>
                  <a:srgbClr val="000098"/>
                </a:solidFill>
                <a:latin typeface="Courier New"/>
                <a:cs typeface="Courier New"/>
              </a:rPr>
              <a:t>Pro</a:t>
            </a:r>
            <a:r>
              <a:rPr spc="-10" dirty="0">
                <a:solidFill>
                  <a:srgbClr val="000098"/>
                </a:solidFill>
                <a:latin typeface="Courier New"/>
                <a:cs typeface="Courier New"/>
              </a:rPr>
              <a:t>j</a:t>
            </a:r>
            <a:r>
              <a:rPr spc="-5" dirty="0">
                <a:solidFill>
                  <a:srgbClr val="000098"/>
                </a:solidFill>
                <a:latin typeface="Courier New"/>
                <a:cs typeface="Courier New"/>
              </a:rPr>
              <a:t>e</a:t>
            </a:r>
            <a:r>
              <a:rPr spc="-25" dirty="0">
                <a:solidFill>
                  <a:srgbClr val="000098"/>
                </a:solidFill>
                <a:latin typeface="Courier New"/>
                <a:cs typeface="Courier New"/>
              </a:rPr>
              <a:t>c</a:t>
            </a:r>
            <a:r>
              <a:rPr spc="-5" dirty="0">
                <a:solidFill>
                  <a:srgbClr val="000098"/>
                </a:solidFill>
                <a:latin typeface="Courier New"/>
                <a:cs typeface="Courier New"/>
              </a:rPr>
              <a:t>t.P</a:t>
            </a:r>
            <a:r>
              <a:rPr spc="-30" dirty="0">
                <a:solidFill>
                  <a:srgbClr val="000098"/>
                </a:solidFill>
                <a:latin typeface="Courier New"/>
                <a:cs typeface="Courier New"/>
              </a:rPr>
              <a:t>n</a:t>
            </a:r>
            <a:r>
              <a:rPr dirty="0">
                <a:solidFill>
                  <a:srgbClr val="000098"/>
                </a:solidFill>
                <a:latin typeface="Courier New"/>
                <a:cs typeface="Courier New"/>
              </a:rPr>
              <a:t>o</a:t>
            </a:r>
            <a:r>
              <a:rPr dirty="0">
                <a:solidFill>
                  <a:srgbClr val="000098"/>
                </a:solidFill>
                <a:latin typeface="Times New Roman"/>
                <a:cs typeface="Times New Roman"/>
              </a:rPr>
              <a:t>	</a:t>
            </a:r>
            <a:r>
              <a:rPr dirty="0">
                <a:solidFill>
                  <a:srgbClr val="000098"/>
                </a:solidFill>
                <a:latin typeface="Courier New"/>
                <a:cs typeface="Courier New"/>
              </a:rPr>
              <a:t>=</a:t>
            </a:r>
            <a:r>
              <a:rPr dirty="0">
                <a:solidFill>
                  <a:srgbClr val="000098"/>
                </a:solidFill>
                <a:latin typeface="Times New Roman"/>
                <a:cs typeface="Times New Roman"/>
              </a:rPr>
              <a:t>	</a:t>
            </a:r>
            <a:r>
              <a:rPr spc="-5" dirty="0">
                <a:solidFill>
                  <a:srgbClr val="000098"/>
                </a:solidFill>
                <a:latin typeface="Courier New"/>
                <a:cs typeface="Courier New"/>
              </a:rPr>
              <a:t>Wor</a:t>
            </a:r>
            <a:r>
              <a:rPr spc="-30" dirty="0">
                <a:solidFill>
                  <a:srgbClr val="000098"/>
                </a:solidFill>
                <a:latin typeface="Courier New"/>
                <a:cs typeface="Courier New"/>
              </a:rPr>
              <a:t>k</a:t>
            </a:r>
            <a:r>
              <a:rPr spc="-25" dirty="0">
                <a:solidFill>
                  <a:srgbClr val="000098"/>
                </a:solidFill>
                <a:latin typeface="Courier New"/>
                <a:cs typeface="Courier New"/>
              </a:rPr>
              <a:t>s</a:t>
            </a:r>
            <a:r>
              <a:rPr spc="-5" dirty="0">
                <a:solidFill>
                  <a:srgbClr val="000098"/>
                </a:solidFill>
                <a:latin typeface="Courier New"/>
                <a:cs typeface="Courier New"/>
              </a:rPr>
              <a:t>.Pno</a:t>
            </a:r>
            <a:endParaRPr>
              <a:latin typeface="Courier New"/>
              <a:cs typeface="Courier New"/>
            </a:endParaRPr>
          </a:p>
          <a:p>
            <a:pPr marL="12700">
              <a:spcBef>
                <a:spcPts val="680"/>
              </a:spcBef>
              <a:tabLst>
                <a:tab pos="1379220" algn="l"/>
              </a:tabLst>
            </a:pPr>
            <a:r>
              <a:rPr spc="-5" dirty="0">
                <a:solidFill>
                  <a:srgbClr val="000098"/>
                </a:solidFill>
                <a:latin typeface="Courier New"/>
                <a:cs typeface="Courier New"/>
              </a:rPr>
              <a:t>Works</a:t>
            </a:r>
            <a:r>
              <a:rPr spc="-20" dirty="0">
                <a:solidFill>
                  <a:srgbClr val="000098"/>
                </a:solidFill>
                <a:latin typeface="Courier New"/>
                <a:cs typeface="Courier New"/>
              </a:rPr>
              <a:t>.</a:t>
            </a:r>
            <a:r>
              <a:rPr spc="-5" dirty="0">
                <a:solidFill>
                  <a:srgbClr val="000098"/>
                </a:solidFill>
                <a:latin typeface="Courier New"/>
                <a:cs typeface="Courier New"/>
              </a:rPr>
              <a:t>En</a:t>
            </a:r>
            <a:r>
              <a:rPr dirty="0">
                <a:solidFill>
                  <a:srgbClr val="000098"/>
                </a:solidFill>
                <a:latin typeface="Courier New"/>
                <a:cs typeface="Courier New"/>
              </a:rPr>
              <a:t>o</a:t>
            </a:r>
            <a:r>
              <a:rPr dirty="0">
                <a:solidFill>
                  <a:srgbClr val="000098"/>
                </a:solidFill>
                <a:latin typeface="Times New Roman"/>
                <a:cs typeface="Times New Roman"/>
              </a:rPr>
              <a:t>	</a:t>
            </a:r>
            <a:r>
              <a:rPr dirty="0">
                <a:solidFill>
                  <a:srgbClr val="000098"/>
                </a:solidFill>
                <a:latin typeface="Courier New"/>
                <a:cs typeface="Courier New"/>
              </a:rPr>
              <a:t>= ’</a:t>
            </a:r>
            <a:r>
              <a:rPr spc="-20" dirty="0">
                <a:solidFill>
                  <a:srgbClr val="000098"/>
                </a:solidFill>
                <a:latin typeface="Courier New"/>
                <a:cs typeface="Courier New"/>
              </a:rPr>
              <a:t>E</a:t>
            </a:r>
            <a:r>
              <a:rPr dirty="0">
                <a:solidFill>
                  <a:srgbClr val="000098"/>
                </a:solidFill>
                <a:latin typeface="Courier New"/>
                <a:cs typeface="Courier New"/>
              </a:rPr>
              <a:t>4’;</a:t>
            </a:r>
            <a:endParaRPr>
              <a:latin typeface="Courier New"/>
              <a:cs typeface="Courier New"/>
            </a:endParaRPr>
          </a:p>
        </p:txBody>
      </p:sp>
      <p:sp>
        <p:nvSpPr>
          <p:cNvPr id="16" name="object 2"/>
          <p:cNvSpPr txBox="1"/>
          <p:nvPr/>
        </p:nvSpPr>
        <p:spPr>
          <a:xfrm>
            <a:off x="3926306" y="1836018"/>
            <a:ext cx="7691071" cy="593881"/>
          </a:xfrm>
          <a:prstGeom prst="rect">
            <a:avLst/>
          </a:prstGeom>
        </p:spPr>
        <p:txBody>
          <a:bodyPr vert="horz" wrap="square" lIns="0" tIns="0" rIns="0" bIns="0" rtlCol="0">
            <a:spAutoFit/>
          </a:bodyPr>
          <a:lstStyle/>
          <a:p>
            <a:pPr marL="12700">
              <a:lnSpc>
                <a:spcPts val="5260"/>
              </a:lnSpc>
              <a:tabLst>
                <a:tab pos="3827145" algn="l"/>
              </a:tabLst>
            </a:pPr>
            <a:r>
              <a:rPr sz="2800" b="1" dirty="0" smtClean="0">
                <a:solidFill>
                  <a:srgbClr val="00279E"/>
                </a:solidFill>
                <a:latin typeface="Times New Roman"/>
                <a:cs typeface="Times New Roman"/>
              </a:rPr>
              <a:t>Ex</a:t>
            </a:r>
            <a:r>
              <a:rPr lang="fr-FR" sz="2800" b="1" dirty="0" err="1" smtClean="0">
                <a:solidFill>
                  <a:srgbClr val="00279E"/>
                </a:solidFill>
                <a:latin typeface="Times New Roman"/>
                <a:cs typeface="Times New Roman"/>
              </a:rPr>
              <a:t>emple</a:t>
            </a:r>
            <a:r>
              <a:rPr lang="fr-FR" sz="2800" b="1" dirty="0" smtClean="0">
                <a:solidFill>
                  <a:srgbClr val="00279E"/>
                </a:solidFill>
                <a:latin typeface="Times New Roman"/>
                <a:cs typeface="Times New Roman"/>
              </a:rPr>
              <a:t> d’</a:t>
            </a:r>
            <a:r>
              <a:rPr lang="fr-FR" sz="2800" b="1" dirty="0" err="1" smtClean="0">
                <a:solidFill>
                  <a:srgbClr val="00279E"/>
                </a:solidFill>
                <a:latin typeface="Times New Roman"/>
                <a:cs typeface="Times New Roman"/>
              </a:rPr>
              <a:t>agregation</a:t>
            </a:r>
            <a:r>
              <a:rPr lang="fr-FR" sz="2800" b="1" dirty="0" smtClean="0">
                <a:solidFill>
                  <a:srgbClr val="00279E"/>
                </a:solidFill>
                <a:latin typeface="Times New Roman"/>
                <a:cs typeface="Times New Roman"/>
              </a:rPr>
              <a:t> dans la </a:t>
            </a:r>
            <a:r>
              <a:rPr lang="fr-FR" sz="2800" b="1" dirty="0" smtClean="0">
                <a:solidFill>
                  <a:schemeClr val="accent2"/>
                </a:solidFill>
                <a:latin typeface="Times New Roman"/>
                <a:cs typeface="Times New Roman"/>
              </a:rPr>
              <a:t>clause SELECT</a:t>
            </a:r>
            <a:endParaRPr sz="2800" b="1" dirty="0">
              <a:solidFill>
                <a:schemeClr val="accent2"/>
              </a:solidFill>
              <a:latin typeface="Times New Roman"/>
              <a:cs typeface="Times New Roman"/>
            </a:endParaRPr>
          </a:p>
        </p:txBody>
      </p:sp>
      <p:sp>
        <p:nvSpPr>
          <p:cNvPr id="17"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0" name="Rectangle 2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1" name="ZoneTexte 30"/>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32" name="object 6"/>
          <p:cNvSpPr txBox="1"/>
          <p:nvPr/>
        </p:nvSpPr>
        <p:spPr>
          <a:xfrm>
            <a:off x="3710843" y="1156476"/>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33" name="object 2"/>
          <p:cNvSpPr txBox="1">
            <a:spLocks/>
          </p:cNvSpPr>
          <p:nvPr/>
        </p:nvSpPr>
        <p:spPr>
          <a:xfrm>
            <a:off x="186791" y="1694046"/>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dirty="0" smtClean="0">
                <a:solidFill>
                  <a:srgbClr val="FF0000"/>
                </a:solidFill>
              </a:rPr>
              <a:t>Opérat</a:t>
            </a:r>
            <a:r>
              <a:rPr lang="fr-FR" sz="2600" b="1" spc="5" dirty="0" smtClean="0">
                <a:solidFill>
                  <a:srgbClr val="FF0000"/>
                </a:solidFill>
              </a:rPr>
              <a:t>e</a:t>
            </a:r>
            <a:r>
              <a:rPr lang="fr-FR" sz="2600" b="1" dirty="0" smtClean="0">
                <a:solidFill>
                  <a:srgbClr val="FF0000"/>
                </a:solidFill>
              </a:rPr>
              <a:t>urs</a:t>
            </a:r>
            <a:r>
              <a:rPr lang="fr-FR" sz="2600" b="1" spc="-60" dirty="0" smtClean="0">
                <a:solidFill>
                  <a:srgbClr val="FF0000"/>
                </a:solidFill>
              </a:rPr>
              <a:t> </a:t>
            </a:r>
            <a:r>
              <a:rPr lang="fr-FR" sz="2600" b="1" dirty="0" smtClean="0">
                <a:solidFill>
                  <a:srgbClr val="FF0000"/>
                </a:solidFill>
              </a:rPr>
              <a:t>en</a:t>
            </a:r>
            <a:r>
              <a:rPr lang="fr-FR" sz="2600" b="1" spc="5" dirty="0" smtClean="0">
                <a:solidFill>
                  <a:srgbClr val="FF0000"/>
                </a:solidFill>
              </a:rPr>
              <a:t>s</a:t>
            </a:r>
            <a:r>
              <a:rPr lang="fr-FR" sz="2600" b="1" dirty="0" smtClean="0">
                <a:solidFill>
                  <a:srgbClr val="FF0000"/>
                </a:solidFill>
              </a:rPr>
              <a:t>emblistes</a:t>
            </a:r>
            <a:endParaRPr lang="fr-FR" sz="2600" b="1" dirty="0">
              <a:solidFill>
                <a:srgbClr val="FF0000"/>
              </a:solidFill>
            </a:endParaRPr>
          </a:p>
        </p:txBody>
      </p:sp>
    </p:spTree>
    <p:extLst>
      <p:ext uri="{BB962C8B-B14F-4D97-AF65-F5344CB8AC3E}">
        <p14:creationId xmlns:p14="http://schemas.microsoft.com/office/powerpoint/2010/main" val="2024860123"/>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86210" y="2963513"/>
            <a:ext cx="9992590" cy="897682"/>
          </a:xfrm>
          <a:prstGeom prst="rect">
            <a:avLst/>
          </a:prstGeom>
        </p:spPr>
        <p:txBody>
          <a:bodyPr vert="horz" wrap="square" lIns="0" tIns="0" rIns="0" bIns="0" rtlCol="0">
            <a:spAutoFit/>
          </a:bodyPr>
          <a:lstStyle/>
          <a:p>
            <a:pPr marL="717550">
              <a:lnSpc>
                <a:spcPts val="2330"/>
              </a:lnSpc>
              <a:tabLst>
                <a:tab pos="4261485" algn="l"/>
              </a:tabLst>
            </a:pPr>
            <a:r>
              <a:rPr sz="2000" b="1" dirty="0">
                <a:latin typeface="Times New Roman"/>
                <a:cs typeface="Times New Roman"/>
              </a:rPr>
              <a:t>E</a:t>
            </a:r>
            <a:r>
              <a:rPr sz="2000" b="1" spc="-20" dirty="0">
                <a:latin typeface="Times New Roman"/>
                <a:cs typeface="Times New Roman"/>
              </a:rPr>
              <a:t>m</a:t>
            </a:r>
            <a:r>
              <a:rPr sz="2000" b="1" dirty="0">
                <a:latin typeface="Times New Roman"/>
                <a:cs typeface="Times New Roman"/>
              </a:rPr>
              <a:t>p</a:t>
            </a:r>
            <a:r>
              <a:rPr sz="2000" b="1" spc="5" dirty="0">
                <a:latin typeface="Times New Roman"/>
                <a:cs typeface="Times New Roman"/>
              </a:rPr>
              <a:t> </a:t>
            </a:r>
            <a:r>
              <a:rPr sz="2000" spc="-10" dirty="0">
                <a:latin typeface="Times New Roman"/>
                <a:cs typeface="Times New Roman"/>
              </a:rPr>
              <a:t>(</a:t>
            </a:r>
            <a:r>
              <a:rPr sz="2000" u="heavy" dirty="0">
                <a:latin typeface="Times New Roman"/>
                <a:cs typeface="Times New Roman"/>
              </a:rPr>
              <a:t>Eno</a:t>
            </a:r>
            <a:r>
              <a:rPr sz="2000" dirty="0">
                <a:latin typeface="Times New Roman"/>
                <a:cs typeface="Times New Roman"/>
              </a:rPr>
              <a:t>, En</a:t>
            </a:r>
            <a:r>
              <a:rPr sz="2000" spc="-10" dirty="0">
                <a:latin typeface="Times New Roman"/>
                <a:cs typeface="Times New Roman"/>
              </a:rPr>
              <a:t>a</a:t>
            </a:r>
            <a:r>
              <a:rPr sz="2000" dirty="0">
                <a:latin typeface="Times New Roman"/>
                <a:cs typeface="Times New Roman"/>
              </a:rPr>
              <a:t>me,</a:t>
            </a:r>
            <a:r>
              <a:rPr sz="2000" spc="-25" dirty="0">
                <a:latin typeface="Times New Roman"/>
                <a:cs typeface="Times New Roman"/>
              </a:rPr>
              <a:t> </a:t>
            </a:r>
            <a:r>
              <a:rPr sz="2000" spc="-85" dirty="0">
                <a:latin typeface="Times New Roman"/>
                <a:cs typeface="Times New Roman"/>
              </a:rPr>
              <a:t>T</a:t>
            </a:r>
            <a:r>
              <a:rPr sz="2000" dirty="0">
                <a:latin typeface="Times New Roman"/>
                <a:cs typeface="Times New Roman"/>
              </a:rPr>
              <a:t>i</a:t>
            </a:r>
            <a:r>
              <a:rPr sz="2000" spc="5" dirty="0">
                <a:latin typeface="Times New Roman"/>
                <a:cs typeface="Times New Roman"/>
              </a:rPr>
              <a:t>t</a:t>
            </a:r>
            <a:r>
              <a:rPr sz="2000" dirty="0">
                <a:latin typeface="Times New Roman"/>
                <a:cs typeface="Times New Roman"/>
              </a:rPr>
              <a:t>le,</a:t>
            </a:r>
            <a:r>
              <a:rPr sz="2000" spc="-25"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	</a:t>
            </a:r>
            <a:r>
              <a:rPr sz="2000" b="1" spc="-25" dirty="0">
                <a:latin typeface="Times New Roman"/>
                <a:cs typeface="Times New Roman"/>
              </a:rPr>
              <a:t>P</a:t>
            </a:r>
            <a:r>
              <a:rPr sz="2000" b="1" spc="-50" dirty="0">
                <a:latin typeface="Times New Roman"/>
                <a:cs typeface="Times New Roman"/>
              </a:rPr>
              <a:t>r</a:t>
            </a:r>
            <a:r>
              <a:rPr sz="2000" b="1" dirty="0">
                <a:latin typeface="Times New Roman"/>
                <a:cs typeface="Times New Roman"/>
              </a:rPr>
              <a:t>o</a:t>
            </a:r>
            <a:r>
              <a:rPr sz="2000" b="1" spc="-10" dirty="0">
                <a:latin typeface="Times New Roman"/>
                <a:cs typeface="Times New Roman"/>
              </a:rPr>
              <a:t>ject</a:t>
            </a:r>
            <a:r>
              <a:rPr sz="2000" spc="-10" dirty="0">
                <a:latin typeface="Times New Roman"/>
                <a:cs typeface="Times New Roman"/>
              </a:rPr>
              <a:t>(</a:t>
            </a:r>
            <a:r>
              <a:rPr sz="2000" u="heavy" spc="5" dirty="0">
                <a:latin typeface="Times New Roman"/>
                <a:cs typeface="Times New Roman"/>
              </a:rPr>
              <a:t>P</a:t>
            </a:r>
            <a:r>
              <a:rPr sz="2000" u="heavy" dirty="0">
                <a:latin typeface="Times New Roman"/>
                <a:cs typeface="Times New Roman"/>
              </a:rPr>
              <a:t>n</a:t>
            </a:r>
            <a:r>
              <a:rPr sz="2000" u="heavy" spc="5" dirty="0">
                <a:latin typeface="Times New Roman"/>
                <a:cs typeface="Times New Roman"/>
              </a:rPr>
              <a:t>o</a:t>
            </a:r>
            <a:r>
              <a:rPr sz="2000" dirty="0">
                <a:latin typeface="Times New Roman"/>
                <a:cs typeface="Times New Roman"/>
              </a:rPr>
              <a:t>,</a:t>
            </a:r>
            <a:r>
              <a:rPr sz="2000" spc="35" dirty="0">
                <a:latin typeface="Times New Roman"/>
                <a:cs typeface="Times New Roman"/>
              </a:rPr>
              <a:t> </a:t>
            </a:r>
            <a:r>
              <a:rPr sz="2000" spc="5" dirty="0">
                <a:latin typeface="Times New Roman"/>
                <a:cs typeface="Times New Roman"/>
              </a:rPr>
              <a:t>P</a:t>
            </a:r>
            <a:r>
              <a:rPr sz="2000" dirty="0">
                <a:latin typeface="Times New Roman"/>
                <a:cs typeface="Times New Roman"/>
              </a:rPr>
              <a:t>n</a:t>
            </a:r>
            <a:r>
              <a:rPr sz="2000" spc="-10" dirty="0">
                <a:latin typeface="Times New Roman"/>
                <a:cs typeface="Times New Roman"/>
              </a:rPr>
              <a:t>a</a:t>
            </a:r>
            <a:r>
              <a:rPr sz="2000" dirty="0">
                <a:latin typeface="Times New Roman"/>
                <a:cs typeface="Times New Roman"/>
              </a:rPr>
              <a:t>me,</a:t>
            </a:r>
            <a:r>
              <a:rPr sz="2000" spc="-25" dirty="0">
                <a:latin typeface="Times New Roman"/>
                <a:cs typeface="Times New Roman"/>
              </a:rPr>
              <a:t> </a:t>
            </a:r>
            <a:r>
              <a:rPr sz="2000" spc="-15" dirty="0">
                <a:latin typeface="Times New Roman"/>
                <a:cs typeface="Times New Roman"/>
              </a:rPr>
              <a:t>B</a:t>
            </a:r>
            <a:r>
              <a:rPr sz="2000" dirty="0">
                <a:latin typeface="Times New Roman"/>
                <a:cs typeface="Times New Roman"/>
              </a:rPr>
              <a:t>ud</a:t>
            </a:r>
            <a:r>
              <a:rPr sz="2000" spc="-20" dirty="0">
                <a:latin typeface="Times New Roman"/>
                <a:cs typeface="Times New Roman"/>
              </a:rPr>
              <a:t>g</a:t>
            </a:r>
            <a:r>
              <a:rPr sz="2000" spc="-10" dirty="0">
                <a:latin typeface="Times New Roman"/>
                <a:cs typeface="Times New Roman"/>
              </a:rPr>
              <a:t>e</a:t>
            </a:r>
            <a:r>
              <a:rPr sz="2000" dirty="0">
                <a:latin typeface="Times New Roman"/>
                <a:cs typeface="Times New Roman"/>
              </a:rPr>
              <a:t>t,</a:t>
            </a:r>
            <a:r>
              <a:rPr sz="2000" spc="40"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a:t>
            </a:r>
          </a:p>
          <a:p>
            <a:pPr marL="716915">
              <a:lnSpc>
                <a:spcPts val="2330"/>
              </a:lnSpc>
              <a:tabLst>
                <a:tab pos="4261485" algn="l"/>
              </a:tabLst>
            </a:pPr>
            <a:r>
              <a:rPr sz="2000" b="1" spc="-25" dirty="0">
                <a:latin typeface="Times New Roman"/>
                <a:cs typeface="Times New Roman"/>
              </a:rPr>
              <a:t>P</a:t>
            </a:r>
            <a:r>
              <a:rPr sz="2000" b="1" dirty="0">
                <a:latin typeface="Times New Roman"/>
                <a:cs typeface="Times New Roman"/>
              </a:rPr>
              <a:t>a</a:t>
            </a:r>
            <a:r>
              <a:rPr sz="2000" b="1" spc="-5" dirty="0">
                <a:latin typeface="Times New Roman"/>
                <a:cs typeface="Times New Roman"/>
              </a:rPr>
              <a:t>y</a:t>
            </a:r>
            <a:r>
              <a:rPr sz="2000" spc="-10" dirty="0">
                <a:latin typeface="Times New Roman"/>
                <a:cs typeface="Times New Roman"/>
              </a:rPr>
              <a:t>(</a:t>
            </a:r>
            <a:r>
              <a:rPr sz="2000" u="heavy" spc="-85" dirty="0">
                <a:latin typeface="Times New Roman"/>
                <a:cs typeface="Times New Roman"/>
              </a:rPr>
              <a:t>T</a:t>
            </a:r>
            <a:r>
              <a:rPr sz="2000" u="heavy" dirty="0">
                <a:latin typeface="Times New Roman"/>
                <a:cs typeface="Times New Roman"/>
              </a:rPr>
              <a:t>i</a:t>
            </a:r>
            <a:r>
              <a:rPr sz="2000" u="heavy" spc="5" dirty="0">
                <a:latin typeface="Times New Roman"/>
                <a:cs typeface="Times New Roman"/>
              </a:rPr>
              <a:t>t</a:t>
            </a:r>
            <a:r>
              <a:rPr sz="2000" u="heavy" dirty="0">
                <a:latin typeface="Times New Roman"/>
                <a:cs typeface="Times New Roman"/>
              </a:rPr>
              <a:t>le</a:t>
            </a:r>
            <a:r>
              <a:rPr sz="2000" dirty="0">
                <a:latin typeface="Times New Roman"/>
                <a:cs typeface="Times New Roman"/>
              </a:rPr>
              <a:t>, </a:t>
            </a:r>
            <a:r>
              <a:rPr sz="2000" spc="5" dirty="0">
                <a:latin typeface="Times New Roman"/>
                <a:cs typeface="Times New Roman"/>
              </a:rPr>
              <a:t>S</a:t>
            </a:r>
            <a:r>
              <a:rPr sz="2000" spc="-10" dirty="0">
                <a:latin typeface="Times New Roman"/>
                <a:cs typeface="Times New Roman"/>
              </a:rPr>
              <a:t>a</a:t>
            </a:r>
            <a:r>
              <a:rPr sz="2000" dirty="0">
                <a:latin typeface="Times New Roman"/>
                <a:cs typeface="Times New Roman"/>
              </a:rPr>
              <a:t>la</a:t>
            </a:r>
            <a:r>
              <a:rPr sz="2000" spc="-10" dirty="0">
                <a:latin typeface="Times New Roman"/>
                <a:cs typeface="Times New Roman"/>
              </a:rPr>
              <a:t>r</a:t>
            </a:r>
            <a:r>
              <a:rPr sz="2000" spc="-60" dirty="0">
                <a:latin typeface="Times New Roman"/>
                <a:cs typeface="Times New Roman"/>
              </a:rPr>
              <a:t>y</a:t>
            </a:r>
            <a:r>
              <a:rPr sz="2000" dirty="0">
                <a:latin typeface="Times New Roman"/>
                <a:cs typeface="Times New Roman"/>
              </a:rPr>
              <a:t>)	</a:t>
            </a:r>
            <a:r>
              <a:rPr sz="2000" b="1" spc="-120" dirty="0">
                <a:latin typeface="Times New Roman"/>
                <a:cs typeface="Times New Roman"/>
              </a:rPr>
              <a:t>W</a:t>
            </a:r>
            <a:r>
              <a:rPr sz="2000" b="1" dirty="0">
                <a:latin typeface="Times New Roman"/>
                <a:cs typeface="Times New Roman"/>
              </a:rPr>
              <a:t>o</a:t>
            </a:r>
            <a:r>
              <a:rPr sz="2000" b="1" spc="-10" dirty="0">
                <a:latin typeface="Times New Roman"/>
                <a:cs typeface="Times New Roman"/>
              </a:rPr>
              <a:t>r</a:t>
            </a:r>
            <a:r>
              <a:rPr sz="2000" b="1" spc="5" dirty="0">
                <a:latin typeface="Times New Roman"/>
                <a:cs typeface="Times New Roman"/>
              </a:rPr>
              <a:t>k</a:t>
            </a:r>
            <a:r>
              <a:rPr sz="2000" b="1" dirty="0">
                <a:latin typeface="Times New Roman"/>
                <a:cs typeface="Times New Roman"/>
              </a:rPr>
              <a:t>s</a:t>
            </a:r>
            <a:r>
              <a:rPr sz="2000" spc="-10" dirty="0">
                <a:latin typeface="Times New Roman"/>
                <a:cs typeface="Times New Roman"/>
              </a:rPr>
              <a:t>(</a:t>
            </a:r>
            <a:r>
              <a:rPr sz="2000" u="heavy" dirty="0">
                <a:latin typeface="Times New Roman"/>
                <a:cs typeface="Times New Roman"/>
              </a:rPr>
              <a:t>Eno, Pno</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Resp,  Du</a:t>
            </a:r>
            <a:r>
              <a:rPr sz="2000" spc="-10" dirty="0">
                <a:latin typeface="Times New Roman"/>
                <a:cs typeface="Times New Roman"/>
              </a:rPr>
              <a:t>r</a:t>
            </a:r>
            <a:r>
              <a:rPr sz="2000" dirty="0">
                <a:latin typeface="Times New Roman"/>
                <a:cs typeface="Times New Roman"/>
              </a:rPr>
              <a:t>)</a:t>
            </a:r>
          </a:p>
          <a:p>
            <a:pPr>
              <a:spcBef>
                <a:spcPts val="48"/>
              </a:spcBef>
            </a:pPr>
            <a:endParaRPr sz="2000" dirty="0">
              <a:latin typeface="Times New Roman"/>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1369486871"/>
              </p:ext>
            </p:extLst>
          </p:nvPr>
        </p:nvGraphicFramePr>
        <p:xfrm>
          <a:off x="1524001" y="4916693"/>
          <a:ext cx="6912062" cy="1554730"/>
        </p:xfrm>
        <a:graphic>
          <a:graphicData uri="http://schemas.openxmlformats.org/drawingml/2006/table">
            <a:tbl>
              <a:tblPr firstRow="1" bandRow="1">
                <a:tableStyleId>{2D5ABB26-0587-4C30-8999-92F81FD0307C}</a:tableStyleId>
              </a:tblPr>
              <a:tblGrid>
                <a:gridCol w="1391867"/>
                <a:gridCol w="1532029"/>
                <a:gridCol w="1791655"/>
                <a:gridCol w="2196511"/>
              </a:tblGrid>
              <a:tr h="386078">
                <a:tc>
                  <a:txBody>
                    <a:bodyPr/>
                    <a:lstStyle/>
                    <a:p>
                      <a:pPr marL="34925">
                        <a:lnSpc>
                          <a:spcPct val="100000"/>
                        </a:lnSpc>
                      </a:pPr>
                      <a:r>
                        <a:rPr sz="2000" b="1" spc="-5" dirty="0">
                          <a:solidFill>
                            <a:srgbClr val="000098"/>
                          </a:solidFill>
                          <a:latin typeface="Courier New"/>
                          <a:cs typeface="Courier New"/>
                        </a:rPr>
                        <a:t>SELECT</a:t>
                      </a:r>
                      <a:endParaRPr sz="2000" dirty="0">
                        <a:latin typeface="Courier New"/>
                        <a:cs typeface="Courier New"/>
                      </a:endParaRPr>
                    </a:p>
                  </a:txBody>
                  <a:tcPr marL="0" marR="0" marT="0" marB="0"/>
                </a:tc>
                <a:tc>
                  <a:txBody>
                    <a:bodyPr/>
                    <a:lstStyle/>
                    <a:p>
                      <a:pPr marL="217170">
                        <a:lnSpc>
                          <a:spcPct val="100000"/>
                        </a:lnSpc>
                      </a:pPr>
                      <a:r>
                        <a:rPr sz="2000" spc="-5" dirty="0">
                          <a:solidFill>
                            <a:srgbClr val="000098"/>
                          </a:solidFill>
                          <a:latin typeface="Courier New"/>
                          <a:cs typeface="Courier New"/>
                        </a:rPr>
                        <a:t>Pname</a:t>
                      </a:r>
                      <a:endParaRPr sz="2000" dirty="0">
                        <a:latin typeface="Courier New"/>
                        <a:cs typeface="Courier New"/>
                      </a:endParaRPr>
                    </a:p>
                  </a:txBody>
                  <a:tcPr marL="0" marR="0" marT="0" marB="0"/>
                </a:tc>
                <a:tc rowSpan="2" gridSpan="2">
                  <a:txBody>
                    <a:bodyPr/>
                    <a:lstStyle/>
                    <a:p>
                      <a:endParaRPr sz="2000" dirty="0">
                        <a:latin typeface="Courier New"/>
                        <a:cs typeface="Courier New"/>
                      </a:endParaRPr>
                    </a:p>
                  </a:txBody>
                  <a:tcPr marL="0" marR="0" marT="0" marB="0"/>
                </a:tc>
                <a:tc rowSpan="2" hMerge="1">
                  <a:txBody>
                    <a:bodyPr/>
                    <a:lstStyle/>
                    <a:p>
                      <a:endParaRPr/>
                    </a:p>
                  </a:txBody>
                  <a:tcPr marL="0" marR="0" marT="0" marB="0"/>
                </a:tc>
              </a:tr>
              <a:tr h="391287">
                <a:tc>
                  <a:txBody>
                    <a:bodyPr/>
                    <a:lstStyle/>
                    <a:p>
                      <a:pPr marL="34925">
                        <a:lnSpc>
                          <a:spcPct val="100000"/>
                        </a:lnSpc>
                      </a:pPr>
                      <a:r>
                        <a:rPr sz="2000" b="1" spc="-5" dirty="0">
                          <a:solidFill>
                            <a:srgbClr val="000098"/>
                          </a:solidFill>
                          <a:latin typeface="Courier New"/>
                          <a:cs typeface="Courier New"/>
                        </a:rPr>
                        <a:t>FROM</a:t>
                      </a:r>
                      <a:endParaRPr sz="2000">
                        <a:latin typeface="Courier New"/>
                        <a:cs typeface="Courier New"/>
                      </a:endParaRPr>
                    </a:p>
                  </a:txBody>
                  <a:tcPr marL="0" marR="0" marT="0" marB="0"/>
                </a:tc>
                <a:tc>
                  <a:txBody>
                    <a:bodyPr/>
                    <a:lstStyle/>
                    <a:p>
                      <a:pPr marL="224790">
                        <a:lnSpc>
                          <a:spcPct val="100000"/>
                        </a:lnSpc>
                      </a:pPr>
                      <a:r>
                        <a:rPr sz="2000" spc="-5" dirty="0">
                          <a:solidFill>
                            <a:srgbClr val="000098"/>
                          </a:solidFill>
                          <a:latin typeface="Courier New"/>
                          <a:cs typeface="Courier New"/>
                        </a:rPr>
                        <a:t>Project</a:t>
                      </a:r>
                      <a:endParaRPr sz="2000">
                        <a:latin typeface="Courier New"/>
                        <a:cs typeface="Courier New"/>
                      </a:endParaRPr>
                    </a:p>
                  </a:txBody>
                  <a:tcPr marL="0" marR="0" marT="0" marB="0"/>
                </a:tc>
                <a:tc gridSpan="2" vMerge="1">
                  <a:txBody>
                    <a:bodyPr/>
                    <a:lstStyle/>
                    <a:p>
                      <a:endParaRPr/>
                    </a:p>
                  </a:txBody>
                  <a:tcPr marL="0" marR="0" marT="0" marB="0"/>
                </a:tc>
                <a:tc hMerge="1" vMerge="1">
                  <a:txBody>
                    <a:bodyPr/>
                    <a:lstStyle/>
                    <a:p>
                      <a:endParaRPr/>
                    </a:p>
                  </a:txBody>
                  <a:tcPr marL="0" marR="0" marT="0" marB="0"/>
                </a:tc>
              </a:tr>
              <a:tr h="391287">
                <a:tc>
                  <a:txBody>
                    <a:bodyPr/>
                    <a:lstStyle/>
                    <a:p>
                      <a:pPr marL="34925">
                        <a:lnSpc>
                          <a:spcPct val="100000"/>
                        </a:lnSpc>
                      </a:pPr>
                      <a:r>
                        <a:rPr sz="2000" b="1" spc="-5" dirty="0">
                          <a:solidFill>
                            <a:srgbClr val="000098"/>
                          </a:solidFill>
                          <a:latin typeface="Courier New"/>
                          <a:cs typeface="Courier New"/>
                        </a:rPr>
                        <a:t>WHERE</a:t>
                      </a:r>
                      <a:endParaRPr sz="2000">
                        <a:latin typeface="Courier New"/>
                        <a:cs typeface="Courier New"/>
                      </a:endParaRPr>
                    </a:p>
                  </a:txBody>
                  <a:tcPr marL="0" marR="0" marT="0" marB="0"/>
                </a:tc>
                <a:tc>
                  <a:txBody>
                    <a:bodyPr/>
                    <a:lstStyle/>
                    <a:p>
                      <a:pPr marL="217170">
                        <a:lnSpc>
                          <a:spcPct val="100000"/>
                        </a:lnSpc>
                      </a:pPr>
                      <a:r>
                        <a:rPr sz="2000" spc="-5" dirty="0">
                          <a:solidFill>
                            <a:srgbClr val="000098"/>
                          </a:solidFill>
                          <a:latin typeface="Courier New"/>
                          <a:cs typeface="Courier New"/>
                        </a:rPr>
                        <a:t>Budget</a:t>
                      </a:r>
                      <a:endParaRPr sz="2000">
                        <a:latin typeface="Courier New"/>
                        <a:cs typeface="Courier New"/>
                      </a:endParaRPr>
                    </a:p>
                  </a:txBody>
                  <a:tcPr marL="0" marR="0" marT="0" marB="0"/>
                </a:tc>
                <a:tc>
                  <a:txBody>
                    <a:bodyPr/>
                    <a:lstStyle/>
                    <a:p>
                      <a:pPr>
                        <a:lnSpc>
                          <a:spcPct val="100000"/>
                        </a:lnSpc>
                        <a:tabLst>
                          <a:tab pos="304165" algn="l"/>
                        </a:tabLst>
                      </a:pPr>
                      <a:r>
                        <a:rPr sz="2000" dirty="0">
                          <a:solidFill>
                            <a:srgbClr val="000098"/>
                          </a:solidFill>
                          <a:latin typeface="Courier New"/>
                          <a:cs typeface="Courier New"/>
                        </a:rPr>
                        <a:t>&gt;</a:t>
                      </a:r>
                      <a:r>
                        <a:rPr sz="2000" dirty="0">
                          <a:solidFill>
                            <a:srgbClr val="000098"/>
                          </a:solidFill>
                          <a:latin typeface="Times New Roman"/>
                          <a:cs typeface="Times New Roman"/>
                        </a:rPr>
                        <a:t>	</a:t>
                      </a:r>
                      <a:r>
                        <a:rPr sz="2000" dirty="0">
                          <a:solidFill>
                            <a:srgbClr val="000098"/>
                          </a:solidFill>
                          <a:latin typeface="Courier New"/>
                          <a:cs typeface="Courier New"/>
                        </a:rPr>
                        <a:t>(</a:t>
                      </a:r>
                      <a:r>
                        <a:rPr sz="2000" b="1" spc="-5" dirty="0">
                          <a:solidFill>
                            <a:srgbClr val="000098"/>
                          </a:solidFill>
                          <a:latin typeface="Courier New"/>
                          <a:cs typeface="Courier New"/>
                        </a:rPr>
                        <a:t>SELECT</a:t>
                      </a:r>
                      <a:endParaRPr sz="2000">
                        <a:latin typeface="Courier New"/>
                        <a:cs typeface="Courier New"/>
                      </a:endParaRPr>
                    </a:p>
                  </a:txBody>
                  <a:tcPr marL="0" marR="0" marT="0" marB="0"/>
                </a:tc>
                <a:tc>
                  <a:txBody>
                    <a:bodyPr/>
                    <a:lstStyle/>
                    <a:p>
                      <a:pPr marL="129539">
                        <a:lnSpc>
                          <a:spcPct val="100000"/>
                        </a:lnSpc>
                      </a:pPr>
                      <a:r>
                        <a:rPr sz="2000" b="1" spc="-5" dirty="0">
                          <a:solidFill>
                            <a:srgbClr val="000098"/>
                          </a:solidFill>
                          <a:latin typeface="Courier New"/>
                          <a:cs typeface="Courier New"/>
                        </a:rPr>
                        <a:t>AVG</a:t>
                      </a:r>
                      <a:r>
                        <a:rPr sz="2000" spc="-5" dirty="0">
                          <a:solidFill>
                            <a:srgbClr val="000098"/>
                          </a:solidFill>
                          <a:latin typeface="Courier New"/>
                          <a:cs typeface="Courier New"/>
                        </a:rPr>
                        <a:t>(Budget)</a:t>
                      </a:r>
                      <a:endParaRPr sz="2000">
                        <a:latin typeface="Courier New"/>
                        <a:cs typeface="Courier New"/>
                      </a:endParaRPr>
                    </a:p>
                  </a:txBody>
                  <a:tcPr marL="0" marR="0" marT="0" marB="0"/>
                </a:tc>
              </a:tr>
              <a:tr h="386078">
                <a:tc>
                  <a:txBody>
                    <a:bodyPr/>
                    <a:lstStyle/>
                    <a:p>
                      <a:endParaRPr sz="2000">
                        <a:latin typeface="Courier New"/>
                        <a:cs typeface="Courier New"/>
                      </a:endParaRPr>
                    </a:p>
                  </a:txBody>
                  <a:tcPr marL="0" marR="0" marT="0" marB="0"/>
                </a:tc>
                <a:tc>
                  <a:txBody>
                    <a:bodyPr/>
                    <a:lstStyle/>
                    <a:p>
                      <a:endParaRPr sz="2000">
                        <a:latin typeface="Courier New"/>
                        <a:cs typeface="Courier New"/>
                      </a:endParaRPr>
                    </a:p>
                  </a:txBody>
                  <a:tcPr marL="0" marR="0" marT="0" marB="0"/>
                </a:tc>
                <a:tc>
                  <a:txBody>
                    <a:bodyPr/>
                    <a:lstStyle/>
                    <a:p>
                      <a:pPr marL="441959">
                        <a:lnSpc>
                          <a:spcPct val="100000"/>
                        </a:lnSpc>
                      </a:pPr>
                      <a:r>
                        <a:rPr sz="2000" b="1" spc="-5" dirty="0">
                          <a:solidFill>
                            <a:srgbClr val="000098"/>
                          </a:solidFill>
                          <a:latin typeface="Courier New"/>
                          <a:cs typeface="Courier New"/>
                        </a:rPr>
                        <a:t>FROM</a:t>
                      </a:r>
                      <a:endParaRPr sz="2000">
                        <a:latin typeface="Courier New"/>
                        <a:cs typeface="Courier New"/>
                      </a:endParaRPr>
                    </a:p>
                  </a:txBody>
                  <a:tcPr marL="0" marR="0" marT="0" marB="0"/>
                </a:tc>
                <a:tc>
                  <a:txBody>
                    <a:bodyPr/>
                    <a:lstStyle/>
                    <a:p>
                      <a:pPr marL="129539">
                        <a:lnSpc>
                          <a:spcPct val="100000"/>
                        </a:lnSpc>
                      </a:pPr>
                      <a:r>
                        <a:rPr sz="2000" spc="-5" dirty="0">
                          <a:solidFill>
                            <a:srgbClr val="000098"/>
                          </a:solidFill>
                          <a:latin typeface="Courier New"/>
                          <a:cs typeface="Courier New"/>
                        </a:rPr>
                        <a:t>Project);</a:t>
                      </a:r>
                      <a:endParaRPr sz="2000" dirty="0">
                        <a:latin typeface="Courier New"/>
                        <a:cs typeface="Courier New"/>
                      </a:endParaRPr>
                    </a:p>
                  </a:txBody>
                  <a:tcPr marL="0" marR="0" marT="0" marB="0"/>
                </a:tc>
              </a:tr>
            </a:tbl>
          </a:graphicData>
        </a:graphic>
      </p:graphicFrame>
      <p:sp>
        <p:nvSpPr>
          <p:cNvPr id="6" name="Rectangle 5"/>
          <p:cNvSpPr/>
          <p:nvPr/>
        </p:nvSpPr>
        <p:spPr>
          <a:xfrm>
            <a:off x="486210" y="4144005"/>
            <a:ext cx="9710057" cy="489878"/>
          </a:xfrm>
          <a:prstGeom prst="rect">
            <a:avLst/>
          </a:prstGeom>
        </p:spPr>
        <p:txBody>
          <a:bodyPr wrap="square">
            <a:spAutoFit/>
          </a:bodyPr>
          <a:lstStyle/>
          <a:p>
            <a:pPr marL="12700">
              <a:lnSpc>
                <a:spcPts val="3110"/>
              </a:lnSpc>
              <a:buClr>
                <a:srgbClr val="000098"/>
              </a:buClr>
              <a:tabLst>
                <a:tab pos="356235" algn="l"/>
              </a:tabLst>
            </a:pPr>
            <a:r>
              <a:rPr lang="fr-FR" sz="2400" spc="-5" dirty="0">
                <a:solidFill>
                  <a:srgbClr val="D93090"/>
                </a:solidFill>
                <a:latin typeface="Times New Roman"/>
                <a:cs typeface="Times New Roman"/>
              </a:rPr>
              <a:t>No</a:t>
            </a:r>
            <a:r>
              <a:rPr lang="fr-FR" sz="2400" spc="-35" dirty="0">
                <a:solidFill>
                  <a:srgbClr val="D93090"/>
                </a:solidFill>
                <a:latin typeface="Times New Roman"/>
                <a:cs typeface="Times New Roman"/>
              </a:rPr>
              <a:t>m</a:t>
            </a:r>
            <a:r>
              <a:rPr lang="fr-FR" sz="2400" dirty="0">
                <a:solidFill>
                  <a:srgbClr val="D93090"/>
                </a:solidFill>
                <a:latin typeface="Times New Roman"/>
                <a:cs typeface="Times New Roman"/>
              </a:rPr>
              <a:t>s</a:t>
            </a:r>
            <a:r>
              <a:rPr lang="fr-FR" sz="2400" spc="5" dirty="0">
                <a:solidFill>
                  <a:srgbClr val="D93090"/>
                </a:solidFill>
                <a:latin typeface="Times New Roman"/>
                <a:cs typeface="Times New Roman"/>
              </a:rPr>
              <a:t> </a:t>
            </a:r>
            <a:r>
              <a:rPr lang="fr-FR" sz="2400" dirty="0">
                <a:solidFill>
                  <a:srgbClr val="D93090"/>
                </a:solidFill>
                <a:latin typeface="Times New Roman"/>
                <a:cs typeface="Times New Roman"/>
              </a:rPr>
              <a:t>des</a:t>
            </a:r>
            <a:r>
              <a:rPr lang="fr-FR" sz="2400" spc="5" dirty="0">
                <a:solidFill>
                  <a:srgbClr val="D93090"/>
                </a:solidFill>
                <a:latin typeface="Times New Roman"/>
                <a:cs typeface="Times New Roman"/>
              </a:rPr>
              <a:t> </a:t>
            </a:r>
            <a:r>
              <a:rPr lang="fr-FR" sz="2400" spc="-15" dirty="0">
                <a:solidFill>
                  <a:srgbClr val="D93090"/>
                </a:solidFill>
                <a:latin typeface="Times New Roman"/>
                <a:cs typeface="Times New Roman"/>
              </a:rPr>
              <a:t>pro</a:t>
            </a:r>
            <a:r>
              <a:rPr lang="fr-FR" sz="2400" spc="-5" dirty="0">
                <a:solidFill>
                  <a:srgbClr val="D93090"/>
                </a:solidFill>
                <a:latin typeface="Times New Roman"/>
                <a:cs typeface="Times New Roman"/>
              </a:rPr>
              <a:t>j</a:t>
            </a:r>
            <a:r>
              <a:rPr lang="fr-FR" sz="2400" spc="-15" dirty="0">
                <a:solidFill>
                  <a:srgbClr val="D93090"/>
                </a:solidFill>
                <a:latin typeface="Times New Roman"/>
                <a:cs typeface="Times New Roman"/>
              </a:rPr>
              <a:t>ets</a:t>
            </a:r>
            <a:r>
              <a:rPr lang="fr-FR" sz="2400" spc="-35" dirty="0">
                <a:solidFill>
                  <a:srgbClr val="D93090"/>
                </a:solidFill>
                <a:latin typeface="Times New Roman"/>
                <a:cs typeface="Times New Roman"/>
              </a:rPr>
              <a:t> </a:t>
            </a:r>
            <a:r>
              <a:rPr lang="fr-FR" sz="2400" spc="-15" dirty="0">
                <a:solidFill>
                  <a:srgbClr val="D93090"/>
                </a:solidFill>
                <a:latin typeface="Times New Roman"/>
                <a:cs typeface="Times New Roman"/>
              </a:rPr>
              <a:t>dont</a:t>
            </a:r>
            <a:r>
              <a:rPr lang="fr-FR" sz="2400" dirty="0">
                <a:solidFill>
                  <a:srgbClr val="D93090"/>
                </a:solidFill>
                <a:latin typeface="Times New Roman"/>
                <a:cs typeface="Times New Roman"/>
              </a:rPr>
              <a:t> </a:t>
            </a:r>
            <a:r>
              <a:rPr lang="fr-FR" sz="2400" spc="-15" dirty="0">
                <a:solidFill>
                  <a:srgbClr val="D93090"/>
                </a:solidFill>
                <a:latin typeface="Times New Roman"/>
                <a:cs typeface="Times New Roman"/>
              </a:rPr>
              <a:t>le</a:t>
            </a:r>
            <a:r>
              <a:rPr lang="fr-FR" sz="2400" dirty="0">
                <a:solidFill>
                  <a:srgbClr val="D93090"/>
                </a:solidFill>
                <a:latin typeface="Times New Roman"/>
                <a:cs typeface="Times New Roman"/>
              </a:rPr>
              <a:t> </a:t>
            </a:r>
            <a:r>
              <a:rPr lang="fr-FR" sz="2400" spc="-15" dirty="0">
                <a:solidFill>
                  <a:srgbClr val="D93090"/>
                </a:solidFill>
                <a:latin typeface="Times New Roman"/>
                <a:cs typeface="Times New Roman"/>
              </a:rPr>
              <a:t>budget</a:t>
            </a:r>
            <a:r>
              <a:rPr lang="fr-FR" sz="2400" spc="-25" dirty="0">
                <a:solidFill>
                  <a:srgbClr val="D93090"/>
                </a:solidFill>
                <a:latin typeface="Times New Roman"/>
                <a:cs typeface="Times New Roman"/>
              </a:rPr>
              <a:t> </a:t>
            </a:r>
            <a:r>
              <a:rPr lang="fr-FR" sz="2400" dirty="0">
                <a:solidFill>
                  <a:srgbClr val="D93090"/>
                </a:solidFill>
                <a:latin typeface="Times New Roman"/>
                <a:cs typeface="Times New Roman"/>
              </a:rPr>
              <a:t>e</a:t>
            </a:r>
            <a:r>
              <a:rPr lang="fr-FR" sz="2400" spc="-15" dirty="0">
                <a:solidFill>
                  <a:srgbClr val="D93090"/>
                </a:solidFill>
                <a:latin typeface="Times New Roman"/>
                <a:cs typeface="Times New Roman"/>
              </a:rPr>
              <a:t>s</a:t>
            </a:r>
            <a:r>
              <a:rPr lang="fr-FR" sz="2400" spc="-10" dirty="0">
                <a:solidFill>
                  <a:srgbClr val="D93090"/>
                </a:solidFill>
                <a:latin typeface="Times New Roman"/>
                <a:cs typeface="Times New Roman"/>
              </a:rPr>
              <a:t>t</a:t>
            </a:r>
            <a:r>
              <a:rPr lang="fr-FR" sz="2400" dirty="0">
                <a:solidFill>
                  <a:srgbClr val="D93090"/>
                </a:solidFill>
                <a:latin typeface="Times New Roman"/>
                <a:cs typeface="Times New Roman"/>
              </a:rPr>
              <a:t> </a:t>
            </a:r>
            <a:r>
              <a:rPr lang="fr-FR" sz="2400" spc="-5" dirty="0">
                <a:solidFill>
                  <a:srgbClr val="D93090"/>
                </a:solidFill>
                <a:latin typeface="Times New Roman"/>
                <a:cs typeface="Times New Roman"/>
              </a:rPr>
              <a:t>sup</a:t>
            </a:r>
            <a:r>
              <a:rPr lang="fr-FR" sz="2400" spc="-10" dirty="0">
                <a:solidFill>
                  <a:srgbClr val="D93090"/>
                </a:solidFill>
                <a:latin typeface="Times New Roman"/>
                <a:cs typeface="Times New Roman"/>
              </a:rPr>
              <a:t>ér</a:t>
            </a:r>
            <a:r>
              <a:rPr lang="fr-FR" sz="2400" spc="-5" dirty="0">
                <a:solidFill>
                  <a:srgbClr val="D93090"/>
                </a:solidFill>
                <a:latin typeface="Times New Roman"/>
                <a:cs typeface="Times New Roman"/>
              </a:rPr>
              <a:t>i</a:t>
            </a:r>
            <a:r>
              <a:rPr lang="fr-FR" sz="2400" spc="-15" dirty="0">
                <a:solidFill>
                  <a:srgbClr val="D93090"/>
                </a:solidFill>
                <a:latin typeface="Times New Roman"/>
                <a:cs typeface="Times New Roman"/>
              </a:rPr>
              <a:t>eur</a:t>
            </a:r>
            <a:r>
              <a:rPr lang="fr-FR" sz="2400" spc="-5" dirty="0">
                <a:solidFill>
                  <a:srgbClr val="D93090"/>
                </a:solidFill>
                <a:latin typeface="Times New Roman"/>
                <a:cs typeface="Times New Roman"/>
              </a:rPr>
              <a:t> </a:t>
            </a:r>
            <a:r>
              <a:rPr lang="fr-FR" sz="2400" spc="-15" dirty="0">
                <a:solidFill>
                  <a:srgbClr val="D93090"/>
                </a:solidFill>
                <a:latin typeface="Times New Roman"/>
                <a:cs typeface="Times New Roman"/>
              </a:rPr>
              <a:t>au</a:t>
            </a:r>
            <a:r>
              <a:rPr lang="fr-FR" sz="2400" spc="-5" dirty="0">
                <a:solidFill>
                  <a:srgbClr val="D93090"/>
                </a:solidFill>
                <a:latin typeface="Times New Roman"/>
                <a:cs typeface="Times New Roman"/>
              </a:rPr>
              <a:t> </a:t>
            </a:r>
            <a:r>
              <a:rPr lang="fr-FR" sz="2400" spc="-15" dirty="0" smtClean="0">
                <a:solidFill>
                  <a:srgbClr val="D93090"/>
                </a:solidFill>
                <a:latin typeface="Times New Roman"/>
                <a:cs typeface="Times New Roman"/>
              </a:rPr>
              <a:t>budget</a:t>
            </a:r>
            <a:r>
              <a:rPr lang="fr-FR" sz="2400" dirty="0" smtClean="0">
                <a:latin typeface="Times New Roman"/>
                <a:cs typeface="Times New Roman"/>
              </a:rPr>
              <a:t> </a:t>
            </a:r>
            <a:r>
              <a:rPr lang="fr-FR" sz="2400" spc="-40" dirty="0" smtClean="0">
                <a:solidFill>
                  <a:srgbClr val="D93090"/>
                </a:solidFill>
                <a:latin typeface="Times New Roman"/>
                <a:cs typeface="Times New Roman"/>
              </a:rPr>
              <a:t>m</a:t>
            </a:r>
            <a:r>
              <a:rPr lang="fr-FR" sz="2400" dirty="0" smtClean="0">
                <a:solidFill>
                  <a:srgbClr val="D93090"/>
                </a:solidFill>
                <a:latin typeface="Times New Roman"/>
                <a:cs typeface="Times New Roman"/>
              </a:rPr>
              <a:t>o</a:t>
            </a:r>
            <a:r>
              <a:rPr lang="fr-FR" sz="2400" spc="10" dirty="0" smtClean="0">
                <a:solidFill>
                  <a:srgbClr val="D93090"/>
                </a:solidFill>
                <a:latin typeface="Times New Roman"/>
                <a:cs typeface="Times New Roman"/>
              </a:rPr>
              <a:t>y</a:t>
            </a:r>
            <a:r>
              <a:rPr lang="fr-FR" sz="2400" dirty="0" smtClean="0">
                <a:solidFill>
                  <a:srgbClr val="D93090"/>
                </a:solidFill>
                <a:latin typeface="Times New Roman"/>
                <a:cs typeface="Times New Roman"/>
              </a:rPr>
              <a:t>en</a:t>
            </a:r>
            <a:r>
              <a:rPr lang="fr-FR" sz="2400" dirty="0">
                <a:solidFill>
                  <a:srgbClr val="D93090"/>
                </a:solidFill>
                <a:latin typeface="Times New Roman"/>
                <a:cs typeface="Times New Roman"/>
              </a:rPr>
              <a:t>?</a:t>
            </a:r>
            <a:endParaRPr lang="fr-FR" sz="2400" dirty="0">
              <a:latin typeface="Times New Roman"/>
              <a:cs typeface="Times New Roman"/>
            </a:endParaRPr>
          </a:p>
        </p:txBody>
      </p:sp>
      <p:sp>
        <p:nvSpPr>
          <p:cNvPr id="7"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Rectangle 1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1" name="ZoneTexte 20"/>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2" name="object 6"/>
          <p:cNvSpPr txBox="1"/>
          <p:nvPr/>
        </p:nvSpPr>
        <p:spPr>
          <a:xfrm>
            <a:off x="3710843" y="1156476"/>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23" name="object 2"/>
          <p:cNvSpPr txBox="1">
            <a:spLocks/>
          </p:cNvSpPr>
          <p:nvPr/>
        </p:nvSpPr>
        <p:spPr>
          <a:xfrm>
            <a:off x="-39804" y="1716488"/>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dirty="0" smtClean="0">
                <a:solidFill>
                  <a:srgbClr val="FF0000"/>
                </a:solidFill>
              </a:rPr>
              <a:t>Opérat</a:t>
            </a:r>
            <a:r>
              <a:rPr lang="fr-FR" sz="2600" b="1" spc="5" dirty="0" smtClean="0">
                <a:solidFill>
                  <a:srgbClr val="FF0000"/>
                </a:solidFill>
              </a:rPr>
              <a:t>e</a:t>
            </a:r>
            <a:r>
              <a:rPr lang="fr-FR" sz="2600" b="1" dirty="0" smtClean="0">
                <a:solidFill>
                  <a:srgbClr val="FF0000"/>
                </a:solidFill>
              </a:rPr>
              <a:t>urs</a:t>
            </a:r>
            <a:r>
              <a:rPr lang="fr-FR" sz="2600" b="1" spc="-60" dirty="0" smtClean="0">
                <a:solidFill>
                  <a:srgbClr val="FF0000"/>
                </a:solidFill>
              </a:rPr>
              <a:t> </a:t>
            </a:r>
            <a:r>
              <a:rPr lang="fr-FR" sz="2600" b="1" dirty="0" smtClean="0">
                <a:solidFill>
                  <a:srgbClr val="FF0000"/>
                </a:solidFill>
              </a:rPr>
              <a:t>en</a:t>
            </a:r>
            <a:r>
              <a:rPr lang="fr-FR" sz="2600" b="1" spc="5" dirty="0" smtClean="0">
                <a:solidFill>
                  <a:srgbClr val="FF0000"/>
                </a:solidFill>
              </a:rPr>
              <a:t>s</a:t>
            </a:r>
            <a:r>
              <a:rPr lang="fr-FR" sz="2600" b="1" dirty="0" smtClean="0">
                <a:solidFill>
                  <a:srgbClr val="FF0000"/>
                </a:solidFill>
              </a:rPr>
              <a:t>emblistes</a:t>
            </a:r>
            <a:endParaRPr lang="fr-FR" sz="2600" b="1" dirty="0">
              <a:solidFill>
                <a:srgbClr val="FF0000"/>
              </a:solidFill>
            </a:endParaRPr>
          </a:p>
        </p:txBody>
      </p:sp>
      <p:sp>
        <p:nvSpPr>
          <p:cNvPr id="24" name="object 2"/>
          <p:cNvSpPr txBox="1"/>
          <p:nvPr/>
        </p:nvSpPr>
        <p:spPr>
          <a:xfrm>
            <a:off x="3926306" y="1836018"/>
            <a:ext cx="7691071" cy="593881"/>
          </a:xfrm>
          <a:prstGeom prst="rect">
            <a:avLst/>
          </a:prstGeom>
        </p:spPr>
        <p:txBody>
          <a:bodyPr vert="horz" wrap="square" lIns="0" tIns="0" rIns="0" bIns="0" rtlCol="0">
            <a:spAutoFit/>
          </a:bodyPr>
          <a:lstStyle/>
          <a:p>
            <a:pPr marL="12700">
              <a:lnSpc>
                <a:spcPts val="5260"/>
              </a:lnSpc>
              <a:tabLst>
                <a:tab pos="3827145" algn="l"/>
              </a:tabLst>
            </a:pPr>
            <a:r>
              <a:rPr sz="2800" b="1" dirty="0" smtClean="0">
                <a:solidFill>
                  <a:srgbClr val="00279E"/>
                </a:solidFill>
                <a:latin typeface="Times New Roman"/>
                <a:cs typeface="Times New Roman"/>
              </a:rPr>
              <a:t>Ex</a:t>
            </a:r>
            <a:r>
              <a:rPr lang="fr-FR" sz="2800" b="1" dirty="0" err="1" smtClean="0">
                <a:solidFill>
                  <a:srgbClr val="00279E"/>
                </a:solidFill>
                <a:latin typeface="Times New Roman"/>
                <a:cs typeface="Times New Roman"/>
              </a:rPr>
              <a:t>emple</a:t>
            </a:r>
            <a:r>
              <a:rPr lang="fr-FR" sz="2800" b="1" dirty="0" smtClean="0">
                <a:solidFill>
                  <a:srgbClr val="00279E"/>
                </a:solidFill>
                <a:latin typeface="Times New Roman"/>
                <a:cs typeface="Times New Roman"/>
              </a:rPr>
              <a:t> d’</a:t>
            </a:r>
            <a:r>
              <a:rPr lang="fr-FR" sz="2800" b="1" dirty="0" err="1" smtClean="0">
                <a:solidFill>
                  <a:srgbClr val="00279E"/>
                </a:solidFill>
                <a:latin typeface="Times New Roman"/>
                <a:cs typeface="Times New Roman"/>
              </a:rPr>
              <a:t>agregation</a:t>
            </a:r>
            <a:r>
              <a:rPr lang="fr-FR" sz="2800" b="1" dirty="0" smtClean="0">
                <a:solidFill>
                  <a:srgbClr val="00279E"/>
                </a:solidFill>
                <a:latin typeface="Times New Roman"/>
                <a:cs typeface="Times New Roman"/>
              </a:rPr>
              <a:t> dans la </a:t>
            </a:r>
            <a:r>
              <a:rPr lang="fr-FR" sz="2800" b="1" dirty="0" smtClean="0">
                <a:solidFill>
                  <a:schemeClr val="accent2"/>
                </a:solidFill>
                <a:latin typeface="Times New Roman"/>
                <a:cs typeface="Times New Roman"/>
              </a:rPr>
              <a:t>clause WHERE</a:t>
            </a:r>
            <a:endParaRPr sz="2800" b="1" dirty="0">
              <a:solidFill>
                <a:schemeClr val="accent2"/>
              </a:solidFill>
              <a:latin typeface="Times New Roman"/>
              <a:cs typeface="Times New Roman"/>
            </a:endParaRPr>
          </a:p>
        </p:txBody>
      </p:sp>
    </p:spTree>
    <p:extLst>
      <p:ext uri="{BB962C8B-B14F-4D97-AF65-F5344CB8AC3E}">
        <p14:creationId xmlns:p14="http://schemas.microsoft.com/office/powerpoint/2010/main" val="250889664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3510" y="2479106"/>
            <a:ext cx="7554595" cy="369332"/>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 pos="5836920" algn="l"/>
              </a:tabLst>
            </a:pPr>
            <a:r>
              <a:rPr sz="2400" dirty="0">
                <a:solidFill>
                  <a:srgbClr val="D93090"/>
                </a:solidFill>
                <a:latin typeface="Times New Roman"/>
                <a:cs typeface="Times New Roman"/>
              </a:rPr>
              <a:t>Bu</a:t>
            </a:r>
            <a:r>
              <a:rPr sz="2400" spc="-10" dirty="0">
                <a:solidFill>
                  <a:srgbClr val="D93090"/>
                </a:solidFill>
                <a:latin typeface="Times New Roman"/>
                <a:cs typeface="Times New Roman"/>
              </a:rPr>
              <a:t>d</a:t>
            </a:r>
            <a:r>
              <a:rPr sz="2400" dirty="0">
                <a:solidFill>
                  <a:srgbClr val="D93090"/>
                </a:solidFill>
                <a:latin typeface="Times New Roman"/>
                <a:cs typeface="Times New Roman"/>
              </a:rPr>
              <a:t>get</a:t>
            </a:r>
            <a:r>
              <a:rPr sz="2400" spc="-25" dirty="0">
                <a:solidFill>
                  <a:srgbClr val="D93090"/>
                </a:solidFill>
                <a:latin typeface="Times New Roman"/>
                <a:cs typeface="Times New Roman"/>
              </a:rPr>
              <a:t> </a:t>
            </a:r>
            <a:r>
              <a:rPr sz="2400" spc="-40" dirty="0">
                <a:solidFill>
                  <a:srgbClr val="D93090"/>
                </a:solidFill>
                <a:latin typeface="Times New Roman"/>
                <a:cs typeface="Times New Roman"/>
              </a:rPr>
              <a:t>m</a:t>
            </a:r>
            <a:r>
              <a:rPr sz="2400" dirty="0">
                <a:solidFill>
                  <a:srgbClr val="D93090"/>
                </a:solidFill>
                <a:latin typeface="Times New Roman"/>
                <a:cs typeface="Times New Roman"/>
              </a:rPr>
              <a:t>ax</a:t>
            </a:r>
            <a:r>
              <a:rPr sz="2400" spc="10" dirty="0">
                <a:solidFill>
                  <a:srgbClr val="D93090"/>
                </a:solidFill>
                <a:latin typeface="Times New Roman"/>
                <a:cs typeface="Times New Roman"/>
              </a:rPr>
              <a:t> </a:t>
            </a:r>
            <a:r>
              <a:rPr sz="2400" dirty="0">
                <a:solidFill>
                  <a:srgbClr val="D93090"/>
                </a:solidFill>
                <a:latin typeface="Times New Roman"/>
                <a:cs typeface="Times New Roman"/>
              </a:rPr>
              <a:t>des projets</a:t>
            </a:r>
            <a:r>
              <a:rPr sz="2400" spc="-30" dirty="0">
                <a:solidFill>
                  <a:srgbClr val="D93090"/>
                </a:solidFill>
                <a:latin typeface="Times New Roman"/>
                <a:cs typeface="Times New Roman"/>
              </a:rPr>
              <a:t> </a:t>
            </a:r>
            <a:r>
              <a:rPr sz="2400" dirty="0">
                <a:solidFill>
                  <a:srgbClr val="D93090"/>
                </a:solidFill>
                <a:latin typeface="Times New Roman"/>
                <a:cs typeface="Times New Roman"/>
              </a:rPr>
              <a:t>de </a:t>
            </a:r>
            <a:r>
              <a:rPr sz="2400" spc="-5" dirty="0">
                <a:solidFill>
                  <a:srgbClr val="D93090"/>
                </a:solidFill>
                <a:latin typeface="Times New Roman"/>
                <a:cs typeface="Times New Roman"/>
              </a:rPr>
              <a:t>P</a:t>
            </a:r>
            <a:r>
              <a:rPr sz="2400" spc="-10" dirty="0">
                <a:solidFill>
                  <a:srgbClr val="D93090"/>
                </a:solidFill>
                <a:latin typeface="Times New Roman"/>
                <a:cs typeface="Times New Roman"/>
              </a:rPr>
              <a:t>a</a:t>
            </a:r>
            <a:r>
              <a:rPr sz="2400" dirty="0">
                <a:solidFill>
                  <a:srgbClr val="D93090"/>
                </a:solidFill>
                <a:latin typeface="Times New Roman"/>
                <a:cs typeface="Times New Roman"/>
              </a:rPr>
              <a:t>ris </a:t>
            </a:r>
            <a:r>
              <a:rPr sz="2400" dirty="0" smtClean="0">
                <a:solidFill>
                  <a:srgbClr val="D93090"/>
                </a:solidFill>
                <a:latin typeface="Times New Roman"/>
                <a:cs typeface="Times New Roman"/>
              </a:rPr>
              <a:t>a</a:t>
            </a:r>
            <a:r>
              <a:rPr sz="2400" spc="-10" dirty="0" smtClean="0">
                <a:solidFill>
                  <a:srgbClr val="D93090"/>
                </a:solidFill>
                <a:latin typeface="Times New Roman"/>
                <a:cs typeface="Times New Roman"/>
              </a:rPr>
              <a:t>v</a:t>
            </a:r>
            <a:r>
              <a:rPr sz="2400" dirty="0" smtClean="0">
                <a:solidFill>
                  <a:srgbClr val="D93090"/>
                </a:solidFill>
                <a:latin typeface="Times New Roman"/>
                <a:cs typeface="Times New Roman"/>
              </a:rPr>
              <a:t>ec</a:t>
            </a:r>
            <a:r>
              <a:rPr lang="fr-FR" sz="2400" dirty="0" smtClean="0">
                <a:solidFill>
                  <a:srgbClr val="D93090"/>
                </a:solidFill>
                <a:latin typeface="Times New Roman"/>
                <a:cs typeface="Times New Roman"/>
              </a:rPr>
              <a:t> </a:t>
            </a:r>
            <a:r>
              <a:rPr sz="2400" dirty="0" err="1" smtClean="0">
                <a:solidFill>
                  <a:srgbClr val="D93090"/>
                </a:solidFill>
                <a:latin typeface="Times New Roman"/>
                <a:cs typeface="Times New Roman"/>
              </a:rPr>
              <a:t>identi</a:t>
            </a:r>
            <a:r>
              <a:rPr sz="2400" spc="-25" dirty="0" err="1" smtClean="0">
                <a:solidFill>
                  <a:srgbClr val="D93090"/>
                </a:solidFill>
                <a:latin typeface="Times New Roman"/>
                <a:cs typeface="Times New Roman"/>
              </a:rPr>
              <a:t>f</a:t>
            </a:r>
            <a:r>
              <a:rPr sz="2400" dirty="0" err="1" smtClean="0">
                <a:solidFill>
                  <a:srgbClr val="D93090"/>
                </a:solidFill>
                <a:latin typeface="Times New Roman"/>
                <a:cs typeface="Times New Roman"/>
              </a:rPr>
              <a:t>iant</a:t>
            </a:r>
            <a:r>
              <a:rPr sz="2400" spc="-30" dirty="0" smtClean="0">
                <a:solidFill>
                  <a:srgbClr val="D93090"/>
                </a:solidFill>
                <a:latin typeface="Times New Roman"/>
                <a:cs typeface="Times New Roman"/>
              </a:rPr>
              <a:t> </a:t>
            </a:r>
            <a:r>
              <a:rPr sz="2400" dirty="0">
                <a:solidFill>
                  <a:srgbClr val="D93090"/>
                </a:solidFill>
                <a:latin typeface="Times New Roman"/>
                <a:cs typeface="Times New Roman"/>
              </a:rPr>
              <a:t>?</a:t>
            </a:r>
            <a:endParaRPr sz="2400" dirty="0">
              <a:latin typeface="Times New Roman"/>
              <a:cs typeface="Times New Roman"/>
            </a:endParaRPr>
          </a:p>
        </p:txBody>
      </p:sp>
      <p:sp>
        <p:nvSpPr>
          <p:cNvPr id="4" name="object 4"/>
          <p:cNvSpPr txBox="1"/>
          <p:nvPr/>
        </p:nvSpPr>
        <p:spPr>
          <a:xfrm>
            <a:off x="350712" y="3191174"/>
            <a:ext cx="3813175" cy="1102866"/>
          </a:xfrm>
          <a:prstGeom prst="rect">
            <a:avLst/>
          </a:prstGeom>
        </p:spPr>
        <p:txBody>
          <a:bodyPr vert="horz" wrap="square" lIns="0" tIns="0" rIns="0" bIns="0" rtlCol="0">
            <a:spAutoFit/>
          </a:bodyPr>
          <a:lstStyle/>
          <a:p>
            <a:pPr marL="12700">
              <a:tabLst>
                <a:tab pos="1361440" algn="l"/>
                <a:tab pos="2123440" algn="l"/>
              </a:tabLst>
            </a:pPr>
            <a:r>
              <a:rPr sz="2000" b="1" spc="-5" dirty="0">
                <a:solidFill>
                  <a:srgbClr val="000098"/>
                </a:solidFill>
                <a:latin typeface="Courier New"/>
                <a:cs typeface="Courier New"/>
              </a:rPr>
              <a:t>SELEC</a:t>
            </a:r>
            <a:r>
              <a:rPr sz="2000" b="1" dirty="0">
                <a:solidFill>
                  <a:srgbClr val="000098"/>
                </a:solidFill>
                <a:latin typeface="Courier New"/>
                <a:cs typeface="Courier New"/>
              </a:rPr>
              <a:t>T</a:t>
            </a:r>
            <a:r>
              <a:rPr sz="2000" b="1" dirty="0">
                <a:solidFill>
                  <a:srgbClr val="000098"/>
                </a:solidFill>
                <a:latin typeface="Times New Roman"/>
                <a:cs typeface="Times New Roman"/>
              </a:rPr>
              <a:t>	</a:t>
            </a:r>
            <a:r>
              <a:rPr sz="2000" spc="-5" dirty="0">
                <a:solidFill>
                  <a:srgbClr val="000098"/>
                </a:solidFill>
                <a:latin typeface="Courier New"/>
                <a:cs typeface="Courier New"/>
              </a:rPr>
              <a:t>Pno</a:t>
            </a:r>
            <a:r>
              <a:rPr sz="2000" dirty="0">
                <a:solidFill>
                  <a:srgbClr val="000098"/>
                </a:solidFill>
                <a:latin typeface="Courier New"/>
                <a:cs typeface="Courier New"/>
              </a:rPr>
              <a:t>,</a:t>
            </a:r>
            <a:r>
              <a:rPr sz="2000" dirty="0">
                <a:solidFill>
                  <a:srgbClr val="000098"/>
                </a:solidFill>
                <a:latin typeface="Times New Roman"/>
                <a:cs typeface="Times New Roman"/>
              </a:rPr>
              <a:t>	</a:t>
            </a:r>
            <a:r>
              <a:rPr sz="2000" b="1" spc="-5" dirty="0">
                <a:solidFill>
                  <a:srgbClr val="000098"/>
                </a:solidFill>
                <a:latin typeface="Courier New"/>
                <a:cs typeface="Courier New"/>
              </a:rPr>
              <a:t>MA</a:t>
            </a:r>
            <a:r>
              <a:rPr sz="2000" b="1" dirty="0">
                <a:solidFill>
                  <a:srgbClr val="000098"/>
                </a:solidFill>
                <a:latin typeface="Courier New"/>
                <a:cs typeface="Courier New"/>
              </a:rPr>
              <a:t>X</a:t>
            </a:r>
            <a:r>
              <a:rPr sz="2000" spc="-5" dirty="0">
                <a:solidFill>
                  <a:srgbClr val="000098"/>
                </a:solidFill>
                <a:latin typeface="Courier New"/>
                <a:cs typeface="Courier New"/>
              </a:rPr>
              <a:t>(Budget)</a:t>
            </a:r>
            <a:endParaRPr sz="2000" dirty="0">
              <a:latin typeface="Courier New"/>
              <a:cs typeface="Courier New"/>
            </a:endParaRPr>
          </a:p>
          <a:p>
            <a:pPr marL="12700">
              <a:spcBef>
                <a:spcPts val="680"/>
              </a:spcBef>
              <a:tabLst>
                <a:tab pos="911225" algn="l"/>
              </a:tabLst>
            </a:pPr>
            <a:r>
              <a:rPr sz="2000" b="1" spc="-5" dirty="0">
                <a:solidFill>
                  <a:srgbClr val="000098"/>
                </a:solidFill>
                <a:latin typeface="Courier New"/>
                <a:cs typeface="Courier New"/>
              </a:rPr>
              <a:t>FRO</a:t>
            </a:r>
            <a:r>
              <a:rPr sz="2000" b="1" dirty="0">
                <a:solidFill>
                  <a:srgbClr val="000098"/>
                </a:solidFill>
                <a:latin typeface="Courier New"/>
                <a:cs typeface="Courier New"/>
              </a:rPr>
              <a:t>M</a:t>
            </a:r>
            <a:r>
              <a:rPr sz="2000" b="1" dirty="0">
                <a:solidFill>
                  <a:srgbClr val="000098"/>
                </a:solidFill>
                <a:latin typeface="Times New Roman"/>
                <a:cs typeface="Times New Roman"/>
              </a:rPr>
              <a:t>	</a:t>
            </a:r>
            <a:r>
              <a:rPr sz="2000" spc="-5" dirty="0">
                <a:solidFill>
                  <a:srgbClr val="000098"/>
                </a:solidFill>
                <a:latin typeface="Courier New"/>
                <a:cs typeface="Courier New"/>
              </a:rPr>
              <a:t>Project</a:t>
            </a:r>
            <a:endParaRPr sz="2000" dirty="0">
              <a:latin typeface="Courier New"/>
              <a:cs typeface="Courier New"/>
            </a:endParaRPr>
          </a:p>
          <a:p>
            <a:pPr marL="12700">
              <a:spcBef>
                <a:spcPts val="680"/>
              </a:spcBef>
              <a:tabLst>
                <a:tab pos="911225" algn="l"/>
              </a:tabLst>
            </a:pPr>
            <a:r>
              <a:rPr sz="2000" b="1" spc="-5" dirty="0">
                <a:solidFill>
                  <a:srgbClr val="000098"/>
                </a:solidFill>
                <a:latin typeface="Courier New"/>
                <a:cs typeface="Courier New"/>
              </a:rPr>
              <a:t>WHER</a:t>
            </a:r>
            <a:r>
              <a:rPr sz="2000" b="1" dirty="0">
                <a:solidFill>
                  <a:srgbClr val="000098"/>
                </a:solidFill>
                <a:latin typeface="Courier New"/>
                <a:cs typeface="Courier New"/>
              </a:rPr>
              <a:t>E</a:t>
            </a:r>
            <a:r>
              <a:rPr sz="2000" b="1" dirty="0">
                <a:solidFill>
                  <a:srgbClr val="000098"/>
                </a:solidFill>
                <a:latin typeface="Times New Roman"/>
                <a:cs typeface="Times New Roman"/>
              </a:rPr>
              <a:t>	</a:t>
            </a:r>
            <a:r>
              <a:rPr sz="2000" dirty="0">
                <a:solidFill>
                  <a:srgbClr val="000098"/>
                </a:solidFill>
                <a:latin typeface="Courier New"/>
                <a:cs typeface="Courier New"/>
              </a:rPr>
              <a:t>City = ’Paris’;</a:t>
            </a:r>
            <a:endParaRPr sz="2000" dirty="0">
              <a:latin typeface="Courier New"/>
              <a:cs typeface="Courier New"/>
            </a:endParaRPr>
          </a:p>
        </p:txBody>
      </p:sp>
      <p:sp>
        <p:nvSpPr>
          <p:cNvPr id="5" name="object 5"/>
          <p:cNvSpPr txBox="1"/>
          <p:nvPr/>
        </p:nvSpPr>
        <p:spPr>
          <a:xfrm>
            <a:off x="223510" y="4498854"/>
            <a:ext cx="7465695" cy="369332"/>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400" spc="-15" dirty="0">
                <a:solidFill>
                  <a:srgbClr val="D93090"/>
                </a:solidFill>
                <a:latin typeface="Times New Roman"/>
                <a:cs typeface="Times New Roman"/>
              </a:rPr>
              <a:t>Budget</a:t>
            </a:r>
            <a:r>
              <a:rPr sz="2400" spc="-30" dirty="0">
                <a:solidFill>
                  <a:srgbClr val="D93090"/>
                </a:solidFill>
                <a:latin typeface="Times New Roman"/>
                <a:cs typeface="Times New Roman"/>
              </a:rPr>
              <a:t> </a:t>
            </a:r>
            <a:r>
              <a:rPr sz="2400" spc="-65" dirty="0">
                <a:solidFill>
                  <a:srgbClr val="D93090"/>
                </a:solidFill>
                <a:latin typeface="Times New Roman"/>
                <a:cs typeface="Times New Roman"/>
              </a:rPr>
              <a:t>m</a:t>
            </a:r>
            <a:r>
              <a:rPr sz="2400" spc="-15" dirty="0">
                <a:solidFill>
                  <a:srgbClr val="D93090"/>
                </a:solidFill>
                <a:latin typeface="Times New Roman"/>
                <a:cs typeface="Times New Roman"/>
              </a:rPr>
              <a:t>ax</a:t>
            </a:r>
            <a:r>
              <a:rPr sz="2400" spc="10" dirty="0">
                <a:solidFill>
                  <a:srgbClr val="D93090"/>
                </a:solidFill>
                <a:latin typeface="Times New Roman"/>
                <a:cs typeface="Times New Roman"/>
              </a:rPr>
              <a:t> </a:t>
            </a:r>
            <a:r>
              <a:rPr sz="2400" dirty="0">
                <a:solidFill>
                  <a:srgbClr val="D93090"/>
                </a:solidFill>
                <a:latin typeface="Times New Roman"/>
                <a:cs typeface="Times New Roman"/>
              </a:rPr>
              <a:t>des</a:t>
            </a:r>
            <a:r>
              <a:rPr sz="2400" spc="5" dirty="0">
                <a:solidFill>
                  <a:srgbClr val="D93090"/>
                </a:solidFill>
                <a:latin typeface="Times New Roman"/>
                <a:cs typeface="Times New Roman"/>
              </a:rPr>
              <a:t> </a:t>
            </a:r>
            <a:r>
              <a:rPr sz="2400" spc="-15" dirty="0">
                <a:solidFill>
                  <a:srgbClr val="D93090"/>
                </a:solidFill>
                <a:latin typeface="Times New Roman"/>
                <a:cs typeface="Times New Roman"/>
              </a:rPr>
              <a:t>pro</a:t>
            </a:r>
            <a:r>
              <a:rPr sz="2400" spc="-5" dirty="0">
                <a:solidFill>
                  <a:srgbClr val="D93090"/>
                </a:solidFill>
                <a:latin typeface="Times New Roman"/>
                <a:cs typeface="Times New Roman"/>
              </a:rPr>
              <a:t>j</a:t>
            </a:r>
            <a:r>
              <a:rPr sz="2400" spc="-15" dirty="0">
                <a:solidFill>
                  <a:srgbClr val="D93090"/>
                </a:solidFill>
                <a:latin typeface="Times New Roman"/>
                <a:cs typeface="Times New Roman"/>
              </a:rPr>
              <a:t>ets</a:t>
            </a:r>
            <a:r>
              <a:rPr sz="2400" spc="-35" dirty="0">
                <a:solidFill>
                  <a:srgbClr val="D93090"/>
                </a:solidFill>
                <a:latin typeface="Times New Roman"/>
                <a:cs typeface="Times New Roman"/>
              </a:rPr>
              <a:t> </a:t>
            </a:r>
            <a:r>
              <a:rPr sz="2400" spc="-15" dirty="0">
                <a:solidFill>
                  <a:srgbClr val="D93090"/>
                </a:solidFill>
                <a:latin typeface="Times New Roman"/>
                <a:cs typeface="Times New Roman"/>
              </a:rPr>
              <a:t>de</a:t>
            </a:r>
            <a:r>
              <a:rPr sz="2400" dirty="0">
                <a:solidFill>
                  <a:srgbClr val="D93090"/>
                </a:solidFill>
                <a:latin typeface="Times New Roman"/>
                <a:cs typeface="Times New Roman"/>
              </a:rPr>
              <a:t> </a:t>
            </a:r>
            <a:r>
              <a:rPr sz="2400" spc="-5" dirty="0">
                <a:solidFill>
                  <a:srgbClr val="D93090"/>
                </a:solidFill>
                <a:latin typeface="Times New Roman"/>
                <a:cs typeface="Times New Roman"/>
              </a:rPr>
              <a:t>Pari</a:t>
            </a:r>
            <a:r>
              <a:rPr sz="2400" dirty="0">
                <a:solidFill>
                  <a:srgbClr val="D93090"/>
                </a:solidFill>
                <a:latin typeface="Times New Roman"/>
                <a:cs typeface="Times New Roman"/>
              </a:rPr>
              <a:t>s </a:t>
            </a:r>
            <a:r>
              <a:rPr sz="2400" spc="-15" dirty="0">
                <a:solidFill>
                  <a:srgbClr val="D93090"/>
                </a:solidFill>
                <a:latin typeface="Times New Roman"/>
                <a:cs typeface="Times New Roman"/>
              </a:rPr>
              <a:t>av</a:t>
            </a:r>
            <a:r>
              <a:rPr sz="2400" spc="-25" dirty="0">
                <a:solidFill>
                  <a:srgbClr val="D93090"/>
                </a:solidFill>
                <a:latin typeface="Times New Roman"/>
                <a:cs typeface="Times New Roman"/>
              </a:rPr>
              <a:t>e</a:t>
            </a:r>
            <a:r>
              <a:rPr sz="2400" spc="-15" dirty="0">
                <a:solidFill>
                  <a:srgbClr val="D93090"/>
                </a:solidFill>
                <a:latin typeface="Times New Roman"/>
                <a:cs typeface="Times New Roman"/>
              </a:rPr>
              <a:t>c</a:t>
            </a:r>
            <a:r>
              <a:rPr sz="2400" dirty="0">
                <a:solidFill>
                  <a:srgbClr val="D93090"/>
                </a:solidFill>
                <a:latin typeface="Times New Roman"/>
                <a:cs typeface="Times New Roman"/>
              </a:rPr>
              <a:t> </a:t>
            </a:r>
            <a:r>
              <a:rPr sz="2400" spc="-15" dirty="0">
                <a:solidFill>
                  <a:srgbClr val="D93090"/>
                </a:solidFill>
                <a:latin typeface="Times New Roman"/>
                <a:cs typeface="Times New Roman"/>
              </a:rPr>
              <a:t>identi</a:t>
            </a:r>
            <a:r>
              <a:rPr sz="2400" spc="-25" dirty="0">
                <a:solidFill>
                  <a:srgbClr val="D93090"/>
                </a:solidFill>
                <a:latin typeface="Times New Roman"/>
                <a:cs typeface="Times New Roman"/>
              </a:rPr>
              <a:t>f</a:t>
            </a:r>
            <a:r>
              <a:rPr sz="2400" spc="-15" dirty="0">
                <a:solidFill>
                  <a:srgbClr val="D93090"/>
                </a:solidFill>
                <a:latin typeface="Times New Roman"/>
                <a:cs typeface="Times New Roman"/>
              </a:rPr>
              <a:t>iant</a:t>
            </a:r>
            <a:r>
              <a:rPr sz="2400" spc="-25" dirty="0">
                <a:solidFill>
                  <a:srgbClr val="D93090"/>
                </a:solidFill>
                <a:latin typeface="Times New Roman"/>
                <a:cs typeface="Times New Roman"/>
              </a:rPr>
              <a:t> </a:t>
            </a:r>
            <a:r>
              <a:rPr sz="2400" spc="-15" dirty="0">
                <a:solidFill>
                  <a:srgbClr val="D93090"/>
                </a:solidFill>
                <a:latin typeface="Times New Roman"/>
                <a:cs typeface="Times New Roman"/>
              </a:rPr>
              <a:t>?</a:t>
            </a:r>
            <a:endParaRPr sz="2400" dirty="0">
              <a:latin typeface="Times New Roman"/>
              <a:cs typeface="Times New Roman"/>
            </a:endParaRPr>
          </a:p>
        </p:txBody>
      </p:sp>
      <p:sp>
        <p:nvSpPr>
          <p:cNvPr id="7" name="object 7"/>
          <p:cNvSpPr txBox="1"/>
          <p:nvPr/>
        </p:nvSpPr>
        <p:spPr>
          <a:xfrm>
            <a:off x="5450218" y="6506552"/>
            <a:ext cx="635000" cy="307777"/>
          </a:xfrm>
          <a:prstGeom prst="rect">
            <a:avLst/>
          </a:prstGeom>
        </p:spPr>
        <p:txBody>
          <a:bodyPr vert="horz" wrap="square" lIns="0" tIns="0" rIns="0" bIns="0" rtlCol="0">
            <a:spAutoFit/>
          </a:bodyPr>
          <a:lstStyle/>
          <a:p>
            <a:pPr marL="12700"/>
            <a:endParaRPr sz="2000">
              <a:latin typeface="Courier New"/>
              <a:cs typeface="Courier New"/>
            </a:endParaRPr>
          </a:p>
        </p:txBody>
      </p:sp>
      <p:sp>
        <p:nvSpPr>
          <p:cNvPr id="8" name="object 8"/>
          <p:cNvSpPr txBox="1"/>
          <p:nvPr/>
        </p:nvSpPr>
        <p:spPr>
          <a:xfrm>
            <a:off x="6212469" y="6506552"/>
            <a:ext cx="1397000" cy="307777"/>
          </a:xfrm>
          <a:prstGeom prst="rect">
            <a:avLst/>
          </a:prstGeom>
        </p:spPr>
        <p:txBody>
          <a:bodyPr vert="horz" wrap="square" lIns="0" tIns="0" rIns="0" bIns="0" rtlCol="0">
            <a:spAutoFit/>
          </a:bodyPr>
          <a:lstStyle/>
          <a:p>
            <a:pPr marL="12700"/>
            <a:endParaRPr sz="2000">
              <a:latin typeface="Courier New"/>
              <a:cs typeface="Courier New"/>
            </a:endParaRPr>
          </a:p>
        </p:txBody>
      </p:sp>
      <p:sp>
        <p:nvSpPr>
          <p:cNvPr id="9" name="object 9"/>
          <p:cNvSpPr txBox="1"/>
          <p:nvPr/>
        </p:nvSpPr>
        <p:spPr>
          <a:xfrm>
            <a:off x="8432269" y="3044661"/>
            <a:ext cx="3168015" cy="589905"/>
          </a:xfrm>
          <a:prstGeom prst="rect">
            <a:avLst/>
          </a:prstGeom>
        </p:spPr>
        <p:txBody>
          <a:bodyPr vert="horz" wrap="square" lIns="0" tIns="0" rIns="0" bIns="0" rtlCol="0">
            <a:spAutoFit/>
          </a:bodyPr>
          <a:lstStyle/>
          <a:p>
            <a:pPr marL="12700">
              <a:lnSpc>
                <a:spcPts val="2330"/>
              </a:lnSpc>
            </a:pPr>
            <a:r>
              <a:rPr sz="2000" b="1" dirty="0">
                <a:latin typeface="Times New Roman"/>
                <a:cs typeface="Times New Roman"/>
              </a:rPr>
              <a:t>E</a:t>
            </a:r>
            <a:r>
              <a:rPr sz="2000" b="1" spc="-25" dirty="0">
                <a:latin typeface="Times New Roman"/>
                <a:cs typeface="Times New Roman"/>
              </a:rPr>
              <a:t>m</a:t>
            </a:r>
            <a:r>
              <a:rPr sz="2000" b="1" dirty="0">
                <a:latin typeface="Times New Roman"/>
                <a:cs typeface="Times New Roman"/>
              </a:rPr>
              <a:t>p</a:t>
            </a:r>
            <a:r>
              <a:rPr sz="2000" b="1" spc="5" dirty="0">
                <a:latin typeface="Times New Roman"/>
                <a:cs typeface="Times New Roman"/>
              </a:rPr>
              <a:t> </a:t>
            </a:r>
            <a:r>
              <a:rPr sz="2000" spc="-10" dirty="0">
                <a:latin typeface="Times New Roman"/>
                <a:cs typeface="Times New Roman"/>
              </a:rPr>
              <a:t>(</a:t>
            </a:r>
            <a:r>
              <a:rPr sz="2000" u="heavy" dirty="0">
                <a:latin typeface="Times New Roman"/>
                <a:cs typeface="Times New Roman"/>
              </a:rPr>
              <a:t>En</a:t>
            </a:r>
            <a:r>
              <a:rPr sz="2000" u="heavy" spc="-5" dirty="0">
                <a:latin typeface="Times New Roman"/>
                <a:cs typeface="Times New Roman"/>
              </a:rPr>
              <a:t>o</a:t>
            </a:r>
            <a:r>
              <a:rPr sz="2000" dirty="0">
                <a:latin typeface="Times New Roman"/>
                <a:cs typeface="Times New Roman"/>
              </a:rPr>
              <a:t>, E</a:t>
            </a:r>
            <a:r>
              <a:rPr sz="2000" spc="-10" dirty="0">
                <a:latin typeface="Times New Roman"/>
                <a:cs typeface="Times New Roman"/>
              </a:rPr>
              <a:t>na</a:t>
            </a:r>
            <a:r>
              <a:rPr sz="2000" dirty="0">
                <a:latin typeface="Times New Roman"/>
                <a:cs typeface="Times New Roman"/>
              </a:rPr>
              <a:t>m</a:t>
            </a:r>
            <a:r>
              <a:rPr sz="2000" spc="-10" dirty="0">
                <a:latin typeface="Times New Roman"/>
                <a:cs typeface="Times New Roman"/>
              </a:rPr>
              <a:t>e</a:t>
            </a:r>
            <a:r>
              <a:rPr sz="2000" dirty="0">
                <a:latin typeface="Times New Roman"/>
                <a:cs typeface="Times New Roman"/>
              </a:rPr>
              <a:t>,</a:t>
            </a:r>
            <a:r>
              <a:rPr sz="2000" spc="-25" dirty="0">
                <a:latin typeface="Times New Roman"/>
                <a:cs typeface="Times New Roman"/>
              </a:rPr>
              <a:t> </a:t>
            </a:r>
            <a:r>
              <a:rPr sz="2000" spc="-85" dirty="0">
                <a:latin typeface="Times New Roman"/>
                <a:cs typeface="Times New Roman"/>
              </a:rPr>
              <a:t>T</a:t>
            </a:r>
            <a:r>
              <a:rPr sz="2000" dirty="0">
                <a:latin typeface="Times New Roman"/>
                <a:cs typeface="Times New Roman"/>
              </a:rPr>
              <a:t>itle,</a:t>
            </a:r>
            <a:r>
              <a:rPr sz="2000" spc="-30"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a:t>
            </a:r>
          </a:p>
          <a:p>
            <a:pPr marL="12700">
              <a:lnSpc>
                <a:spcPts val="2330"/>
              </a:lnSpc>
            </a:pPr>
            <a:r>
              <a:rPr sz="2000" b="1" spc="-25" dirty="0">
                <a:latin typeface="Times New Roman"/>
                <a:cs typeface="Times New Roman"/>
              </a:rPr>
              <a:t>P</a:t>
            </a:r>
            <a:r>
              <a:rPr sz="2000" b="1" dirty="0">
                <a:latin typeface="Times New Roman"/>
                <a:cs typeface="Times New Roman"/>
              </a:rPr>
              <a:t>ay</a:t>
            </a:r>
            <a:r>
              <a:rPr sz="2000" spc="-10" dirty="0">
                <a:latin typeface="Times New Roman"/>
                <a:cs typeface="Times New Roman"/>
              </a:rPr>
              <a:t>(</a:t>
            </a:r>
            <a:r>
              <a:rPr sz="2000" u="heavy" spc="-85" dirty="0">
                <a:latin typeface="Times New Roman"/>
                <a:cs typeface="Times New Roman"/>
              </a:rPr>
              <a:t>T</a:t>
            </a:r>
            <a:r>
              <a:rPr sz="2000" u="heavy" dirty="0">
                <a:latin typeface="Times New Roman"/>
                <a:cs typeface="Times New Roman"/>
              </a:rPr>
              <a:t>i</a:t>
            </a:r>
            <a:r>
              <a:rPr sz="2000" u="heavy" spc="5" dirty="0">
                <a:latin typeface="Times New Roman"/>
                <a:cs typeface="Times New Roman"/>
              </a:rPr>
              <a:t>t</a:t>
            </a:r>
            <a:r>
              <a:rPr sz="2000" u="heavy" dirty="0">
                <a:latin typeface="Times New Roman"/>
                <a:cs typeface="Times New Roman"/>
              </a:rPr>
              <a:t>l</a:t>
            </a:r>
            <a:r>
              <a:rPr sz="2000" u="heavy" spc="-5" dirty="0">
                <a:latin typeface="Times New Roman"/>
                <a:cs typeface="Times New Roman"/>
              </a:rPr>
              <a:t>e</a:t>
            </a:r>
            <a:r>
              <a:rPr sz="2000" dirty="0">
                <a:latin typeface="Times New Roman"/>
                <a:cs typeface="Times New Roman"/>
              </a:rPr>
              <a:t>, </a:t>
            </a:r>
            <a:r>
              <a:rPr sz="2000" spc="5" dirty="0">
                <a:latin typeface="Times New Roman"/>
                <a:cs typeface="Times New Roman"/>
              </a:rPr>
              <a:t>S</a:t>
            </a:r>
            <a:r>
              <a:rPr sz="2000" spc="-10" dirty="0">
                <a:latin typeface="Times New Roman"/>
                <a:cs typeface="Times New Roman"/>
              </a:rPr>
              <a:t>a</a:t>
            </a:r>
            <a:r>
              <a:rPr sz="2000" dirty="0">
                <a:latin typeface="Times New Roman"/>
                <a:cs typeface="Times New Roman"/>
              </a:rPr>
              <a:t>la</a:t>
            </a:r>
            <a:r>
              <a:rPr sz="2000" spc="-10" dirty="0">
                <a:latin typeface="Times New Roman"/>
                <a:cs typeface="Times New Roman"/>
              </a:rPr>
              <a:t>r</a:t>
            </a:r>
            <a:r>
              <a:rPr sz="2000" spc="-60" dirty="0">
                <a:latin typeface="Times New Roman"/>
                <a:cs typeface="Times New Roman"/>
              </a:rPr>
              <a:t>y</a:t>
            </a:r>
            <a:r>
              <a:rPr sz="2000" dirty="0">
                <a:latin typeface="Times New Roman"/>
                <a:cs typeface="Times New Roman"/>
              </a:rPr>
              <a:t>)</a:t>
            </a:r>
          </a:p>
        </p:txBody>
      </p:sp>
      <p:sp>
        <p:nvSpPr>
          <p:cNvPr id="10" name="object 10"/>
          <p:cNvSpPr txBox="1"/>
          <p:nvPr/>
        </p:nvSpPr>
        <p:spPr>
          <a:xfrm>
            <a:off x="8263047" y="2146288"/>
            <a:ext cx="3606800" cy="589905"/>
          </a:xfrm>
          <a:prstGeom prst="rect">
            <a:avLst/>
          </a:prstGeom>
        </p:spPr>
        <p:txBody>
          <a:bodyPr vert="horz" wrap="square" lIns="0" tIns="0" rIns="0" bIns="0" rtlCol="0">
            <a:spAutoFit/>
          </a:bodyPr>
          <a:lstStyle/>
          <a:p>
            <a:pPr marL="12700">
              <a:lnSpc>
                <a:spcPts val="2330"/>
              </a:lnSpc>
            </a:pPr>
            <a:r>
              <a:rPr sz="2000" b="1" spc="-25" dirty="0">
                <a:latin typeface="Times New Roman"/>
                <a:cs typeface="Times New Roman"/>
              </a:rPr>
              <a:t>P</a:t>
            </a:r>
            <a:r>
              <a:rPr sz="2000" b="1" spc="-50" dirty="0">
                <a:latin typeface="Times New Roman"/>
                <a:cs typeface="Times New Roman"/>
              </a:rPr>
              <a:t>r</a:t>
            </a:r>
            <a:r>
              <a:rPr sz="2000" b="1" dirty="0">
                <a:latin typeface="Times New Roman"/>
                <a:cs typeface="Times New Roman"/>
              </a:rPr>
              <a:t>o</a:t>
            </a:r>
            <a:r>
              <a:rPr sz="2000" b="1" spc="-10" dirty="0">
                <a:latin typeface="Times New Roman"/>
                <a:cs typeface="Times New Roman"/>
              </a:rPr>
              <a:t>jec</a:t>
            </a:r>
            <a:r>
              <a:rPr sz="2000" b="1" spc="-5" dirty="0">
                <a:latin typeface="Times New Roman"/>
                <a:cs typeface="Times New Roman"/>
              </a:rPr>
              <a:t>t</a:t>
            </a:r>
            <a:r>
              <a:rPr sz="2000" spc="-10" dirty="0">
                <a:latin typeface="Times New Roman"/>
                <a:cs typeface="Times New Roman"/>
              </a:rPr>
              <a:t>(</a:t>
            </a:r>
            <a:r>
              <a:rPr sz="2000" u="heavy" dirty="0">
                <a:latin typeface="Times New Roman"/>
                <a:cs typeface="Times New Roman"/>
              </a:rPr>
              <a:t>Pno</a:t>
            </a:r>
            <a:r>
              <a:rPr sz="2000" dirty="0">
                <a:latin typeface="Times New Roman"/>
                <a:cs typeface="Times New Roman"/>
              </a:rPr>
              <a:t>,</a:t>
            </a:r>
            <a:r>
              <a:rPr sz="2000" spc="35" dirty="0">
                <a:latin typeface="Times New Roman"/>
                <a:cs typeface="Times New Roman"/>
              </a:rPr>
              <a:t> </a:t>
            </a:r>
            <a:r>
              <a:rPr sz="2000" dirty="0">
                <a:latin typeface="Times New Roman"/>
                <a:cs typeface="Times New Roman"/>
              </a:rPr>
              <a:t>Pn</a:t>
            </a:r>
            <a:r>
              <a:rPr sz="2000" spc="-10" dirty="0">
                <a:latin typeface="Times New Roman"/>
                <a:cs typeface="Times New Roman"/>
              </a:rPr>
              <a:t>a</a:t>
            </a:r>
            <a:r>
              <a:rPr sz="2000" dirty="0">
                <a:latin typeface="Times New Roman"/>
                <a:cs typeface="Times New Roman"/>
              </a:rPr>
              <a:t>m</a:t>
            </a:r>
            <a:r>
              <a:rPr sz="2000" spc="-10" dirty="0">
                <a:latin typeface="Times New Roman"/>
                <a:cs typeface="Times New Roman"/>
              </a:rPr>
              <a:t>e</a:t>
            </a:r>
            <a:r>
              <a:rPr sz="2000" dirty="0">
                <a:latin typeface="Times New Roman"/>
                <a:cs typeface="Times New Roman"/>
              </a:rPr>
              <a:t>,</a:t>
            </a:r>
            <a:r>
              <a:rPr sz="2000" spc="-25" dirty="0">
                <a:latin typeface="Times New Roman"/>
                <a:cs typeface="Times New Roman"/>
              </a:rPr>
              <a:t> </a:t>
            </a:r>
            <a:r>
              <a:rPr sz="2000" spc="-20" dirty="0">
                <a:latin typeface="Times New Roman"/>
                <a:cs typeface="Times New Roman"/>
              </a:rPr>
              <a:t>B</a:t>
            </a:r>
            <a:r>
              <a:rPr sz="2000" dirty="0">
                <a:latin typeface="Times New Roman"/>
                <a:cs typeface="Times New Roman"/>
              </a:rPr>
              <a:t>ud</a:t>
            </a:r>
            <a:r>
              <a:rPr sz="2000" spc="-25" dirty="0">
                <a:latin typeface="Times New Roman"/>
                <a:cs typeface="Times New Roman"/>
              </a:rPr>
              <a:t>g</a:t>
            </a:r>
            <a:r>
              <a:rPr sz="2000" spc="-10" dirty="0">
                <a:latin typeface="Times New Roman"/>
                <a:cs typeface="Times New Roman"/>
              </a:rPr>
              <a:t>e</a:t>
            </a:r>
            <a:r>
              <a:rPr sz="2000" dirty="0">
                <a:latin typeface="Times New Roman"/>
                <a:cs typeface="Times New Roman"/>
              </a:rPr>
              <a:t>t,</a:t>
            </a:r>
            <a:r>
              <a:rPr sz="2000" spc="40"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a:t>
            </a:r>
          </a:p>
          <a:p>
            <a:pPr marL="12700">
              <a:lnSpc>
                <a:spcPts val="2330"/>
              </a:lnSpc>
            </a:pPr>
            <a:r>
              <a:rPr sz="2000" b="1" spc="-120" dirty="0">
                <a:latin typeface="Times New Roman"/>
                <a:cs typeface="Times New Roman"/>
              </a:rPr>
              <a:t>W</a:t>
            </a:r>
            <a:r>
              <a:rPr sz="2000" b="1" dirty="0">
                <a:latin typeface="Times New Roman"/>
                <a:cs typeface="Times New Roman"/>
              </a:rPr>
              <a:t>o</a:t>
            </a:r>
            <a:r>
              <a:rPr sz="2000" b="1" spc="-10" dirty="0">
                <a:latin typeface="Times New Roman"/>
                <a:cs typeface="Times New Roman"/>
              </a:rPr>
              <a:t>r</a:t>
            </a:r>
            <a:r>
              <a:rPr sz="2000" b="1" spc="5" dirty="0">
                <a:latin typeface="Times New Roman"/>
                <a:cs typeface="Times New Roman"/>
              </a:rPr>
              <a:t>k</a:t>
            </a:r>
            <a:r>
              <a:rPr sz="2000" b="1" dirty="0">
                <a:latin typeface="Times New Roman"/>
                <a:cs typeface="Times New Roman"/>
              </a:rPr>
              <a:t>s</a:t>
            </a:r>
            <a:r>
              <a:rPr sz="2000" spc="-10" dirty="0">
                <a:latin typeface="Times New Roman"/>
                <a:cs typeface="Times New Roman"/>
              </a:rPr>
              <a:t>(</a:t>
            </a:r>
            <a:r>
              <a:rPr sz="2000" u="heavy" dirty="0">
                <a:latin typeface="Times New Roman"/>
                <a:cs typeface="Times New Roman"/>
              </a:rPr>
              <a:t>Eno, Pn</a:t>
            </a:r>
            <a:r>
              <a:rPr sz="2000" u="heavy" spc="5" dirty="0">
                <a:latin typeface="Times New Roman"/>
                <a:cs typeface="Times New Roman"/>
              </a:rPr>
              <a:t>o</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Resp,  Du</a:t>
            </a:r>
            <a:r>
              <a:rPr sz="2000" spc="-10" dirty="0">
                <a:latin typeface="Times New Roman"/>
                <a:cs typeface="Times New Roman"/>
              </a:rPr>
              <a:t>r</a:t>
            </a:r>
            <a:r>
              <a:rPr sz="2000" dirty="0">
                <a:latin typeface="Times New Roman"/>
                <a:cs typeface="Times New Roman"/>
              </a:rPr>
              <a:t>)</a:t>
            </a:r>
          </a:p>
        </p:txBody>
      </p:sp>
      <p:sp>
        <p:nvSpPr>
          <p:cNvPr id="11" name="object 11"/>
          <p:cNvSpPr/>
          <p:nvPr/>
        </p:nvSpPr>
        <p:spPr>
          <a:xfrm>
            <a:off x="906757" y="2888815"/>
            <a:ext cx="1858010" cy="1572260"/>
          </a:xfrm>
          <a:custGeom>
            <a:avLst/>
            <a:gdLst/>
            <a:ahLst/>
            <a:cxnLst/>
            <a:rect l="l" t="t" r="r" b="b"/>
            <a:pathLst>
              <a:path w="1858010" h="1572260">
                <a:moveTo>
                  <a:pt x="0" y="1571640"/>
                </a:moveTo>
                <a:lnTo>
                  <a:pt x="1857390" y="0"/>
                </a:lnTo>
              </a:path>
            </a:pathLst>
          </a:custGeom>
          <a:ln w="28574">
            <a:solidFill>
              <a:srgbClr val="C00000"/>
            </a:solidFill>
          </a:ln>
        </p:spPr>
        <p:txBody>
          <a:bodyPr wrap="square" lIns="0" tIns="0" rIns="0" bIns="0" rtlCol="0"/>
          <a:lstStyle/>
          <a:p>
            <a:endParaRPr/>
          </a:p>
        </p:txBody>
      </p:sp>
      <p:sp>
        <p:nvSpPr>
          <p:cNvPr id="12" name="object 12"/>
          <p:cNvSpPr/>
          <p:nvPr/>
        </p:nvSpPr>
        <p:spPr>
          <a:xfrm>
            <a:off x="4488758" y="2982441"/>
            <a:ext cx="3479586" cy="1304250"/>
          </a:xfrm>
          <a:custGeom>
            <a:avLst/>
            <a:gdLst/>
            <a:ahLst/>
            <a:cxnLst/>
            <a:rect l="l" t="t" r="r" b="b"/>
            <a:pathLst>
              <a:path w="3929379" h="1500504">
                <a:moveTo>
                  <a:pt x="0" y="249935"/>
                </a:moveTo>
                <a:lnTo>
                  <a:pt x="3271" y="209393"/>
                </a:lnTo>
                <a:lnTo>
                  <a:pt x="12741" y="170933"/>
                </a:lnTo>
                <a:lnTo>
                  <a:pt x="27895" y="135072"/>
                </a:lnTo>
                <a:lnTo>
                  <a:pt x="48220" y="102323"/>
                </a:lnTo>
                <a:lnTo>
                  <a:pt x="73201" y="73201"/>
                </a:lnTo>
                <a:lnTo>
                  <a:pt x="102323" y="48220"/>
                </a:lnTo>
                <a:lnTo>
                  <a:pt x="135072" y="27895"/>
                </a:lnTo>
                <a:lnTo>
                  <a:pt x="170933" y="12741"/>
                </a:lnTo>
                <a:lnTo>
                  <a:pt x="209393" y="3271"/>
                </a:lnTo>
                <a:lnTo>
                  <a:pt x="249935" y="0"/>
                </a:lnTo>
                <a:lnTo>
                  <a:pt x="3678935" y="0"/>
                </a:lnTo>
                <a:lnTo>
                  <a:pt x="3699453" y="828"/>
                </a:lnTo>
                <a:lnTo>
                  <a:pt x="3719511" y="3271"/>
                </a:lnTo>
                <a:lnTo>
                  <a:pt x="3757997" y="12741"/>
                </a:lnTo>
                <a:lnTo>
                  <a:pt x="3793879" y="27895"/>
                </a:lnTo>
                <a:lnTo>
                  <a:pt x="3826643" y="48220"/>
                </a:lnTo>
                <a:lnTo>
                  <a:pt x="3855777" y="73201"/>
                </a:lnTo>
                <a:lnTo>
                  <a:pt x="3880765" y="102323"/>
                </a:lnTo>
                <a:lnTo>
                  <a:pt x="3901094" y="135072"/>
                </a:lnTo>
                <a:lnTo>
                  <a:pt x="3916251" y="170933"/>
                </a:lnTo>
                <a:lnTo>
                  <a:pt x="3925722" y="209393"/>
                </a:lnTo>
                <a:lnTo>
                  <a:pt x="3928993" y="249935"/>
                </a:lnTo>
                <a:lnTo>
                  <a:pt x="3928993" y="1250076"/>
                </a:lnTo>
                <a:lnTo>
                  <a:pt x="3928165" y="1270594"/>
                </a:lnTo>
                <a:lnTo>
                  <a:pt x="3921730" y="1310191"/>
                </a:lnTo>
                <a:lnTo>
                  <a:pt x="3909351" y="1347440"/>
                </a:lnTo>
                <a:lnTo>
                  <a:pt x="3891544" y="1381827"/>
                </a:lnTo>
                <a:lnTo>
                  <a:pt x="3868821" y="1412840"/>
                </a:lnTo>
                <a:lnTo>
                  <a:pt x="3841696" y="1439964"/>
                </a:lnTo>
                <a:lnTo>
                  <a:pt x="3810683" y="1462686"/>
                </a:lnTo>
                <a:lnTo>
                  <a:pt x="3776296" y="1480493"/>
                </a:lnTo>
                <a:lnTo>
                  <a:pt x="3739048" y="1492870"/>
                </a:lnTo>
                <a:lnTo>
                  <a:pt x="3699453" y="1499305"/>
                </a:lnTo>
                <a:lnTo>
                  <a:pt x="3678935" y="1500134"/>
                </a:lnTo>
                <a:lnTo>
                  <a:pt x="249935" y="1500134"/>
                </a:lnTo>
                <a:lnTo>
                  <a:pt x="229436" y="1499305"/>
                </a:lnTo>
                <a:lnTo>
                  <a:pt x="209393" y="1496863"/>
                </a:lnTo>
                <a:lnTo>
                  <a:pt x="170933" y="1487392"/>
                </a:lnTo>
                <a:lnTo>
                  <a:pt x="135072" y="1472236"/>
                </a:lnTo>
                <a:lnTo>
                  <a:pt x="102323" y="1451908"/>
                </a:lnTo>
                <a:lnTo>
                  <a:pt x="73201" y="1426920"/>
                </a:lnTo>
                <a:lnTo>
                  <a:pt x="48220" y="1397788"/>
                </a:lnTo>
                <a:lnTo>
                  <a:pt x="27895" y="1365023"/>
                </a:lnTo>
                <a:lnTo>
                  <a:pt x="12741" y="1329141"/>
                </a:lnTo>
                <a:lnTo>
                  <a:pt x="3271" y="1290654"/>
                </a:lnTo>
                <a:lnTo>
                  <a:pt x="0" y="1250076"/>
                </a:lnTo>
                <a:lnTo>
                  <a:pt x="0" y="249935"/>
                </a:lnTo>
                <a:close/>
              </a:path>
            </a:pathLst>
          </a:custGeom>
          <a:ln w="25399">
            <a:solidFill>
              <a:srgbClr val="C00000"/>
            </a:solidFill>
          </a:ln>
        </p:spPr>
        <p:txBody>
          <a:bodyPr wrap="square" lIns="0" tIns="0" rIns="0" bIns="0" rtlCol="0"/>
          <a:lstStyle/>
          <a:p>
            <a:endParaRPr/>
          </a:p>
        </p:txBody>
      </p:sp>
      <p:sp>
        <p:nvSpPr>
          <p:cNvPr id="13" name="object 13"/>
          <p:cNvSpPr txBox="1"/>
          <p:nvPr/>
        </p:nvSpPr>
        <p:spPr>
          <a:xfrm>
            <a:off x="4432453" y="3093145"/>
            <a:ext cx="3592195" cy="1107996"/>
          </a:xfrm>
          <a:prstGeom prst="rect">
            <a:avLst/>
          </a:prstGeom>
        </p:spPr>
        <p:txBody>
          <a:bodyPr vert="horz" wrap="square" lIns="0" tIns="0" rIns="0" bIns="0" rtlCol="0">
            <a:spAutoFit/>
          </a:bodyPr>
          <a:lstStyle/>
          <a:p>
            <a:pPr marL="12700" marR="5080" indent="1270" algn="ctr"/>
            <a:r>
              <a:rPr b="1" spc="-5" dirty="0">
                <a:solidFill>
                  <a:srgbClr val="C00000"/>
                </a:solidFill>
                <a:latin typeface="Arial"/>
                <a:cs typeface="Arial"/>
              </a:rPr>
              <a:t>Impossibl</a:t>
            </a:r>
            <a:r>
              <a:rPr b="1" dirty="0">
                <a:solidFill>
                  <a:srgbClr val="C00000"/>
                </a:solidFill>
                <a:latin typeface="Arial"/>
                <a:cs typeface="Arial"/>
              </a:rPr>
              <a:t>e</a:t>
            </a:r>
            <a:r>
              <a:rPr b="1" spc="-25" dirty="0">
                <a:solidFill>
                  <a:srgbClr val="C00000"/>
                </a:solidFill>
                <a:latin typeface="Arial"/>
                <a:cs typeface="Arial"/>
              </a:rPr>
              <a:t> </a:t>
            </a:r>
            <a:r>
              <a:rPr b="1" spc="-5" dirty="0" smtClean="0">
                <a:solidFill>
                  <a:srgbClr val="C00000"/>
                </a:solidFill>
                <a:latin typeface="Arial"/>
                <a:cs typeface="Arial"/>
              </a:rPr>
              <a:t>d</a:t>
            </a:r>
            <a:r>
              <a:rPr lang="fr-FR" b="1" dirty="0" smtClean="0">
                <a:solidFill>
                  <a:srgbClr val="C00000"/>
                </a:solidFill>
                <a:latin typeface="Arial"/>
                <a:cs typeface="Arial"/>
              </a:rPr>
              <a:t>’afficher à coté d’</a:t>
            </a:r>
            <a:r>
              <a:rPr b="1" spc="-5" dirty="0" err="1" smtClean="0">
                <a:solidFill>
                  <a:srgbClr val="C00000"/>
                </a:solidFill>
                <a:latin typeface="Arial"/>
                <a:cs typeface="Arial"/>
              </a:rPr>
              <a:t>une</a:t>
            </a:r>
            <a:r>
              <a:rPr b="1" spc="-5" dirty="0" smtClean="0">
                <a:solidFill>
                  <a:srgbClr val="C00000"/>
                </a:solidFill>
                <a:latin typeface="Arial"/>
                <a:cs typeface="Arial"/>
              </a:rPr>
              <a:t> </a:t>
            </a:r>
            <a:r>
              <a:rPr b="1" dirty="0">
                <a:solidFill>
                  <a:srgbClr val="C00000"/>
                </a:solidFill>
                <a:latin typeface="Arial"/>
                <a:cs typeface="Arial"/>
              </a:rPr>
              <a:t>fonction</a:t>
            </a:r>
            <a:r>
              <a:rPr b="1" spc="-20" dirty="0">
                <a:solidFill>
                  <a:srgbClr val="C00000"/>
                </a:solidFill>
                <a:latin typeface="Arial"/>
                <a:cs typeface="Arial"/>
              </a:rPr>
              <a:t> </a:t>
            </a:r>
            <a:r>
              <a:rPr b="1" dirty="0" err="1">
                <a:solidFill>
                  <a:srgbClr val="C00000"/>
                </a:solidFill>
                <a:latin typeface="Arial"/>
                <a:cs typeface="Arial"/>
              </a:rPr>
              <a:t>d’agrégation</a:t>
            </a:r>
            <a:r>
              <a:rPr b="1" dirty="0">
                <a:solidFill>
                  <a:srgbClr val="C00000"/>
                </a:solidFill>
                <a:latin typeface="Arial"/>
                <a:cs typeface="Arial"/>
              </a:rPr>
              <a:t> </a:t>
            </a:r>
            <a:r>
              <a:rPr b="1" dirty="0" smtClean="0">
                <a:solidFill>
                  <a:srgbClr val="C00000"/>
                </a:solidFill>
                <a:latin typeface="Arial"/>
                <a:cs typeface="Arial"/>
              </a:rPr>
              <a:t>un </a:t>
            </a:r>
            <a:r>
              <a:rPr b="1" dirty="0" err="1">
                <a:solidFill>
                  <a:srgbClr val="C00000"/>
                </a:solidFill>
                <a:latin typeface="Arial"/>
                <a:cs typeface="Arial"/>
              </a:rPr>
              <a:t>attri</a:t>
            </a:r>
            <a:r>
              <a:rPr b="1" spc="-10" dirty="0" err="1">
                <a:solidFill>
                  <a:srgbClr val="C00000"/>
                </a:solidFill>
                <a:latin typeface="Arial"/>
                <a:cs typeface="Arial"/>
              </a:rPr>
              <a:t>b</a:t>
            </a:r>
            <a:r>
              <a:rPr b="1" dirty="0" err="1">
                <a:solidFill>
                  <a:srgbClr val="C00000"/>
                </a:solidFill>
                <a:latin typeface="Arial"/>
                <a:cs typeface="Arial"/>
              </a:rPr>
              <a:t>ut</a:t>
            </a:r>
            <a:r>
              <a:rPr b="1" spc="-25" dirty="0">
                <a:solidFill>
                  <a:srgbClr val="C00000"/>
                </a:solidFill>
                <a:latin typeface="Arial"/>
                <a:cs typeface="Arial"/>
              </a:rPr>
              <a:t> </a:t>
            </a:r>
            <a:r>
              <a:rPr b="1" dirty="0" err="1" smtClean="0">
                <a:solidFill>
                  <a:srgbClr val="C00000"/>
                </a:solidFill>
                <a:latin typeface="Arial"/>
                <a:cs typeface="Arial"/>
              </a:rPr>
              <a:t>s’</a:t>
            </a:r>
            <a:r>
              <a:rPr b="1" spc="-10" dirty="0" err="1" smtClean="0">
                <a:solidFill>
                  <a:srgbClr val="C00000"/>
                </a:solidFill>
                <a:latin typeface="Arial"/>
                <a:cs typeface="Arial"/>
              </a:rPr>
              <a:t>i</a:t>
            </a:r>
            <a:r>
              <a:rPr b="1" dirty="0" err="1" smtClean="0">
                <a:solidFill>
                  <a:srgbClr val="C00000"/>
                </a:solidFill>
                <a:latin typeface="Arial"/>
                <a:cs typeface="Arial"/>
              </a:rPr>
              <a:t>l</a:t>
            </a:r>
            <a:r>
              <a:rPr b="1" dirty="0" smtClean="0">
                <a:solidFill>
                  <a:srgbClr val="C00000"/>
                </a:solidFill>
                <a:latin typeface="Arial"/>
                <a:cs typeface="Arial"/>
              </a:rPr>
              <a:t> </a:t>
            </a:r>
            <a:r>
              <a:rPr b="1" dirty="0" err="1">
                <a:solidFill>
                  <a:srgbClr val="C00000"/>
                </a:solidFill>
                <a:latin typeface="Arial"/>
                <a:cs typeface="Arial"/>
              </a:rPr>
              <a:t>n’y</a:t>
            </a:r>
            <a:r>
              <a:rPr b="1" spc="-10" dirty="0">
                <a:solidFill>
                  <a:srgbClr val="C00000"/>
                </a:solidFill>
                <a:latin typeface="Arial"/>
                <a:cs typeface="Arial"/>
              </a:rPr>
              <a:t> </a:t>
            </a:r>
            <a:r>
              <a:rPr lang="fr-FR" b="1" dirty="0" smtClean="0">
                <a:solidFill>
                  <a:srgbClr val="C00000"/>
                </a:solidFill>
                <a:latin typeface="Arial"/>
                <a:cs typeface="Arial"/>
              </a:rPr>
              <a:t>est </a:t>
            </a:r>
            <a:r>
              <a:rPr b="1" dirty="0" smtClean="0">
                <a:solidFill>
                  <a:srgbClr val="C00000"/>
                </a:solidFill>
                <a:latin typeface="Arial"/>
                <a:cs typeface="Arial"/>
              </a:rPr>
              <a:t> </a:t>
            </a:r>
            <a:r>
              <a:rPr b="1" dirty="0">
                <a:solidFill>
                  <a:srgbClr val="C00000"/>
                </a:solidFill>
                <a:latin typeface="Arial"/>
                <a:cs typeface="Arial"/>
              </a:rPr>
              <a:t>pas</a:t>
            </a:r>
            <a:r>
              <a:rPr b="1" spc="-25" dirty="0">
                <a:solidFill>
                  <a:srgbClr val="C00000"/>
                </a:solidFill>
                <a:latin typeface="Arial"/>
                <a:cs typeface="Arial"/>
              </a:rPr>
              <a:t> </a:t>
            </a:r>
            <a:r>
              <a:rPr lang="fr-FR" b="1" dirty="0" smtClean="0">
                <a:solidFill>
                  <a:srgbClr val="C00000"/>
                </a:solidFill>
                <a:latin typeface="Arial"/>
                <a:cs typeface="Arial"/>
              </a:rPr>
              <a:t>dans </a:t>
            </a:r>
            <a:r>
              <a:rPr b="1" dirty="0" smtClean="0">
                <a:solidFill>
                  <a:srgbClr val="C00000"/>
                </a:solidFill>
                <a:latin typeface="Arial"/>
                <a:cs typeface="Arial"/>
              </a:rPr>
              <a:t> </a:t>
            </a:r>
            <a:r>
              <a:rPr b="1" dirty="0">
                <a:solidFill>
                  <a:srgbClr val="C00000"/>
                </a:solidFill>
                <a:latin typeface="Arial"/>
                <a:cs typeface="Arial"/>
              </a:rPr>
              <a:t>clause GROUP</a:t>
            </a:r>
            <a:r>
              <a:rPr b="1" spc="-45" dirty="0">
                <a:solidFill>
                  <a:srgbClr val="C00000"/>
                </a:solidFill>
                <a:latin typeface="Arial"/>
                <a:cs typeface="Arial"/>
              </a:rPr>
              <a:t> </a:t>
            </a:r>
            <a:r>
              <a:rPr b="1" dirty="0">
                <a:solidFill>
                  <a:srgbClr val="C00000"/>
                </a:solidFill>
                <a:latin typeface="Arial"/>
                <a:cs typeface="Arial"/>
              </a:rPr>
              <a:t>BY</a:t>
            </a:r>
            <a:r>
              <a:rPr b="1" spc="-25" dirty="0">
                <a:solidFill>
                  <a:srgbClr val="C00000"/>
                </a:solidFill>
                <a:latin typeface="Arial"/>
                <a:cs typeface="Arial"/>
              </a:rPr>
              <a:t> </a:t>
            </a:r>
            <a:r>
              <a:rPr b="1" dirty="0">
                <a:solidFill>
                  <a:srgbClr val="C00000"/>
                </a:solidFill>
                <a:latin typeface="Arial"/>
                <a:cs typeface="Arial"/>
              </a:rPr>
              <a:t>!</a:t>
            </a:r>
            <a:endParaRPr dirty="0">
              <a:latin typeface="Arial"/>
              <a:cs typeface="Arial"/>
            </a:endParaRPr>
          </a:p>
        </p:txBody>
      </p:sp>
      <p:graphicFrame>
        <p:nvGraphicFramePr>
          <p:cNvPr id="6" name="object 6"/>
          <p:cNvGraphicFramePr>
            <a:graphicFrameLocks noGrp="1"/>
          </p:cNvGraphicFramePr>
          <p:nvPr>
            <p:extLst>
              <p:ext uri="{D42A27DB-BD31-4B8C-83A1-F6EECF244321}">
                <p14:modId xmlns:p14="http://schemas.microsoft.com/office/powerpoint/2010/main" val="3437641748"/>
              </p:ext>
            </p:extLst>
          </p:nvPr>
        </p:nvGraphicFramePr>
        <p:xfrm>
          <a:off x="741545" y="5019834"/>
          <a:ext cx="9776737" cy="1778586"/>
        </p:xfrm>
        <a:graphic>
          <a:graphicData uri="http://schemas.openxmlformats.org/drawingml/2006/table">
            <a:tbl>
              <a:tblPr firstRow="1" bandRow="1">
                <a:tableStyleId>{2D5ABB26-0587-4C30-8999-92F81FD0307C}</a:tableStyleId>
              </a:tblPr>
              <a:tblGrid>
                <a:gridCol w="1659191"/>
                <a:gridCol w="3940103"/>
                <a:gridCol w="4177443"/>
              </a:tblGrid>
              <a:tr h="386353">
                <a:tc>
                  <a:txBody>
                    <a:bodyPr/>
                    <a:lstStyle/>
                    <a:p>
                      <a:pPr marL="34925">
                        <a:lnSpc>
                          <a:spcPct val="100000"/>
                        </a:lnSpc>
                      </a:pPr>
                      <a:r>
                        <a:rPr sz="2000" b="1" spc="-5" dirty="0">
                          <a:solidFill>
                            <a:srgbClr val="000098"/>
                          </a:solidFill>
                          <a:latin typeface="Courier New"/>
                          <a:cs typeface="Courier New"/>
                        </a:rPr>
                        <a:t>SELECT</a:t>
                      </a:r>
                      <a:endParaRPr sz="2000" dirty="0">
                        <a:latin typeface="Courier New"/>
                        <a:cs typeface="Courier New"/>
                      </a:endParaRPr>
                    </a:p>
                  </a:txBody>
                  <a:tcPr marL="0" marR="0" marT="0" marB="0"/>
                </a:tc>
                <a:tc>
                  <a:txBody>
                    <a:bodyPr/>
                    <a:lstStyle/>
                    <a:p>
                      <a:pPr marL="83820">
                        <a:lnSpc>
                          <a:spcPct val="100000"/>
                        </a:lnSpc>
                        <a:tabLst>
                          <a:tab pos="845819" algn="l"/>
                        </a:tabLst>
                      </a:pPr>
                      <a:r>
                        <a:rPr sz="2000" spc="-5" dirty="0">
                          <a:solidFill>
                            <a:srgbClr val="000098"/>
                          </a:solidFill>
                          <a:latin typeface="Courier New"/>
                          <a:cs typeface="Courier New"/>
                        </a:rPr>
                        <a:t>Pno</a:t>
                      </a:r>
                      <a:r>
                        <a:rPr sz="2000" dirty="0">
                          <a:solidFill>
                            <a:srgbClr val="000098"/>
                          </a:solidFill>
                          <a:latin typeface="Courier New"/>
                          <a:cs typeface="Courier New"/>
                        </a:rPr>
                        <a:t>,</a:t>
                      </a:r>
                      <a:r>
                        <a:rPr sz="2000" dirty="0">
                          <a:solidFill>
                            <a:srgbClr val="000098"/>
                          </a:solidFill>
                          <a:latin typeface="Times New Roman"/>
                          <a:cs typeface="Times New Roman"/>
                        </a:rPr>
                        <a:t>	</a:t>
                      </a:r>
                      <a:r>
                        <a:rPr sz="2000" spc="-5" dirty="0">
                          <a:solidFill>
                            <a:srgbClr val="000098"/>
                          </a:solidFill>
                          <a:latin typeface="Courier New"/>
                          <a:cs typeface="Courier New"/>
                        </a:rPr>
                        <a:t>Budget</a:t>
                      </a:r>
                      <a:endParaRPr sz="2000" dirty="0">
                        <a:latin typeface="Courier New"/>
                        <a:cs typeface="Courier New"/>
                      </a:endParaRPr>
                    </a:p>
                  </a:txBody>
                  <a:tcPr marL="0" marR="0" marT="0" marB="0"/>
                </a:tc>
                <a:tc>
                  <a:txBody>
                    <a:bodyPr/>
                    <a:lstStyle/>
                    <a:p>
                      <a:endParaRPr sz="2000">
                        <a:latin typeface="Courier New"/>
                        <a:cs typeface="Courier New"/>
                      </a:endParaRPr>
                    </a:p>
                  </a:txBody>
                  <a:tcPr marL="0" marR="0" marT="0" marB="0"/>
                </a:tc>
              </a:tr>
              <a:tr h="391158">
                <a:tc>
                  <a:txBody>
                    <a:bodyPr/>
                    <a:lstStyle/>
                    <a:p>
                      <a:pPr marL="34925">
                        <a:lnSpc>
                          <a:spcPct val="100000"/>
                        </a:lnSpc>
                      </a:pPr>
                      <a:r>
                        <a:rPr sz="2000" b="1" spc="-5" dirty="0">
                          <a:solidFill>
                            <a:srgbClr val="000098"/>
                          </a:solidFill>
                          <a:latin typeface="Courier New"/>
                          <a:cs typeface="Courier New"/>
                        </a:rPr>
                        <a:t>FROM</a:t>
                      </a:r>
                      <a:endParaRPr sz="2000">
                        <a:latin typeface="Courier New"/>
                        <a:cs typeface="Courier New"/>
                      </a:endParaRPr>
                    </a:p>
                  </a:txBody>
                  <a:tcPr marL="0" marR="0" marT="0" marB="0"/>
                </a:tc>
                <a:tc>
                  <a:txBody>
                    <a:bodyPr/>
                    <a:lstStyle/>
                    <a:p>
                      <a:pPr marL="68580">
                        <a:lnSpc>
                          <a:spcPct val="100000"/>
                        </a:lnSpc>
                      </a:pPr>
                      <a:r>
                        <a:rPr sz="2000" spc="-5" dirty="0">
                          <a:solidFill>
                            <a:srgbClr val="000098"/>
                          </a:solidFill>
                          <a:latin typeface="Courier New"/>
                          <a:cs typeface="Courier New"/>
                        </a:rPr>
                        <a:t>Project</a:t>
                      </a:r>
                      <a:endParaRPr sz="2000" dirty="0">
                        <a:latin typeface="Courier New"/>
                        <a:cs typeface="Courier New"/>
                      </a:endParaRPr>
                    </a:p>
                  </a:txBody>
                  <a:tcPr marL="0" marR="0" marT="0" marB="0"/>
                </a:tc>
                <a:tc>
                  <a:txBody>
                    <a:bodyPr/>
                    <a:lstStyle/>
                    <a:p>
                      <a:endParaRPr sz="2000" dirty="0">
                        <a:latin typeface="Courier New"/>
                        <a:cs typeface="Courier New"/>
                      </a:endParaRPr>
                    </a:p>
                  </a:txBody>
                  <a:tcPr marL="0" marR="0" marT="0" marB="0"/>
                </a:tc>
              </a:tr>
              <a:tr h="391475">
                <a:tc>
                  <a:txBody>
                    <a:bodyPr/>
                    <a:lstStyle/>
                    <a:p>
                      <a:pPr marL="34925">
                        <a:lnSpc>
                          <a:spcPct val="100000"/>
                        </a:lnSpc>
                      </a:pPr>
                      <a:r>
                        <a:rPr sz="2000" b="1" spc="-5" dirty="0">
                          <a:solidFill>
                            <a:srgbClr val="000098"/>
                          </a:solidFill>
                          <a:latin typeface="Courier New"/>
                          <a:cs typeface="Courier New"/>
                        </a:rPr>
                        <a:t>WHERE</a:t>
                      </a:r>
                      <a:endParaRPr sz="2000">
                        <a:latin typeface="Courier New"/>
                        <a:cs typeface="Courier New"/>
                      </a:endParaRPr>
                    </a:p>
                  </a:txBody>
                  <a:tcPr marL="0" marR="0" marT="0" marB="0"/>
                </a:tc>
                <a:tc>
                  <a:txBody>
                    <a:bodyPr/>
                    <a:lstStyle/>
                    <a:p>
                      <a:pPr marL="68580">
                        <a:lnSpc>
                          <a:spcPct val="100000"/>
                        </a:lnSpc>
                      </a:pPr>
                      <a:r>
                        <a:rPr sz="2000" spc="-5" dirty="0">
                          <a:solidFill>
                            <a:srgbClr val="000098"/>
                          </a:solidFill>
                          <a:latin typeface="Courier New"/>
                          <a:cs typeface="Courier New"/>
                        </a:rPr>
                        <a:t>Cit</a:t>
                      </a:r>
                      <a:r>
                        <a:rPr sz="2000" dirty="0">
                          <a:solidFill>
                            <a:srgbClr val="000098"/>
                          </a:solidFill>
                          <a:latin typeface="Courier New"/>
                          <a:cs typeface="Courier New"/>
                        </a:rPr>
                        <a:t>y</a:t>
                      </a:r>
                      <a:r>
                        <a:rPr sz="2000" spc="-5" dirty="0">
                          <a:solidFill>
                            <a:srgbClr val="000098"/>
                          </a:solidFill>
                          <a:latin typeface="Courier New"/>
                          <a:cs typeface="Courier New"/>
                        </a:rPr>
                        <a:t> </a:t>
                      </a:r>
                      <a:r>
                        <a:rPr sz="2000" dirty="0">
                          <a:solidFill>
                            <a:srgbClr val="000098"/>
                          </a:solidFill>
                          <a:latin typeface="Courier New"/>
                          <a:cs typeface="Courier New"/>
                        </a:rPr>
                        <a:t>=</a:t>
                      </a:r>
                      <a:r>
                        <a:rPr sz="2000" spc="-5" dirty="0">
                          <a:solidFill>
                            <a:srgbClr val="000098"/>
                          </a:solidFill>
                          <a:latin typeface="Courier New"/>
                          <a:cs typeface="Courier New"/>
                        </a:rPr>
                        <a:t> ’Paris’</a:t>
                      </a:r>
                      <a:endParaRPr sz="2000" dirty="0">
                        <a:latin typeface="Courier New"/>
                        <a:cs typeface="Courier New"/>
                      </a:endParaRPr>
                    </a:p>
                  </a:txBody>
                  <a:tcPr marL="0" marR="0" marT="0" marB="0"/>
                </a:tc>
                <a:tc>
                  <a:txBody>
                    <a:bodyPr/>
                    <a:lstStyle/>
                    <a:p>
                      <a:endParaRPr sz="2000">
                        <a:latin typeface="Courier New"/>
                        <a:cs typeface="Courier New"/>
                      </a:endParaRPr>
                    </a:p>
                  </a:txBody>
                  <a:tcPr marL="0" marR="0" marT="0" marB="0"/>
                </a:tc>
              </a:tr>
              <a:tr h="386036">
                <a:tc>
                  <a:txBody>
                    <a:bodyPr/>
                    <a:lstStyle/>
                    <a:p>
                      <a:endParaRPr sz="2000" dirty="0">
                        <a:latin typeface="Courier New"/>
                        <a:cs typeface="Courier New"/>
                      </a:endParaRPr>
                    </a:p>
                  </a:txBody>
                  <a:tcPr marL="0" marR="0" marT="0" marB="0"/>
                </a:tc>
                <a:tc>
                  <a:txBody>
                    <a:bodyPr/>
                    <a:lstStyle/>
                    <a:p>
                      <a:pPr marL="68580">
                        <a:lnSpc>
                          <a:spcPct val="100000"/>
                        </a:lnSpc>
                        <a:tabLst>
                          <a:tab pos="678180" algn="l"/>
                          <a:tab pos="1744980" algn="l"/>
                          <a:tab pos="2049780" algn="l"/>
                        </a:tabLst>
                      </a:pPr>
                      <a:r>
                        <a:rPr sz="2000" spc="-5" dirty="0">
                          <a:solidFill>
                            <a:srgbClr val="000098"/>
                          </a:solidFill>
                          <a:latin typeface="Courier New"/>
                          <a:cs typeface="Courier New"/>
                        </a:rPr>
                        <a:t>AN</a:t>
                      </a:r>
                      <a:r>
                        <a:rPr sz="2000" dirty="0">
                          <a:solidFill>
                            <a:srgbClr val="000098"/>
                          </a:solidFill>
                          <a:latin typeface="Courier New"/>
                          <a:cs typeface="Courier New"/>
                        </a:rPr>
                        <a:t>D</a:t>
                      </a:r>
                      <a:r>
                        <a:rPr sz="2000" dirty="0">
                          <a:solidFill>
                            <a:srgbClr val="000098"/>
                          </a:solidFill>
                          <a:latin typeface="Times New Roman"/>
                          <a:cs typeface="Times New Roman"/>
                        </a:rPr>
                        <a:t>	</a:t>
                      </a:r>
                      <a:r>
                        <a:rPr sz="2000" spc="-5" dirty="0">
                          <a:solidFill>
                            <a:srgbClr val="000098"/>
                          </a:solidFill>
                          <a:latin typeface="Courier New"/>
                          <a:cs typeface="Courier New"/>
                        </a:rPr>
                        <a:t>Budge</a:t>
                      </a:r>
                      <a:r>
                        <a:rPr sz="2000" dirty="0">
                          <a:solidFill>
                            <a:srgbClr val="000098"/>
                          </a:solidFill>
                          <a:latin typeface="Courier New"/>
                          <a:cs typeface="Courier New"/>
                        </a:rPr>
                        <a:t>t</a:t>
                      </a:r>
                      <a:r>
                        <a:rPr sz="2000" dirty="0">
                          <a:solidFill>
                            <a:srgbClr val="000098"/>
                          </a:solidFill>
                          <a:latin typeface="Times New Roman"/>
                          <a:cs typeface="Times New Roman"/>
                        </a:rPr>
                        <a:t>	</a:t>
                      </a:r>
                      <a:r>
                        <a:rPr sz="2000" dirty="0">
                          <a:solidFill>
                            <a:srgbClr val="000098"/>
                          </a:solidFill>
                          <a:latin typeface="Courier New"/>
                          <a:cs typeface="Courier New"/>
                        </a:rPr>
                        <a:t>=</a:t>
                      </a:r>
                      <a:r>
                        <a:rPr sz="2000" dirty="0">
                          <a:solidFill>
                            <a:srgbClr val="000098"/>
                          </a:solidFill>
                          <a:latin typeface="Times New Roman"/>
                          <a:cs typeface="Times New Roman"/>
                        </a:rPr>
                        <a:t>	</a:t>
                      </a:r>
                      <a:r>
                        <a:rPr sz="2000" dirty="0">
                          <a:solidFill>
                            <a:srgbClr val="000098"/>
                          </a:solidFill>
                          <a:latin typeface="Courier New"/>
                          <a:cs typeface="Courier New"/>
                        </a:rPr>
                        <a:t>(</a:t>
                      </a:r>
                      <a:r>
                        <a:rPr sz="2000" b="1" spc="-5" dirty="0" smtClean="0">
                          <a:solidFill>
                            <a:srgbClr val="000098"/>
                          </a:solidFill>
                          <a:latin typeface="Courier New"/>
                          <a:cs typeface="Courier New"/>
                        </a:rPr>
                        <a:t>SELECT</a:t>
                      </a:r>
                      <a:endParaRPr sz="2000" dirty="0">
                        <a:latin typeface="Courier New"/>
                        <a:cs typeface="Courier New"/>
                      </a:endParaRPr>
                    </a:p>
                  </a:txBody>
                  <a:tcPr marL="0" marR="0" marT="0" marB="0"/>
                </a:tc>
                <a:tc>
                  <a:txBody>
                    <a:bodyPr/>
                    <a:lstStyle/>
                    <a:p>
                      <a:pPr marL="76200" marR="0" indent="0" defTabSz="914400" eaLnBrk="1" fontAlgn="auto" latinLnBrk="0" hangingPunct="1">
                        <a:lnSpc>
                          <a:spcPct val="100000"/>
                        </a:lnSpc>
                        <a:spcBef>
                          <a:spcPts val="0"/>
                        </a:spcBef>
                        <a:spcAft>
                          <a:spcPts val="0"/>
                        </a:spcAft>
                        <a:buClrTx/>
                        <a:buSzTx/>
                        <a:buFontTx/>
                        <a:buNone/>
                        <a:tabLst/>
                        <a:defRPr/>
                      </a:pPr>
                      <a:r>
                        <a:rPr sz="2000" spc="-5" dirty="0">
                          <a:solidFill>
                            <a:srgbClr val="000098"/>
                          </a:solidFill>
                          <a:latin typeface="Courier New"/>
                          <a:cs typeface="Courier New"/>
                        </a:rPr>
                        <a:t>MAX(Budget</a:t>
                      </a:r>
                      <a:r>
                        <a:rPr sz="2000" spc="-5" dirty="0" smtClean="0">
                          <a:solidFill>
                            <a:srgbClr val="000098"/>
                          </a:solidFill>
                          <a:latin typeface="Courier New"/>
                          <a:cs typeface="Courier New"/>
                        </a:rPr>
                        <a:t>)</a:t>
                      </a:r>
                      <a:r>
                        <a:rPr lang="fr-FR" sz="2000" spc="-5" dirty="0" smtClean="0">
                          <a:solidFill>
                            <a:srgbClr val="000098"/>
                          </a:solidFill>
                          <a:latin typeface="Courier New"/>
                          <a:cs typeface="Courier New"/>
                        </a:rPr>
                        <a:t> </a:t>
                      </a:r>
                      <a:r>
                        <a:rPr lang="fr-FR" sz="2000" b="1" spc="-5" dirty="0" smtClean="0">
                          <a:solidFill>
                            <a:srgbClr val="000098"/>
                          </a:solidFill>
                          <a:latin typeface="Courier New"/>
                          <a:cs typeface="Courier New"/>
                        </a:rPr>
                        <a:t>FROM </a:t>
                      </a:r>
                      <a:r>
                        <a:rPr lang="fr-FR" sz="2000" spc="-5" dirty="0" smtClean="0">
                          <a:solidFill>
                            <a:srgbClr val="000098"/>
                          </a:solidFill>
                          <a:latin typeface="Courier New"/>
                          <a:cs typeface="Courier New"/>
                        </a:rPr>
                        <a:t>Project and City=‘Paris’);</a:t>
                      </a:r>
                      <a:endParaRPr lang="fr-FR" sz="2000" dirty="0" smtClean="0">
                        <a:latin typeface="Courier New"/>
                        <a:cs typeface="Courier New"/>
                      </a:endParaRPr>
                    </a:p>
                  </a:txBody>
                  <a:tcPr marL="0" marR="0" marT="0" marB="0"/>
                </a:tc>
              </a:tr>
            </a:tbl>
          </a:graphicData>
        </a:graphic>
      </p:graphicFrame>
      <p:sp>
        <p:nvSpPr>
          <p:cNvPr id="18" name="object 11"/>
          <p:cNvSpPr/>
          <p:nvPr/>
        </p:nvSpPr>
        <p:spPr>
          <a:xfrm rot="15807892">
            <a:off x="1104966" y="2845227"/>
            <a:ext cx="1732239" cy="1586668"/>
          </a:xfrm>
          <a:custGeom>
            <a:avLst/>
            <a:gdLst/>
            <a:ahLst/>
            <a:cxnLst/>
            <a:rect l="l" t="t" r="r" b="b"/>
            <a:pathLst>
              <a:path w="1858010" h="1572260">
                <a:moveTo>
                  <a:pt x="0" y="1571640"/>
                </a:moveTo>
                <a:lnTo>
                  <a:pt x="1857390" y="0"/>
                </a:lnTo>
              </a:path>
            </a:pathLst>
          </a:custGeom>
          <a:ln w="28574">
            <a:solidFill>
              <a:srgbClr val="C00000"/>
            </a:solidFill>
          </a:ln>
        </p:spPr>
        <p:txBody>
          <a:bodyPr wrap="square" lIns="0" tIns="0" rIns="0" bIns="0" rtlCol="0"/>
          <a:lstStyle/>
          <a:p>
            <a:endParaRPr/>
          </a:p>
        </p:txBody>
      </p:sp>
      <p:sp>
        <p:nvSpPr>
          <p:cNvPr id="17"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1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1" name="Rectangle 3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2" name="ZoneTexte 31"/>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33" name="object 6"/>
          <p:cNvSpPr txBox="1"/>
          <p:nvPr/>
        </p:nvSpPr>
        <p:spPr>
          <a:xfrm>
            <a:off x="3710843" y="1156476"/>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Requêtes</a:t>
            </a:r>
            <a:r>
              <a:rPr lang="fr-FR" sz="2400" b="1" spc="-15" dirty="0">
                <a:solidFill>
                  <a:srgbClr val="00279E"/>
                </a:solidFill>
                <a:latin typeface="Times New Roman"/>
                <a:cs typeface="Times New Roman"/>
              </a:rPr>
              <a:t> </a:t>
            </a:r>
            <a:r>
              <a:rPr lang="fr-FR" sz="2400" b="1" dirty="0" smtClean="0">
                <a:solidFill>
                  <a:srgbClr val="00279E"/>
                </a:solidFill>
                <a:latin typeface="Times New Roman"/>
                <a:cs typeface="Times New Roman"/>
              </a:rPr>
              <a:t>imb</a:t>
            </a:r>
            <a:r>
              <a:rPr lang="fr-FR" sz="2400" b="1" spc="-20" dirty="0" smtClean="0">
                <a:solidFill>
                  <a:srgbClr val="00279E"/>
                </a:solidFill>
                <a:latin typeface="Times New Roman"/>
                <a:cs typeface="Times New Roman"/>
              </a:rPr>
              <a:t>r</a:t>
            </a:r>
            <a:r>
              <a:rPr lang="fr-FR" sz="2400" b="1" dirty="0" smtClean="0">
                <a:solidFill>
                  <a:srgbClr val="00279E"/>
                </a:solidFill>
                <a:latin typeface="Times New Roman"/>
                <a:cs typeface="Times New Roman"/>
              </a:rPr>
              <a:t>iquées</a:t>
            </a:r>
            <a:endParaRPr lang="fr-FR" sz="2400" b="1" dirty="0">
              <a:latin typeface="Times New Roman"/>
              <a:cs typeface="Times New Roman"/>
            </a:endParaRPr>
          </a:p>
        </p:txBody>
      </p:sp>
      <p:sp>
        <p:nvSpPr>
          <p:cNvPr id="34" name="object 2"/>
          <p:cNvSpPr txBox="1">
            <a:spLocks/>
          </p:cNvSpPr>
          <p:nvPr/>
        </p:nvSpPr>
        <p:spPr>
          <a:xfrm>
            <a:off x="180191" y="1642993"/>
            <a:ext cx="4154216"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dirty="0" smtClean="0">
                <a:solidFill>
                  <a:srgbClr val="FF0000"/>
                </a:solidFill>
              </a:rPr>
              <a:t>Opérat</a:t>
            </a:r>
            <a:r>
              <a:rPr lang="fr-FR" sz="2600" b="1" spc="5" dirty="0" smtClean="0">
                <a:solidFill>
                  <a:srgbClr val="FF0000"/>
                </a:solidFill>
              </a:rPr>
              <a:t>e</a:t>
            </a:r>
            <a:r>
              <a:rPr lang="fr-FR" sz="2600" b="1" dirty="0" smtClean="0">
                <a:solidFill>
                  <a:srgbClr val="FF0000"/>
                </a:solidFill>
              </a:rPr>
              <a:t>urs</a:t>
            </a:r>
            <a:r>
              <a:rPr lang="fr-FR" sz="2600" b="1" spc="-60" dirty="0" smtClean="0">
                <a:solidFill>
                  <a:srgbClr val="FF0000"/>
                </a:solidFill>
              </a:rPr>
              <a:t> </a:t>
            </a:r>
            <a:r>
              <a:rPr lang="fr-FR" sz="2600" b="1" dirty="0" smtClean="0">
                <a:solidFill>
                  <a:srgbClr val="FF0000"/>
                </a:solidFill>
              </a:rPr>
              <a:t>en</a:t>
            </a:r>
            <a:r>
              <a:rPr lang="fr-FR" sz="2600" b="1" spc="5" dirty="0" smtClean="0">
                <a:solidFill>
                  <a:srgbClr val="FF0000"/>
                </a:solidFill>
              </a:rPr>
              <a:t>s</a:t>
            </a:r>
            <a:r>
              <a:rPr lang="fr-FR" sz="2600" b="1" dirty="0" smtClean="0">
                <a:solidFill>
                  <a:srgbClr val="FF0000"/>
                </a:solidFill>
              </a:rPr>
              <a:t>emblistes</a:t>
            </a:r>
            <a:endParaRPr lang="fr-FR" sz="2600" b="1" dirty="0">
              <a:solidFill>
                <a:srgbClr val="FF0000"/>
              </a:solidFill>
            </a:endParaRPr>
          </a:p>
        </p:txBody>
      </p:sp>
      <p:sp>
        <p:nvSpPr>
          <p:cNvPr id="35" name="object 2"/>
          <p:cNvSpPr txBox="1"/>
          <p:nvPr/>
        </p:nvSpPr>
        <p:spPr>
          <a:xfrm>
            <a:off x="3926306" y="1836018"/>
            <a:ext cx="7691071" cy="679673"/>
          </a:xfrm>
          <a:prstGeom prst="rect">
            <a:avLst/>
          </a:prstGeom>
        </p:spPr>
        <p:txBody>
          <a:bodyPr vert="horz" wrap="square" lIns="0" tIns="0" rIns="0" bIns="0" rtlCol="0">
            <a:spAutoFit/>
          </a:bodyPr>
          <a:lstStyle/>
          <a:p>
            <a:pPr marL="12700">
              <a:lnSpc>
                <a:spcPts val="5260"/>
              </a:lnSpc>
              <a:tabLst>
                <a:tab pos="3827145" algn="l"/>
              </a:tabLst>
            </a:pPr>
            <a:r>
              <a:rPr sz="2800" b="1" dirty="0" smtClean="0">
                <a:solidFill>
                  <a:srgbClr val="00279E"/>
                </a:solidFill>
                <a:latin typeface="Times New Roman"/>
                <a:cs typeface="Times New Roman"/>
              </a:rPr>
              <a:t>Ex</a:t>
            </a:r>
            <a:r>
              <a:rPr lang="fr-FR" sz="2800" b="1" dirty="0" err="1" smtClean="0">
                <a:solidFill>
                  <a:srgbClr val="00279E"/>
                </a:solidFill>
                <a:latin typeface="Times New Roman"/>
                <a:cs typeface="Times New Roman"/>
              </a:rPr>
              <a:t>emple</a:t>
            </a:r>
            <a:r>
              <a:rPr lang="fr-FR" sz="2800" b="1" dirty="0" smtClean="0">
                <a:solidFill>
                  <a:srgbClr val="00279E"/>
                </a:solidFill>
                <a:latin typeface="Times New Roman"/>
                <a:cs typeface="Times New Roman"/>
              </a:rPr>
              <a:t> d’</a:t>
            </a:r>
            <a:r>
              <a:rPr lang="fr-FR" sz="2800" b="1" dirty="0" err="1" smtClean="0">
                <a:solidFill>
                  <a:srgbClr val="00279E"/>
                </a:solidFill>
                <a:latin typeface="Times New Roman"/>
                <a:cs typeface="Times New Roman"/>
              </a:rPr>
              <a:t>agregation</a:t>
            </a:r>
            <a:endParaRPr sz="2800" b="1" dirty="0">
              <a:solidFill>
                <a:schemeClr val="accent2"/>
              </a:solidFill>
              <a:latin typeface="Times New Roman"/>
              <a:cs typeface="Times New Roman"/>
            </a:endParaRPr>
          </a:p>
        </p:txBody>
      </p:sp>
    </p:spTree>
    <p:extLst>
      <p:ext uri="{BB962C8B-B14F-4D97-AF65-F5344CB8AC3E}">
        <p14:creationId xmlns:p14="http://schemas.microsoft.com/office/powerpoint/2010/main" val="84538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1" grpId="0" animBg="1"/>
      <p:bldP spid="12" grpId="0" animBg="1"/>
      <p:bldP spid="13" grpId="0"/>
      <p:bldP spid="18"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37129" y="2277830"/>
            <a:ext cx="3317875" cy="677108"/>
          </a:xfrm>
          <a:prstGeom prst="rect">
            <a:avLst/>
          </a:prstGeom>
        </p:spPr>
        <p:txBody>
          <a:bodyPr vert="horz" wrap="square" lIns="0" tIns="0" rIns="0" bIns="0" rtlCol="0">
            <a:spAutoFit/>
          </a:bodyPr>
          <a:lstStyle/>
          <a:p>
            <a:pPr marL="12700"/>
            <a:r>
              <a:rPr sz="4400" dirty="0">
                <a:solidFill>
                  <a:srgbClr val="00279E"/>
                </a:solidFill>
                <a:latin typeface="Times New Roman"/>
                <a:cs typeface="Times New Roman"/>
              </a:rPr>
              <a:t>Regroupement</a:t>
            </a:r>
            <a:endParaRPr sz="4400" dirty="0">
              <a:latin typeface="Times New Roman"/>
              <a:cs typeface="Times New Roman"/>
            </a:endParaRPr>
          </a:p>
        </p:txBody>
      </p:sp>
      <p:sp>
        <p:nvSpPr>
          <p:cNvPr id="3" name="object 3"/>
          <p:cNvSpPr txBox="1">
            <a:spLocks noGrp="1"/>
          </p:cNvSpPr>
          <p:nvPr>
            <p:ph type="sldNum" sz="quarter" idx="7"/>
          </p:nvPr>
        </p:nvSpPr>
        <p:spPr>
          <a:xfrm>
            <a:off x="10261600" y="6446580"/>
            <a:ext cx="2844800" cy="184666"/>
          </a:xfrm>
          <a:prstGeom prst="rect">
            <a:avLst/>
          </a:prstGeom>
        </p:spPr>
        <p:txBody>
          <a:bodyPr vert="horz" wrap="square" lIns="0" tIns="0" rIns="0" bIns="0" rtlCol="0" anchor="ctr">
            <a:spAutoFit/>
          </a:bodyPr>
          <a:lstStyle/>
          <a:p>
            <a:pPr marL="25400"/>
            <a:fld id="{81D60167-4931-47E6-BA6A-407CBD079E47}" type="slidenum">
              <a:rPr dirty="0"/>
              <a:pPr marL="25400"/>
              <a:t>217</a:t>
            </a:fld>
            <a:endParaRPr dirty="0"/>
          </a:p>
        </p:txBody>
      </p:sp>
    </p:spTree>
    <p:extLst>
      <p:ext uri="{BB962C8B-B14F-4D97-AF65-F5344CB8AC3E}">
        <p14:creationId xmlns:p14="http://schemas.microsoft.com/office/powerpoint/2010/main" val="154667349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7577" y="1760829"/>
            <a:ext cx="5978870" cy="430887"/>
          </a:xfrm>
          <a:prstGeom prst="rect">
            <a:avLst/>
          </a:prstGeom>
        </p:spPr>
        <p:txBody>
          <a:bodyPr vert="horz" wrap="square" lIns="0" tIns="0" rIns="0" bIns="0" rtlCol="0">
            <a:spAutoFit/>
          </a:bodyPr>
          <a:lstStyle/>
          <a:p>
            <a:pPr>
              <a:tabLst>
                <a:tab pos="2850515" algn="l"/>
              </a:tabLst>
            </a:pPr>
            <a:r>
              <a:rPr sz="2800" b="1" dirty="0" err="1">
                <a:solidFill>
                  <a:srgbClr val="00279E"/>
                </a:solidFill>
                <a:latin typeface="Times New Roman"/>
                <a:cs typeface="Times New Roman"/>
              </a:rPr>
              <a:t>Requ</a:t>
            </a:r>
            <a:r>
              <a:rPr sz="2800" b="1" spc="10" dirty="0" err="1">
                <a:solidFill>
                  <a:srgbClr val="00279E"/>
                </a:solidFill>
                <a:latin typeface="Times New Roman"/>
                <a:cs typeface="Times New Roman"/>
              </a:rPr>
              <a:t>ê</a:t>
            </a:r>
            <a:r>
              <a:rPr sz="2800" b="1" dirty="0" err="1">
                <a:solidFill>
                  <a:srgbClr val="00279E"/>
                </a:solidFill>
                <a:latin typeface="Times New Roman"/>
                <a:cs typeface="Times New Roman"/>
              </a:rPr>
              <a:t>tes</a:t>
            </a:r>
            <a:r>
              <a:rPr sz="2800" b="1" spc="-50" dirty="0">
                <a:solidFill>
                  <a:srgbClr val="00279E"/>
                </a:solidFill>
                <a:latin typeface="Times New Roman"/>
                <a:cs typeface="Times New Roman"/>
              </a:rPr>
              <a:t> </a:t>
            </a:r>
            <a:r>
              <a:rPr sz="2800" b="1" dirty="0" smtClean="0">
                <a:solidFill>
                  <a:srgbClr val="00279E"/>
                </a:solidFill>
                <a:latin typeface="Times New Roman"/>
                <a:cs typeface="Times New Roman"/>
              </a:rPr>
              <a:t>de</a:t>
            </a:r>
            <a:r>
              <a:rPr lang="fr-FR" sz="2800" b="1" dirty="0" smtClean="0">
                <a:solidFill>
                  <a:srgbClr val="00279E"/>
                </a:solidFill>
                <a:latin typeface="Times New Roman"/>
                <a:cs typeface="Times New Roman"/>
              </a:rPr>
              <a:t> </a:t>
            </a:r>
            <a:r>
              <a:rPr sz="2800" b="1" dirty="0" err="1" smtClean="0">
                <a:solidFill>
                  <a:srgbClr val="00279E"/>
                </a:solidFill>
                <a:latin typeface="Times New Roman"/>
                <a:cs typeface="Times New Roman"/>
              </a:rPr>
              <a:t>groupem</a:t>
            </a:r>
            <a:r>
              <a:rPr sz="2800" b="1" spc="5" dirty="0" err="1" smtClean="0">
                <a:solidFill>
                  <a:srgbClr val="00279E"/>
                </a:solidFill>
                <a:latin typeface="Times New Roman"/>
                <a:cs typeface="Times New Roman"/>
              </a:rPr>
              <a:t>e</a:t>
            </a:r>
            <a:r>
              <a:rPr sz="2800" b="1" dirty="0" err="1" smtClean="0">
                <a:solidFill>
                  <a:srgbClr val="00279E"/>
                </a:solidFill>
                <a:latin typeface="Times New Roman"/>
                <a:cs typeface="Times New Roman"/>
              </a:rPr>
              <a:t>nt</a:t>
            </a:r>
            <a:r>
              <a:rPr sz="2800" b="1" spc="-25" dirty="0" smtClean="0">
                <a:solidFill>
                  <a:srgbClr val="00279E"/>
                </a:solidFill>
                <a:latin typeface="Times New Roman"/>
                <a:cs typeface="Times New Roman"/>
              </a:rPr>
              <a:t> </a:t>
            </a:r>
            <a:r>
              <a:rPr sz="2800" b="1" dirty="0" smtClean="0">
                <a:solidFill>
                  <a:srgbClr val="00279E"/>
                </a:solidFill>
                <a:latin typeface="Times New Roman"/>
                <a:cs typeface="Times New Roman"/>
              </a:rPr>
              <a:t>:GRO</a:t>
            </a:r>
            <a:r>
              <a:rPr sz="2800" b="1" spc="5" dirty="0" smtClean="0">
                <a:solidFill>
                  <a:srgbClr val="00279E"/>
                </a:solidFill>
                <a:latin typeface="Times New Roman"/>
                <a:cs typeface="Times New Roman"/>
              </a:rPr>
              <a:t>U</a:t>
            </a:r>
            <a:r>
              <a:rPr sz="2800" b="1" dirty="0" smtClean="0">
                <a:solidFill>
                  <a:srgbClr val="00279E"/>
                </a:solidFill>
                <a:latin typeface="Times New Roman"/>
                <a:cs typeface="Times New Roman"/>
              </a:rPr>
              <a:t>P</a:t>
            </a:r>
            <a:r>
              <a:rPr sz="2800" b="1" spc="-30" dirty="0" smtClean="0">
                <a:solidFill>
                  <a:srgbClr val="00279E"/>
                </a:solidFill>
                <a:latin typeface="Times New Roman"/>
                <a:cs typeface="Times New Roman"/>
              </a:rPr>
              <a:t> </a:t>
            </a:r>
            <a:r>
              <a:rPr sz="2800" b="1" dirty="0">
                <a:solidFill>
                  <a:srgbClr val="00279E"/>
                </a:solidFill>
                <a:latin typeface="Times New Roman"/>
                <a:cs typeface="Times New Roman"/>
              </a:rPr>
              <a:t>BY</a:t>
            </a:r>
            <a:endParaRPr sz="2800" b="1" dirty="0">
              <a:latin typeface="Times New Roman"/>
              <a:cs typeface="Times New Roman"/>
            </a:endParaRPr>
          </a:p>
        </p:txBody>
      </p:sp>
      <p:sp>
        <p:nvSpPr>
          <p:cNvPr id="3" name="object 3"/>
          <p:cNvSpPr txBox="1"/>
          <p:nvPr/>
        </p:nvSpPr>
        <p:spPr>
          <a:xfrm>
            <a:off x="153036" y="3848203"/>
            <a:ext cx="11887200" cy="2777683"/>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400" spc="-20" dirty="0">
                <a:solidFill>
                  <a:srgbClr val="000098"/>
                </a:solidFill>
                <a:latin typeface="Times New Roman"/>
                <a:cs typeface="Times New Roman"/>
              </a:rPr>
              <a:t>Sé</a:t>
            </a:r>
            <a:r>
              <a:rPr sz="2400" spc="-45" dirty="0">
                <a:solidFill>
                  <a:srgbClr val="000098"/>
                </a:solidFill>
                <a:latin typeface="Times New Roman"/>
                <a:cs typeface="Times New Roman"/>
              </a:rPr>
              <a:t>m</a:t>
            </a:r>
            <a:r>
              <a:rPr sz="2400" spc="-15" dirty="0">
                <a:solidFill>
                  <a:srgbClr val="000098"/>
                </a:solidFill>
                <a:latin typeface="Times New Roman"/>
                <a:cs typeface="Times New Roman"/>
              </a:rPr>
              <a:t>an</a:t>
            </a:r>
            <a:r>
              <a:rPr sz="2400" spc="-25" dirty="0">
                <a:solidFill>
                  <a:srgbClr val="000098"/>
                </a:solidFill>
                <a:latin typeface="Times New Roman"/>
                <a:cs typeface="Times New Roman"/>
              </a:rPr>
              <a:t>t</a:t>
            </a:r>
            <a:r>
              <a:rPr sz="2400" spc="-10" dirty="0">
                <a:solidFill>
                  <a:srgbClr val="000098"/>
                </a:solidFill>
                <a:latin typeface="Times New Roman"/>
                <a:cs typeface="Times New Roman"/>
              </a:rPr>
              <a:t>i</a:t>
            </a:r>
            <a:r>
              <a:rPr sz="2400" spc="-25" dirty="0">
                <a:solidFill>
                  <a:srgbClr val="000098"/>
                </a:solidFill>
                <a:latin typeface="Times New Roman"/>
                <a:cs typeface="Times New Roman"/>
              </a:rPr>
              <a:t>q</a:t>
            </a:r>
            <a:r>
              <a:rPr sz="2400" spc="-15" dirty="0">
                <a:solidFill>
                  <a:srgbClr val="000098"/>
                </a:solidFill>
                <a:latin typeface="Times New Roman"/>
                <a:cs typeface="Times New Roman"/>
              </a:rPr>
              <a:t>ue</a:t>
            </a:r>
            <a:endParaRPr sz="2400" dirty="0">
              <a:latin typeface="Times New Roman"/>
              <a:cs typeface="Times New Roman"/>
            </a:endParaRPr>
          </a:p>
          <a:p>
            <a:pPr marL="754380" lvl="1" indent="-284480">
              <a:spcBef>
                <a:spcPts val="1540"/>
              </a:spcBef>
              <a:buSzPct val="75000"/>
              <a:buFont typeface="Wingdings"/>
              <a:buChar char=""/>
              <a:tabLst>
                <a:tab pos="755015" algn="l"/>
              </a:tabLst>
            </a:pPr>
            <a:r>
              <a:rPr sz="2000" spc="5" dirty="0">
                <a:solidFill>
                  <a:srgbClr val="000098"/>
                </a:solidFill>
                <a:latin typeface="Times New Roman"/>
                <a:cs typeface="Times New Roman"/>
              </a:rPr>
              <a:t>P</a:t>
            </a:r>
            <a:r>
              <a:rPr sz="2000" i="1" dirty="0">
                <a:solidFill>
                  <a:srgbClr val="000098"/>
                </a:solidFill>
                <a:latin typeface="Times New Roman"/>
                <a:cs typeface="Times New Roman"/>
              </a:rPr>
              <a:t>artitionne</a:t>
            </a:r>
            <a:r>
              <a:rPr sz="2000" i="1" spc="-65" dirty="0">
                <a:solidFill>
                  <a:srgbClr val="000098"/>
                </a:solidFill>
                <a:latin typeface="Times New Roman"/>
                <a:cs typeface="Times New Roman"/>
              </a:rPr>
              <a:t> </a:t>
            </a:r>
            <a:r>
              <a:rPr sz="2000" dirty="0">
                <a:solidFill>
                  <a:srgbClr val="000098"/>
                </a:solidFill>
                <a:latin typeface="Times New Roman"/>
                <a:cs typeface="Times New Roman"/>
              </a:rPr>
              <a:t>les</a:t>
            </a:r>
            <a:r>
              <a:rPr sz="2000" spc="-30" dirty="0">
                <a:solidFill>
                  <a:srgbClr val="000098"/>
                </a:solidFill>
                <a:latin typeface="Times New Roman"/>
                <a:cs typeface="Times New Roman"/>
              </a:rPr>
              <a:t> </a:t>
            </a:r>
            <a:r>
              <a:rPr sz="2000" dirty="0">
                <a:solidFill>
                  <a:srgbClr val="000098"/>
                </a:solidFill>
                <a:latin typeface="Times New Roman"/>
                <a:cs typeface="Times New Roman"/>
              </a:rPr>
              <a:t>tuples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ré</a:t>
            </a:r>
            <a:r>
              <a:rPr sz="2000" spc="-5" dirty="0">
                <a:solidFill>
                  <a:srgbClr val="000098"/>
                </a:solidFill>
                <a:latin typeface="Times New Roman"/>
                <a:cs typeface="Times New Roman"/>
              </a:rPr>
              <a:t>sul</a:t>
            </a:r>
            <a:r>
              <a:rPr sz="2000" spc="5" dirty="0">
                <a:solidFill>
                  <a:srgbClr val="000098"/>
                </a:solidFill>
                <a:latin typeface="Times New Roman"/>
                <a:cs typeface="Times New Roman"/>
              </a:rPr>
              <a:t>t</a:t>
            </a:r>
            <a:r>
              <a:rPr sz="2000" spc="-10" dirty="0">
                <a:solidFill>
                  <a:srgbClr val="000098"/>
                </a:solidFill>
                <a:latin typeface="Times New Roman"/>
                <a:cs typeface="Times New Roman"/>
              </a:rPr>
              <a:t>a</a:t>
            </a:r>
            <a:r>
              <a:rPr sz="2000" dirty="0">
                <a:solidFill>
                  <a:srgbClr val="000098"/>
                </a:solidFill>
                <a:latin typeface="Times New Roman"/>
                <a:cs typeface="Times New Roman"/>
              </a:rPr>
              <a:t>ts</a:t>
            </a:r>
            <a:r>
              <a:rPr sz="2000" spc="-40" dirty="0">
                <a:solidFill>
                  <a:srgbClr val="000098"/>
                </a:solidFill>
                <a:latin typeface="Times New Roman"/>
                <a:cs typeface="Times New Roman"/>
              </a:rPr>
              <a:t> </a:t>
            </a:r>
            <a:r>
              <a:rPr sz="2000" spc="-10" dirty="0">
                <a:solidFill>
                  <a:srgbClr val="000098"/>
                </a:solidFill>
                <a:latin typeface="Times New Roman"/>
                <a:cs typeface="Times New Roman"/>
              </a:rPr>
              <a:t>e</a:t>
            </a:r>
            <a:r>
              <a:rPr sz="2000" dirty="0">
                <a:solidFill>
                  <a:srgbClr val="000098"/>
                </a:solidFill>
                <a:latin typeface="Times New Roman"/>
                <a:cs typeface="Times New Roman"/>
              </a:rPr>
              <a:t>n</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f</a:t>
            </a:r>
            <a:r>
              <a:rPr sz="2000" dirty="0">
                <a:solidFill>
                  <a:srgbClr val="000098"/>
                </a:solidFill>
                <a:latin typeface="Times New Roman"/>
                <a:cs typeface="Times New Roman"/>
              </a:rPr>
              <a:t>on</a:t>
            </a:r>
            <a:r>
              <a:rPr sz="2000" spc="-15" dirty="0">
                <a:solidFill>
                  <a:srgbClr val="000098"/>
                </a:solidFill>
                <a:latin typeface="Times New Roman"/>
                <a:cs typeface="Times New Roman"/>
              </a:rPr>
              <a:t>c</a:t>
            </a:r>
            <a:r>
              <a:rPr sz="2000" dirty="0">
                <a:solidFill>
                  <a:srgbClr val="000098"/>
                </a:solidFill>
                <a:latin typeface="Times New Roman"/>
                <a:cs typeface="Times New Roman"/>
              </a:rPr>
              <a:t>tion</a:t>
            </a:r>
            <a:r>
              <a:rPr sz="2000" spc="-25" dirty="0">
                <a:solidFill>
                  <a:srgbClr val="000098"/>
                </a:solidFill>
                <a:latin typeface="Times New Roman"/>
                <a:cs typeface="Times New Roman"/>
              </a:rPr>
              <a:t> </a:t>
            </a:r>
            <a:r>
              <a:rPr sz="2000" dirty="0">
                <a:solidFill>
                  <a:srgbClr val="000098"/>
                </a:solidFill>
                <a:latin typeface="Times New Roman"/>
                <a:cs typeface="Times New Roman"/>
              </a:rPr>
              <a:t>d</a:t>
            </a:r>
            <a:r>
              <a:rPr sz="2000" spc="-10" dirty="0">
                <a:solidFill>
                  <a:srgbClr val="000098"/>
                </a:solidFill>
                <a:latin typeface="Times New Roman"/>
                <a:cs typeface="Times New Roman"/>
              </a:rPr>
              <a:t>e</a:t>
            </a:r>
            <a:r>
              <a:rPr sz="2000" dirty="0">
                <a:solidFill>
                  <a:srgbClr val="000098"/>
                </a:solidFill>
                <a:latin typeface="Times New Roman"/>
                <a:cs typeface="Times New Roman"/>
              </a:rPr>
              <a:t>s v</a:t>
            </a:r>
            <a:r>
              <a:rPr sz="2000" spc="-10" dirty="0">
                <a:solidFill>
                  <a:srgbClr val="000098"/>
                </a:solidFill>
                <a:latin typeface="Times New Roman"/>
                <a:cs typeface="Times New Roman"/>
              </a:rPr>
              <a:t>a</a:t>
            </a:r>
            <a:r>
              <a:rPr sz="2000" dirty="0">
                <a:solidFill>
                  <a:srgbClr val="000098"/>
                </a:solidFill>
                <a:latin typeface="Times New Roman"/>
                <a:cs typeface="Times New Roman"/>
              </a:rPr>
              <a:t>le</a:t>
            </a:r>
            <a:r>
              <a:rPr sz="2000" spc="-10" dirty="0">
                <a:solidFill>
                  <a:srgbClr val="000098"/>
                </a:solidFill>
                <a:latin typeface="Times New Roman"/>
                <a:cs typeface="Times New Roman"/>
              </a:rPr>
              <a:t>ur</a:t>
            </a:r>
            <a:r>
              <a:rPr sz="2000" dirty="0">
                <a:solidFill>
                  <a:srgbClr val="000098"/>
                </a:solidFill>
                <a:latin typeface="Times New Roman"/>
                <a:cs typeface="Times New Roman"/>
              </a:rPr>
              <a:t>s</a:t>
            </a:r>
            <a:r>
              <a:rPr sz="2000" spc="15" dirty="0">
                <a:solidFill>
                  <a:srgbClr val="000098"/>
                </a:solidFill>
                <a:latin typeface="Times New Roman"/>
                <a:cs typeface="Times New Roman"/>
              </a:rPr>
              <a:t> </a:t>
            </a:r>
            <a:r>
              <a:rPr sz="2000" dirty="0">
                <a:solidFill>
                  <a:srgbClr val="000098"/>
                </a:solidFill>
                <a:latin typeface="Times New Roman"/>
                <a:cs typeface="Times New Roman"/>
              </a:rPr>
              <a:t>de</a:t>
            </a:r>
            <a:r>
              <a:rPr sz="2000" spc="-10" dirty="0">
                <a:solidFill>
                  <a:srgbClr val="000098"/>
                </a:solidFill>
                <a:latin typeface="Times New Roman"/>
                <a:cs typeface="Times New Roman"/>
              </a:rPr>
              <a:t> cer</a:t>
            </a:r>
            <a:r>
              <a:rPr sz="2000" dirty="0">
                <a:solidFill>
                  <a:srgbClr val="000098"/>
                </a:solidFill>
                <a:latin typeface="Times New Roman"/>
                <a:cs typeface="Times New Roman"/>
              </a:rPr>
              <a:t>tains</a:t>
            </a:r>
            <a:r>
              <a:rPr sz="2000" spc="-5" dirty="0">
                <a:solidFill>
                  <a:srgbClr val="000098"/>
                </a:solidFill>
                <a:latin typeface="Times New Roman"/>
                <a:cs typeface="Times New Roman"/>
              </a:rPr>
              <a:t> </a:t>
            </a:r>
            <a:r>
              <a:rPr sz="2000" spc="-15" dirty="0">
                <a:solidFill>
                  <a:srgbClr val="000098"/>
                </a:solidFill>
                <a:latin typeface="Times New Roman"/>
                <a:cs typeface="Times New Roman"/>
              </a:rPr>
              <a:t>a</a:t>
            </a:r>
            <a:r>
              <a:rPr sz="2000" dirty="0">
                <a:solidFill>
                  <a:srgbClr val="000098"/>
                </a:solidFill>
                <a:latin typeface="Times New Roman"/>
                <a:cs typeface="Times New Roman"/>
              </a:rPr>
              <a:t>tt</a:t>
            </a:r>
            <a:r>
              <a:rPr sz="2000" spc="-10" dirty="0">
                <a:solidFill>
                  <a:srgbClr val="000098"/>
                </a:solidFill>
                <a:latin typeface="Times New Roman"/>
                <a:cs typeface="Times New Roman"/>
              </a:rPr>
              <a:t>r</a:t>
            </a:r>
            <a:r>
              <a:rPr sz="2000" dirty="0">
                <a:solidFill>
                  <a:srgbClr val="000098"/>
                </a:solidFill>
                <a:latin typeface="Times New Roman"/>
                <a:cs typeface="Times New Roman"/>
              </a:rPr>
              <a:t>ibuts</a:t>
            </a:r>
            <a:endParaRPr sz="2000" dirty="0">
              <a:latin typeface="Times New Roman"/>
              <a:cs typeface="Times New Roman"/>
            </a:endParaRPr>
          </a:p>
          <a:p>
            <a:pPr marL="355600" indent="-342900">
              <a:spcBef>
                <a:spcPts val="1140"/>
              </a:spcBef>
              <a:buClr>
                <a:srgbClr val="000098"/>
              </a:buClr>
              <a:buFont typeface="Times New Roman"/>
              <a:buChar char="•"/>
              <a:tabLst>
                <a:tab pos="356235" algn="l"/>
              </a:tabLst>
            </a:pPr>
            <a:r>
              <a:rPr sz="2400" spc="-20" dirty="0">
                <a:solidFill>
                  <a:srgbClr val="000098"/>
                </a:solidFill>
                <a:latin typeface="Times New Roman"/>
                <a:cs typeface="Times New Roman"/>
              </a:rPr>
              <a:t>Algori</a:t>
            </a:r>
            <a:r>
              <a:rPr sz="2400" spc="-25" dirty="0">
                <a:solidFill>
                  <a:srgbClr val="000098"/>
                </a:solidFill>
                <a:latin typeface="Times New Roman"/>
                <a:cs typeface="Times New Roman"/>
              </a:rPr>
              <a:t>t</a:t>
            </a:r>
            <a:r>
              <a:rPr sz="2400" spc="-15" dirty="0">
                <a:solidFill>
                  <a:srgbClr val="000098"/>
                </a:solidFill>
                <a:latin typeface="Times New Roman"/>
                <a:cs typeface="Times New Roman"/>
              </a:rPr>
              <a:t>h</a:t>
            </a:r>
            <a:r>
              <a:rPr sz="2400" spc="-45" dirty="0">
                <a:solidFill>
                  <a:srgbClr val="000098"/>
                </a:solidFill>
                <a:latin typeface="Times New Roman"/>
                <a:cs typeface="Times New Roman"/>
              </a:rPr>
              <a:t>m</a:t>
            </a:r>
            <a:r>
              <a:rPr sz="2400" spc="-15" dirty="0">
                <a:solidFill>
                  <a:srgbClr val="000098"/>
                </a:solidFill>
                <a:latin typeface="Times New Roman"/>
                <a:cs typeface="Times New Roman"/>
              </a:rPr>
              <a:t>e</a:t>
            </a:r>
            <a:endParaRPr sz="2400" dirty="0">
              <a:latin typeface="Times New Roman"/>
              <a:cs typeface="Times New Roman"/>
            </a:endParaRPr>
          </a:p>
          <a:p>
            <a:pPr marL="927100" indent="-457200">
              <a:spcBef>
                <a:spcPts val="1540"/>
              </a:spcBef>
              <a:buSzPct val="75000"/>
              <a:buFont typeface="Times New Roman"/>
              <a:buAutoNum type="arabicPeriod"/>
              <a:tabLst>
                <a:tab pos="927735" algn="l"/>
              </a:tabLst>
            </a:pPr>
            <a:r>
              <a:rPr sz="2000" spc="-10" dirty="0">
                <a:solidFill>
                  <a:srgbClr val="000098"/>
                </a:solidFill>
                <a:latin typeface="Times New Roman"/>
                <a:cs typeface="Times New Roman"/>
              </a:rPr>
              <a:t>Cal</a:t>
            </a:r>
            <a:r>
              <a:rPr sz="2000" spc="-15" dirty="0">
                <a:solidFill>
                  <a:srgbClr val="000098"/>
                </a:solidFill>
                <a:latin typeface="Times New Roman"/>
                <a:cs typeface="Times New Roman"/>
              </a:rPr>
              <a:t>c</a:t>
            </a:r>
            <a:r>
              <a:rPr sz="2000" spc="-10" dirty="0">
                <a:solidFill>
                  <a:srgbClr val="000098"/>
                </a:solidFill>
                <a:latin typeface="Times New Roman"/>
                <a:cs typeface="Times New Roman"/>
              </a:rPr>
              <a:t>ul</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de la</a:t>
            </a:r>
            <a:r>
              <a:rPr sz="2000" dirty="0">
                <a:solidFill>
                  <a:srgbClr val="000098"/>
                </a:solidFill>
                <a:latin typeface="Times New Roman"/>
                <a:cs typeface="Times New Roman"/>
              </a:rPr>
              <a:t> </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qu</a:t>
            </a:r>
            <a:r>
              <a:rPr sz="2000" spc="-20" dirty="0">
                <a:solidFill>
                  <a:srgbClr val="000098"/>
                </a:solidFill>
                <a:latin typeface="Times New Roman"/>
                <a:cs typeface="Times New Roman"/>
              </a:rPr>
              <a:t>ê</a:t>
            </a:r>
            <a:r>
              <a:rPr sz="2000" spc="-10" dirty="0">
                <a:solidFill>
                  <a:srgbClr val="000098"/>
                </a:solidFill>
                <a:latin typeface="Times New Roman"/>
                <a:cs typeface="Times New Roman"/>
              </a:rPr>
              <a:t>te</a:t>
            </a:r>
            <a:r>
              <a:rPr sz="2000" spc="10" dirty="0">
                <a:solidFill>
                  <a:srgbClr val="000098"/>
                </a:solidFill>
                <a:latin typeface="Times New Roman"/>
                <a:cs typeface="Times New Roman"/>
              </a:rPr>
              <a:t> </a:t>
            </a:r>
            <a:r>
              <a:rPr sz="2000" dirty="0">
                <a:solidFill>
                  <a:srgbClr val="000098"/>
                </a:solidFill>
                <a:latin typeface="Times New Roman"/>
                <a:cs typeface="Times New Roman"/>
              </a:rPr>
              <a:t>b</a:t>
            </a:r>
            <a:r>
              <a:rPr sz="2000" spc="-10" dirty="0">
                <a:solidFill>
                  <a:srgbClr val="000098"/>
                </a:solidFill>
                <a:latin typeface="Times New Roman"/>
                <a:cs typeface="Times New Roman"/>
              </a:rPr>
              <a:t>rute</a:t>
            </a:r>
            <a:r>
              <a:rPr sz="2000" dirty="0">
                <a:solidFill>
                  <a:srgbClr val="000098"/>
                </a:solidFill>
                <a:latin typeface="Times New Roman"/>
                <a:cs typeface="Times New Roman"/>
              </a:rPr>
              <a:t> </a:t>
            </a:r>
            <a:r>
              <a:rPr sz="2000" spc="-10" dirty="0">
                <a:solidFill>
                  <a:srgbClr val="000098"/>
                </a:solidFill>
                <a:latin typeface="Times New Roman"/>
                <a:cs typeface="Times New Roman"/>
              </a:rPr>
              <a:t>(</a:t>
            </a:r>
            <a:r>
              <a:rPr sz="2000" spc="-5" dirty="0">
                <a:solidFill>
                  <a:srgbClr val="000098"/>
                </a:solidFill>
                <a:latin typeface="Times New Roman"/>
                <a:cs typeface="Times New Roman"/>
              </a:rPr>
              <a:t>san</a:t>
            </a:r>
            <a:r>
              <a:rPr sz="2000" dirty="0">
                <a:solidFill>
                  <a:srgbClr val="000098"/>
                </a:solidFill>
                <a:latin typeface="Times New Roman"/>
                <a:cs typeface="Times New Roman"/>
              </a:rPr>
              <a:t>s </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eg</a:t>
            </a:r>
            <a:r>
              <a:rPr sz="2000" spc="-10" dirty="0">
                <a:solidFill>
                  <a:srgbClr val="000098"/>
                </a:solidFill>
                <a:latin typeface="Times New Roman"/>
                <a:cs typeface="Times New Roman"/>
              </a:rPr>
              <a:t>roup</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ment</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ni</a:t>
            </a:r>
            <a:r>
              <a:rPr sz="2000" dirty="0">
                <a:solidFill>
                  <a:srgbClr val="000098"/>
                </a:solidFill>
                <a:latin typeface="Times New Roman"/>
                <a:cs typeface="Times New Roman"/>
              </a:rPr>
              <a:t> </a:t>
            </a:r>
            <a:r>
              <a:rPr sz="2000" spc="-10" dirty="0">
                <a:solidFill>
                  <a:srgbClr val="000098"/>
                </a:solidFill>
                <a:latin typeface="Times New Roman"/>
                <a:cs typeface="Times New Roman"/>
              </a:rPr>
              <a:t>a</a:t>
            </a:r>
            <a:r>
              <a:rPr sz="2000" spc="-35" dirty="0">
                <a:solidFill>
                  <a:srgbClr val="000098"/>
                </a:solidFill>
                <a:latin typeface="Times New Roman"/>
                <a:cs typeface="Times New Roman"/>
              </a:rPr>
              <a:t>g</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éga</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endParaRPr sz="2000" dirty="0">
              <a:latin typeface="Times New Roman"/>
              <a:cs typeface="Times New Roman"/>
            </a:endParaRPr>
          </a:p>
          <a:p>
            <a:pPr marL="927100" marR="106680" indent="-457200">
              <a:lnSpc>
                <a:spcPts val="2260"/>
              </a:lnSpc>
              <a:spcBef>
                <a:spcPts val="1215"/>
              </a:spcBef>
              <a:buSzPct val="75000"/>
              <a:buFont typeface="Times New Roman"/>
              <a:buAutoNum type="arabicPeriod"/>
              <a:tabLst>
                <a:tab pos="927735" algn="l"/>
                <a:tab pos="3902075" algn="l"/>
              </a:tabLst>
            </a:pPr>
            <a:r>
              <a:rPr sz="2000" spc="-15" dirty="0">
                <a:solidFill>
                  <a:srgbClr val="000098"/>
                </a:solidFill>
                <a:latin typeface="Times New Roman"/>
                <a:cs typeface="Times New Roman"/>
              </a:rPr>
              <a:t>Re</a:t>
            </a:r>
            <a:r>
              <a:rPr sz="2000" spc="-35" dirty="0">
                <a:solidFill>
                  <a:srgbClr val="000098"/>
                </a:solidFill>
                <a:latin typeface="Times New Roman"/>
                <a:cs typeface="Times New Roman"/>
              </a:rPr>
              <a:t>g</a:t>
            </a:r>
            <a:r>
              <a:rPr sz="2000" spc="-10" dirty="0">
                <a:solidFill>
                  <a:srgbClr val="000098"/>
                </a:solidFill>
                <a:latin typeface="Times New Roman"/>
                <a:cs typeface="Times New Roman"/>
              </a:rPr>
              <a:t>roup</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ment</a:t>
            </a:r>
            <a:r>
              <a:rPr sz="2000" spc="-5" dirty="0">
                <a:solidFill>
                  <a:srgbClr val="000098"/>
                </a:solidFill>
                <a:latin typeface="Times New Roman"/>
                <a:cs typeface="Times New Roman"/>
              </a:rPr>
              <a:t> </a:t>
            </a:r>
            <a:r>
              <a:rPr sz="2000" dirty="0">
                <a:solidFill>
                  <a:srgbClr val="000098"/>
                </a:solidFill>
                <a:latin typeface="Times New Roman"/>
                <a:cs typeface="Times New Roman"/>
              </a:rPr>
              <a:t>ho</a:t>
            </a:r>
            <a:r>
              <a:rPr sz="2000" spc="-10" dirty="0">
                <a:solidFill>
                  <a:srgbClr val="000098"/>
                </a:solidFill>
                <a:latin typeface="Times New Roman"/>
                <a:cs typeface="Times New Roman"/>
              </a:rPr>
              <a:t>ri</a:t>
            </a:r>
            <a:r>
              <a:rPr sz="2000" dirty="0">
                <a:solidFill>
                  <a:srgbClr val="000098"/>
                </a:solidFill>
                <a:latin typeface="Times New Roman"/>
                <a:cs typeface="Times New Roman"/>
              </a:rPr>
              <a:t>z</a:t>
            </a:r>
            <a:r>
              <a:rPr sz="2000" spc="-10" dirty="0">
                <a:solidFill>
                  <a:srgbClr val="000098"/>
                </a:solidFill>
                <a:latin typeface="Times New Roman"/>
                <a:cs typeface="Times New Roman"/>
              </a:rPr>
              <a:t>ontal</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d</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l</a:t>
            </a:r>
            <a:r>
              <a:rPr sz="2000" spc="-5" dirty="0">
                <a:solidFill>
                  <a:srgbClr val="000098"/>
                </a:solidFill>
                <a:latin typeface="Times New Roman"/>
                <a:cs typeface="Times New Roman"/>
              </a:rPr>
              <a:t>i</a:t>
            </a:r>
            <a:r>
              <a:rPr sz="2000" spc="-20" dirty="0">
                <a:solidFill>
                  <a:srgbClr val="000098"/>
                </a:solidFill>
                <a:latin typeface="Times New Roman"/>
                <a:cs typeface="Times New Roman"/>
              </a:rPr>
              <a:t>g</a:t>
            </a:r>
            <a:r>
              <a:rPr sz="2000" spc="-10" dirty="0">
                <a:solidFill>
                  <a:srgbClr val="000098"/>
                </a:solidFill>
                <a:latin typeface="Times New Roman"/>
                <a:cs typeface="Times New Roman"/>
              </a:rPr>
              <a:t>n</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en</a:t>
            </a:r>
            <a:r>
              <a:rPr sz="2000" spc="-5" dirty="0">
                <a:solidFill>
                  <a:srgbClr val="000098"/>
                </a:solidFill>
                <a:latin typeface="Times New Roman"/>
                <a:cs typeface="Times New Roman"/>
              </a:rPr>
              <a:t> sou</a:t>
            </a:r>
            <a:r>
              <a:rPr sz="2000" spc="10" dirty="0">
                <a:solidFill>
                  <a:srgbClr val="000098"/>
                </a:solidFill>
                <a:latin typeface="Times New Roman"/>
                <a:cs typeface="Times New Roman"/>
              </a:rPr>
              <a:t>s</a:t>
            </a:r>
            <a:r>
              <a:rPr sz="2000" spc="-10" dirty="0">
                <a:solidFill>
                  <a:srgbClr val="000098"/>
                </a:solidFill>
                <a:latin typeface="Times New Roman"/>
                <a:cs typeface="Times New Roman"/>
              </a:rPr>
              <a:t>-tabl</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20" dirty="0">
                <a:solidFill>
                  <a:srgbClr val="000098"/>
                </a:solidFill>
                <a:latin typeface="Times New Roman"/>
                <a:cs typeface="Times New Roman"/>
              </a:rPr>
              <a:t> </a:t>
            </a:r>
            <a:r>
              <a:rPr sz="2000" dirty="0">
                <a:solidFill>
                  <a:srgbClr val="000098"/>
                </a:solidFill>
                <a:latin typeface="Times New Roman"/>
                <a:cs typeface="Times New Roman"/>
              </a:rPr>
              <a:t>posséd</a:t>
            </a:r>
            <a:r>
              <a:rPr sz="2000" spc="-15" dirty="0">
                <a:solidFill>
                  <a:srgbClr val="000098"/>
                </a:solidFill>
                <a:latin typeface="Times New Roman"/>
                <a:cs typeface="Times New Roman"/>
              </a:rPr>
              <a:t>a</a:t>
            </a:r>
            <a:r>
              <a:rPr sz="2000" spc="-10" dirty="0">
                <a:solidFill>
                  <a:srgbClr val="000098"/>
                </a:solidFill>
                <a:latin typeface="Times New Roman"/>
                <a:cs typeface="Times New Roman"/>
              </a:rPr>
              <a:t>nt</a:t>
            </a:r>
            <a:r>
              <a:rPr sz="2000" dirty="0">
                <a:solidFill>
                  <a:srgbClr val="000098"/>
                </a:solidFill>
                <a:latin typeface="Times New Roman"/>
                <a:cs typeface="Times New Roman"/>
              </a:rPr>
              <a:t> </a:t>
            </a:r>
            <a:r>
              <a:rPr sz="2000" spc="-5" dirty="0">
                <a:solidFill>
                  <a:srgbClr val="000098"/>
                </a:solidFill>
                <a:latin typeface="Times New Roman"/>
                <a:cs typeface="Times New Roman"/>
              </a:rPr>
              <a:t>l</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5" dirty="0">
                <a:solidFill>
                  <a:srgbClr val="000098"/>
                </a:solidFill>
                <a:latin typeface="Times New Roman"/>
                <a:cs typeface="Times New Roman"/>
              </a:rPr>
              <a:t> </a:t>
            </a:r>
            <a:r>
              <a:rPr sz="2000" spc="-15" dirty="0">
                <a:solidFill>
                  <a:srgbClr val="000098"/>
                </a:solidFill>
                <a:latin typeface="Times New Roman"/>
                <a:cs typeface="Times New Roman"/>
              </a:rPr>
              <a:t>mêmes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v</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leu</a:t>
            </a:r>
            <a:r>
              <a:rPr sz="2000" spc="-25" dirty="0">
                <a:solidFill>
                  <a:srgbClr val="000098"/>
                </a:solidFill>
                <a:latin typeface="Times New Roman"/>
                <a:cs typeface="Times New Roman"/>
              </a:rPr>
              <a:t>r</a:t>
            </a:r>
            <a:r>
              <a:rPr sz="2000" dirty="0">
                <a:solidFill>
                  <a:srgbClr val="000098"/>
                </a:solidFill>
                <a:latin typeface="Times New Roman"/>
                <a:cs typeface="Times New Roman"/>
              </a:rPr>
              <a:t>s</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de</a:t>
            </a:r>
            <a:r>
              <a:rPr sz="2000" spc="10" dirty="0">
                <a:solidFill>
                  <a:srgbClr val="000098"/>
                </a:solidFill>
                <a:latin typeface="Times New Roman"/>
                <a:cs typeface="Times New Roman"/>
              </a:rPr>
              <a:t> </a:t>
            </a:r>
            <a:r>
              <a:rPr sz="2000" spc="-10" dirty="0" err="1">
                <a:solidFill>
                  <a:srgbClr val="000098"/>
                </a:solidFill>
                <a:latin typeface="Times New Roman"/>
                <a:cs typeface="Times New Roman"/>
              </a:rPr>
              <a:t>r</a:t>
            </a:r>
            <a:r>
              <a:rPr sz="2000" spc="-20" dirty="0" err="1">
                <a:solidFill>
                  <a:srgbClr val="000098"/>
                </a:solidFill>
                <a:latin typeface="Times New Roman"/>
                <a:cs typeface="Times New Roman"/>
              </a:rPr>
              <a:t>eg</a:t>
            </a:r>
            <a:r>
              <a:rPr sz="2000" spc="-10" dirty="0" err="1">
                <a:solidFill>
                  <a:srgbClr val="000098"/>
                </a:solidFill>
                <a:latin typeface="Times New Roman"/>
                <a:cs typeface="Times New Roman"/>
              </a:rPr>
              <a:t>roup</a:t>
            </a:r>
            <a:r>
              <a:rPr sz="2000" spc="-20" dirty="0" err="1">
                <a:solidFill>
                  <a:srgbClr val="000098"/>
                </a:solidFill>
                <a:latin typeface="Times New Roman"/>
                <a:cs typeface="Times New Roman"/>
              </a:rPr>
              <a:t>e</a:t>
            </a:r>
            <a:r>
              <a:rPr sz="2000" spc="-10" dirty="0" err="1">
                <a:solidFill>
                  <a:srgbClr val="000098"/>
                </a:solidFill>
                <a:latin typeface="Times New Roman"/>
                <a:cs typeface="Times New Roman"/>
              </a:rPr>
              <a:t>ment</a:t>
            </a:r>
            <a:r>
              <a:rPr sz="2000" spc="25" dirty="0">
                <a:solidFill>
                  <a:srgbClr val="000098"/>
                </a:solidFill>
                <a:latin typeface="Times New Roman"/>
                <a:cs typeface="Times New Roman"/>
              </a:rPr>
              <a:t> </a:t>
            </a:r>
            <a:r>
              <a:rPr sz="2000" i="1" spc="-5" dirty="0" smtClean="0">
                <a:solidFill>
                  <a:srgbClr val="252598"/>
                </a:solidFill>
                <a:latin typeface="Courier New"/>
                <a:cs typeface="Courier New"/>
              </a:rPr>
              <a:t>A</a:t>
            </a:r>
            <a:r>
              <a:rPr sz="2025" i="1" baseline="-20576" dirty="0">
                <a:solidFill>
                  <a:srgbClr val="252598"/>
                </a:solidFill>
                <a:latin typeface="Times New Roman"/>
                <a:cs typeface="Times New Roman"/>
              </a:rPr>
              <a:t>	</a:t>
            </a:r>
            <a:r>
              <a:rPr sz="2000" dirty="0">
                <a:solidFill>
                  <a:srgbClr val="252598"/>
                </a:solidFill>
                <a:latin typeface="Courier New"/>
                <a:cs typeface="Courier New"/>
              </a:rPr>
              <a:t>…,</a:t>
            </a:r>
            <a:r>
              <a:rPr sz="2000" spc="-5" dirty="0">
                <a:solidFill>
                  <a:srgbClr val="252598"/>
                </a:solidFill>
                <a:latin typeface="Courier New"/>
                <a:cs typeface="Courier New"/>
              </a:rPr>
              <a:t> </a:t>
            </a:r>
            <a:r>
              <a:rPr sz="2000" i="1" spc="-5" dirty="0">
                <a:solidFill>
                  <a:srgbClr val="252598"/>
                </a:solidFill>
                <a:latin typeface="Courier New"/>
                <a:cs typeface="Courier New"/>
              </a:rPr>
              <a:t>A</a:t>
            </a:r>
            <a:r>
              <a:rPr sz="2025" i="1" spc="-15" baseline="-20576" dirty="0">
                <a:solidFill>
                  <a:srgbClr val="252598"/>
                </a:solidFill>
                <a:latin typeface="Courier New"/>
                <a:cs typeface="Courier New"/>
              </a:rPr>
              <a:t>k</a:t>
            </a:r>
            <a:endParaRPr sz="2025" baseline="-20576" dirty="0">
              <a:latin typeface="Courier New"/>
              <a:cs typeface="Courier New"/>
            </a:endParaRPr>
          </a:p>
          <a:p>
            <a:pPr marL="927100" indent="-457200">
              <a:spcBef>
                <a:spcPts val="1105"/>
              </a:spcBef>
              <a:buSzPct val="75000"/>
              <a:buFont typeface="Times New Roman"/>
              <a:buAutoNum type="arabicPeriod"/>
              <a:tabLst>
                <a:tab pos="927735" algn="l"/>
              </a:tabLst>
            </a:pPr>
            <a:r>
              <a:rPr sz="2000" spc="5" dirty="0">
                <a:solidFill>
                  <a:srgbClr val="000098"/>
                </a:solidFill>
                <a:latin typeface="Times New Roman"/>
                <a:cs typeface="Times New Roman"/>
              </a:rPr>
              <a:t>P</a:t>
            </a:r>
            <a:r>
              <a:rPr sz="2000" dirty="0">
                <a:solidFill>
                  <a:srgbClr val="000098"/>
                </a:solidFill>
                <a:latin typeface="Times New Roman"/>
                <a:cs typeface="Times New Roman"/>
              </a:rPr>
              <a:t>our</a:t>
            </a:r>
            <a:r>
              <a:rPr sz="2000" spc="-30" dirty="0">
                <a:solidFill>
                  <a:srgbClr val="000098"/>
                </a:solidFill>
                <a:latin typeface="Times New Roman"/>
                <a:cs typeface="Times New Roman"/>
              </a:rPr>
              <a:t>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h</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que</a:t>
            </a:r>
            <a:r>
              <a:rPr sz="2000" spc="10" dirty="0">
                <a:solidFill>
                  <a:srgbClr val="000098"/>
                </a:solidFill>
                <a:latin typeface="Times New Roman"/>
                <a:cs typeface="Times New Roman"/>
              </a:rPr>
              <a:t> </a:t>
            </a:r>
            <a:r>
              <a:rPr sz="2000" spc="-5" dirty="0">
                <a:solidFill>
                  <a:srgbClr val="000098"/>
                </a:solidFill>
                <a:latin typeface="Times New Roman"/>
                <a:cs typeface="Times New Roman"/>
              </a:rPr>
              <a:t>sou</a:t>
            </a:r>
            <a:r>
              <a:rPr sz="2000" spc="10" dirty="0">
                <a:solidFill>
                  <a:srgbClr val="000098"/>
                </a:solidFill>
                <a:latin typeface="Times New Roman"/>
                <a:cs typeface="Times New Roman"/>
              </a:rPr>
              <a:t>s</a:t>
            </a:r>
            <a:r>
              <a:rPr sz="2000" spc="-10" dirty="0">
                <a:solidFill>
                  <a:srgbClr val="000098"/>
                </a:solidFill>
                <a:latin typeface="Times New Roman"/>
                <a:cs typeface="Times New Roman"/>
              </a:rPr>
              <a:t>-tabl</a:t>
            </a:r>
            <a:r>
              <a:rPr sz="2000" spc="-20" dirty="0">
                <a:solidFill>
                  <a:srgbClr val="000098"/>
                </a:solidFill>
                <a:latin typeface="Times New Roman"/>
                <a:cs typeface="Times New Roman"/>
              </a:rPr>
              <a:t>e</a:t>
            </a:r>
            <a:r>
              <a:rPr sz="2000" dirty="0">
                <a:solidFill>
                  <a:srgbClr val="000098"/>
                </a:solidFill>
                <a:latin typeface="Times New Roman"/>
                <a:cs typeface="Times New Roman"/>
              </a:rPr>
              <a:t>,</a:t>
            </a:r>
            <a:r>
              <a:rPr sz="2000" spc="-20" dirty="0">
                <a:solidFill>
                  <a:srgbClr val="000098"/>
                </a:solidFill>
                <a:latin typeface="Times New Roman"/>
                <a:cs typeface="Times New Roman"/>
              </a:rPr>
              <a:t> ca</a:t>
            </a:r>
            <a:r>
              <a:rPr sz="2000" spc="-10" dirty="0">
                <a:solidFill>
                  <a:srgbClr val="000098"/>
                </a:solidFill>
                <a:latin typeface="Times New Roman"/>
                <a:cs typeface="Times New Roman"/>
              </a:rPr>
              <a:t>lcul</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d</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v</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leu</a:t>
            </a:r>
            <a:r>
              <a:rPr sz="2000" spc="-25" dirty="0">
                <a:solidFill>
                  <a:srgbClr val="000098"/>
                </a:solidFill>
                <a:latin typeface="Times New Roman"/>
                <a:cs typeface="Times New Roman"/>
              </a:rPr>
              <a:t>r</a:t>
            </a:r>
            <a:r>
              <a:rPr sz="2000" dirty="0">
                <a:solidFill>
                  <a:srgbClr val="000098"/>
                </a:solidFill>
                <a:latin typeface="Times New Roman"/>
                <a:cs typeface="Times New Roman"/>
              </a:rPr>
              <a:t>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a</a:t>
            </a:r>
            <a:r>
              <a:rPr sz="2000" spc="-40" dirty="0">
                <a:solidFill>
                  <a:srgbClr val="000098"/>
                </a:solidFill>
                <a:latin typeface="Times New Roman"/>
                <a:cs typeface="Times New Roman"/>
              </a:rPr>
              <a:t>g</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égée</a:t>
            </a:r>
            <a:r>
              <a:rPr sz="2000" dirty="0">
                <a:solidFill>
                  <a:srgbClr val="000098"/>
                </a:solidFill>
                <a:latin typeface="Times New Roman"/>
                <a:cs typeface="Times New Roman"/>
              </a:rPr>
              <a:t>s</a:t>
            </a:r>
            <a:r>
              <a:rPr sz="2000" spc="55" dirty="0">
                <a:solidFill>
                  <a:srgbClr val="000098"/>
                </a:solidFill>
                <a:latin typeface="Times New Roman"/>
                <a:cs typeface="Times New Roman"/>
              </a:rPr>
              <a:t> </a:t>
            </a:r>
            <a:r>
              <a:rPr sz="2000" dirty="0">
                <a:solidFill>
                  <a:srgbClr val="000098"/>
                </a:solidFill>
                <a:latin typeface="Times New Roman"/>
                <a:cs typeface="Times New Roman"/>
              </a:rPr>
              <a:t>pour</a:t>
            </a:r>
            <a:r>
              <a:rPr sz="2000" spc="-10" dirty="0">
                <a:solidFill>
                  <a:srgbClr val="000098"/>
                </a:solidFill>
                <a:latin typeface="Times New Roman"/>
                <a:cs typeface="Times New Roman"/>
              </a:rPr>
              <a:t> les</a:t>
            </a:r>
            <a:r>
              <a:rPr sz="2000" spc="-5" dirty="0">
                <a:solidFill>
                  <a:srgbClr val="000098"/>
                </a:solidFill>
                <a:latin typeface="Times New Roman"/>
                <a:cs typeface="Times New Roman"/>
              </a:rPr>
              <a:t> </a:t>
            </a:r>
            <a:r>
              <a:rPr sz="2000" spc="-20" dirty="0" err="1">
                <a:solidFill>
                  <a:srgbClr val="000098"/>
                </a:solidFill>
                <a:latin typeface="Times New Roman"/>
                <a:cs typeface="Times New Roman"/>
              </a:rPr>
              <a:t>a</a:t>
            </a:r>
            <a:r>
              <a:rPr sz="2000" spc="-10" dirty="0" err="1">
                <a:solidFill>
                  <a:srgbClr val="000098"/>
                </a:solidFill>
                <a:latin typeface="Times New Roman"/>
                <a:cs typeface="Times New Roman"/>
              </a:rPr>
              <a:t>t</a:t>
            </a:r>
            <a:r>
              <a:rPr sz="2000" spc="-5" dirty="0" err="1">
                <a:solidFill>
                  <a:srgbClr val="000098"/>
                </a:solidFill>
                <a:latin typeface="Times New Roman"/>
                <a:cs typeface="Times New Roman"/>
              </a:rPr>
              <a:t>t</a:t>
            </a:r>
            <a:r>
              <a:rPr sz="2000" spc="-10" dirty="0" err="1">
                <a:solidFill>
                  <a:srgbClr val="000098"/>
                </a:solidFill>
                <a:latin typeface="Times New Roman"/>
                <a:cs typeface="Times New Roman"/>
              </a:rPr>
              <a:t>ribu</a:t>
            </a:r>
            <a:r>
              <a:rPr sz="2000" spc="-5" dirty="0" err="1">
                <a:solidFill>
                  <a:srgbClr val="000098"/>
                </a:solidFill>
                <a:latin typeface="Times New Roman"/>
                <a:cs typeface="Times New Roman"/>
              </a:rPr>
              <a:t>t</a:t>
            </a:r>
            <a:r>
              <a:rPr sz="2000" dirty="0" err="1">
                <a:solidFill>
                  <a:srgbClr val="000098"/>
                </a:solidFill>
                <a:latin typeface="Times New Roman"/>
                <a:cs typeface="Times New Roman"/>
              </a:rPr>
              <a:t>s</a:t>
            </a:r>
            <a:r>
              <a:rPr sz="2000" spc="-40" dirty="0">
                <a:solidFill>
                  <a:srgbClr val="000098"/>
                </a:solidFill>
                <a:latin typeface="Times New Roman"/>
                <a:cs typeface="Times New Roman"/>
              </a:rPr>
              <a:t> </a:t>
            </a:r>
            <a:r>
              <a:rPr sz="2000" dirty="0" smtClean="0">
                <a:solidFill>
                  <a:srgbClr val="000098"/>
                </a:solidFill>
                <a:latin typeface="Times New Roman"/>
                <a:cs typeface="Times New Roman"/>
              </a:rPr>
              <a:t>non</a:t>
            </a:r>
            <a:r>
              <a:rPr lang="fr-FR" sz="2000" dirty="0">
                <a:latin typeface="Times New Roman"/>
                <a:cs typeface="Times New Roman"/>
              </a:rPr>
              <a:t> </a:t>
            </a:r>
            <a:r>
              <a:rPr sz="2000" spc="-10" dirty="0" err="1" smtClean="0">
                <a:solidFill>
                  <a:srgbClr val="000098"/>
                </a:solidFill>
                <a:latin typeface="Times New Roman"/>
                <a:cs typeface="Times New Roman"/>
              </a:rPr>
              <a:t>re</a:t>
            </a:r>
            <a:r>
              <a:rPr sz="2000" spc="-25" dirty="0" err="1" smtClean="0">
                <a:solidFill>
                  <a:srgbClr val="000098"/>
                </a:solidFill>
                <a:latin typeface="Times New Roman"/>
                <a:cs typeface="Times New Roman"/>
              </a:rPr>
              <a:t>g</a:t>
            </a:r>
            <a:r>
              <a:rPr sz="2000" spc="-10" dirty="0" err="1" smtClean="0">
                <a:solidFill>
                  <a:srgbClr val="000098"/>
                </a:solidFill>
                <a:latin typeface="Times New Roman"/>
                <a:cs typeface="Times New Roman"/>
              </a:rPr>
              <a:t>r</a:t>
            </a:r>
            <a:r>
              <a:rPr sz="2000" dirty="0" err="1" smtClean="0">
                <a:solidFill>
                  <a:srgbClr val="000098"/>
                </a:solidFill>
                <a:latin typeface="Times New Roman"/>
                <a:cs typeface="Times New Roman"/>
              </a:rPr>
              <a:t>oup</a:t>
            </a:r>
            <a:r>
              <a:rPr sz="2000" spc="-15" dirty="0" err="1" smtClean="0">
                <a:solidFill>
                  <a:srgbClr val="000098"/>
                </a:solidFill>
                <a:latin typeface="Times New Roman"/>
                <a:cs typeface="Times New Roman"/>
              </a:rPr>
              <a:t>é</a:t>
            </a:r>
            <a:r>
              <a:rPr sz="2000" dirty="0" err="1" smtClean="0">
                <a:solidFill>
                  <a:srgbClr val="000098"/>
                </a:solidFill>
                <a:latin typeface="Times New Roman"/>
                <a:cs typeface="Times New Roman"/>
              </a:rPr>
              <a:t>s</a:t>
            </a:r>
            <a:endParaRPr sz="2000" dirty="0">
              <a:latin typeface="Times New Roman"/>
              <a:cs typeface="Times New Roman"/>
            </a:endParaRPr>
          </a:p>
        </p:txBody>
      </p:sp>
      <p:sp>
        <p:nvSpPr>
          <p:cNvPr id="4" name="object 4"/>
          <p:cNvSpPr/>
          <p:nvPr/>
        </p:nvSpPr>
        <p:spPr>
          <a:xfrm>
            <a:off x="2713610" y="2463077"/>
            <a:ext cx="8430260" cy="1500505"/>
          </a:xfrm>
          <a:custGeom>
            <a:avLst/>
            <a:gdLst/>
            <a:ahLst/>
            <a:cxnLst/>
            <a:rect l="l" t="t" r="r" b="b"/>
            <a:pathLst>
              <a:path w="8430260" h="1500505">
                <a:moveTo>
                  <a:pt x="0" y="1500246"/>
                </a:moveTo>
                <a:lnTo>
                  <a:pt x="8429640" y="1500246"/>
                </a:lnTo>
                <a:lnTo>
                  <a:pt x="8429640" y="0"/>
                </a:lnTo>
                <a:lnTo>
                  <a:pt x="0" y="0"/>
                </a:lnTo>
                <a:lnTo>
                  <a:pt x="0" y="1500246"/>
                </a:lnTo>
                <a:close/>
              </a:path>
            </a:pathLst>
          </a:custGeom>
          <a:solidFill>
            <a:srgbClr val="DDF3EA"/>
          </a:solidFill>
        </p:spPr>
        <p:txBody>
          <a:bodyPr wrap="square" lIns="0" tIns="0" rIns="0" bIns="0" rtlCol="0"/>
          <a:lstStyle/>
          <a:p>
            <a:endParaRPr/>
          </a:p>
        </p:txBody>
      </p:sp>
      <p:sp>
        <p:nvSpPr>
          <p:cNvPr id="5" name="object 5"/>
          <p:cNvSpPr/>
          <p:nvPr/>
        </p:nvSpPr>
        <p:spPr>
          <a:xfrm>
            <a:off x="2713610" y="2463077"/>
            <a:ext cx="8430260" cy="1500505"/>
          </a:xfrm>
          <a:custGeom>
            <a:avLst/>
            <a:gdLst/>
            <a:ahLst/>
            <a:cxnLst/>
            <a:rect l="l" t="t" r="r" b="b"/>
            <a:pathLst>
              <a:path w="8430260" h="1500505">
                <a:moveTo>
                  <a:pt x="0" y="1500246"/>
                </a:moveTo>
                <a:lnTo>
                  <a:pt x="8429640" y="1500246"/>
                </a:lnTo>
                <a:lnTo>
                  <a:pt x="8429640" y="0"/>
                </a:lnTo>
                <a:lnTo>
                  <a:pt x="0" y="0"/>
                </a:lnTo>
                <a:lnTo>
                  <a:pt x="0" y="1500246"/>
                </a:lnTo>
                <a:close/>
              </a:path>
            </a:pathLst>
          </a:custGeom>
          <a:ln w="12700">
            <a:solidFill>
              <a:srgbClr val="000000"/>
            </a:solidFill>
          </a:ln>
        </p:spPr>
        <p:txBody>
          <a:bodyPr wrap="square" lIns="0" tIns="0" rIns="0" bIns="0" rtlCol="0"/>
          <a:lstStyle/>
          <a:p>
            <a:endParaRPr/>
          </a:p>
        </p:txBody>
      </p:sp>
      <p:sp>
        <p:nvSpPr>
          <p:cNvPr id="6" name="object 6"/>
          <p:cNvSpPr txBox="1"/>
          <p:nvPr/>
        </p:nvSpPr>
        <p:spPr>
          <a:xfrm>
            <a:off x="2823783" y="2546269"/>
            <a:ext cx="914400" cy="1354217"/>
          </a:xfrm>
          <a:prstGeom prst="rect">
            <a:avLst/>
          </a:prstGeom>
        </p:spPr>
        <p:txBody>
          <a:bodyPr vert="horz" wrap="square" lIns="0" tIns="0" rIns="0" bIns="0" rtlCol="0">
            <a:spAutoFit/>
          </a:bodyPr>
          <a:lstStyle/>
          <a:p>
            <a:pPr>
              <a:lnSpc>
                <a:spcPct val="110000"/>
              </a:lnSpc>
            </a:pPr>
            <a:r>
              <a:rPr sz="2000" b="1" spc="-5" dirty="0">
                <a:solidFill>
                  <a:srgbClr val="252598"/>
                </a:solidFill>
                <a:latin typeface="Courier New"/>
                <a:cs typeface="Courier New"/>
              </a:rPr>
              <a:t>SELECT</a:t>
            </a:r>
            <a:r>
              <a:rPr sz="2000" b="1" spc="-5" dirty="0">
                <a:solidFill>
                  <a:srgbClr val="252598"/>
                </a:solidFill>
                <a:latin typeface="Times New Roman"/>
                <a:cs typeface="Times New Roman"/>
              </a:rPr>
              <a:t> </a:t>
            </a:r>
            <a:r>
              <a:rPr sz="2000" b="1" spc="-5" dirty="0">
                <a:solidFill>
                  <a:srgbClr val="252598"/>
                </a:solidFill>
                <a:latin typeface="Courier New"/>
                <a:cs typeface="Courier New"/>
              </a:rPr>
              <a:t>FROM</a:t>
            </a:r>
            <a:r>
              <a:rPr sz="2000" b="1" spc="-5" dirty="0">
                <a:solidFill>
                  <a:srgbClr val="252598"/>
                </a:solidFill>
                <a:latin typeface="Times New Roman"/>
                <a:cs typeface="Times New Roman"/>
              </a:rPr>
              <a:t> </a:t>
            </a:r>
            <a:r>
              <a:rPr sz="2000" b="1" spc="-5" dirty="0">
                <a:solidFill>
                  <a:srgbClr val="252598"/>
                </a:solidFill>
                <a:latin typeface="Courier New"/>
                <a:cs typeface="Courier New"/>
              </a:rPr>
              <a:t>WHERE</a:t>
            </a:r>
            <a:r>
              <a:rPr sz="2000" b="1" spc="-5" dirty="0">
                <a:solidFill>
                  <a:srgbClr val="252598"/>
                </a:solidFill>
                <a:latin typeface="Times New Roman"/>
                <a:cs typeface="Times New Roman"/>
              </a:rPr>
              <a:t> </a:t>
            </a:r>
            <a:r>
              <a:rPr sz="2000" b="1" spc="-5" dirty="0">
                <a:solidFill>
                  <a:srgbClr val="C00000"/>
                </a:solidFill>
                <a:latin typeface="Courier New"/>
                <a:cs typeface="Courier New"/>
              </a:rPr>
              <a:t>GROUP</a:t>
            </a:r>
            <a:endParaRPr sz="2000" dirty="0">
              <a:latin typeface="Courier New"/>
              <a:cs typeface="Courier New"/>
            </a:endParaRPr>
          </a:p>
        </p:txBody>
      </p:sp>
      <p:sp>
        <p:nvSpPr>
          <p:cNvPr id="7" name="object 7"/>
          <p:cNvSpPr txBox="1"/>
          <p:nvPr/>
        </p:nvSpPr>
        <p:spPr>
          <a:xfrm>
            <a:off x="3848356" y="2546269"/>
            <a:ext cx="1829435" cy="1343958"/>
          </a:xfrm>
          <a:prstGeom prst="rect">
            <a:avLst/>
          </a:prstGeom>
        </p:spPr>
        <p:txBody>
          <a:bodyPr vert="horz" wrap="square" lIns="0" tIns="0" rIns="0" bIns="0" rtlCol="0">
            <a:spAutoFit/>
          </a:bodyPr>
          <a:lstStyle/>
          <a:p>
            <a:pPr marL="457200">
              <a:lnSpc>
                <a:spcPct val="110000"/>
              </a:lnSpc>
              <a:tabLst>
                <a:tab pos="1015365" algn="l"/>
              </a:tabLst>
            </a:pPr>
            <a:r>
              <a:rPr sz="2000" i="1" spc="-5" dirty="0">
                <a:solidFill>
                  <a:srgbClr val="252598"/>
                </a:solidFill>
                <a:latin typeface="Courier New"/>
                <a:cs typeface="Courier New"/>
              </a:rPr>
              <a:t>A</a:t>
            </a:r>
            <a:r>
              <a:rPr sz="2025" i="1" spc="-22" baseline="-20576" dirty="0">
                <a:solidFill>
                  <a:srgbClr val="252598"/>
                </a:solidFill>
                <a:latin typeface="Courier New"/>
                <a:cs typeface="Courier New"/>
              </a:rPr>
              <a:t>1</a:t>
            </a:r>
            <a:r>
              <a:rPr sz="2000" dirty="0">
                <a:solidFill>
                  <a:srgbClr val="252598"/>
                </a:solidFill>
                <a:latin typeface="Courier New"/>
                <a:cs typeface="Courier New"/>
              </a:rPr>
              <a:t>,</a:t>
            </a:r>
            <a:r>
              <a:rPr sz="2000" dirty="0">
                <a:solidFill>
                  <a:srgbClr val="252598"/>
                </a:solidFill>
                <a:latin typeface="Times New Roman"/>
                <a:cs typeface="Times New Roman"/>
              </a:rPr>
              <a:t>	</a:t>
            </a:r>
            <a:r>
              <a:rPr sz="2000" dirty="0">
                <a:solidFill>
                  <a:srgbClr val="252598"/>
                </a:solidFill>
                <a:latin typeface="Courier New"/>
                <a:cs typeface="Courier New"/>
              </a:rPr>
              <a:t>…, </a:t>
            </a:r>
            <a:r>
              <a:rPr sz="2000" i="1" spc="-5" dirty="0">
                <a:solidFill>
                  <a:srgbClr val="252598"/>
                </a:solidFill>
                <a:latin typeface="Courier New"/>
                <a:cs typeface="Courier New"/>
              </a:rPr>
              <a:t>A</a:t>
            </a:r>
            <a:r>
              <a:rPr sz="2025" i="1" spc="-22" baseline="-20576" dirty="0">
                <a:solidFill>
                  <a:srgbClr val="252598"/>
                </a:solidFill>
                <a:latin typeface="Courier New"/>
                <a:cs typeface="Courier New"/>
              </a:rPr>
              <a:t>n,</a:t>
            </a:r>
            <a:r>
              <a:rPr sz="2025" i="1" spc="-15" baseline="-20576" dirty="0">
                <a:solidFill>
                  <a:srgbClr val="252598"/>
                </a:solidFill>
                <a:latin typeface="Times New Roman"/>
                <a:cs typeface="Times New Roman"/>
              </a:rPr>
              <a:t> </a:t>
            </a:r>
            <a:r>
              <a:rPr sz="2000" i="1" spc="-5" dirty="0">
                <a:solidFill>
                  <a:srgbClr val="252598"/>
                </a:solidFill>
                <a:latin typeface="Courier New"/>
                <a:cs typeface="Courier New"/>
              </a:rPr>
              <a:t>R</a:t>
            </a:r>
            <a:r>
              <a:rPr sz="2025" spc="-22" baseline="-20576" dirty="0">
                <a:solidFill>
                  <a:srgbClr val="252598"/>
                </a:solidFill>
                <a:latin typeface="Courier New"/>
                <a:cs typeface="Courier New"/>
              </a:rPr>
              <a:t>1</a:t>
            </a:r>
            <a:r>
              <a:rPr sz="2000" dirty="0">
                <a:solidFill>
                  <a:srgbClr val="252598"/>
                </a:solidFill>
                <a:latin typeface="Courier New"/>
                <a:cs typeface="Courier New"/>
              </a:rPr>
              <a:t>, …, </a:t>
            </a:r>
            <a:r>
              <a:rPr sz="2000" i="1" spc="-5" dirty="0">
                <a:solidFill>
                  <a:srgbClr val="252598"/>
                </a:solidFill>
                <a:latin typeface="Courier New"/>
                <a:cs typeface="Courier New"/>
              </a:rPr>
              <a:t>R</a:t>
            </a:r>
            <a:r>
              <a:rPr sz="2025" i="1" spc="-15" baseline="-20576" dirty="0">
                <a:solidFill>
                  <a:srgbClr val="252598"/>
                </a:solidFill>
                <a:latin typeface="Courier New"/>
                <a:cs typeface="Courier New"/>
              </a:rPr>
              <a:t>m</a:t>
            </a:r>
            <a:endParaRPr sz="2025" baseline="-20576" dirty="0">
              <a:latin typeface="Courier New"/>
              <a:cs typeface="Courier New"/>
            </a:endParaRPr>
          </a:p>
          <a:p>
            <a:pPr marL="457200">
              <a:spcBef>
                <a:spcPts val="240"/>
              </a:spcBef>
            </a:pPr>
            <a:r>
              <a:rPr sz="2000" i="1" dirty="0">
                <a:solidFill>
                  <a:srgbClr val="252598"/>
                </a:solidFill>
                <a:latin typeface="Courier New"/>
                <a:cs typeface="Courier New"/>
              </a:rPr>
              <a:t>…</a:t>
            </a:r>
            <a:endParaRPr sz="2000" dirty="0">
              <a:latin typeface="Courier New"/>
              <a:cs typeface="Courier New"/>
            </a:endParaRPr>
          </a:p>
          <a:p>
            <a:pPr>
              <a:spcBef>
                <a:spcPts val="240"/>
              </a:spcBef>
              <a:tabLst>
                <a:tab pos="456565" algn="l"/>
                <a:tab pos="862965" algn="l"/>
              </a:tabLst>
            </a:pPr>
            <a:r>
              <a:rPr sz="2000" b="1" spc="-5" dirty="0">
                <a:solidFill>
                  <a:srgbClr val="C00000"/>
                </a:solidFill>
                <a:latin typeface="Courier New"/>
                <a:cs typeface="Courier New"/>
              </a:rPr>
              <a:t>B</a:t>
            </a:r>
            <a:r>
              <a:rPr sz="2000" b="1" dirty="0">
                <a:solidFill>
                  <a:srgbClr val="C00000"/>
                </a:solidFill>
                <a:latin typeface="Courier New"/>
                <a:cs typeface="Courier New"/>
              </a:rPr>
              <a:t>Y</a:t>
            </a:r>
            <a:r>
              <a:rPr sz="2000" b="1" dirty="0">
                <a:solidFill>
                  <a:srgbClr val="C00000"/>
                </a:solidFill>
                <a:latin typeface="Times New Roman"/>
                <a:cs typeface="Times New Roman"/>
              </a:rPr>
              <a:t>	</a:t>
            </a:r>
            <a:r>
              <a:rPr sz="2000" i="1" spc="-5" dirty="0">
                <a:solidFill>
                  <a:srgbClr val="252598"/>
                </a:solidFill>
                <a:latin typeface="Courier New"/>
                <a:cs typeface="Courier New"/>
              </a:rPr>
              <a:t>A</a:t>
            </a:r>
            <a:r>
              <a:rPr sz="2025" i="1" spc="-15" baseline="-20576" dirty="0">
                <a:solidFill>
                  <a:srgbClr val="252598"/>
                </a:solidFill>
                <a:latin typeface="Courier New"/>
                <a:cs typeface="Courier New"/>
              </a:rPr>
              <a:t>1</a:t>
            </a:r>
            <a:r>
              <a:rPr sz="2025" i="1" baseline="-20576" dirty="0">
                <a:solidFill>
                  <a:srgbClr val="252598"/>
                </a:solidFill>
                <a:latin typeface="Times New Roman"/>
                <a:cs typeface="Times New Roman"/>
              </a:rPr>
              <a:t>	</a:t>
            </a:r>
            <a:r>
              <a:rPr sz="2000" dirty="0">
                <a:solidFill>
                  <a:srgbClr val="252598"/>
                </a:solidFill>
                <a:latin typeface="Courier New"/>
                <a:cs typeface="Courier New"/>
              </a:rPr>
              <a:t>…, </a:t>
            </a:r>
            <a:r>
              <a:rPr sz="2000" i="1" spc="-5" dirty="0">
                <a:solidFill>
                  <a:srgbClr val="252598"/>
                </a:solidFill>
                <a:latin typeface="Courier New"/>
                <a:cs typeface="Courier New"/>
              </a:rPr>
              <a:t>A</a:t>
            </a:r>
            <a:r>
              <a:rPr sz="2025" i="1" spc="-15" baseline="-20576" dirty="0">
                <a:solidFill>
                  <a:srgbClr val="252598"/>
                </a:solidFill>
                <a:latin typeface="Courier New"/>
                <a:cs typeface="Courier New"/>
              </a:rPr>
              <a:t>n</a:t>
            </a:r>
            <a:endParaRPr sz="2025" baseline="-20576" dirty="0">
              <a:latin typeface="Courier New"/>
              <a:cs typeface="Courier New"/>
            </a:endParaRPr>
          </a:p>
        </p:txBody>
      </p:sp>
      <p:sp>
        <p:nvSpPr>
          <p:cNvPr id="8" name="object 8"/>
          <p:cNvSpPr txBox="1"/>
          <p:nvPr/>
        </p:nvSpPr>
        <p:spPr>
          <a:xfrm>
            <a:off x="5776258" y="2567777"/>
            <a:ext cx="4421505" cy="307777"/>
          </a:xfrm>
          <a:prstGeom prst="rect">
            <a:avLst/>
          </a:prstGeom>
        </p:spPr>
        <p:txBody>
          <a:bodyPr vert="horz" wrap="square" lIns="0" tIns="0" rIns="0" bIns="0" rtlCol="0">
            <a:spAutoFit/>
          </a:bodyPr>
          <a:lstStyle/>
          <a:p>
            <a:pPr>
              <a:tabLst>
                <a:tab pos="2133600" algn="l"/>
              </a:tabLst>
            </a:pPr>
            <a:r>
              <a:rPr sz="2000" i="1" spc="-5" dirty="0">
                <a:solidFill>
                  <a:srgbClr val="252598"/>
                </a:solidFill>
                <a:latin typeface="Courier New"/>
                <a:cs typeface="Courier New"/>
              </a:rPr>
              <a:t>AggFun</a:t>
            </a:r>
            <a:r>
              <a:rPr sz="2000" i="1" dirty="0">
                <a:solidFill>
                  <a:srgbClr val="252598"/>
                </a:solidFill>
                <a:latin typeface="Courier New"/>
                <a:cs typeface="Courier New"/>
              </a:rPr>
              <a:t>c</a:t>
            </a:r>
            <a:r>
              <a:rPr sz="2000" i="1" spc="-5" dirty="0">
                <a:solidFill>
                  <a:srgbClr val="252598"/>
                </a:solidFill>
                <a:latin typeface="Courier New"/>
                <a:cs typeface="Courier New"/>
              </a:rPr>
              <a:t>(A</a:t>
            </a:r>
            <a:r>
              <a:rPr sz="2025" i="1" spc="-22" baseline="-20576" dirty="0">
                <a:solidFill>
                  <a:srgbClr val="252598"/>
                </a:solidFill>
                <a:latin typeface="Courier New"/>
                <a:cs typeface="Courier New"/>
              </a:rPr>
              <a:t>n+1</a:t>
            </a:r>
            <a:r>
              <a:rPr sz="2000" i="1" spc="-5" dirty="0">
                <a:solidFill>
                  <a:srgbClr val="252598"/>
                </a:solidFill>
                <a:latin typeface="Courier New"/>
                <a:cs typeface="Courier New"/>
              </a:rPr>
              <a:t>)</a:t>
            </a:r>
            <a:r>
              <a:rPr sz="2000" i="1" dirty="0">
                <a:solidFill>
                  <a:srgbClr val="252598"/>
                </a:solidFill>
                <a:latin typeface="Courier New"/>
                <a:cs typeface="Courier New"/>
              </a:rPr>
              <a:t>,</a:t>
            </a:r>
            <a:r>
              <a:rPr sz="2000" i="1" dirty="0">
                <a:solidFill>
                  <a:srgbClr val="252598"/>
                </a:solidFill>
                <a:latin typeface="Times New Roman"/>
                <a:cs typeface="Times New Roman"/>
              </a:rPr>
              <a:t>	</a:t>
            </a:r>
            <a:r>
              <a:rPr sz="2000" i="1" dirty="0">
                <a:solidFill>
                  <a:srgbClr val="252598"/>
                </a:solidFill>
                <a:latin typeface="Courier New"/>
                <a:cs typeface="Courier New"/>
              </a:rPr>
              <a:t>…,</a:t>
            </a:r>
            <a:r>
              <a:rPr sz="2000" i="1" spc="-5" dirty="0">
                <a:solidFill>
                  <a:srgbClr val="252598"/>
                </a:solidFill>
                <a:latin typeface="Courier New"/>
                <a:cs typeface="Courier New"/>
              </a:rPr>
              <a:t> AggFun</a:t>
            </a:r>
            <a:r>
              <a:rPr sz="2000" i="1" dirty="0">
                <a:solidFill>
                  <a:srgbClr val="252598"/>
                </a:solidFill>
                <a:latin typeface="Courier New"/>
                <a:cs typeface="Courier New"/>
              </a:rPr>
              <a:t>c</a:t>
            </a:r>
            <a:r>
              <a:rPr sz="2000" i="1" spc="-5" dirty="0">
                <a:solidFill>
                  <a:srgbClr val="252598"/>
                </a:solidFill>
                <a:latin typeface="Courier New"/>
                <a:cs typeface="Courier New"/>
              </a:rPr>
              <a:t>(A</a:t>
            </a:r>
            <a:r>
              <a:rPr sz="2025" i="1" spc="-22" baseline="-20576" dirty="0">
                <a:solidFill>
                  <a:srgbClr val="252598"/>
                </a:solidFill>
                <a:latin typeface="Courier New"/>
                <a:cs typeface="Courier New"/>
              </a:rPr>
              <a:t>n+p</a:t>
            </a:r>
            <a:r>
              <a:rPr sz="2000" i="1" dirty="0">
                <a:solidFill>
                  <a:srgbClr val="252598"/>
                </a:solidFill>
                <a:latin typeface="Courier New"/>
                <a:cs typeface="Courier New"/>
              </a:rPr>
              <a:t>)</a:t>
            </a:r>
            <a:endParaRPr sz="2000" dirty="0">
              <a:latin typeface="Courier New"/>
              <a:cs typeface="Courier New"/>
            </a:endParaRPr>
          </a:p>
        </p:txBody>
      </p:sp>
      <p:sp>
        <p:nvSpPr>
          <p:cNvPr id="10"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1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3"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4"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5"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6"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3" name="Rectangle 22"/>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4" name="ZoneTexte 23"/>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5" name="object 6"/>
          <p:cNvSpPr txBox="1"/>
          <p:nvPr/>
        </p:nvSpPr>
        <p:spPr>
          <a:xfrm>
            <a:off x="3710843" y="1156476"/>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smtClean="0">
                <a:solidFill>
                  <a:srgbClr val="00279E"/>
                </a:solidFill>
                <a:latin typeface="Times New Roman"/>
                <a:cs typeface="Times New Roman"/>
              </a:rPr>
              <a:t>Regroupement</a:t>
            </a:r>
            <a:endParaRPr lang="fr-FR" sz="2400" b="1" dirty="0">
              <a:latin typeface="Times New Roman"/>
              <a:cs typeface="Times New Roman"/>
            </a:endParaRPr>
          </a:p>
        </p:txBody>
      </p:sp>
      <p:sp>
        <p:nvSpPr>
          <p:cNvPr id="26" name="object 2"/>
          <p:cNvSpPr txBox="1">
            <a:spLocks/>
          </p:cNvSpPr>
          <p:nvPr/>
        </p:nvSpPr>
        <p:spPr>
          <a:xfrm>
            <a:off x="180191" y="1642992"/>
            <a:ext cx="2643592"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dirty="0" smtClean="0">
                <a:solidFill>
                  <a:srgbClr val="FF0000"/>
                </a:solidFill>
              </a:rPr>
              <a:t>Syntaxe générale</a:t>
            </a:r>
            <a:endParaRPr lang="fr-FR" sz="2600" b="1" dirty="0">
              <a:solidFill>
                <a:srgbClr val="FF0000"/>
              </a:solidFill>
            </a:endParaRPr>
          </a:p>
        </p:txBody>
      </p:sp>
    </p:spTree>
    <p:extLst>
      <p:ext uri="{BB962C8B-B14F-4D97-AF65-F5344CB8AC3E}">
        <p14:creationId xmlns:p14="http://schemas.microsoft.com/office/powerpoint/2010/main" val="307169411"/>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91043" y="2433076"/>
            <a:ext cx="939800" cy="307777"/>
          </a:xfrm>
          <a:prstGeom prst="rect">
            <a:avLst/>
          </a:prstGeom>
        </p:spPr>
        <p:txBody>
          <a:bodyPr vert="horz" wrap="square" lIns="0" tIns="0" rIns="0" bIns="0" rtlCol="0">
            <a:spAutoFit/>
          </a:bodyPr>
          <a:lstStyle/>
          <a:p>
            <a:pPr marL="12700"/>
            <a:r>
              <a:rPr sz="2000" b="1" spc="-5" dirty="0">
                <a:solidFill>
                  <a:srgbClr val="000098"/>
                </a:solidFill>
                <a:latin typeface="Courier New"/>
                <a:cs typeface="Courier New"/>
              </a:rPr>
              <a:t>SELECT</a:t>
            </a:r>
            <a:endParaRPr sz="2000" dirty="0">
              <a:latin typeface="Courier New"/>
              <a:cs typeface="Courier New"/>
            </a:endParaRPr>
          </a:p>
        </p:txBody>
      </p:sp>
      <p:sp>
        <p:nvSpPr>
          <p:cNvPr id="5" name="object 5"/>
          <p:cNvSpPr txBox="1"/>
          <p:nvPr/>
        </p:nvSpPr>
        <p:spPr>
          <a:xfrm>
            <a:off x="2132414" y="2433076"/>
            <a:ext cx="2311400" cy="307777"/>
          </a:xfrm>
          <a:prstGeom prst="rect">
            <a:avLst/>
          </a:prstGeom>
        </p:spPr>
        <p:txBody>
          <a:bodyPr vert="horz" wrap="square" lIns="0" tIns="0" rIns="0" bIns="0" rtlCol="0">
            <a:spAutoFit/>
          </a:bodyPr>
          <a:lstStyle/>
          <a:p>
            <a:pPr marL="12700">
              <a:tabLst>
                <a:tab pos="621665" algn="l"/>
                <a:tab pos="1231265" algn="l"/>
              </a:tabLst>
            </a:pPr>
            <a:r>
              <a:rPr sz="2000" i="1" spc="-5" dirty="0">
                <a:solidFill>
                  <a:srgbClr val="000098"/>
                </a:solidFill>
                <a:latin typeface="Courier New"/>
                <a:cs typeface="Courier New"/>
              </a:rPr>
              <a:t>A1</a:t>
            </a:r>
            <a:r>
              <a:rPr sz="2000" i="1" dirty="0">
                <a:solidFill>
                  <a:srgbClr val="000098"/>
                </a:solidFill>
                <a:latin typeface="Courier New"/>
                <a:cs typeface="Courier New"/>
              </a:rPr>
              <a:t>,</a:t>
            </a:r>
            <a:r>
              <a:rPr sz="2000" i="1" dirty="0">
                <a:solidFill>
                  <a:srgbClr val="000098"/>
                </a:solidFill>
                <a:latin typeface="Times New Roman"/>
                <a:cs typeface="Times New Roman"/>
              </a:rPr>
              <a:t>	</a:t>
            </a:r>
            <a:r>
              <a:rPr sz="2000" i="1" spc="-5" dirty="0">
                <a:solidFill>
                  <a:srgbClr val="000098"/>
                </a:solidFill>
                <a:latin typeface="Courier New"/>
                <a:cs typeface="Courier New"/>
              </a:rPr>
              <a:t>B1</a:t>
            </a:r>
            <a:r>
              <a:rPr sz="2000" i="1" dirty="0">
                <a:solidFill>
                  <a:srgbClr val="000098"/>
                </a:solidFill>
                <a:latin typeface="Courier New"/>
                <a:cs typeface="Courier New"/>
              </a:rPr>
              <a:t>,</a:t>
            </a:r>
            <a:r>
              <a:rPr sz="2000" i="1" dirty="0">
                <a:solidFill>
                  <a:srgbClr val="000098"/>
                </a:solidFill>
                <a:latin typeface="Times New Roman"/>
                <a:cs typeface="Times New Roman"/>
              </a:rPr>
              <a:t>	</a:t>
            </a:r>
            <a:r>
              <a:rPr sz="2000" i="1" spc="-5" dirty="0">
                <a:solidFill>
                  <a:srgbClr val="000098"/>
                </a:solidFill>
                <a:latin typeface="Courier New"/>
                <a:cs typeface="Courier New"/>
              </a:rPr>
              <a:t>sum(A2)</a:t>
            </a:r>
            <a:endParaRPr sz="2000">
              <a:latin typeface="Courier New"/>
              <a:cs typeface="Courier New"/>
            </a:endParaRPr>
          </a:p>
        </p:txBody>
      </p:sp>
      <p:sp>
        <p:nvSpPr>
          <p:cNvPr id="6" name="object 6"/>
          <p:cNvSpPr txBox="1"/>
          <p:nvPr/>
        </p:nvSpPr>
        <p:spPr>
          <a:xfrm>
            <a:off x="791039" y="2806457"/>
            <a:ext cx="635000" cy="307777"/>
          </a:xfrm>
          <a:prstGeom prst="rect">
            <a:avLst/>
          </a:prstGeom>
        </p:spPr>
        <p:txBody>
          <a:bodyPr vert="horz" wrap="square" lIns="0" tIns="0" rIns="0" bIns="0" rtlCol="0">
            <a:spAutoFit/>
          </a:bodyPr>
          <a:lstStyle/>
          <a:p>
            <a:pPr marL="12700"/>
            <a:r>
              <a:rPr sz="2000" b="1" spc="-5" dirty="0">
                <a:solidFill>
                  <a:srgbClr val="000098"/>
                </a:solidFill>
                <a:latin typeface="Courier New"/>
                <a:cs typeface="Courier New"/>
              </a:rPr>
              <a:t>FROM</a:t>
            </a:r>
            <a:endParaRPr sz="2000" dirty="0">
              <a:latin typeface="Courier New"/>
              <a:cs typeface="Courier New"/>
            </a:endParaRPr>
          </a:p>
        </p:txBody>
      </p:sp>
      <p:sp>
        <p:nvSpPr>
          <p:cNvPr id="7" name="object 7"/>
          <p:cNvSpPr txBox="1"/>
          <p:nvPr/>
        </p:nvSpPr>
        <p:spPr>
          <a:xfrm>
            <a:off x="1682962" y="2806456"/>
            <a:ext cx="838835" cy="318770"/>
          </a:xfrm>
          <a:prstGeom prst="rect">
            <a:avLst/>
          </a:prstGeom>
        </p:spPr>
        <p:txBody>
          <a:bodyPr vert="horz" wrap="square" lIns="0" tIns="0" rIns="0" bIns="0" rtlCol="0">
            <a:spAutoFit/>
          </a:bodyPr>
          <a:lstStyle/>
          <a:p>
            <a:pPr marL="12700">
              <a:tabLst>
                <a:tab pos="570865" algn="l"/>
              </a:tabLst>
            </a:pPr>
            <a:r>
              <a:rPr sz="2000" i="1" spc="-5" dirty="0">
                <a:solidFill>
                  <a:srgbClr val="000098"/>
                </a:solidFill>
                <a:latin typeface="Courier New"/>
                <a:cs typeface="Courier New"/>
              </a:rPr>
              <a:t>R</a:t>
            </a:r>
            <a:r>
              <a:rPr sz="2025" spc="-22" baseline="-20576" dirty="0">
                <a:solidFill>
                  <a:srgbClr val="000098"/>
                </a:solidFill>
                <a:latin typeface="Courier New"/>
                <a:cs typeface="Courier New"/>
              </a:rPr>
              <a:t>1</a:t>
            </a:r>
            <a:r>
              <a:rPr sz="2000" dirty="0">
                <a:solidFill>
                  <a:srgbClr val="000098"/>
                </a:solidFill>
                <a:latin typeface="Courier New"/>
                <a:cs typeface="Courier New"/>
              </a:rPr>
              <a:t>,</a:t>
            </a:r>
            <a:r>
              <a:rPr sz="2000" dirty="0">
                <a:solidFill>
                  <a:srgbClr val="000098"/>
                </a:solidFill>
                <a:latin typeface="Times New Roman"/>
                <a:cs typeface="Times New Roman"/>
              </a:rPr>
              <a:t>	</a:t>
            </a:r>
            <a:r>
              <a:rPr sz="2000" i="1" spc="-5" dirty="0">
                <a:solidFill>
                  <a:srgbClr val="000098"/>
                </a:solidFill>
                <a:latin typeface="Courier New"/>
                <a:cs typeface="Courier New"/>
              </a:rPr>
              <a:t>R</a:t>
            </a:r>
            <a:r>
              <a:rPr sz="2025" spc="-15" baseline="-20576" dirty="0">
                <a:solidFill>
                  <a:srgbClr val="000098"/>
                </a:solidFill>
                <a:latin typeface="Courier New"/>
                <a:cs typeface="Courier New"/>
              </a:rPr>
              <a:t>2</a:t>
            </a:r>
            <a:endParaRPr sz="2025" baseline="-20576">
              <a:latin typeface="Courier New"/>
              <a:cs typeface="Courier New"/>
            </a:endParaRPr>
          </a:p>
        </p:txBody>
      </p:sp>
      <p:sp>
        <p:nvSpPr>
          <p:cNvPr id="8" name="object 8"/>
          <p:cNvSpPr txBox="1"/>
          <p:nvPr/>
        </p:nvSpPr>
        <p:spPr>
          <a:xfrm>
            <a:off x="2758328" y="2850111"/>
            <a:ext cx="2312035" cy="679673"/>
          </a:xfrm>
          <a:prstGeom prst="rect">
            <a:avLst/>
          </a:prstGeom>
        </p:spPr>
        <p:txBody>
          <a:bodyPr vert="horz" wrap="square" lIns="0" tIns="0" rIns="0" bIns="0" rtlCol="0">
            <a:spAutoFit/>
          </a:bodyPr>
          <a:lstStyle/>
          <a:p>
            <a:pPr marL="12700">
              <a:tabLst>
                <a:tab pos="904240" algn="l"/>
                <a:tab pos="1361440" algn="l"/>
                <a:tab pos="1666239" algn="l"/>
              </a:tabLst>
            </a:pPr>
            <a:r>
              <a:rPr sz="2000" b="1" spc="-5" dirty="0">
                <a:solidFill>
                  <a:srgbClr val="000098"/>
                </a:solidFill>
                <a:latin typeface="Courier New"/>
                <a:cs typeface="Courier New"/>
              </a:rPr>
              <a:t>WHER</a:t>
            </a:r>
            <a:r>
              <a:rPr sz="2000" b="1" dirty="0">
                <a:solidFill>
                  <a:srgbClr val="000098"/>
                </a:solidFill>
                <a:latin typeface="Courier New"/>
                <a:cs typeface="Courier New"/>
              </a:rPr>
              <a:t>E</a:t>
            </a:r>
            <a:r>
              <a:rPr sz="2000" b="1" dirty="0">
                <a:solidFill>
                  <a:srgbClr val="000098"/>
                </a:solidFill>
                <a:latin typeface="Times New Roman"/>
                <a:cs typeface="Times New Roman"/>
              </a:rPr>
              <a:t>	</a:t>
            </a:r>
            <a:r>
              <a:rPr sz="2000" i="1" spc="-5" dirty="0">
                <a:solidFill>
                  <a:srgbClr val="000098"/>
                </a:solidFill>
                <a:latin typeface="Courier New"/>
                <a:cs typeface="Courier New"/>
              </a:rPr>
              <a:t>A</a:t>
            </a:r>
            <a:r>
              <a:rPr sz="2000" i="1" dirty="0">
                <a:solidFill>
                  <a:srgbClr val="000098"/>
                </a:solidFill>
                <a:latin typeface="Courier New"/>
                <a:cs typeface="Courier New"/>
              </a:rPr>
              <a:t>1</a:t>
            </a:r>
            <a:r>
              <a:rPr sz="2000" i="1" dirty="0">
                <a:solidFill>
                  <a:srgbClr val="000098"/>
                </a:solidFill>
                <a:latin typeface="Times New Roman"/>
                <a:cs typeface="Times New Roman"/>
              </a:rPr>
              <a:t>	</a:t>
            </a:r>
            <a:r>
              <a:rPr sz="2000" i="1" dirty="0">
                <a:solidFill>
                  <a:srgbClr val="000098"/>
                </a:solidFill>
                <a:latin typeface="Courier New"/>
                <a:cs typeface="Courier New"/>
              </a:rPr>
              <a:t>&lt;</a:t>
            </a:r>
            <a:r>
              <a:rPr sz="2000" i="1" dirty="0">
                <a:solidFill>
                  <a:srgbClr val="000098"/>
                </a:solidFill>
                <a:latin typeface="Times New Roman"/>
                <a:cs typeface="Times New Roman"/>
              </a:rPr>
              <a:t>	</a:t>
            </a:r>
            <a:r>
              <a:rPr sz="2000" i="1" dirty="0">
                <a:solidFill>
                  <a:srgbClr val="000098"/>
                </a:solidFill>
                <a:latin typeface="Courier New"/>
                <a:cs typeface="Courier New"/>
              </a:rPr>
              <a:t>3</a:t>
            </a:r>
            <a:endParaRPr sz="2000" dirty="0">
              <a:latin typeface="Courier New"/>
              <a:cs typeface="Courier New"/>
            </a:endParaRPr>
          </a:p>
          <a:p>
            <a:pPr marL="12700">
              <a:spcBef>
                <a:spcPts val="540"/>
              </a:spcBef>
              <a:tabLst>
                <a:tab pos="926465" algn="l"/>
                <a:tab pos="1384300" algn="l"/>
                <a:tab pos="1993900" algn="l"/>
              </a:tabLst>
            </a:pPr>
            <a:r>
              <a:rPr sz="2000" b="1" spc="-5" dirty="0">
                <a:solidFill>
                  <a:srgbClr val="C00000"/>
                </a:solidFill>
                <a:latin typeface="Courier New"/>
                <a:cs typeface="Courier New"/>
              </a:rPr>
              <a:t>GROU</a:t>
            </a:r>
            <a:r>
              <a:rPr sz="2000" b="1" dirty="0">
                <a:solidFill>
                  <a:srgbClr val="C00000"/>
                </a:solidFill>
                <a:latin typeface="Courier New"/>
                <a:cs typeface="Courier New"/>
              </a:rPr>
              <a:t>P</a:t>
            </a:r>
            <a:r>
              <a:rPr sz="2000" b="1" dirty="0">
                <a:solidFill>
                  <a:srgbClr val="C00000"/>
                </a:solidFill>
                <a:latin typeface="Times New Roman"/>
                <a:cs typeface="Times New Roman"/>
              </a:rPr>
              <a:t>	</a:t>
            </a:r>
            <a:r>
              <a:rPr sz="2000" b="1" spc="-5" dirty="0">
                <a:solidFill>
                  <a:srgbClr val="C00000"/>
                </a:solidFill>
                <a:latin typeface="Courier New"/>
                <a:cs typeface="Courier New"/>
              </a:rPr>
              <a:t>B</a:t>
            </a:r>
            <a:r>
              <a:rPr sz="2000" b="1" dirty="0">
                <a:solidFill>
                  <a:srgbClr val="C00000"/>
                </a:solidFill>
                <a:latin typeface="Courier New"/>
                <a:cs typeface="Courier New"/>
              </a:rPr>
              <a:t>Y</a:t>
            </a:r>
            <a:r>
              <a:rPr sz="2000" b="1" dirty="0">
                <a:solidFill>
                  <a:srgbClr val="C00000"/>
                </a:solidFill>
                <a:latin typeface="Times New Roman"/>
                <a:cs typeface="Times New Roman"/>
              </a:rPr>
              <a:t>	</a:t>
            </a:r>
            <a:r>
              <a:rPr sz="2000" i="1" spc="-5" dirty="0">
                <a:solidFill>
                  <a:srgbClr val="000098"/>
                </a:solidFill>
                <a:latin typeface="Courier New"/>
                <a:cs typeface="Courier New"/>
              </a:rPr>
              <a:t>A1</a:t>
            </a:r>
            <a:r>
              <a:rPr sz="2000" i="1" dirty="0">
                <a:solidFill>
                  <a:srgbClr val="000098"/>
                </a:solidFill>
                <a:latin typeface="Courier New"/>
                <a:cs typeface="Courier New"/>
              </a:rPr>
              <a:t>,</a:t>
            </a:r>
            <a:r>
              <a:rPr sz="2000" i="1" dirty="0">
                <a:solidFill>
                  <a:srgbClr val="000098"/>
                </a:solidFill>
                <a:latin typeface="Times New Roman"/>
                <a:cs typeface="Times New Roman"/>
              </a:rPr>
              <a:t>	</a:t>
            </a:r>
            <a:r>
              <a:rPr sz="2000" i="1" spc="-5" dirty="0">
                <a:solidFill>
                  <a:srgbClr val="000098"/>
                </a:solidFill>
                <a:latin typeface="Courier New"/>
                <a:cs typeface="Courier New"/>
              </a:rPr>
              <a:t>B1</a:t>
            </a:r>
            <a:endParaRPr sz="2000" dirty="0">
              <a:latin typeface="Courier New"/>
              <a:cs typeface="Courier New"/>
            </a:endParaRPr>
          </a:p>
        </p:txBody>
      </p:sp>
      <p:sp>
        <p:nvSpPr>
          <p:cNvPr id="9" name="object 9"/>
          <p:cNvSpPr/>
          <p:nvPr/>
        </p:nvSpPr>
        <p:spPr>
          <a:xfrm>
            <a:off x="2246267" y="5949159"/>
            <a:ext cx="431800" cy="647700"/>
          </a:xfrm>
          <a:custGeom>
            <a:avLst/>
            <a:gdLst/>
            <a:ahLst/>
            <a:cxnLst/>
            <a:rect l="l" t="t" r="r" b="b"/>
            <a:pathLst>
              <a:path w="431800" h="647700">
                <a:moveTo>
                  <a:pt x="0" y="647699"/>
                </a:moveTo>
                <a:lnTo>
                  <a:pt x="431804" y="647699"/>
                </a:lnTo>
                <a:lnTo>
                  <a:pt x="431804" y="0"/>
                </a:lnTo>
                <a:lnTo>
                  <a:pt x="0" y="0"/>
                </a:lnTo>
                <a:lnTo>
                  <a:pt x="0" y="647699"/>
                </a:lnTo>
                <a:close/>
              </a:path>
            </a:pathLst>
          </a:custGeom>
          <a:ln w="12700">
            <a:solidFill>
              <a:srgbClr val="000000"/>
            </a:solidFill>
          </a:ln>
        </p:spPr>
        <p:txBody>
          <a:bodyPr wrap="square" lIns="0" tIns="0" rIns="0" bIns="0" rtlCol="0"/>
          <a:lstStyle/>
          <a:p>
            <a:endParaRPr/>
          </a:p>
        </p:txBody>
      </p:sp>
      <p:sp>
        <p:nvSpPr>
          <p:cNvPr id="10" name="object 10"/>
          <p:cNvSpPr txBox="1"/>
          <p:nvPr/>
        </p:nvSpPr>
        <p:spPr>
          <a:xfrm>
            <a:off x="2169442" y="3860730"/>
            <a:ext cx="233679" cy="215444"/>
          </a:xfrm>
          <a:prstGeom prst="rect">
            <a:avLst/>
          </a:prstGeom>
        </p:spPr>
        <p:txBody>
          <a:bodyPr vert="horz" wrap="square" lIns="0" tIns="0" rIns="0" bIns="0" rtlCol="0">
            <a:spAutoFit/>
          </a:bodyPr>
          <a:lstStyle/>
          <a:p>
            <a:pPr marL="12700"/>
            <a:r>
              <a:rPr sz="1400" dirty="0">
                <a:latin typeface="Times New Roman"/>
                <a:cs typeface="Times New Roman"/>
              </a:rPr>
              <a:t>R1</a:t>
            </a:r>
            <a:endParaRPr sz="1400">
              <a:latin typeface="Times New Roman"/>
              <a:cs typeface="Times New Roman"/>
            </a:endParaRPr>
          </a:p>
        </p:txBody>
      </p:sp>
      <p:sp>
        <p:nvSpPr>
          <p:cNvPr id="11" name="object 11"/>
          <p:cNvSpPr/>
          <p:nvPr/>
        </p:nvSpPr>
        <p:spPr>
          <a:xfrm>
            <a:off x="2246267" y="6165055"/>
            <a:ext cx="431800" cy="0"/>
          </a:xfrm>
          <a:custGeom>
            <a:avLst/>
            <a:gdLst/>
            <a:ahLst/>
            <a:cxnLst/>
            <a:rect l="l" t="t" r="r" b="b"/>
            <a:pathLst>
              <a:path w="431800">
                <a:moveTo>
                  <a:pt x="0" y="0"/>
                </a:moveTo>
                <a:lnTo>
                  <a:pt x="431804" y="0"/>
                </a:lnTo>
              </a:path>
            </a:pathLst>
          </a:custGeom>
          <a:ln w="12700">
            <a:solidFill>
              <a:srgbClr val="000000"/>
            </a:solidFill>
          </a:ln>
        </p:spPr>
        <p:txBody>
          <a:bodyPr wrap="square" lIns="0" tIns="0" rIns="0" bIns="0" rtlCol="0"/>
          <a:lstStyle/>
          <a:p>
            <a:endParaRPr/>
          </a:p>
        </p:txBody>
      </p:sp>
      <p:sp>
        <p:nvSpPr>
          <p:cNvPr id="12" name="object 12"/>
          <p:cNvSpPr/>
          <p:nvPr/>
        </p:nvSpPr>
        <p:spPr>
          <a:xfrm>
            <a:off x="2750904" y="4503895"/>
            <a:ext cx="579755" cy="365760"/>
          </a:xfrm>
          <a:custGeom>
            <a:avLst/>
            <a:gdLst/>
            <a:ahLst/>
            <a:cxnLst/>
            <a:rect l="l" t="t" r="r" b="b"/>
            <a:pathLst>
              <a:path w="579755" h="365760">
                <a:moveTo>
                  <a:pt x="533164" y="344122"/>
                </a:moveTo>
                <a:lnTo>
                  <a:pt x="523052" y="360294"/>
                </a:lnTo>
                <a:lnTo>
                  <a:pt x="579689" y="365759"/>
                </a:lnTo>
                <a:lnTo>
                  <a:pt x="570588" y="350900"/>
                </a:lnTo>
                <a:lnTo>
                  <a:pt x="544007" y="350900"/>
                </a:lnTo>
                <a:lnTo>
                  <a:pt x="533164" y="344122"/>
                </a:lnTo>
                <a:close/>
              </a:path>
              <a:path w="579755" h="365760">
                <a:moveTo>
                  <a:pt x="539851" y="333426"/>
                </a:moveTo>
                <a:lnTo>
                  <a:pt x="533164" y="344122"/>
                </a:lnTo>
                <a:lnTo>
                  <a:pt x="544007" y="350900"/>
                </a:lnTo>
                <a:lnTo>
                  <a:pt x="550733" y="340232"/>
                </a:lnTo>
                <a:lnTo>
                  <a:pt x="539851" y="333426"/>
                </a:lnTo>
                <a:close/>
              </a:path>
              <a:path w="579755" h="365760">
                <a:moveTo>
                  <a:pt x="549971" y="317241"/>
                </a:moveTo>
                <a:lnTo>
                  <a:pt x="539851" y="333426"/>
                </a:lnTo>
                <a:lnTo>
                  <a:pt x="550733" y="340232"/>
                </a:lnTo>
                <a:lnTo>
                  <a:pt x="544007" y="350900"/>
                </a:lnTo>
                <a:lnTo>
                  <a:pt x="570588" y="350900"/>
                </a:lnTo>
                <a:lnTo>
                  <a:pt x="549971" y="317241"/>
                </a:lnTo>
                <a:close/>
              </a:path>
              <a:path w="579755" h="365760">
                <a:moveTo>
                  <a:pt x="6736" y="0"/>
                </a:moveTo>
                <a:lnTo>
                  <a:pt x="0" y="10799"/>
                </a:lnTo>
                <a:lnTo>
                  <a:pt x="533164" y="344122"/>
                </a:lnTo>
                <a:lnTo>
                  <a:pt x="539851" y="333426"/>
                </a:lnTo>
                <a:lnTo>
                  <a:pt x="6736" y="0"/>
                </a:lnTo>
                <a:close/>
              </a:path>
            </a:pathLst>
          </a:custGeom>
          <a:solidFill>
            <a:srgbClr val="000000"/>
          </a:solidFill>
        </p:spPr>
        <p:txBody>
          <a:bodyPr wrap="square" lIns="0" tIns="0" rIns="0" bIns="0" rtlCol="0"/>
          <a:lstStyle/>
          <a:p>
            <a:endParaRPr/>
          </a:p>
        </p:txBody>
      </p:sp>
      <p:sp>
        <p:nvSpPr>
          <p:cNvPr id="13" name="object 13"/>
          <p:cNvSpPr/>
          <p:nvPr/>
        </p:nvSpPr>
        <p:spPr>
          <a:xfrm>
            <a:off x="2677916" y="5301459"/>
            <a:ext cx="652780" cy="796290"/>
          </a:xfrm>
          <a:custGeom>
            <a:avLst/>
            <a:gdLst/>
            <a:ahLst/>
            <a:cxnLst/>
            <a:rect l="l" t="t" r="r" b="b"/>
            <a:pathLst>
              <a:path w="652780" h="796289">
                <a:moveTo>
                  <a:pt x="615574" y="35344"/>
                </a:moveTo>
                <a:lnTo>
                  <a:pt x="0" y="788133"/>
                </a:lnTo>
                <a:lnTo>
                  <a:pt x="9835" y="796171"/>
                </a:lnTo>
                <a:lnTo>
                  <a:pt x="625361" y="43332"/>
                </a:lnTo>
                <a:lnTo>
                  <a:pt x="615574" y="35344"/>
                </a:lnTo>
                <a:close/>
              </a:path>
              <a:path w="652780" h="796289">
                <a:moveTo>
                  <a:pt x="646880" y="25526"/>
                </a:moveTo>
                <a:lnTo>
                  <a:pt x="623602" y="25526"/>
                </a:lnTo>
                <a:lnTo>
                  <a:pt x="633377" y="33527"/>
                </a:lnTo>
                <a:lnTo>
                  <a:pt x="625361" y="43332"/>
                </a:lnTo>
                <a:lnTo>
                  <a:pt x="640104" y="55363"/>
                </a:lnTo>
                <a:lnTo>
                  <a:pt x="646880" y="25526"/>
                </a:lnTo>
                <a:close/>
              </a:path>
              <a:path w="652780" h="796289">
                <a:moveTo>
                  <a:pt x="623602" y="25526"/>
                </a:moveTo>
                <a:lnTo>
                  <a:pt x="615574" y="35344"/>
                </a:lnTo>
                <a:lnTo>
                  <a:pt x="625361" y="43332"/>
                </a:lnTo>
                <a:lnTo>
                  <a:pt x="633377" y="33527"/>
                </a:lnTo>
                <a:lnTo>
                  <a:pt x="623602" y="25526"/>
                </a:lnTo>
                <a:close/>
              </a:path>
              <a:path w="652780" h="796289">
                <a:moveTo>
                  <a:pt x="652677" y="0"/>
                </a:moveTo>
                <a:lnTo>
                  <a:pt x="600742" y="23240"/>
                </a:lnTo>
                <a:lnTo>
                  <a:pt x="615574" y="35344"/>
                </a:lnTo>
                <a:lnTo>
                  <a:pt x="623602" y="25526"/>
                </a:lnTo>
                <a:lnTo>
                  <a:pt x="646880" y="25526"/>
                </a:lnTo>
                <a:lnTo>
                  <a:pt x="652677" y="0"/>
                </a:lnTo>
                <a:close/>
              </a:path>
            </a:pathLst>
          </a:custGeom>
          <a:solidFill>
            <a:srgbClr val="000000"/>
          </a:solidFill>
        </p:spPr>
        <p:txBody>
          <a:bodyPr wrap="square" lIns="0" tIns="0" rIns="0" bIns="0" rtlCol="0"/>
          <a:lstStyle/>
          <a:p>
            <a:endParaRPr/>
          </a:p>
        </p:txBody>
      </p:sp>
      <p:sp>
        <p:nvSpPr>
          <p:cNvPr id="14" name="object 14"/>
          <p:cNvSpPr/>
          <p:nvPr/>
        </p:nvSpPr>
        <p:spPr>
          <a:xfrm>
            <a:off x="4554497" y="4915625"/>
            <a:ext cx="576580" cy="50800"/>
          </a:xfrm>
          <a:custGeom>
            <a:avLst/>
            <a:gdLst/>
            <a:ahLst/>
            <a:cxnLst/>
            <a:rect l="l" t="t" r="r" b="b"/>
            <a:pathLst>
              <a:path w="576579" h="50800">
                <a:moveTo>
                  <a:pt x="525398" y="0"/>
                </a:moveTo>
                <a:lnTo>
                  <a:pt x="525398" y="50804"/>
                </a:lnTo>
                <a:lnTo>
                  <a:pt x="563512" y="31754"/>
                </a:lnTo>
                <a:lnTo>
                  <a:pt x="538109" y="31754"/>
                </a:lnTo>
                <a:lnTo>
                  <a:pt x="538109" y="19049"/>
                </a:lnTo>
                <a:lnTo>
                  <a:pt x="563494" y="19049"/>
                </a:lnTo>
                <a:lnTo>
                  <a:pt x="525398" y="0"/>
                </a:lnTo>
                <a:close/>
              </a:path>
              <a:path w="576579" h="50800">
                <a:moveTo>
                  <a:pt x="525398" y="19049"/>
                </a:moveTo>
                <a:lnTo>
                  <a:pt x="0" y="19049"/>
                </a:lnTo>
                <a:lnTo>
                  <a:pt x="0" y="31754"/>
                </a:lnTo>
                <a:lnTo>
                  <a:pt x="525398" y="31754"/>
                </a:lnTo>
                <a:lnTo>
                  <a:pt x="525398" y="19049"/>
                </a:lnTo>
                <a:close/>
              </a:path>
              <a:path w="576579" h="50800">
                <a:moveTo>
                  <a:pt x="563494" y="19049"/>
                </a:moveTo>
                <a:lnTo>
                  <a:pt x="538109" y="19049"/>
                </a:lnTo>
                <a:lnTo>
                  <a:pt x="538109" y="31754"/>
                </a:lnTo>
                <a:lnTo>
                  <a:pt x="563512" y="31754"/>
                </a:lnTo>
                <a:lnTo>
                  <a:pt x="576209" y="25408"/>
                </a:lnTo>
                <a:lnTo>
                  <a:pt x="563494" y="19049"/>
                </a:lnTo>
                <a:close/>
              </a:path>
            </a:pathLst>
          </a:custGeom>
          <a:solidFill>
            <a:srgbClr val="000000"/>
          </a:solidFill>
        </p:spPr>
        <p:txBody>
          <a:bodyPr wrap="square" lIns="0" tIns="0" rIns="0" bIns="0" rtlCol="0"/>
          <a:lstStyle/>
          <a:p>
            <a:endParaRPr/>
          </a:p>
        </p:txBody>
      </p:sp>
      <p:sp>
        <p:nvSpPr>
          <p:cNvPr id="15" name="object 15"/>
          <p:cNvSpPr/>
          <p:nvPr/>
        </p:nvSpPr>
        <p:spPr>
          <a:xfrm>
            <a:off x="6354723" y="4915625"/>
            <a:ext cx="935355" cy="50800"/>
          </a:xfrm>
          <a:custGeom>
            <a:avLst/>
            <a:gdLst/>
            <a:ahLst/>
            <a:cxnLst/>
            <a:rect l="l" t="t" r="r" b="b"/>
            <a:pathLst>
              <a:path w="935354" h="50800">
                <a:moveTo>
                  <a:pt x="884163" y="0"/>
                </a:moveTo>
                <a:lnTo>
                  <a:pt x="884163" y="50804"/>
                </a:lnTo>
                <a:lnTo>
                  <a:pt x="922277" y="31754"/>
                </a:lnTo>
                <a:lnTo>
                  <a:pt x="896873" y="31754"/>
                </a:lnTo>
                <a:lnTo>
                  <a:pt x="896873" y="19049"/>
                </a:lnTo>
                <a:lnTo>
                  <a:pt x="922259" y="19049"/>
                </a:lnTo>
                <a:lnTo>
                  <a:pt x="884163" y="0"/>
                </a:lnTo>
                <a:close/>
              </a:path>
              <a:path w="935354" h="50800">
                <a:moveTo>
                  <a:pt x="884163" y="19049"/>
                </a:moveTo>
                <a:lnTo>
                  <a:pt x="0" y="19049"/>
                </a:lnTo>
                <a:lnTo>
                  <a:pt x="0" y="31754"/>
                </a:lnTo>
                <a:lnTo>
                  <a:pt x="884163" y="31754"/>
                </a:lnTo>
                <a:lnTo>
                  <a:pt x="884163" y="19049"/>
                </a:lnTo>
                <a:close/>
              </a:path>
              <a:path w="935354" h="50800">
                <a:moveTo>
                  <a:pt x="922259" y="19049"/>
                </a:moveTo>
                <a:lnTo>
                  <a:pt x="896873" y="19049"/>
                </a:lnTo>
                <a:lnTo>
                  <a:pt x="896873" y="31754"/>
                </a:lnTo>
                <a:lnTo>
                  <a:pt x="922277" y="31754"/>
                </a:lnTo>
                <a:lnTo>
                  <a:pt x="934973" y="25408"/>
                </a:lnTo>
                <a:lnTo>
                  <a:pt x="922259" y="19049"/>
                </a:lnTo>
                <a:close/>
              </a:path>
            </a:pathLst>
          </a:custGeom>
          <a:solidFill>
            <a:srgbClr val="000000"/>
          </a:solidFill>
        </p:spPr>
        <p:txBody>
          <a:bodyPr wrap="square" lIns="0" tIns="0" rIns="0" bIns="0" rtlCol="0"/>
          <a:lstStyle/>
          <a:p>
            <a:endParaRPr/>
          </a:p>
        </p:txBody>
      </p:sp>
      <p:sp>
        <p:nvSpPr>
          <p:cNvPr id="16" name="object 16"/>
          <p:cNvSpPr/>
          <p:nvPr/>
        </p:nvSpPr>
        <p:spPr>
          <a:xfrm>
            <a:off x="8515235" y="4998188"/>
            <a:ext cx="647700" cy="50800"/>
          </a:xfrm>
          <a:custGeom>
            <a:avLst/>
            <a:gdLst/>
            <a:ahLst/>
            <a:cxnLst/>
            <a:rect l="l" t="t" r="r" b="b"/>
            <a:pathLst>
              <a:path w="647700" h="50800">
                <a:moveTo>
                  <a:pt x="596920" y="0"/>
                </a:moveTo>
                <a:lnTo>
                  <a:pt x="596920" y="50804"/>
                </a:lnTo>
                <a:lnTo>
                  <a:pt x="635011" y="31754"/>
                </a:lnTo>
                <a:lnTo>
                  <a:pt x="609599" y="31754"/>
                </a:lnTo>
                <a:lnTo>
                  <a:pt x="609599" y="19049"/>
                </a:lnTo>
                <a:lnTo>
                  <a:pt x="634992" y="19049"/>
                </a:lnTo>
                <a:lnTo>
                  <a:pt x="596920" y="0"/>
                </a:lnTo>
                <a:close/>
              </a:path>
              <a:path w="647700" h="50800">
                <a:moveTo>
                  <a:pt x="596920" y="19049"/>
                </a:moveTo>
                <a:lnTo>
                  <a:pt x="0" y="19049"/>
                </a:lnTo>
                <a:lnTo>
                  <a:pt x="0" y="31754"/>
                </a:lnTo>
                <a:lnTo>
                  <a:pt x="596920" y="31754"/>
                </a:lnTo>
                <a:lnTo>
                  <a:pt x="596920" y="19049"/>
                </a:lnTo>
                <a:close/>
              </a:path>
              <a:path w="647700" h="50800">
                <a:moveTo>
                  <a:pt x="634992" y="19049"/>
                </a:moveTo>
                <a:lnTo>
                  <a:pt x="609599" y="19049"/>
                </a:lnTo>
                <a:lnTo>
                  <a:pt x="609599" y="31754"/>
                </a:lnTo>
                <a:lnTo>
                  <a:pt x="635011" y="31754"/>
                </a:lnTo>
                <a:lnTo>
                  <a:pt x="647699" y="25408"/>
                </a:lnTo>
                <a:lnTo>
                  <a:pt x="634992" y="19049"/>
                </a:lnTo>
                <a:close/>
              </a:path>
            </a:pathLst>
          </a:custGeom>
          <a:solidFill>
            <a:srgbClr val="000000"/>
          </a:solidFill>
        </p:spPr>
        <p:txBody>
          <a:bodyPr wrap="square" lIns="0" tIns="0" rIns="0" bIns="0" rtlCol="0"/>
          <a:lstStyle/>
          <a:p>
            <a:endParaRPr/>
          </a:p>
        </p:txBody>
      </p:sp>
      <p:sp>
        <p:nvSpPr>
          <p:cNvPr id="19" name="object 19"/>
          <p:cNvSpPr txBox="1"/>
          <p:nvPr/>
        </p:nvSpPr>
        <p:spPr>
          <a:xfrm>
            <a:off x="2325009" y="5014019"/>
            <a:ext cx="878205" cy="1392689"/>
          </a:xfrm>
          <a:prstGeom prst="rect">
            <a:avLst/>
          </a:prstGeom>
        </p:spPr>
        <p:txBody>
          <a:bodyPr vert="horz" wrap="square" lIns="0" tIns="0" rIns="0" bIns="0" rtlCol="0">
            <a:spAutoFit/>
          </a:bodyPr>
          <a:lstStyle/>
          <a:p>
            <a:pPr marL="12700" indent="508000"/>
            <a:endParaRPr sz="1400">
              <a:latin typeface="Times New Roman"/>
              <a:cs typeface="Times New Roman"/>
            </a:endParaRPr>
          </a:p>
          <a:p>
            <a:pPr>
              <a:lnSpc>
                <a:spcPct val="100000"/>
              </a:lnSpc>
            </a:pPr>
            <a:endParaRPr sz="1400">
              <a:latin typeface="Times New Roman"/>
              <a:cs typeface="Times New Roman"/>
            </a:endParaRPr>
          </a:p>
          <a:p>
            <a:pPr>
              <a:spcBef>
                <a:spcPts val="29"/>
              </a:spcBef>
            </a:pPr>
            <a:endParaRPr sz="2050">
              <a:latin typeface="Times New Roman"/>
              <a:cs typeface="Times New Roman"/>
            </a:endParaRPr>
          </a:p>
          <a:p>
            <a:pPr marR="635635" algn="ctr"/>
            <a:r>
              <a:rPr sz="1400" spc="5" dirty="0">
                <a:latin typeface="Times New Roman"/>
                <a:cs typeface="Times New Roman"/>
              </a:rPr>
              <a:t>R</a:t>
            </a:r>
            <a:r>
              <a:rPr sz="1400" dirty="0">
                <a:latin typeface="Times New Roman"/>
                <a:cs typeface="Times New Roman"/>
              </a:rPr>
              <a:t>2</a:t>
            </a:r>
            <a:endParaRPr sz="1400">
              <a:latin typeface="Times New Roman"/>
              <a:cs typeface="Times New Roman"/>
            </a:endParaRPr>
          </a:p>
          <a:p>
            <a:pPr marR="640080" algn="ctr"/>
            <a:r>
              <a:rPr sz="1400" spc="-15" dirty="0">
                <a:latin typeface="Times New Roman"/>
                <a:cs typeface="Times New Roman"/>
              </a:rPr>
              <a:t>B1</a:t>
            </a:r>
            <a:endParaRPr sz="1400">
              <a:latin typeface="Times New Roman"/>
              <a:cs typeface="Times New Roman"/>
            </a:endParaRPr>
          </a:p>
          <a:p>
            <a:pPr marR="613410" algn="ctr">
              <a:spcBef>
                <a:spcPts val="40"/>
              </a:spcBef>
            </a:pPr>
            <a:r>
              <a:rPr sz="1400" dirty="0">
                <a:latin typeface="Times New Roman"/>
                <a:cs typeface="Times New Roman"/>
              </a:rPr>
              <a:t>a</a:t>
            </a:r>
            <a:endParaRPr sz="1400">
              <a:latin typeface="Times New Roman"/>
              <a:cs typeface="Times New Roman"/>
            </a:endParaRPr>
          </a:p>
        </p:txBody>
      </p:sp>
      <p:sp>
        <p:nvSpPr>
          <p:cNvPr id="21" name="object 21"/>
          <p:cNvSpPr txBox="1"/>
          <p:nvPr/>
        </p:nvSpPr>
        <p:spPr>
          <a:xfrm>
            <a:off x="6521155" y="4653346"/>
            <a:ext cx="762261" cy="215444"/>
          </a:xfrm>
          <a:prstGeom prst="rect">
            <a:avLst/>
          </a:prstGeom>
        </p:spPr>
        <p:txBody>
          <a:bodyPr vert="horz" wrap="square" lIns="0" tIns="0" rIns="0" bIns="0" rtlCol="0">
            <a:spAutoFit/>
          </a:bodyPr>
          <a:lstStyle/>
          <a:p>
            <a:pPr marL="12700"/>
            <a:r>
              <a:rPr lang="fr-FR" sz="1400" spc="-10" dirty="0">
                <a:latin typeface="Times New Roman"/>
                <a:cs typeface="Times New Roman"/>
              </a:rPr>
              <a:t>g</a:t>
            </a:r>
            <a:r>
              <a:rPr sz="1400" spc="-10">
                <a:latin typeface="Times New Roman"/>
                <a:cs typeface="Times New Roman"/>
              </a:rPr>
              <a:t>r</a:t>
            </a:r>
            <a:r>
              <a:rPr sz="1400" spc="-20">
                <a:latin typeface="Times New Roman"/>
                <a:cs typeface="Times New Roman"/>
              </a:rPr>
              <a:t>o</a:t>
            </a:r>
            <a:r>
              <a:rPr sz="1400">
                <a:latin typeface="Times New Roman"/>
                <a:cs typeface="Times New Roman"/>
              </a:rPr>
              <a:t>up</a:t>
            </a:r>
            <a:r>
              <a:rPr sz="1400" spc="25">
                <a:latin typeface="Times New Roman"/>
                <a:cs typeface="Times New Roman"/>
              </a:rPr>
              <a:t> </a:t>
            </a:r>
            <a:r>
              <a:rPr sz="1400" dirty="0">
                <a:latin typeface="Times New Roman"/>
                <a:cs typeface="Times New Roman"/>
              </a:rPr>
              <a:t>by</a:t>
            </a:r>
            <a:endParaRPr sz="1400">
              <a:latin typeface="Times New Roman"/>
              <a:cs typeface="Times New Roman"/>
            </a:endParaRPr>
          </a:p>
        </p:txBody>
      </p:sp>
      <p:sp>
        <p:nvSpPr>
          <p:cNvPr id="22" name="object 22"/>
          <p:cNvSpPr txBox="1"/>
          <p:nvPr/>
        </p:nvSpPr>
        <p:spPr>
          <a:xfrm>
            <a:off x="4633865" y="4653342"/>
            <a:ext cx="457834" cy="215444"/>
          </a:xfrm>
          <a:prstGeom prst="rect">
            <a:avLst/>
          </a:prstGeom>
        </p:spPr>
        <p:txBody>
          <a:bodyPr vert="horz" wrap="square" lIns="0" tIns="0" rIns="0" bIns="0" rtlCol="0">
            <a:spAutoFit/>
          </a:bodyPr>
          <a:lstStyle/>
          <a:p>
            <a:pPr marL="12700"/>
            <a:r>
              <a:rPr sz="1400" spc="5" dirty="0">
                <a:latin typeface="Times New Roman"/>
                <a:cs typeface="Times New Roman"/>
              </a:rPr>
              <a:t>w</a:t>
            </a:r>
            <a:r>
              <a:rPr sz="1400" dirty="0">
                <a:latin typeface="Times New Roman"/>
                <a:cs typeface="Times New Roman"/>
              </a:rPr>
              <a:t>h</a:t>
            </a:r>
            <a:r>
              <a:rPr sz="1400" spc="-25" dirty="0">
                <a:latin typeface="Times New Roman"/>
                <a:cs typeface="Times New Roman"/>
              </a:rPr>
              <a:t>e</a:t>
            </a:r>
            <a:r>
              <a:rPr sz="1400" spc="-10" dirty="0">
                <a:latin typeface="Times New Roman"/>
                <a:cs typeface="Times New Roman"/>
              </a:rPr>
              <a:t>r</a:t>
            </a:r>
            <a:r>
              <a:rPr sz="1400" dirty="0">
                <a:latin typeface="Times New Roman"/>
                <a:cs typeface="Times New Roman"/>
              </a:rPr>
              <a:t>e</a:t>
            </a:r>
            <a:endParaRPr sz="1400">
              <a:latin typeface="Times New Roman"/>
              <a:cs typeface="Times New Roman"/>
            </a:endParaRPr>
          </a:p>
        </p:txBody>
      </p:sp>
      <p:sp>
        <p:nvSpPr>
          <p:cNvPr id="24" name="object 24"/>
          <p:cNvSpPr txBox="1"/>
          <p:nvPr/>
        </p:nvSpPr>
        <p:spPr>
          <a:xfrm>
            <a:off x="8613415" y="4735901"/>
            <a:ext cx="421005" cy="215444"/>
          </a:xfrm>
          <a:prstGeom prst="rect">
            <a:avLst/>
          </a:prstGeom>
        </p:spPr>
        <p:txBody>
          <a:bodyPr vert="horz" wrap="square" lIns="0" tIns="0" rIns="0" bIns="0" rtlCol="0">
            <a:spAutoFit/>
          </a:bodyPr>
          <a:lstStyle/>
          <a:p>
            <a:pPr marL="12700"/>
            <a:r>
              <a:rPr sz="1400" spc="-5" dirty="0">
                <a:latin typeface="Times New Roman"/>
                <a:cs typeface="Times New Roman"/>
              </a:rPr>
              <a:t>s</a:t>
            </a:r>
            <a:r>
              <a:rPr sz="1400" spc="-25" dirty="0">
                <a:latin typeface="Times New Roman"/>
                <a:cs typeface="Times New Roman"/>
              </a:rPr>
              <a:t>e</a:t>
            </a:r>
            <a:r>
              <a:rPr sz="1400" spc="-30" dirty="0">
                <a:latin typeface="Times New Roman"/>
                <a:cs typeface="Times New Roman"/>
              </a:rPr>
              <a:t>l</a:t>
            </a:r>
            <a:r>
              <a:rPr sz="1400" spc="-25" dirty="0">
                <a:latin typeface="Times New Roman"/>
                <a:cs typeface="Times New Roman"/>
              </a:rPr>
              <a:t>e</a:t>
            </a:r>
            <a:r>
              <a:rPr sz="1400" dirty="0">
                <a:latin typeface="Times New Roman"/>
                <a:cs typeface="Times New Roman"/>
              </a:rPr>
              <a:t>ct</a:t>
            </a:r>
            <a:endParaRPr sz="1400">
              <a:latin typeface="Times New Roman"/>
              <a:cs typeface="Times New Roman"/>
            </a:endParaRPr>
          </a:p>
        </p:txBody>
      </p:sp>
      <p:graphicFrame>
        <p:nvGraphicFramePr>
          <p:cNvPr id="17" name="object 17"/>
          <p:cNvGraphicFramePr>
            <a:graphicFrameLocks noGrp="1"/>
          </p:cNvGraphicFramePr>
          <p:nvPr>
            <p:extLst>
              <p:ext uri="{D42A27DB-BD31-4B8C-83A1-F6EECF244321}">
                <p14:modId xmlns:p14="http://schemas.microsoft.com/office/powerpoint/2010/main" val="3019892532"/>
              </p:ext>
            </p:extLst>
          </p:nvPr>
        </p:nvGraphicFramePr>
        <p:xfrm>
          <a:off x="2100222" y="4071207"/>
          <a:ext cx="647699" cy="1584325"/>
        </p:xfrm>
        <a:graphic>
          <a:graphicData uri="http://schemas.openxmlformats.org/drawingml/2006/table">
            <a:tbl>
              <a:tblPr firstRow="1" bandRow="1">
                <a:tableStyleId>{2D5ABB26-0587-4C30-8999-92F81FD0307C}</a:tableStyleId>
              </a:tblPr>
              <a:tblGrid>
                <a:gridCol w="647699"/>
              </a:tblGrid>
              <a:tr h="215777">
                <a:tc>
                  <a:txBody>
                    <a:bodyPr/>
                    <a:lstStyle/>
                    <a:p>
                      <a:pPr marL="69215">
                        <a:lnSpc>
                          <a:spcPct val="100000"/>
                        </a:lnSpc>
                      </a:pPr>
                      <a:r>
                        <a:rPr sz="1400" spc="5" dirty="0">
                          <a:latin typeface="Times New Roman"/>
                          <a:cs typeface="Times New Roman"/>
                        </a:rPr>
                        <a:t>A</a:t>
                      </a:r>
                      <a:r>
                        <a:rPr sz="1400" dirty="0">
                          <a:latin typeface="Times New Roman"/>
                          <a:cs typeface="Times New Roman"/>
                        </a:rPr>
                        <a:t>1</a:t>
                      </a:r>
                      <a:r>
                        <a:rPr sz="1400" spc="-114" dirty="0">
                          <a:latin typeface="Times New Roman"/>
                          <a:cs typeface="Times New Roman"/>
                        </a:rPr>
                        <a:t> </a:t>
                      </a:r>
                      <a:r>
                        <a:rPr sz="1400" spc="5" dirty="0">
                          <a:latin typeface="Times New Roman"/>
                          <a:cs typeface="Times New Roman"/>
                        </a:rPr>
                        <a:t>A</a:t>
                      </a:r>
                      <a:r>
                        <a:rPr sz="1400" dirty="0">
                          <a:latin typeface="Times New Roman"/>
                          <a:cs typeface="Times New Roman"/>
                        </a:rPr>
                        <a:t>2</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87392">
                <a:tc>
                  <a:txBody>
                    <a:bodyPr/>
                    <a:lstStyle/>
                    <a:p>
                      <a:pPr marL="100330">
                        <a:lnSpc>
                          <a:spcPct val="100000"/>
                        </a:lnSpc>
                        <a:tabLst>
                          <a:tab pos="387985" algn="l"/>
                        </a:tabLst>
                      </a:pPr>
                      <a:r>
                        <a:rPr sz="1400" dirty="0">
                          <a:latin typeface="Times New Roman"/>
                          <a:cs typeface="Times New Roman"/>
                        </a:rPr>
                        <a:t>2	6</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5908">
                <a:tc>
                  <a:txBody>
                    <a:bodyPr/>
                    <a:lstStyle/>
                    <a:p>
                      <a:pPr marL="100330">
                        <a:lnSpc>
                          <a:spcPct val="100000"/>
                        </a:lnSpc>
                        <a:tabLst>
                          <a:tab pos="387985" algn="l"/>
                        </a:tabLst>
                      </a:pPr>
                      <a:r>
                        <a:rPr sz="1400" dirty="0">
                          <a:latin typeface="Times New Roman"/>
                          <a:cs typeface="Times New Roman"/>
                        </a:rPr>
                        <a:t>1	1</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5895">
                <a:tc>
                  <a:txBody>
                    <a:bodyPr/>
                    <a:lstStyle/>
                    <a:p>
                      <a:pPr marL="100330">
                        <a:lnSpc>
                          <a:spcPct val="100000"/>
                        </a:lnSpc>
                        <a:tabLst>
                          <a:tab pos="387985" algn="l"/>
                        </a:tabLst>
                      </a:pPr>
                      <a:r>
                        <a:rPr sz="1400" dirty="0">
                          <a:latin typeface="Times New Roman"/>
                          <a:cs typeface="Times New Roman"/>
                        </a:rPr>
                        <a:t>2	8</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7419">
                <a:tc>
                  <a:txBody>
                    <a:bodyPr/>
                    <a:lstStyle/>
                    <a:p>
                      <a:pPr marL="100330">
                        <a:lnSpc>
                          <a:spcPct val="100000"/>
                        </a:lnSpc>
                        <a:tabLst>
                          <a:tab pos="387985" algn="l"/>
                        </a:tabLst>
                      </a:pPr>
                      <a:r>
                        <a:rPr sz="1400" dirty="0">
                          <a:latin typeface="Times New Roman"/>
                          <a:cs typeface="Times New Roman"/>
                        </a:rPr>
                        <a:t>3	3</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5908">
                <a:tc>
                  <a:txBody>
                    <a:bodyPr/>
                    <a:lstStyle/>
                    <a:p>
                      <a:pPr marL="100330">
                        <a:lnSpc>
                          <a:spcPct val="100000"/>
                        </a:lnSpc>
                        <a:tabLst>
                          <a:tab pos="387985" algn="l"/>
                        </a:tabLst>
                      </a:pPr>
                      <a:r>
                        <a:rPr sz="1400" dirty="0">
                          <a:latin typeface="Times New Roman"/>
                          <a:cs typeface="Times New Roman"/>
                        </a:rPr>
                        <a:t>1	2</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6026">
                <a:tc>
                  <a:txBody>
                    <a:bodyPr/>
                    <a:lstStyle/>
                    <a:p>
                      <a:pPr marL="100330">
                        <a:lnSpc>
                          <a:spcPct val="100000"/>
                        </a:lnSpc>
                        <a:tabLst>
                          <a:tab pos="387985" algn="l"/>
                        </a:tabLst>
                      </a:pPr>
                      <a:r>
                        <a:rPr sz="1400" dirty="0">
                          <a:latin typeface="Times New Roman"/>
                          <a:cs typeface="Times New Roman"/>
                        </a:rPr>
                        <a:t>3	3</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18" name="object 18"/>
          <p:cNvGraphicFramePr>
            <a:graphicFrameLocks noGrp="1"/>
          </p:cNvGraphicFramePr>
          <p:nvPr>
            <p:extLst>
              <p:ext uri="{D42A27DB-BD31-4B8C-83A1-F6EECF244321}">
                <p14:modId xmlns:p14="http://schemas.microsoft.com/office/powerpoint/2010/main" val="2131423605"/>
              </p:ext>
            </p:extLst>
          </p:nvPr>
        </p:nvGraphicFramePr>
        <p:xfrm>
          <a:off x="5124478" y="4286983"/>
          <a:ext cx="1373120" cy="1079488"/>
        </p:xfrm>
        <a:graphic>
          <a:graphicData uri="http://schemas.openxmlformats.org/drawingml/2006/table">
            <a:tbl>
              <a:tblPr firstRow="1" bandRow="1">
                <a:tableStyleId>{2D5ABB26-0587-4C30-8999-92F81FD0307C}</a:tableStyleId>
              </a:tblPr>
              <a:tblGrid>
                <a:gridCol w="360936"/>
                <a:gridCol w="361967"/>
                <a:gridCol w="450534"/>
                <a:gridCol w="199683"/>
              </a:tblGrid>
              <a:tr h="215895">
                <a:tc>
                  <a:txBody>
                    <a:bodyPr/>
                    <a:lstStyle/>
                    <a:p>
                      <a:pPr marL="85725">
                        <a:lnSpc>
                          <a:spcPct val="100000"/>
                        </a:lnSpc>
                      </a:pPr>
                      <a:r>
                        <a:rPr sz="1400" smtClean="0">
                          <a:latin typeface="Times New Roman"/>
                          <a:cs typeface="Times New Roman"/>
                        </a:rPr>
                        <a:t>A</a:t>
                      </a:r>
                      <a:r>
                        <a:rPr lang="fr-FR" sz="1400" dirty="0" smtClean="0">
                          <a:latin typeface="Times New Roman"/>
                          <a:cs typeface="Times New Roman"/>
                        </a:rPr>
                        <a:t>1</a:t>
                      </a:r>
                      <a:endParaRPr sz="1400">
                        <a:latin typeface="Times New Roman"/>
                        <a:cs typeface="Times New Roman"/>
                      </a:endParaRPr>
                    </a:p>
                  </a:txBody>
                  <a:tcPr marL="0" marR="0" marT="0" marB="0">
                    <a:lnL w="12700">
                      <a:solidFill>
                        <a:srgbClr val="000000"/>
                      </a:solidFill>
                      <a:prstDash val="solid"/>
                    </a:lnL>
                    <a:lnR w="14345">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r>
                        <a:rPr sz="1400" spc="5" smtClean="0">
                          <a:latin typeface="Times New Roman"/>
                          <a:cs typeface="Times New Roman"/>
                        </a:rPr>
                        <a:t>A</a:t>
                      </a:r>
                      <a:r>
                        <a:rPr sz="1400" smtClean="0">
                          <a:latin typeface="Times New Roman"/>
                          <a:cs typeface="Times New Roman"/>
                        </a:rPr>
                        <a:t>2</a:t>
                      </a:r>
                      <a:endParaRPr sz="1400">
                        <a:latin typeface="Times New Roman"/>
                        <a:cs typeface="Times New Roman"/>
                      </a:endParaRPr>
                    </a:p>
                  </a:txBody>
                  <a:tcPr marL="0" marR="0" marT="0" marB="0">
                    <a:lnL w="14345">
                      <a:solidFill>
                        <a:srgbClr val="000000"/>
                      </a:solidFill>
                      <a:prstDash val="solid"/>
                    </a:lnL>
                    <a:lnR w="14345">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ct val="100000"/>
                        </a:lnSpc>
                      </a:pPr>
                      <a:r>
                        <a:rPr sz="1400" spc="-15" dirty="0">
                          <a:latin typeface="Times New Roman"/>
                          <a:cs typeface="Times New Roman"/>
                        </a:rPr>
                        <a:t>B</a:t>
                      </a:r>
                      <a:r>
                        <a:rPr sz="1400" dirty="0">
                          <a:latin typeface="Times New Roman"/>
                          <a:cs typeface="Times New Roman"/>
                        </a:rPr>
                        <a:t>1</a:t>
                      </a:r>
                      <a:endParaRPr sz="1400">
                        <a:latin typeface="Times New Roman"/>
                        <a:cs typeface="Times New Roman"/>
                      </a:endParaRPr>
                    </a:p>
                  </a:txBody>
                  <a:tcPr marL="0" marR="0" marT="0" marB="0">
                    <a:lnL w="1434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3">
                  <a:txBody>
                    <a:bodyPr/>
                    <a:lstStyle/>
                    <a:p>
                      <a:pPr marR="26034" algn="r">
                        <a:lnSpc>
                          <a:spcPct val="100000"/>
                        </a:lnSpc>
                      </a:pPr>
                      <a:endParaRPr sz="1400">
                        <a:latin typeface="Times New Roman"/>
                        <a:cs typeface="Times New Roman"/>
                      </a:endParaRPr>
                    </a:p>
                  </a:txBody>
                  <a:tcPr marL="0" marR="0" marT="0" marB="0">
                    <a:lnL w="12700">
                      <a:solidFill>
                        <a:srgbClr val="000000"/>
                      </a:solidFill>
                      <a:prstDash val="solid"/>
                    </a:lnL>
                    <a:lnB w="12700">
                      <a:solidFill>
                        <a:srgbClr val="000000"/>
                      </a:solidFill>
                      <a:prstDash val="solid"/>
                    </a:lnB>
                  </a:tcPr>
                </a:tc>
              </a:tr>
              <a:tr h="215895">
                <a:tc>
                  <a:txBody>
                    <a:bodyPr/>
                    <a:lstStyle/>
                    <a:p>
                      <a:pPr marL="85725">
                        <a:lnSpc>
                          <a:spcPct val="100000"/>
                        </a:lnSpc>
                      </a:pPr>
                      <a:r>
                        <a:rPr sz="1400" dirty="0">
                          <a:latin typeface="Times New Roman"/>
                          <a:cs typeface="Times New Roman"/>
                        </a:rPr>
                        <a:t>2</a:t>
                      </a:r>
                      <a:endParaRPr sz="1400">
                        <a:latin typeface="Times New Roman"/>
                        <a:cs typeface="Times New Roman"/>
                      </a:endParaRPr>
                    </a:p>
                  </a:txBody>
                  <a:tcPr marL="0" marR="0" marT="0" marB="0">
                    <a:lnL w="12700">
                      <a:solidFill>
                        <a:srgbClr val="000000"/>
                      </a:solidFill>
                      <a:prstDash val="solid"/>
                    </a:lnL>
                    <a:lnR w="14345">
                      <a:solidFill>
                        <a:srgbClr val="000000"/>
                      </a:solidFill>
                      <a:prstDash val="solid"/>
                    </a:lnR>
                    <a:lnT w="12700">
                      <a:solidFill>
                        <a:srgbClr val="000000"/>
                      </a:solidFill>
                      <a:prstDash val="solid"/>
                    </a:lnT>
                    <a:lnB w="12700">
                      <a:solidFill>
                        <a:srgbClr val="000000"/>
                      </a:solidFill>
                      <a:prstDash val="solid"/>
                    </a:lnB>
                  </a:tcPr>
                </a:tc>
                <a:tc>
                  <a:txBody>
                    <a:bodyPr/>
                    <a:lstStyle/>
                    <a:p>
                      <a:pPr marL="83820">
                        <a:lnSpc>
                          <a:spcPct val="100000"/>
                        </a:lnSpc>
                      </a:pPr>
                      <a:r>
                        <a:rPr sz="1400" dirty="0">
                          <a:latin typeface="Times New Roman"/>
                          <a:cs typeface="Times New Roman"/>
                        </a:rPr>
                        <a:t>6</a:t>
                      </a:r>
                      <a:endParaRPr sz="1400">
                        <a:latin typeface="Times New Roman"/>
                        <a:cs typeface="Times New Roman"/>
                      </a:endParaRPr>
                    </a:p>
                  </a:txBody>
                  <a:tcPr marL="0" marR="0" marT="0" marB="0">
                    <a:lnL w="14345">
                      <a:solidFill>
                        <a:srgbClr val="000000"/>
                      </a:solidFill>
                      <a:prstDash val="solid"/>
                    </a:lnL>
                    <a:lnR w="14345">
                      <a:solidFill>
                        <a:srgbClr val="000000"/>
                      </a:solidFill>
                      <a:prstDash val="solid"/>
                    </a:lnR>
                    <a:lnT w="12700">
                      <a:solidFill>
                        <a:srgbClr val="000000"/>
                      </a:solidFill>
                      <a:prstDash val="solid"/>
                    </a:lnT>
                    <a:lnB w="12700">
                      <a:solidFill>
                        <a:srgbClr val="000000"/>
                      </a:solidFill>
                      <a:prstDash val="solid"/>
                    </a:lnB>
                  </a:tcPr>
                </a:tc>
                <a:tc>
                  <a:txBody>
                    <a:bodyPr/>
                    <a:lstStyle/>
                    <a:p>
                      <a:pPr marL="83820">
                        <a:lnSpc>
                          <a:spcPct val="100000"/>
                        </a:lnSpc>
                      </a:pPr>
                      <a:r>
                        <a:rPr sz="1400" dirty="0">
                          <a:latin typeface="Times New Roman"/>
                          <a:cs typeface="Times New Roman"/>
                        </a:rPr>
                        <a:t>a</a:t>
                      </a:r>
                      <a:endParaRPr sz="1400">
                        <a:latin typeface="Times New Roman"/>
                        <a:cs typeface="Times New Roman"/>
                      </a:endParaRPr>
                    </a:p>
                  </a:txBody>
                  <a:tcPr marL="0" marR="0" marT="0" marB="0">
                    <a:lnL w="1434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B w="12700">
                      <a:solidFill>
                        <a:srgbClr val="000000"/>
                      </a:solidFill>
                      <a:prstDash val="solid"/>
                    </a:lnB>
                  </a:tcPr>
                </a:tc>
              </a:tr>
              <a:tr h="215908">
                <a:tc>
                  <a:txBody>
                    <a:bodyPr/>
                    <a:lstStyle/>
                    <a:p>
                      <a:pPr marL="85725">
                        <a:lnSpc>
                          <a:spcPct val="100000"/>
                        </a:lnSpc>
                      </a:pPr>
                      <a:r>
                        <a:rPr sz="1400" dirty="0">
                          <a:latin typeface="Times New Roman"/>
                          <a:cs typeface="Times New Roman"/>
                        </a:rPr>
                        <a:t>1</a:t>
                      </a:r>
                      <a:endParaRPr sz="1400">
                        <a:latin typeface="Times New Roman"/>
                        <a:cs typeface="Times New Roman"/>
                      </a:endParaRPr>
                    </a:p>
                  </a:txBody>
                  <a:tcPr marL="0" marR="0" marT="0" marB="0">
                    <a:lnL w="12700">
                      <a:solidFill>
                        <a:srgbClr val="000000"/>
                      </a:solidFill>
                      <a:prstDash val="solid"/>
                    </a:lnL>
                    <a:lnR w="14345">
                      <a:solidFill>
                        <a:srgbClr val="000000"/>
                      </a:solidFill>
                      <a:prstDash val="solid"/>
                    </a:lnR>
                    <a:lnT w="12700">
                      <a:solidFill>
                        <a:srgbClr val="000000"/>
                      </a:solidFill>
                      <a:prstDash val="solid"/>
                    </a:lnT>
                    <a:lnB w="12700">
                      <a:solidFill>
                        <a:srgbClr val="000000"/>
                      </a:solidFill>
                      <a:prstDash val="solid"/>
                    </a:lnB>
                  </a:tcPr>
                </a:tc>
                <a:tc>
                  <a:txBody>
                    <a:bodyPr/>
                    <a:lstStyle/>
                    <a:p>
                      <a:pPr marL="83820">
                        <a:lnSpc>
                          <a:spcPct val="100000"/>
                        </a:lnSpc>
                      </a:pPr>
                      <a:r>
                        <a:rPr sz="1400" dirty="0">
                          <a:latin typeface="Times New Roman"/>
                          <a:cs typeface="Times New Roman"/>
                        </a:rPr>
                        <a:t>1</a:t>
                      </a:r>
                      <a:endParaRPr sz="1400">
                        <a:latin typeface="Times New Roman"/>
                        <a:cs typeface="Times New Roman"/>
                      </a:endParaRPr>
                    </a:p>
                  </a:txBody>
                  <a:tcPr marL="0" marR="0" marT="0" marB="0">
                    <a:lnL w="14345">
                      <a:solidFill>
                        <a:srgbClr val="000000"/>
                      </a:solidFill>
                      <a:prstDash val="solid"/>
                    </a:lnL>
                    <a:lnR w="14345">
                      <a:solidFill>
                        <a:srgbClr val="000000"/>
                      </a:solidFill>
                      <a:prstDash val="solid"/>
                    </a:lnR>
                    <a:lnT w="12700">
                      <a:solidFill>
                        <a:srgbClr val="000000"/>
                      </a:solidFill>
                      <a:prstDash val="solid"/>
                    </a:lnT>
                    <a:lnB w="12700">
                      <a:solidFill>
                        <a:srgbClr val="000000"/>
                      </a:solidFill>
                      <a:prstDash val="solid"/>
                    </a:lnB>
                  </a:tcPr>
                </a:tc>
                <a:tc>
                  <a:txBody>
                    <a:bodyPr/>
                    <a:lstStyle/>
                    <a:p>
                      <a:pPr marL="83820">
                        <a:lnSpc>
                          <a:spcPct val="100000"/>
                        </a:lnSpc>
                      </a:pPr>
                      <a:r>
                        <a:rPr sz="1400" dirty="0">
                          <a:latin typeface="Times New Roman"/>
                          <a:cs typeface="Times New Roman"/>
                        </a:rPr>
                        <a:t>a</a:t>
                      </a:r>
                      <a:endParaRPr sz="1400">
                        <a:latin typeface="Times New Roman"/>
                        <a:cs typeface="Times New Roman"/>
                      </a:endParaRPr>
                    </a:p>
                  </a:txBody>
                  <a:tcPr marL="0" marR="0" marT="0" marB="0">
                    <a:lnL w="1434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B w="12700">
                      <a:solidFill>
                        <a:srgbClr val="000000"/>
                      </a:solidFill>
                      <a:prstDash val="solid"/>
                    </a:lnB>
                  </a:tcPr>
                </a:tc>
              </a:tr>
              <a:tr h="215895">
                <a:tc>
                  <a:txBody>
                    <a:bodyPr/>
                    <a:lstStyle/>
                    <a:p>
                      <a:pPr marL="85725">
                        <a:lnSpc>
                          <a:spcPct val="100000"/>
                        </a:lnSpc>
                      </a:pPr>
                      <a:r>
                        <a:rPr sz="1400" dirty="0">
                          <a:latin typeface="Times New Roman"/>
                          <a:cs typeface="Times New Roman"/>
                        </a:rPr>
                        <a:t>2</a:t>
                      </a:r>
                      <a:endParaRPr sz="1400">
                        <a:latin typeface="Times New Roman"/>
                        <a:cs typeface="Times New Roman"/>
                      </a:endParaRPr>
                    </a:p>
                  </a:txBody>
                  <a:tcPr marL="0" marR="0" marT="0" marB="0">
                    <a:lnL w="12700">
                      <a:solidFill>
                        <a:srgbClr val="000000"/>
                      </a:solidFill>
                      <a:prstDash val="solid"/>
                    </a:lnL>
                    <a:lnR w="14345">
                      <a:solidFill>
                        <a:srgbClr val="000000"/>
                      </a:solidFill>
                      <a:prstDash val="solid"/>
                    </a:lnR>
                    <a:lnT w="12700">
                      <a:solidFill>
                        <a:srgbClr val="000000"/>
                      </a:solidFill>
                      <a:prstDash val="solid"/>
                    </a:lnT>
                    <a:lnB w="12700">
                      <a:solidFill>
                        <a:srgbClr val="000000"/>
                      </a:solidFill>
                      <a:prstDash val="solid"/>
                    </a:lnB>
                  </a:tcPr>
                </a:tc>
                <a:tc>
                  <a:txBody>
                    <a:bodyPr/>
                    <a:lstStyle/>
                    <a:p>
                      <a:pPr marL="83820">
                        <a:lnSpc>
                          <a:spcPct val="100000"/>
                        </a:lnSpc>
                      </a:pPr>
                      <a:r>
                        <a:rPr sz="1400" dirty="0">
                          <a:latin typeface="Times New Roman"/>
                          <a:cs typeface="Times New Roman"/>
                        </a:rPr>
                        <a:t>8</a:t>
                      </a:r>
                      <a:endParaRPr sz="1400">
                        <a:latin typeface="Times New Roman"/>
                        <a:cs typeface="Times New Roman"/>
                      </a:endParaRPr>
                    </a:p>
                  </a:txBody>
                  <a:tcPr marL="0" marR="0" marT="0" marB="0">
                    <a:lnL w="14345">
                      <a:solidFill>
                        <a:srgbClr val="000000"/>
                      </a:solidFill>
                      <a:prstDash val="solid"/>
                    </a:lnL>
                    <a:lnR w="14345">
                      <a:solidFill>
                        <a:srgbClr val="000000"/>
                      </a:solidFill>
                      <a:prstDash val="solid"/>
                    </a:lnR>
                    <a:lnT w="12700">
                      <a:solidFill>
                        <a:srgbClr val="000000"/>
                      </a:solidFill>
                      <a:prstDash val="solid"/>
                    </a:lnT>
                    <a:lnB w="12700">
                      <a:solidFill>
                        <a:srgbClr val="000000"/>
                      </a:solidFill>
                      <a:prstDash val="solid"/>
                    </a:lnB>
                  </a:tcPr>
                </a:tc>
                <a:tc>
                  <a:txBody>
                    <a:bodyPr/>
                    <a:lstStyle/>
                    <a:p>
                      <a:pPr marL="83820">
                        <a:lnSpc>
                          <a:spcPct val="100000"/>
                        </a:lnSpc>
                      </a:pPr>
                      <a:r>
                        <a:rPr sz="1400" dirty="0">
                          <a:latin typeface="Times New Roman"/>
                          <a:cs typeface="Times New Roman"/>
                        </a:rPr>
                        <a:t>a</a:t>
                      </a:r>
                      <a:endParaRPr sz="1400">
                        <a:latin typeface="Times New Roman"/>
                        <a:cs typeface="Times New Roman"/>
                      </a:endParaRPr>
                    </a:p>
                  </a:txBody>
                  <a:tcPr marL="0" marR="0" marT="0" marB="0">
                    <a:lnL w="1434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endParaRPr sz="14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r>
              <a:tr h="215895">
                <a:tc>
                  <a:txBody>
                    <a:bodyPr/>
                    <a:lstStyle/>
                    <a:p>
                      <a:pPr marL="85725">
                        <a:lnSpc>
                          <a:spcPct val="100000"/>
                        </a:lnSpc>
                      </a:pPr>
                      <a:r>
                        <a:rPr sz="1400" dirty="0">
                          <a:latin typeface="Times New Roman"/>
                          <a:cs typeface="Times New Roman"/>
                        </a:rPr>
                        <a:t>1</a:t>
                      </a:r>
                      <a:endParaRPr sz="1400">
                        <a:latin typeface="Times New Roman"/>
                        <a:cs typeface="Times New Roman"/>
                      </a:endParaRPr>
                    </a:p>
                  </a:txBody>
                  <a:tcPr marL="0" marR="0" marT="0" marB="0">
                    <a:lnL w="12700">
                      <a:solidFill>
                        <a:srgbClr val="000000"/>
                      </a:solidFill>
                      <a:prstDash val="solid"/>
                    </a:lnL>
                    <a:lnR w="14345">
                      <a:solidFill>
                        <a:srgbClr val="000000"/>
                      </a:solidFill>
                      <a:prstDash val="solid"/>
                    </a:lnR>
                    <a:lnT w="12700">
                      <a:solidFill>
                        <a:srgbClr val="000000"/>
                      </a:solidFill>
                      <a:prstDash val="solid"/>
                    </a:lnT>
                    <a:lnB w="12700">
                      <a:solidFill>
                        <a:srgbClr val="000000"/>
                      </a:solidFill>
                      <a:prstDash val="solid"/>
                    </a:lnB>
                  </a:tcPr>
                </a:tc>
                <a:tc>
                  <a:txBody>
                    <a:bodyPr/>
                    <a:lstStyle/>
                    <a:p>
                      <a:pPr marL="83820">
                        <a:lnSpc>
                          <a:spcPct val="100000"/>
                        </a:lnSpc>
                      </a:pPr>
                      <a:r>
                        <a:rPr sz="1400" dirty="0">
                          <a:latin typeface="Times New Roman"/>
                          <a:cs typeface="Times New Roman"/>
                        </a:rPr>
                        <a:t>2</a:t>
                      </a:r>
                      <a:endParaRPr sz="1400">
                        <a:latin typeface="Times New Roman"/>
                        <a:cs typeface="Times New Roman"/>
                      </a:endParaRPr>
                    </a:p>
                  </a:txBody>
                  <a:tcPr marL="0" marR="0" marT="0" marB="0">
                    <a:lnL w="14345">
                      <a:solidFill>
                        <a:srgbClr val="000000"/>
                      </a:solidFill>
                      <a:prstDash val="solid"/>
                    </a:lnL>
                    <a:lnR w="14345">
                      <a:solidFill>
                        <a:srgbClr val="000000"/>
                      </a:solidFill>
                      <a:prstDash val="solid"/>
                    </a:lnR>
                    <a:lnT w="12700">
                      <a:solidFill>
                        <a:srgbClr val="000000"/>
                      </a:solidFill>
                      <a:prstDash val="solid"/>
                    </a:lnT>
                    <a:lnB w="12700">
                      <a:solidFill>
                        <a:srgbClr val="000000"/>
                      </a:solidFill>
                      <a:prstDash val="solid"/>
                    </a:lnB>
                  </a:tcPr>
                </a:tc>
                <a:tc>
                  <a:txBody>
                    <a:bodyPr/>
                    <a:lstStyle/>
                    <a:p>
                      <a:pPr marL="83820">
                        <a:lnSpc>
                          <a:spcPct val="100000"/>
                        </a:lnSpc>
                      </a:pPr>
                      <a:r>
                        <a:rPr sz="1400" dirty="0">
                          <a:latin typeface="Times New Roman"/>
                          <a:cs typeface="Times New Roman"/>
                        </a:rPr>
                        <a:t>a</a:t>
                      </a:r>
                      <a:endParaRPr sz="1400">
                        <a:latin typeface="Times New Roman"/>
                        <a:cs typeface="Times New Roman"/>
                      </a:endParaRPr>
                    </a:p>
                  </a:txBody>
                  <a:tcPr marL="0" marR="0" marT="0" marB="0">
                    <a:lnL w="1434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T w="12700">
                      <a:solidFill>
                        <a:srgbClr val="000000"/>
                      </a:solidFill>
                      <a:prstDash val="solid"/>
                    </a:lnT>
                  </a:tcPr>
                </a:tc>
              </a:tr>
            </a:tbl>
          </a:graphicData>
        </a:graphic>
      </p:graphicFrame>
      <p:graphicFrame>
        <p:nvGraphicFramePr>
          <p:cNvPr id="20" name="object 20"/>
          <p:cNvGraphicFramePr>
            <a:graphicFrameLocks noGrp="1"/>
          </p:cNvGraphicFramePr>
          <p:nvPr>
            <p:extLst>
              <p:ext uri="{D42A27DB-BD31-4B8C-83A1-F6EECF244321}">
                <p14:modId xmlns:p14="http://schemas.microsoft.com/office/powerpoint/2010/main" val="4181713942"/>
              </p:ext>
            </p:extLst>
          </p:nvPr>
        </p:nvGraphicFramePr>
        <p:xfrm>
          <a:off x="3324241" y="4287102"/>
          <a:ext cx="1303398" cy="1511304"/>
        </p:xfrm>
        <a:graphic>
          <a:graphicData uri="http://schemas.openxmlformats.org/drawingml/2006/table">
            <a:tbl>
              <a:tblPr firstRow="1" bandRow="1">
                <a:tableStyleId>{2D5ABB26-0587-4C30-8999-92F81FD0307C}</a:tableStyleId>
              </a:tblPr>
              <a:tblGrid>
                <a:gridCol w="347028"/>
                <a:gridCol w="344393"/>
                <a:gridCol w="269558"/>
                <a:gridCol w="342419"/>
              </a:tblGrid>
              <a:tr h="215777">
                <a:tc>
                  <a:txBody>
                    <a:bodyPr/>
                    <a:lstStyle/>
                    <a:p>
                      <a:pPr marL="85090">
                        <a:lnSpc>
                          <a:spcPct val="100000"/>
                        </a:lnSpc>
                      </a:pPr>
                      <a:r>
                        <a:rPr sz="1400" smtClean="0">
                          <a:latin typeface="Times New Roman"/>
                          <a:cs typeface="Times New Roman"/>
                        </a:rPr>
                        <a:t>A</a:t>
                      </a:r>
                      <a:r>
                        <a:rPr lang="fr-FR" sz="1400" dirty="0" smtClean="0">
                          <a:latin typeface="Times New Roman"/>
                          <a:cs typeface="Times New Roman"/>
                        </a:rPr>
                        <a:t>1</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r>
                        <a:rPr sz="1400" spc="5" smtClean="0">
                          <a:latin typeface="Times New Roman"/>
                          <a:cs typeface="Times New Roman"/>
                        </a:rPr>
                        <a:t>A</a:t>
                      </a:r>
                      <a:r>
                        <a:rPr sz="1400" smtClean="0">
                          <a:latin typeface="Times New Roman"/>
                          <a:cs typeface="Times New Roman"/>
                        </a:rPr>
                        <a:t>2</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0">
                        <a:lnSpc>
                          <a:spcPct val="100000"/>
                        </a:lnSpc>
                      </a:pPr>
                      <a:r>
                        <a:rPr sz="1400" spc="-15" dirty="0">
                          <a:latin typeface="Times New Roman"/>
                          <a:cs typeface="Times New Roman"/>
                        </a:rPr>
                        <a:t>B</a:t>
                      </a:r>
                      <a:r>
                        <a:rPr sz="1400" dirty="0">
                          <a:latin typeface="Times New Roman"/>
                          <a:cs typeface="Times New Roman"/>
                        </a:rPr>
                        <a:t>1</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3">
                  <a:txBody>
                    <a:bodyPr/>
                    <a:lstStyle/>
                    <a:p>
                      <a:endParaRPr sz="1400">
                        <a:latin typeface="Times New Roman"/>
                        <a:cs typeface="Times New Roman"/>
                      </a:endParaRPr>
                    </a:p>
                  </a:txBody>
                  <a:tcPr marL="0" marR="0" marT="0" marB="0">
                    <a:lnL w="12700">
                      <a:solidFill>
                        <a:srgbClr val="000000"/>
                      </a:solidFill>
                      <a:prstDash val="solid"/>
                    </a:lnL>
                    <a:lnB w="12700">
                      <a:solidFill>
                        <a:srgbClr val="000000"/>
                      </a:solidFill>
                      <a:prstDash val="solid"/>
                    </a:lnB>
                  </a:tcPr>
                </a:tc>
              </a:tr>
              <a:tr h="215895">
                <a:tc>
                  <a:txBody>
                    <a:bodyPr/>
                    <a:lstStyle/>
                    <a:p>
                      <a:pPr marL="85090">
                        <a:lnSpc>
                          <a:spcPct val="100000"/>
                        </a:lnSpc>
                      </a:pPr>
                      <a:r>
                        <a:rPr sz="1400" dirty="0">
                          <a:latin typeface="Times New Roman"/>
                          <a:cs typeface="Times New Roman"/>
                        </a:rPr>
                        <a:t>2</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a:lnSpc>
                          <a:spcPct val="100000"/>
                        </a:lnSpc>
                      </a:pPr>
                      <a:r>
                        <a:rPr sz="1400" dirty="0">
                          <a:latin typeface="Times New Roman"/>
                          <a:cs typeface="Times New Roman"/>
                        </a:rPr>
                        <a:t>6</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9220">
                        <a:lnSpc>
                          <a:spcPct val="100000"/>
                        </a:lnSpc>
                      </a:pPr>
                      <a:r>
                        <a:rPr sz="1400" dirty="0">
                          <a:latin typeface="Times New Roman"/>
                          <a:cs typeface="Times New Roman"/>
                        </a:rPr>
                        <a:t>a</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B w="12700">
                      <a:solidFill>
                        <a:srgbClr val="000000"/>
                      </a:solidFill>
                      <a:prstDash val="solid"/>
                    </a:lnB>
                  </a:tcPr>
                </a:tc>
              </a:tr>
              <a:tr h="215908">
                <a:tc>
                  <a:txBody>
                    <a:bodyPr/>
                    <a:lstStyle/>
                    <a:p>
                      <a:pPr marL="85090">
                        <a:lnSpc>
                          <a:spcPct val="100000"/>
                        </a:lnSpc>
                      </a:pPr>
                      <a:r>
                        <a:rPr sz="1400" dirty="0">
                          <a:latin typeface="Times New Roman"/>
                          <a:cs typeface="Times New Roman"/>
                        </a:rPr>
                        <a:t>1</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a:lnSpc>
                          <a:spcPct val="100000"/>
                        </a:lnSpc>
                      </a:pPr>
                      <a:r>
                        <a:rPr sz="1400" dirty="0">
                          <a:latin typeface="Times New Roman"/>
                          <a:cs typeface="Times New Roman"/>
                        </a:rPr>
                        <a:t>1</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9220">
                        <a:lnSpc>
                          <a:spcPct val="100000"/>
                        </a:lnSpc>
                      </a:pPr>
                      <a:r>
                        <a:rPr sz="1400" dirty="0">
                          <a:latin typeface="Times New Roman"/>
                          <a:cs typeface="Times New Roman"/>
                        </a:rPr>
                        <a:t>a</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B w="12700">
                      <a:solidFill>
                        <a:srgbClr val="000000"/>
                      </a:solidFill>
                      <a:prstDash val="solid"/>
                    </a:lnB>
                  </a:tcPr>
                </a:tc>
              </a:tr>
              <a:tr h="215895">
                <a:tc>
                  <a:txBody>
                    <a:bodyPr/>
                    <a:lstStyle/>
                    <a:p>
                      <a:pPr marL="85090">
                        <a:lnSpc>
                          <a:spcPct val="100000"/>
                        </a:lnSpc>
                      </a:pPr>
                      <a:r>
                        <a:rPr sz="1400" dirty="0">
                          <a:latin typeface="Times New Roman"/>
                          <a:cs typeface="Times New Roman"/>
                        </a:rPr>
                        <a:t>2</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a:lnSpc>
                          <a:spcPct val="100000"/>
                        </a:lnSpc>
                      </a:pPr>
                      <a:r>
                        <a:rPr sz="1400" dirty="0">
                          <a:latin typeface="Times New Roman"/>
                          <a:cs typeface="Times New Roman"/>
                        </a:rPr>
                        <a:t>8</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9220">
                        <a:lnSpc>
                          <a:spcPct val="100000"/>
                        </a:lnSpc>
                      </a:pPr>
                      <a:r>
                        <a:rPr sz="1400" dirty="0">
                          <a:latin typeface="Times New Roman"/>
                          <a:cs typeface="Times New Roman"/>
                        </a:rPr>
                        <a:t>a</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4">
                  <a:txBody>
                    <a:bodyPr/>
                    <a:lstStyle/>
                    <a:p>
                      <a:endParaRPr sz="14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r>
              <a:tr h="215895">
                <a:tc>
                  <a:txBody>
                    <a:bodyPr/>
                    <a:lstStyle/>
                    <a:p>
                      <a:pPr marL="85090">
                        <a:lnSpc>
                          <a:spcPct val="100000"/>
                        </a:lnSpc>
                      </a:pPr>
                      <a:r>
                        <a:rPr sz="1400" dirty="0">
                          <a:latin typeface="Times New Roman"/>
                          <a:cs typeface="Times New Roman"/>
                        </a:rPr>
                        <a:t>3</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a:lnSpc>
                          <a:spcPct val="100000"/>
                        </a:lnSpc>
                      </a:pPr>
                      <a:r>
                        <a:rPr sz="1400" dirty="0">
                          <a:latin typeface="Times New Roman"/>
                          <a:cs typeface="Times New Roman"/>
                        </a:rPr>
                        <a:t>3</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9220">
                        <a:lnSpc>
                          <a:spcPct val="100000"/>
                        </a:lnSpc>
                      </a:pPr>
                      <a:r>
                        <a:rPr sz="1400" dirty="0">
                          <a:latin typeface="Times New Roman"/>
                          <a:cs typeface="Times New Roman"/>
                        </a:rPr>
                        <a:t>a</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T w="12700">
                      <a:solidFill>
                        <a:srgbClr val="000000"/>
                      </a:solidFill>
                      <a:prstDash val="solid"/>
                    </a:lnT>
                  </a:tcPr>
                </a:tc>
              </a:tr>
              <a:tr h="216026">
                <a:tc>
                  <a:txBody>
                    <a:bodyPr/>
                    <a:lstStyle/>
                    <a:p>
                      <a:pPr marL="85090">
                        <a:lnSpc>
                          <a:spcPct val="100000"/>
                        </a:lnSpc>
                      </a:pPr>
                      <a:r>
                        <a:rPr sz="1400" dirty="0">
                          <a:latin typeface="Times New Roman"/>
                          <a:cs typeface="Times New Roman"/>
                        </a:rPr>
                        <a:t>1</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a:lnSpc>
                          <a:spcPct val="100000"/>
                        </a:lnSpc>
                      </a:pPr>
                      <a:r>
                        <a:rPr sz="1400" dirty="0">
                          <a:latin typeface="Times New Roman"/>
                          <a:cs typeface="Times New Roman"/>
                        </a:rPr>
                        <a:t>2</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9220">
                        <a:lnSpc>
                          <a:spcPct val="100000"/>
                        </a:lnSpc>
                      </a:pPr>
                      <a:r>
                        <a:rPr sz="1400" dirty="0">
                          <a:latin typeface="Times New Roman"/>
                          <a:cs typeface="Times New Roman"/>
                        </a:rPr>
                        <a:t>a</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T w="12700">
                      <a:solidFill>
                        <a:srgbClr val="000000"/>
                      </a:solidFill>
                      <a:prstDash val="solid"/>
                    </a:lnT>
                  </a:tcPr>
                </a:tc>
              </a:tr>
              <a:tr h="215908">
                <a:tc>
                  <a:txBody>
                    <a:bodyPr/>
                    <a:lstStyle/>
                    <a:p>
                      <a:pPr marL="85090">
                        <a:lnSpc>
                          <a:spcPct val="100000"/>
                        </a:lnSpc>
                      </a:pPr>
                      <a:r>
                        <a:rPr sz="1400" dirty="0">
                          <a:latin typeface="Times New Roman"/>
                          <a:cs typeface="Times New Roman"/>
                        </a:rPr>
                        <a:t>3</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a:lnSpc>
                          <a:spcPct val="100000"/>
                        </a:lnSpc>
                      </a:pPr>
                      <a:r>
                        <a:rPr sz="1400" dirty="0">
                          <a:latin typeface="Times New Roman"/>
                          <a:cs typeface="Times New Roman"/>
                        </a:rPr>
                        <a:t>3</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9220">
                        <a:lnSpc>
                          <a:spcPct val="100000"/>
                        </a:lnSpc>
                      </a:pPr>
                      <a:r>
                        <a:rPr sz="1400" dirty="0">
                          <a:latin typeface="Times New Roman"/>
                          <a:cs typeface="Times New Roman"/>
                        </a:rPr>
                        <a:t>a</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T w="12700">
                      <a:solidFill>
                        <a:srgbClr val="000000"/>
                      </a:solidFill>
                      <a:prstDash val="solid"/>
                    </a:lnT>
                  </a:tcPr>
                </a:tc>
              </a:tr>
            </a:tbl>
          </a:graphicData>
        </a:graphic>
      </p:graphicFrame>
      <p:graphicFrame>
        <p:nvGraphicFramePr>
          <p:cNvPr id="23" name="object 23"/>
          <p:cNvGraphicFramePr>
            <a:graphicFrameLocks noGrp="1"/>
          </p:cNvGraphicFramePr>
          <p:nvPr>
            <p:extLst>
              <p:ext uri="{D42A27DB-BD31-4B8C-83A1-F6EECF244321}">
                <p14:modId xmlns:p14="http://schemas.microsoft.com/office/powerpoint/2010/main" val="4008784041"/>
              </p:ext>
            </p:extLst>
          </p:nvPr>
        </p:nvGraphicFramePr>
        <p:xfrm>
          <a:off x="9156738" y="4641068"/>
          <a:ext cx="1368419" cy="647698"/>
        </p:xfrm>
        <a:graphic>
          <a:graphicData uri="http://schemas.openxmlformats.org/drawingml/2006/table">
            <a:tbl>
              <a:tblPr firstRow="1" bandRow="1">
                <a:tableStyleId>{2D5ABB26-0587-4C30-8999-92F81FD0307C}</a:tableStyleId>
              </a:tblPr>
              <a:tblGrid>
                <a:gridCol w="360273"/>
                <a:gridCol w="287426"/>
                <a:gridCol w="720720"/>
              </a:tblGrid>
              <a:tr h="215895">
                <a:tc>
                  <a:txBody>
                    <a:bodyPr/>
                    <a:lstStyle/>
                    <a:p>
                      <a:pPr marL="86360">
                        <a:lnSpc>
                          <a:spcPct val="100000"/>
                        </a:lnSpc>
                      </a:pPr>
                      <a:r>
                        <a:rPr sz="1400" spc="5" dirty="0">
                          <a:latin typeface="Times New Roman"/>
                          <a:cs typeface="Times New Roman"/>
                        </a:rPr>
                        <a:t>A</a:t>
                      </a:r>
                      <a:r>
                        <a:rPr sz="1400" dirty="0">
                          <a:latin typeface="Times New Roman"/>
                          <a:cs typeface="Times New Roman"/>
                        </a:rPr>
                        <a:t>1</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115">
                        <a:lnSpc>
                          <a:spcPct val="100000"/>
                        </a:lnSpc>
                      </a:pPr>
                      <a:r>
                        <a:rPr sz="1400" spc="-15" dirty="0">
                          <a:latin typeface="Times New Roman"/>
                          <a:cs typeface="Times New Roman"/>
                        </a:rPr>
                        <a:t>B</a:t>
                      </a:r>
                      <a:r>
                        <a:rPr sz="1400" dirty="0">
                          <a:latin typeface="Times New Roman"/>
                          <a:cs typeface="Times New Roman"/>
                        </a:rPr>
                        <a:t>1</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0005">
                        <a:lnSpc>
                          <a:spcPct val="100000"/>
                        </a:lnSpc>
                      </a:pPr>
                      <a:r>
                        <a:rPr sz="1400" spc="-5" dirty="0">
                          <a:latin typeface="Times New Roman"/>
                          <a:cs typeface="Times New Roman"/>
                        </a:rPr>
                        <a:t>s</a:t>
                      </a:r>
                      <a:r>
                        <a:rPr sz="1400" dirty="0">
                          <a:latin typeface="Times New Roman"/>
                          <a:cs typeface="Times New Roman"/>
                        </a:rPr>
                        <a:t>u</a:t>
                      </a:r>
                      <a:r>
                        <a:rPr sz="1400" spc="-10" dirty="0">
                          <a:latin typeface="Times New Roman"/>
                          <a:cs typeface="Times New Roman"/>
                        </a:rPr>
                        <a:t>m(</a:t>
                      </a:r>
                      <a:r>
                        <a:rPr sz="1400" spc="5" dirty="0">
                          <a:latin typeface="Times New Roman"/>
                          <a:cs typeface="Times New Roman"/>
                        </a:rPr>
                        <a:t>A</a:t>
                      </a:r>
                      <a:r>
                        <a:rPr sz="1400" dirty="0">
                          <a:latin typeface="Times New Roman"/>
                          <a:cs typeface="Times New Roman"/>
                        </a:rPr>
                        <a:t>2)</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5908">
                <a:tc>
                  <a:txBody>
                    <a:bodyPr/>
                    <a:lstStyle/>
                    <a:p>
                      <a:pPr marL="100965">
                        <a:lnSpc>
                          <a:spcPct val="100000"/>
                        </a:lnSpc>
                      </a:pPr>
                      <a:r>
                        <a:rPr sz="1400" dirty="0">
                          <a:latin typeface="Times New Roman"/>
                          <a:cs typeface="Times New Roman"/>
                        </a:rPr>
                        <a:t>1</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0489">
                        <a:lnSpc>
                          <a:spcPct val="100000"/>
                        </a:lnSpc>
                      </a:pPr>
                      <a:r>
                        <a:rPr sz="1400" dirty="0">
                          <a:latin typeface="Times New Roman"/>
                          <a:cs typeface="Times New Roman"/>
                        </a:rPr>
                        <a:t>a</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080" algn="ctr">
                        <a:lnSpc>
                          <a:spcPct val="100000"/>
                        </a:lnSpc>
                      </a:pPr>
                      <a:r>
                        <a:rPr sz="1400" dirty="0">
                          <a:latin typeface="Times New Roman"/>
                          <a:cs typeface="Times New Roman"/>
                        </a:rPr>
                        <a:t>3</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5895">
                <a:tc>
                  <a:txBody>
                    <a:bodyPr/>
                    <a:lstStyle/>
                    <a:p>
                      <a:pPr marL="100965">
                        <a:lnSpc>
                          <a:spcPct val="100000"/>
                        </a:lnSpc>
                      </a:pPr>
                      <a:r>
                        <a:rPr sz="1400" dirty="0">
                          <a:latin typeface="Times New Roman"/>
                          <a:cs typeface="Times New Roman"/>
                        </a:rPr>
                        <a:t>2</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6995">
                        <a:lnSpc>
                          <a:spcPct val="100000"/>
                        </a:lnSpc>
                      </a:pPr>
                      <a:r>
                        <a:rPr sz="1400" dirty="0">
                          <a:latin typeface="Times New Roman"/>
                          <a:cs typeface="Times New Roman"/>
                        </a:rPr>
                        <a:t>a</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8770">
                        <a:lnSpc>
                          <a:spcPct val="100000"/>
                        </a:lnSpc>
                      </a:pPr>
                      <a:r>
                        <a:rPr sz="1400" spc="-5" dirty="0">
                          <a:latin typeface="Times New Roman"/>
                          <a:cs typeface="Times New Roman"/>
                        </a:rPr>
                        <a:t>14</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25" name="object 25"/>
          <p:cNvGraphicFramePr>
            <a:graphicFrameLocks noGrp="1"/>
          </p:cNvGraphicFramePr>
          <p:nvPr>
            <p:extLst>
              <p:ext uri="{D42A27DB-BD31-4B8C-83A1-F6EECF244321}">
                <p14:modId xmlns:p14="http://schemas.microsoft.com/office/powerpoint/2010/main" val="1011499124"/>
              </p:ext>
            </p:extLst>
          </p:nvPr>
        </p:nvGraphicFramePr>
        <p:xfrm>
          <a:off x="7277054" y="4279045"/>
          <a:ext cx="1223962" cy="1079488"/>
        </p:xfrm>
        <a:graphic>
          <a:graphicData uri="http://schemas.openxmlformats.org/drawingml/2006/table">
            <a:tbl>
              <a:tblPr firstRow="1" bandRow="1">
                <a:tableStyleId>{2D5ABB26-0587-4C30-8999-92F81FD0307C}</a:tableStyleId>
              </a:tblPr>
              <a:tblGrid>
                <a:gridCol w="358780"/>
                <a:gridCol w="360425"/>
                <a:gridCol w="504757"/>
              </a:tblGrid>
              <a:tr h="215895">
                <a:tc>
                  <a:txBody>
                    <a:bodyPr/>
                    <a:lstStyle/>
                    <a:p>
                      <a:pPr marL="78740">
                        <a:lnSpc>
                          <a:spcPct val="100000"/>
                        </a:lnSpc>
                      </a:pPr>
                      <a:r>
                        <a:rPr sz="1400" spc="5" dirty="0">
                          <a:latin typeface="Times New Roman"/>
                          <a:cs typeface="Times New Roman"/>
                        </a:rPr>
                        <a:t>A</a:t>
                      </a:r>
                      <a:r>
                        <a:rPr sz="1400" dirty="0">
                          <a:latin typeface="Times New Roman"/>
                          <a:cs typeface="Times New Roman"/>
                        </a:rPr>
                        <a:t>1</a:t>
                      </a:r>
                      <a:endParaRPr sz="1400">
                        <a:latin typeface="Times New Roman"/>
                        <a:cs typeface="Times New Roman"/>
                      </a:endParaRPr>
                    </a:p>
                  </a:txBody>
                  <a:tcPr marL="0" marR="0" marT="0" marB="0">
                    <a:lnL w="28574">
                      <a:solidFill>
                        <a:srgbClr val="CCCCFF"/>
                      </a:solidFill>
                      <a:prstDash val="solid"/>
                    </a:lnL>
                    <a:lnR w="12700">
                      <a:solidFill>
                        <a:srgbClr val="000000"/>
                      </a:solidFill>
                      <a:prstDash val="solid"/>
                    </a:lnR>
                    <a:lnT w="28574">
                      <a:solidFill>
                        <a:srgbClr val="CCCCFF"/>
                      </a:solidFill>
                      <a:prstDash val="solid"/>
                    </a:lnT>
                    <a:lnB w="12700">
                      <a:solidFill>
                        <a:srgbClr val="000000"/>
                      </a:solidFill>
                      <a:prstDash val="solid"/>
                    </a:lnB>
                  </a:tcPr>
                </a:tc>
                <a:tc>
                  <a:txBody>
                    <a:bodyPr/>
                    <a:lstStyle/>
                    <a:p>
                      <a:pPr marL="32384">
                        <a:lnSpc>
                          <a:spcPct val="100000"/>
                        </a:lnSpc>
                      </a:pPr>
                      <a:r>
                        <a:rPr sz="1400" spc="-15" dirty="0">
                          <a:latin typeface="Times New Roman"/>
                          <a:cs typeface="Times New Roman"/>
                        </a:rPr>
                        <a:t>B</a:t>
                      </a:r>
                      <a:r>
                        <a:rPr sz="1400" dirty="0">
                          <a:latin typeface="Times New Roman"/>
                          <a:cs typeface="Times New Roman"/>
                        </a:rPr>
                        <a:t>1</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28574">
                      <a:solidFill>
                        <a:srgbClr val="CCCCFF"/>
                      </a:solidFill>
                      <a:prstDash val="solid"/>
                    </a:lnT>
                    <a:lnB w="12700">
                      <a:solidFill>
                        <a:srgbClr val="000000"/>
                      </a:solidFill>
                      <a:prstDash val="solid"/>
                    </a:lnB>
                  </a:tcPr>
                </a:tc>
                <a:tc>
                  <a:txBody>
                    <a:bodyPr/>
                    <a:lstStyle/>
                    <a:p>
                      <a:pPr marL="47625">
                        <a:lnSpc>
                          <a:spcPct val="100000"/>
                        </a:lnSpc>
                      </a:pPr>
                      <a:r>
                        <a:rPr sz="1400" spc="5" dirty="0">
                          <a:latin typeface="Times New Roman"/>
                          <a:cs typeface="Times New Roman"/>
                        </a:rPr>
                        <a:t>A</a:t>
                      </a:r>
                      <a:r>
                        <a:rPr sz="1400" dirty="0">
                          <a:latin typeface="Times New Roman"/>
                          <a:cs typeface="Times New Roman"/>
                        </a:rPr>
                        <a:t>2*</a:t>
                      </a:r>
                      <a:endParaRPr sz="1400">
                        <a:latin typeface="Times New Roman"/>
                        <a:cs typeface="Times New Roman"/>
                      </a:endParaRPr>
                    </a:p>
                  </a:txBody>
                  <a:tcPr marL="0" marR="0" marT="0" marB="0">
                    <a:lnL w="12700">
                      <a:solidFill>
                        <a:srgbClr val="000000"/>
                      </a:solidFill>
                      <a:prstDash val="solid"/>
                    </a:lnL>
                    <a:lnR w="28574">
                      <a:solidFill>
                        <a:srgbClr val="CCCCFF"/>
                      </a:solidFill>
                      <a:prstDash val="solid"/>
                    </a:lnR>
                    <a:lnT w="28574">
                      <a:solidFill>
                        <a:srgbClr val="CCCCFF"/>
                      </a:solidFill>
                      <a:prstDash val="solid"/>
                    </a:lnT>
                    <a:lnB w="12700">
                      <a:solidFill>
                        <a:srgbClr val="000000"/>
                      </a:solidFill>
                      <a:prstDash val="solid"/>
                    </a:lnB>
                  </a:tcPr>
                </a:tc>
              </a:tr>
              <a:tr h="215895">
                <a:tc rowSpan="2">
                  <a:txBody>
                    <a:bodyPr/>
                    <a:lstStyle/>
                    <a:p>
                      <a:pPr marL="149860">
                        <a:lnSpc>
                          <a:spcPct val="100000"/>
                        </a:lnSpc>
                      </a:pPr>
                      <a:r>
                        <a:rPr sz="1400" dirty="0">
                          <a:latin typeface="Times New Roman"/>
                          <a:cs typeface="Times New Roman"/>
                        </a:rPr>
                        <a:t>1</a:t>
                      </a:r>
                      <a:endParaRPr sz="1400">
                        <a:latin typeface="Times New Roman"/>
                        <a:cs typeface="Times New Roman"/>
                      </a:endParaRPr>
                    </a:p>
                  </a:txBody>
                  <a:tcPr marL="0" marR="0" marT="0" marB="0">
                    <a:lnL w="28574">
                      <a:solidFill>
                        <a:srgbClr val="CCCC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183515">
                        <a:lnSpc>
                          <a:spcPct val="100000"/>
                        </a:lnSpc>
                      </a:pPr>
                      <a:r>
                        <a:rPr sz="1400" dirty="0">
                          <a:latin typeface="Times New Roman"/>
                          <a:cs typeface="Times New Roman"/>
                        </a:rPr>
                        <a:t>a</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6360">
                        <a:lnSpc>
                          <a:spcPct val="100000"/>
                        </a:lnSpc>
                      </a:pPr>
                      <a:r>
                        <a:rPr sz="1400" dirty="0">
                          <a:latin typeface="Times New Roman"/>
                          <a:cs typeface="Times New Roman"/>
                        </a:rPr>
                        <a:t>1</a:t>
                      </a:r>
                      <a:endParaRPr sz="1400">
                        <a:latin typeface="Times New Roman"/>
                        <a:cs typeface="Times New Roman"/>
                      </a:endParaRPr>
                    </a:p>
                  </a:txBody>
                  <a:tcPr marL="0" marR="0" marT="0" marB="0">
                    <a:lnL w="12700">
                      <a:solidFill>
                        <a:srgbClr val="000000"/>
                      </a:solidFill>
                      <a:prstDash val="solid"/>
                    </a:lnL>
                    <a:lnR w="28574">
                      <a:solidFill>
                        <a:srgbClr val="CCCCFF"/>
                      </a:solidFill>
                      <a:prstDash val="solid"/>
                    </a:lnR>
                    <a:lnT w="12700">
                      <a:solidFill>
                        <a:srgbClr val="000000"/>
                      </a:solidFill>
                      <a:prstDash val="solid"/>
                    </a:lnT>
                    <a:lnB w="12700">
                      <a:solidFill>
                        <a:srgbClr val="000000"/>
                      </a:solidFill>
                      <a:prstDash val="solid"/>
                    </a:lnB>
                  </a:tcPr>
                </a:tc>
              </a:tr>
              <a:tr h="215908">
                <a:tc vMerge="1">
                  <a:txBody>
                    <a:bodyPr/>
                    <a:lstStyle/>
                    <a:p>
                      <a:endParaRPr/>
                    </a:p>
                  </a:txBody>
                  <a:tcPr marL="0" marR="0" marT="0" marB="0">
                    <a:lnL w="28574">
                      <a:solidFill>
                        <a:srgbClr val="CCCCFF"/>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6360">
                        <a:lnSpc>
                          <a:spcPct val="100000"/>
                        </a:lnSpc>
                      </a:pPr>
                      <a:r>
                        <a:rPr sz="1400" dirty="0">
                          <a:latin typeface="Times New Roman"/>
                          <a:cs typeface="Times New Roman"/>
                        </a:rPr>
                        <a:t>2</a:t>
                      </a:r>
                      <a:endParaRPr sz="1400">
                        <a:latin typeface="Times New Roman"/>
                        <a:cs typeface="Times New Roman"/>
                      </a:endParaRPr>
                    </a:p>
                  </a:txBody>
                  <a:tcPr marL="0" marR="0" marT="0" marB="0">
                    <a:lnL w="12700">
                      <a:solidFill>
                        <a:srgbClr val="000000"/>
                      </a:solidFill>
                      <a:prstDash val="solid"/>
                    </a:lnL>
                    <a:lnR w="28574">
                      <a:solidFill>
                        <a:srgbClr val="CCCCFF"/>
                      </a:solidFill>
                      <a:prstDash val="solid"/>
                    </a:lnR>
                    <a:lnT w="12700">
                      <a:solidFill>
                        <a:srgbClr val="000000"/>
                      </a:solidFill>
                      <a:prstDash val="solid"/>
                    </a:lnT>
                    <a:lnB w="12700">
                      <a:solidFill>
                        <a:srgbClr val="000000"/>
                      </a:solidFill>
                      <a:prstDash val="solid"/>
                    </a:lnB>
                  </a:tcPr>
                </a:tc>
              </a:tr>
              <a:tr h="215895">
                <a:tc rowSpan="2">
                  <a:txBody>
                    <a:bodyPr/>
                    <a:lstStyle/>
                    <a:p>
                      <a:pPr marL="149860">
                        <a:lnSpc>
                          <a:spcPct val="100000"/>
                        </a:lnSpc>
                      </a:pPr>
                      <a:r>
                        <a:rPr sz="1400" dirty="0">
                          <a:latin typeface="Times New Roman"/>
                          <a:cs typeface="Times New Roman"/>
                        </a:rPr>
                        <a:t>2</a:t>
                      </a:r>
                      <a:endParaRPr sz="1400">
                        <a:latin typeface="Times New Roman"/>
                        <a:cs typeface="Times New Roman"/>
                      </a:endParaRPr>
                    </a:p>
                  </a:txBody>
                  <a:tcPr marL="0" marR="0" marT="0" marB="0">
                    <a:lnL w="28574">
                      <a:solidFill>
                        <a:srgbClr val="CCCCFF"/>
                      </a:solidFill>
                      <a:prstDash val="solid"/>
                    </a:lnL>
                    <a:lnR w="12700">
                      <a:solidFill>
                        <a:srgbClr val="000000"/>
                      </a:solidFill>
                      <a:prstDash val="solid"/>
                    </a:lnR>
                    <a:lnT w="12700">
                      <a:solidFill>
                        <a:srgbClr val="000000"/>
                      </a:solidFill>
                      <a:prstDash val="solid"/>
                    </a:lnT>
                    <a:lnB w="28574">
                      <a:solidFill>
                        <a:srgbClr val="CCCCFF"/>
                      </a:solidFill>
                      <a:prstDash val="solid"/>
                    </a:lnB>
                  </a:tcPr>
                </a:tc>
                <a:tc rowSpan="2">
                  <a:txBody>
                    <a:bodyPr/>
                    <a:lstStyle/>
                    <a:p>
                      <a:pPr marL="111760">
                        <a:lnSpc>
                          <a:spcPct val="100000"/>
                        </a:lnSpc>
                      </a:pPr>
                      <a:r>
                        <a:rPr sz="1400" dirty="0">
                          <a:latin typeface="Times New Roman"/>
                          <a:cs typeface="Times New Roman"/>
                        </a:rPr>
                        <a:t>a</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4">
                      <a:solidFill>
                        <a:srgbClr val="CCCCFF"/>
                      </a:solidFill>
                      <a:prstDash val="solid"/>
                    </a:lnB>
                  </a:tcPr>
                </a:tc>
                <a:tc>
                  <a:txBody>
                    <a:bodyPr/>
                    <a:lstStyle/>
                    <a:p>
                      <a:pPr marL="86360">
                        <a:lnSpc>
                          <a:spcPct val="100000"/>
                        </a:lnSpc>
                      </a:pPr>
                      <a:r>
                        <a:rPr sz="1400" dirty="0">
                          <a:latin typeface="Times New Roman"/>
                          <a:cs typeface="Times New Roman"/>
                        </a:rPr>
                        <a:t>6</a:t>
                      </a:r>
                      <a:endParaRPr sz="1400">
                        <a:latin typeface="Times New Roman"/>
                        <a:cs typeface="Times New Roman"/>
                      </a:endParaRPr>
                    </a:p>
                  </a:txBody>
                  <a:tcPr marL="0" marR="0" marT="0" marB="0">
                    <a:lnL w="12700">
                      <a:solidFill>
                        <a:srgbClr val="000000"/>
                      </a:solidFill>
                      <a:prstDash val="solid"/>
                    </a:lnL>
                    <a:lnR w="28574">
                      <a:solidFill>
                        <a:srgbClr val="CCCCFF"/>
                      </a:solidFill>
                      <a:prstDash val="solid"/>
                    </a:lnR>
                    <a:lnT w="12700">
                      <a:solidFill>
                        <a:srgbClr val="000000"/>
                      </a:solidFill>
                      <a:prstDash val="solid"/>
                    </a:lnT>
                    <a:lnB w="12700">
                      <a:solidFill>
                        <a:srgbClr val="000000"/>
                      </a:solidFill>
                      <a:prstDash val="solid"/>
                    </a:lnB>
                  </a:tcPr>
                </a:tc>
              </a:tr>
              <a:tr h="215895">
                <a:tc vMerge="1">
                  <a:txBody>
                    <a:bodyPr/>
                    <a:lstStyle/>
                    <a:p>
                      <a:endParaRPr/>
                    </a:p>
                  </a:txBody>
                  <a:tcPr marL="0" marR="0" marT="0" marB="0">
                    <a:lnL w="28574">
                      <a:solidFill>
                        <a:srgbClr val="CCCCFF"/>
                      </a:solidFill>
                      <a:prstDash val="solid"/>
                    </a:lnL>
                    <a:lnR w="12700">
                      <a:solidFill>
                        <a:srgbClr val="000000"/>
                      </a:solidFill>
                      <a:prstDash val="solid"/>
                    </a:lnR>
                    <a:lnT w="12700">
                      <a:solidFill>
                        <a:srgbClr val="000000"/>
                      </a:solidFill>
                      <a:prstDash val="solid"/>
                    </a:lnT>
                    <a:lnB w="28574">
                      <a:solidFill>
                        <a:srgbClr val="CCCCFF"/>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4">
                      <a:solidFill>
                        <a:srgbClr val="CCCCFF"/>
                      </a:solidFill>
                      <a:prstDash val="solid"/>
                    </a:lnB>
                  </a:tcPr>
                </a:tc>
                <a:tc>
                  <a:txBody>
                    <a:bodyPr/>
                    <a:lstStyle/>
                    <a:p>
                      <a:pPr marL="86360">
                        <a:lnSpc>
                          <a:spcPct val="100000"/>
                        </a:lnSpc>
                      </a:pPr>
                      <a:r>
                        <a:rPr sz="1400" dirty="0">
                          <a:latin typeface="Times New Roman"/>
                          <a:cs typeface="Times New Roman"/>
                        </a:rPr>
                        <a:t>8</a:t>
                      </a:r>
                    </a:p>
                  </a:txBody>
                  <a:tcPr marL="0" marR="0" marT="0" marB="0">
                    <a:lnL w="12700">
                      <a:solidFill>
                        <a:srgbClr val="000000"/>
                      </a:solidFill>
                      <a:prstDash val="solid"/>
                    </a:lnL>
                    <a:lnR w="28574">
                      <a:solidFill>
                        <a:srgbClr val="CCCCFF"/>
                      </a:solidFill>
                      <a:prstDash val="solid"/>
                    </a:lnR>
                    <a:lnT w="12700">
                      <a:solidFill>
                        <a:srgbClr val="000000"/>
                      </a:solidFill>
                      <a:prstDash val="solid"/>
                    </a:lnT>
                    <a:lnB w="28574">
                      <a:solidFill>
                        <a:srgbClr val="CCCCFF"/>
                      </a:solidFill>
                      <a:prstDash val="solid"/>
                    </a:lnB>
                  </a:tcPr>
                </a:tc>
              </a:tr>
            </a:tbl>
          </a:graphicData>
        </a:graphic>
      </p:graphicFrame>
      <p:sp>
        <p:nvSpPr>
          <p:cNvPr id="27" name="Rectangle 26"/>
          <p:cNvSpPr/>
          <p:nvPr/>
        </p:nvSpPr>
        <p:spPr>
          <a:xfrm>
            <a:off x="2711384" y="4860138"/>
            <a:ext cx="630942" cy="369332"/>
          </a:xfrm>
          <a:prstGeom prst="rect">
            <a:avLst/>
          </a:prstGeom>
        </p:spPr>
        <p:txBody>
          <a:bodyPr wrap="none">
            <a:spAutoFit/>
          </a:bodyPr>
          <a:lstStyle/>
          <a:p>
            <a:r>
              <a:rPr lang="fr-FR" spc="10" dirty="0" err="1">
                <a:latin typeface="Times New Roman"/>
                <a:cs typeface="Times New Roman"/>
              </a:rPr>
              <a:t>f</a:t>
            </a:r>
            <a:r>
              <a:rPr lang="fr-FR" spc="-10" dirty="0" err="1">
                <a:latin typeface="Times New Roman"/>
                <a:cs typeface="Times New Roman"/>
              </a:rPr>
              <a:t>r</a:t>
            </a:r>
            <a:r>
              <a:rPr lang="fr-FR" spc="-20" dirty="0" err="1">
                <a:latin typeface="Times New Roman"/>
                <a:cs typeface="Times New Roman"/>
              </a:rPr>
              <a:t>o</a:t>
            </a:r>
            <a:r>
              <a:rPr lang="fr-FR" dirty="0" err="1">
                <a:latin typeface="Times New Roman"/>
                <a:cs typeface="Times New Roman"/>
              </a:rPr>
              <a:t>m</a:t>
            </a:r>
            <a:endParaRPr lang="fr-FR" dirty="0"/>
          </a:p>
        </p:txBody>
      </p:sp>
      <p:sp>
        <p:nvSpPr>
          <p:cNvPr id="29" name="object 2"/>
          <p:cNvSpPr txBox="1"/>
          <p:nvPr/>
        </p:nvSpPr>
        <p:spPr>
          <a:xfrm>
            <a:off x="4087577" y="1760829"/>
            <a:ext cx="5978870" cy="430887"/>
          </a:xfrm>
          <a:prstGeom prst="rect">
            <a:avLst/>
          </a:prstGeom>
        </p:spPr>
        <p:txBody>
          <a:bodyPr vert="horz" wrap="square" lIns="0" tIns="0" rIns="0" bIns="0" rtlCol="0">
            <a:spAutoFit/>
          </a:bodyPr>
          <a:lstStyle/>
          <a:p>
            <a:pPr>
              <a:tabLst>
                <a:tab pos="2850515" algn="l"/>
              </a:tabLst>
            </a:pPr>
            <a:r>
              <a:rPr sz="2800" b="1" dirty="0" err="1">
                <a:solidFill>
                  <a:srgbClr val="00279E"/>
                </a:solidFill>
                <a:latin typeface="Times New Roman"/>
                <a:cs typeface="Times New Roman"/>
              </a:rPr>
              <a:t>Requ</a:t>
            </a:r>
            <a:r>
              <a:rPr sz="2800" b="1" spc="10" dirty="0" err="1">
                <a:solidFill>
                  <a:srgbClr val="00279E"/>
                </a:solidFill>
                <a:latin typeface="Times New Roman"/>
                <a:cs typeface="Times New Roman"/>
              </a:rPr>
              <a:t>ê</a:t>
            </a:r>
            <a:r>
              <a:rPr sz="2800" b="1" dirty="0" err="1">
                <a:solidFill>
                  <a:srgbClr val="00279E"/>
                </a:solidFill>
                <a:latin typeface="Times New Roman"/>
                <a:cs typeface="Times New Roman"/>
              </a:rPr>
              <a:t>tes</a:t>
            </a:r>
            <a:r>
              <a:rPr sz="2800" b="1" spc="-50" dirty="0">
                <a:solidFill>
                  <a:srgbClr val="00279E"/>
                </a:solidFill>
                <a:latin typeface="Times New Roman"/>
                <a:cs typeface="Times New Roman"/>
              </a:rPr>
              <a:t> </a:t>
            </a:r>
            <a:r>
              <a:rPr sz="2800" b="1" dirty="0" smtClean="0">
                <a:solidFill>
                  <a:srgbClr val="00279E"/>
                </a:solidFill>
                <a:latin typeface="Times New Roman"/>
                <a:cs typeface="Times New Roman"/>
              </a:rPr>
              <a:t>de</a:t>
            </a:r>
            <a:r>
              <a:rPr lang="fr-FR" sz="2800" b="1" dirty="0" smtClean="0">
                <a:solidFill>
                  <a:srgbClr val="00279E"/>
                </a:solidFill>
                <a:latin typeface="Times New Roman"/>
                <a:cs typeface="Times New Roman"/>
              </a:rPr>
              <a:t> </a:t>
            </a:r>
            <a:r>
              <a:rPr sz="2800" b="1" dirty="0" err="1" smtClean="0">
                <a:solidFill>
                  <a:srgbClr val="00279E"/>
                </a:solidFill>
                <a:latin typeface="Times New Roman"/>
                <a:cs typeface="Times New Roman"/>
              </a:rPr>
              <a:t>groupem</a:t>
            </a:r>
            <a:r>
              <a:rPr sz="2800" b="1" spc="5" dirty="0" err="1" smtClean="0">
                <a:solidFill>
                  <a:srgbClr val="00279E"/>
                </a:solidFill>
                <a:latin typeface="Times New Roman"/>
                <a:cs typeface="Times New Roman"/>
              </a:rPr>
              <a:t>e</a:t>
            </a:r>
            <a:r>
              <a:rPr sz="2800" b="1" dirty="0" err="1" smtClean="0">
                <a:solidFill>
                  <a:srgbClr val="00279E"/>
                </a:solidFill>
                <a:latin typeface="Times New Roman"/>
                <a:cs typeface="Times New Roman"/>
              </a:rPr>
              <a:t>nt</a:t>
            </a:r>
            <a:r>
              <a:rPr sz="2800" b="1" spc="-25" dirty="0" smtClean="0">
                <a:solidFill>
                  <a:srgbClr val="00279E"/>
                </a:solidFill>
                <a:latin typeface="Times New Roman"/>
                <a:cs typeface="Times New Roman"/>
              </a:rPr>
              <a:t> </a:t>
            </a:r>
            <a:r>
              <a:rPr sz="2800" b="1" dirty="0" smtClean="0">
                <a:solidFill>
                  <a:srgbClr val="00279E"/>
                </a:solidFill>
                <a:latin typeface="Times New Roman"/>
                <a:cs typeface="Times New Roman"/>
              </a:rPr>
              <a:t>:GRO</a:t>
            </a:r>
            <a:r>
              <a:rPr sz="2800" b="1" spc="5" dirty="0" smtClean="0">
                <a:solidFill>
                  <a:srgbClr val="00279E"/>
                </a:solidFill>
                <a:latin typeface="Times New Roman"/>
                <a:cs typeface="Times New Roman"/>
              </a:rPr>
              <a:t>U</a:t>
            </a:r>
            <a:r>
              <a:rPr sz="2800" b="1" dirty="0" smtClean="0">
                <a:solidFill>
                  <a:srgbClr val="00279E"/>
                </a:solidFill>
                <a:latin typeface="Times New Roman"/>
                <a:cs typeface="Times New Roman"/>
              </a:rPr>
              <a:t>P</a:t>
            </a:r>
            <a:r>
              <a:rPr sz="2800" b="1" spc="-30" dirty="0" smtClean="0">
                <a:solidFill>
                  <a:srgbClr val="00279E"/>
                </a:solidFill>
                <a:latin typeface="Times New Roman"/>
                <a:cs typeface="Times New Roman"/>
              </a:rPr>
              <a:t> </a:t>
            </a:r>
            <a:r>
              <a:rPr sz="2800" b="1" dirty="0">
                <a:solidFill>
                  <a:srgbClr val="00279E"/>
                </a:solidFill>
                <a:latin typeface="Times New Roman"/>
                <a:cs typeface="Times New Roman"/>
              </a:rPr>
              <a:t>BY</a:t>
            </a:r>
            <a:endParaRPr sz="2800" b="1" dirty="0">
              <a:latin typeface="Times New Roman"/>
              <a:cs typeface="Times New Roman"/>
            </a:endParaRPr>
          </a:p>
        </p:txBody>
      </p:sp>
      <p:sp>
        <p:nvSpPr>
          <p:cNvPr id="30"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3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3"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4"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5"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6"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4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4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4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43" name="Rectangle 42"/>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44" name="ZoneTexte 43"/>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45" name="object 6"/>
          <p:cNvSpPr txBox="1"/>
          <p:nvPr/>
        </p:nvSpPr>
        <p:spPr>
          <a:xfrm>
            <a:off x="3710843" y="1156476"/>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Regroupement</a:t>
            </a:r>
            <a:endParaRPr lang="fr-FR" sz="2400" b="1" dirty="0">
              <a:latin typeface="Times New Roman"/>
              <a:cs typeface="Times New Roman"/>
            </a:endParaRPr>
          </a:p>
        </p:txBody>
      </p:sp>
      <p:sp>
        <p:nvSpPr>
          <p:cNvPr id="46" name="object 2"/>
          <p:cNvSpPr txBox="1">
            <a:spLocks/>
          </p:cNvSpPr>
          <p:nvPr/>
        </p:nvSpPr>
        <p:spPr>
          <a:xfrm>
            <a:off x="180191" y="1642992"/>
            <a:ext cx="2413107"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dirty="0" smtClean="0">
                <a:solidFill>
                  <a:srgbClr val="FF0000"/>
                </a:solidFill>
              </a:rPr>
              <a:t>Principe</a:t>
            </a:r>
            <a:endParaRPr lang="fr-FR" sz="2600" b="1" dirty="0">
              <a:solidFill>
                <a:srgbClr val="FF0000"/>
              </a:solidFill>
            </a:endParaRPr>
          </a:p>
        </p:txBody>
      </p:sp>
    </p:spTree>
    <p:extLst>
      <p:ext uri="{BB962C8B-B14F-4D97-AF65-F5344CB8AC3E}">
        <p14:creationId xmlns:p14="http://schemas.microsoft.com/office/powerpoint/2010/main" val="35837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2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20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0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P spid="14" grpId="0" animBg="1"/>
      <p:bldP spid="15" grpId="0" animBg="1"/>
      <p:bldP spid="16" grpId="0" animBg="1"/>
      <p:bldP spid="19" grpId="0"/>
      <p:bldP spid="21" grpId="0"/>
      <p:bldP spid="22" grpId="0"/>
      <p:bldP spid="24"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67289" y="1782337"/>
            <a:ext cx="7883151" cy="3804973"/>
            <a:chOff x="938783" y="1748027"/>
            <a:chExt cx="8693364" cy="4196040"/>
          </a:xfrm>
        </p:grpSpPr>
        <p:sp>
          <p:nvSpPr>
            <p:cNvPr id="3" name="object 3"/>
            <p:cNvSpPr/>
            <p:nvPr/>
          </p:nvSpPr>
          <p:spPr>
            <a:xfrm>
              <a:off x="938783" y="1748027"/>
              <a:ext cx="1489075" cy="713740"/>
            </a:xfrm>
            <a:custGeom>
              <a:avLst/>
              <a:gdLst/>
              <a:ahLst/>
              <a:cxnLst/>
              <a:rect l="l" t="t" r="r" b="b"/>
              <a:pathLst>
                <a:path w="1489075" h="713739">
                  <a:moveTo>
                    <a:pt x="1488948" y="713231"/>
                  </a:moveTo>
                  <a:lnTo>
                    <a:pt x="0" y="713231"/>
                  </a:lnTo>
                  <a:lnTo>
                    <a:pt x="0" y="0"/>
                  </a:lnTo>
                  <a:lnTo>
                    <a:pt x="1488948" y="0"/>
                  </a:lnTo>
                  <a:lnTo>
                    <a:pt x="1488948" y="713231"/>
                  </a:lnTo>
                  <a:close/>
                </a:path>
              </a:pathLst>
            </a:custGeom>
            <a:solidFill>
              <a:srgbClr val="262626"/>
            </a:solidFill>
          </p:spPr>
          <p:txBody>
            <a:bodyPr wrap="square" lIns="0" tIns="0" rIns="0" bIns="0" rtlCol="0"/>
            <a:lstStyle/>
            <a:p>
              <a:endParaRPr sz="1632"/>
            </a:p>
          </p:txBody>
        </p:sp>
        <p:sp>
          <p:nvSpPr>
            <p:cNvPr id="4" name="object 4"/>
            <p:cNvSpPr/>
            <p:nvPr/>
          </p:nvSpPr>
          <p:spPr>
            <a:xfrm>
              <a:off x="938783" y="1748027"/>
              <a:ext cx="1489075" cy="713740"/>
            </a:xfrm>
            <a:custGeom>
              <a:avLst/>
              <a:gdLst/>
              <a:ahLst/>
              <a:cxnLst/>
              <a:rect l="l" t="t" r="r" b="b"/>
              <a:pathLst>
                <a:path w="1489075" h="713739">
                  <a:moveTo>
                    <a:pt x="0" y="0"/>
                  </a:moveTo>
                  <a:lnTo>
                    <a:pt x="1488948" y="0"/>
                  </a:lnTo>
                  <a:lnTo>
                    <a:pt x="1488948" y="713231"/>
                  </a:lnTo>
                  <a:lnTo>
                    <a:pt x="0" y="713231"/>
                  </a:lnTo>
                  <a:lnTo>
                    <a:pt x="0" y="0"/>
                  </a:lnTo>
                  <a:close/>
                </a:path>
              </a:pathLst>
            </a:custGeom>
            <a:ln w="10668">
              <a:solidFill>
                <a:srgbClr val="FF0000"/>
              </a:solidFill>
            </a:ln>
          </p:spPr>
          <p:txBody>
            <a:bodyPr wrap="square" lIns="0" tIns="0" rIns="0" bIns="0" rtlCol="0"/>
            <a:lstStyle/>
            <a:p>
              <a:endParaRPr sz="1632"/>
            </a:p>
          </p:txBody>
        </p:sp>
        <p:sp>
          <p:nvSpPr>
            <p:cNvPr id="5" name="object 5"/>
            <p:cNvSpPr/>
            <p:nvPr/>
          </p:nvSpPr>
          <p:spPr>
            <a:xfrm>
              <a:off x="2125979" y="2397251"/>
              <a:ext cx="1647825" cy="711835"/>
            </a:xfrm>
            <a:custGeom>
              <a:avLst/>
              <a:gdLst/>
              <a:ahLst/>
              <a:cxnLst/>
              <a:rect l="l" t="t" r="r" b="b"/>
              <a:pathLst>
                <a:path w="1647825" h="711835">
                  <a:moveTo>
                    <a:pt x="1647444" y="711708"/>
                  </a:moveTo>
                  <a:lnTo>
                    <a:pt x="0" y="711708"/>
                  </a:lnTo>
                  <a:lnTo>
                    <a:pt x="0" y="0"/>
                  </a:lnTo>
                  <a:lnTo>
                    <a:pt x="1647444" y="0"/>
                  </a:lnTo>
                  <a:lnTo>
                    <a:pt x="1647444" y="711708"/>
                  </a:lnTo>
                  <a:close/>
                </a:path>
              </a:pathLst>
            </a:custGeom>
            <a:solidFill>
              <a:srgbClr val="262626"/>
            </a:solidFill>
          </p:spPr>
          <p:txBody>
            <a:bodyPr wrap="square" lIns="0" tIns="0" rIns="0" bIns="0" rtlCol="0"/>
            <a:lstStyle/>
            <a:p>
              <a:endParaRPr sz="1632"/>
            </a:p>
          </p:txBody>
        </p:sp>
        <p:sp>
          <p:nvSpPr>
            <p:cNvPr id="6" name="object 6"/>
            <p:cNvSpPr/>
            <p:nvPr/>
          </p:nvSpPr>
          <p:spPr>
            <a:xfrm>
              <a:off x="2125979" y="2397251"/>
              <a:ext cx="1647825" cy="711835"/>
            </a:xfrm>
            <a:custGeom>
              <a:avLst/>
              <a:gdLst/>
              <a:ahLst/>
              <a:cxnLst/>
              <a:rect l="l" t="t" r="r" b="b"/>
              <a:pathLst>
                <a:path w="1647825" h="711835">
                  <a:moveTo>
                    <a:pt x="0" y="0"/>
                  </a:moveTo>
                  <a:lnTo>
                    <a:pt x="1647444" y="0"/>
                  </a:lnTo>
                  <a:lnTo>
                    <a:pt x="1647444" y="711708"/>
                  </a:lnTo>
                  <a:lnTo>
                    <a:pt x="0" y="711708"/>
                  </a:lnTo>
                  <a:lnTo>
                    <a:pt x="0" y="0"/>
                  </a:lnTo>
                  <a:close/>
                </a:path>
              </a:pathLst>
            </a:custGeom>
            <a:ln w="10668">
              <a:solidFill>
                <a:srgbClr val="FF0000"/>
              </a:solidFill>
            </a:ln>
          </p:spPr>
          <p:txBody>
            <a:bodyPr wrap="square" lIns="0" tIns="0" rIns="0" bIns="0" rtlCol="0"/>
            <a:lstStyle/>
            <a:p>
              <a:endParaRPr sz="1632"/>
            </a:p>
          </p:txBody>
        </p:sp>
        <p:sp>
          <p:nvSpPr>
            <p:cNvPr id="7" name="object 7"/>
            <p:cNvSpPr/>
            <p:nvPr/>
          </p:nvSpPr>
          <p:spPr>
            <a:xfrm>
              <a:off x="3489959" y="2919983"/>
              <a:ext cx="1507490" cy="713740"/>
            </a:xfrm>
            <a:custGeom>
              <a:avLst/>
              <a:gdLst/>
              <a:ahLst/>
              <a:cxnLst/>
              <a:rect l="l" t="t" r="r" b="b"/>
              <a:pathLst>
                <a:path w="1507489" h="713739">
                  <a:moveTo>
                    <a:pt x="1507236" y="713232"/>
                  </a:moveTo>
                  <a:lnTo>
                    <a:pt x="0" y="713232"/>
                  </a:lnTo>
                  <a:lnTo>
                    <a:pt x="0" y="0"/>
                  </a:lnTo>
                  <a:lnTo>
                    <a:pt x="1507236" y="0"/>
                  </a:lnTo>
                  <a:lnTo>
                    <a:pt x="1507236" y="713232"/>
                  </a:lnTo>
                  <a:close/>
                </a:path>
              </a:pathLst>
            </a:custGeom>
            <a:solidFill>
              <a:srgbClr val="262626"/>
            </a:solidFill>
          </p:spPr>
          <p:txBody>
            <a:bodyPr wrap="square" lIns="0" tIns="0" rIns="0" bIns="0" rtlCol="0"/>
            <a:lstStyle/>
            <a:p>
              <a:endParaRPr sz="1632"/>
            </a:p>
          </p:txBody>
        </p:sp>
        <p:sp>
          <p:nvSpPr>
            <p:cNvPr id="8" name="object 8"/>
            <p:cNvSpPr/>
            <p:nvPr/>
          </p:nvSpPr>
          <p:spPr>
            <a:xfrm>
              <a:off x="3489959" y="2919983"/>
              <a:ext cx="1507490" cy="713740"/>
            </a:xfrm>
            <a:custGeom>
              <a:avLst/>
              <a:gdLst/>
              <a:ahLst/>
              <a:cxnLst/>
              <a:rect l="l" t="t" r="r" b="b"/>
              <a:pathLst>
                <a:path w="1507489" h="713739">
                  <a:moveTo>
                    <a:pt x="0" y="0"/>
                  </a:moveTo>
                  <a:lnTo>
                    <a:pt x="1507236" y="0"/>
                  </a:lnTo>
                  <a:lnTo>
                    <a:pt x="1507236" y="713232"/>
                  </a:lnTo>
                  <a:lnTo>
                    <a:pt x="0" y="713232"/>
                  </a:lnTo>
                  <a:lnTo>
                    <a:pt x="0" y="0"/>
                  </a:lnTo>
                  <a:close/>
                </a:path>
              </a:pathLst>
            </a:custGeom>
            <a:ln w="10668">
              <a:solidFill>
                <a:srgbClr val="FF0000"/>
              </a:solidFill>
            </a:ln>
          </p:spPr>
          <p:txBody>
            <a:bodyPr wrap="square" lIns="0" tIns="0" rIns="0" bIns="0" rtlCol="0"/>
            <a:lstStyle/>
            <a:p>
              <a:endParaRPr sz="1632"/>
            </a:p>
          </p:txBody>
        </p:sp>
        <p:sp>
          <p:nvSpPr>
            <p:cNvPr id="9" name="object 9"/>
            <p:cNvSpPr/>
            <p:nvPr/>
          </p:nvSpPr>
          <p:spPr>
            <a:xfrm>
              <a:off x="4779264" y="3523488"/>
              <a:ext cx="1446530" cy="713740"/>
            </a:xfrm>
            <a:custGeom>
              <a:avLst/>
              <a:gdLst/>
              <a:ahLst/>
              <a:cxnLst/>
              <a:rect l="l" t="t" r="r" b="b"/>
              <a:pathLst>
                <a:path w="1446529" h="713739">
                  <a:moveTo>
                    <a:pt x="1446275" y="713231"/>
                  </a:moveTo>
                  <a:lnTo>
                    <a:pt x="0" y="713231"/>
                  </a:lnTo>
                  <a:lnTo>
                    <a:pt x="0" y="0"/>
                  </a:lnTo>
                  <a:lnTo>
                    <a:pt x="1446275" y="0"/>
                  </a:lnTo>
                  <a:lnTo>
                    <a:pt x="1446275" y="713231"/>
                  </a:lnTo>
                  <a:close/>
                </a:path>
              </a:pathLst>
            </a:custGeom>
            <a:solidFill>
              <a:srgbClr val="262626"/>
            </a:solidFill>
          </p:spPr>
          <p:txBody>
            <a:bodyPr wrap="square" lIns="0" tIns="0" rIns="0" bIns="0" rtlCol="0"/>
            <a:lstStyle/>
            <a:p>
              <a:endParaRPr sz="1632"/>
            </a:p>
          </p:txBody>
        </p:sp>
        <p:sp>
          <p:nvSpPr>
            <p:cNvPr id="10" name="object 10"/>
            <p:cNvSpPr/>
            <p:nvPr/>
          </p:nvSpPr>
          <p:spPr>
            <a:xfrm>
              <a:off x="4779264" y="3523488"/>
              <a:ext cx="1446530" cy="713740"/>
            </a:xfrm>
            <a:custGeom>
              <a:avLst/>
              <a:gdLst/>
              <a:ahLst/>
              <a:cxnLst/>
              <a:rect l="l" t="t" r="r" b="b"/>
              <a:pathLst>
                <a:path w="1446529" h="713739">
                  <a:moveTo>
                    <a:pt x="0" y="0"/>
                  </a:moveTo>
                  <a:lnTo>
                    <a:pt x="1446275" y="0"/>
                  </a:lnTo>
                  <a:lnTo>
                    <a:pt x="1446275" y="713231"/>
                  </a:lnTo>
                  <a:lnTo>
                    <a:pt x="0" y="713231"/>
                  </a:lnTo>
                  <a:lnTo>
                    <a:pt x="0" y="0"/>
                  </a:lnTo>
                  <a:close/>
                </a:path>
              </a:pathLst>
            </a:custGeom>
            <a:ln w="10668">
              <a:solidFill>
                <a:srgbClr val="FF0000"/>
              </a:solidFill>
            </a:ln>
          </p:spPr>
          <p:txBody>
            <a:bodyPr wrap="square" lIns="0" tIns="0" rIns="0" bIns="0" rtlCol="0"/>
            <a:lstStyle/>
            <a:p>
              <a:endParaRPr sz="1632"/>
            </a:p>
          </p:txBody>
        </p:sp>
        <p:sp>
          <p:nvSpPr>
            <p:cNvPr id="11" name="object 11"/>
            <p:cNvSpPr/>
            <p:nvPr/>
          </p:nvSpPr>
          <p:spPr>
            <a:xfrm>
              <a:off x="6028944" y="4096511"/>
              <a:ext cx="1430020" cy="713740"/>
            </a:xfrm>
            <a:custGeom>
              <a:avLst/>
              <a:gdLst/>
              <a:ahLst/>
              <a:cxnLst/>
              <a:rect l="l" t="t" r="r" b="b"/>
              <a:pathLst>
                <a:path w="1430020" h="713739">
                  <a:moveTo>
                    <a:pt x="1429511" y="713232"/>
                  </a:moveTo>
                  <a:lnTo>
                    <a:pt x="0" y="713232"/>
                  </a:lnTo>
                  <a:lnTo>
                    <a:pt x="0" y="0"/>
                  </a:lnTo>
                  <a:lnTo>
                    <a:pt x="1429511" y="0"/>
                  </a:lnTo>
                  <a:lnTo>
                    <a:pt x="1429511" y="713232"/>
                  </a:lnTo>
                  <a:close/>
                </a:path>
              </a:pathLst>
            </a:custGeom>
            <a:solidFill>
              <a:srgbClr val="262626"/>
            </a:solidFill>
          </p:spPr>
          <p:txBody>
            <a:bodyPr wrap="square" lIns="0" tIns="0" rIns="0" bIns="0" rtlCol="0"/>
            <a:lstStyle/>
            <a:p>
              <a:endParaRPr sz="1632"/>
            </a:p>
          </p:txBody>
        </p:sp>
        <p:sp>
          <p:nvSpPr>
            <p:cNvPr id="12" name="object 12"/>
            <p:cNvSpPr/>
            <p:nvPr/>
          </p:nvSpPr>
          <p:spPr>
            <a:xfrm>
              <a:off x="6028944" y="4096511"/>
              <a:ext cx="1430020" cy="713740"/>
            </a:xfrm>
            <a:custGeom>
              <a:avLst/>
              <a:gdLst/>
              <a:ahLst/>
              <a:cxnLst/>
              <a:rect l="l" t="t" r="r" b="b"/>
              <a:pathLst>
                <a:path w="1430020" h="713739">
                  <a:moveTo>
                    <a:pt x="0" y="0"/>
                  </a:moveTo>
                  <a:lnTo>
                    <a:pt x="1429511" y="0"/>
                  </a:lnTo>
                  <a:lnTo>
                    <a:pt x="1429511" y="713232"/>
                  </a:lnTo>
                  <a:lnTo>
                    <a:pt x="0" y="713232"/>
                  </a:lnTo>
                  <a:lnTo>
                    <a:pt x="0" y="0"/>
                  </a:lnTo>
                  <a:close/>
                </a:path>
              </a:pathLst>
            </a:custGeom>
            <a:ln w="10668">
              <a:solidFill>
                <a:srgbClr val="FF0000"/>
              </a:solidFill>
            </a:ln>
          </p:spPr>
          <p:txBody>
            <a:bodyPr wrap="square" lIns="0" tIns="0" rIns="0" bIns="0" rtlCol="0"/>
            <a:lstStyle/>
            <a:p>
              <a:endParaRPr sz="1632"/>
            </a:p>
          </p:txBody>
        </p:sp>
        <p:sp>
          <p:nvSpPr>
            <p:cNvPr id="13" name="object 13"/>
            <p:cNvSpPr/>
            <p:nvPr/>
          </p:nvSpPr>
          <p:spPr>
            <a:xfrm>
              <a:off x="7019544" y="4623816"/>
              <a:ext cx="1437640" cy="713740"/>
            </a:xfrm>
            <a:custGeom>
              <a:avLst/>
              <a:gdLst/>
              <a:ahLst/>
              <a:cxnLst/>
              <a:rect l="l" t="t" r="r" b="b"/>
              <a:pathLst>
                <a:path w="1437640" h="713739">
                  <a:moveTo>
                    <a:pt x="1437132" y="713232"/>
                  </a:moveTo>
                  <a:lnTo>
                    <a:pt x="0" y="713232"/>
                  </a:lnTo>
                  <a:lnTo>
                    <a:pt x="0" y="0"/>
                  </a:lnTo>
                  <a:lnTo>
                    <a:pt x="1437132" y="0"/>
                  </a:lnTo>
                  <a:lnTo>
                    <a:pt x="1437132" y="713232"/>
                  </a:lnTo>
                  <a:close/>
                </a:path>
              </a:pathLst>
            </a:custGeom>
            <a:solidFill>
              <a:srgbClr val="262626"/>
            </a:solidFill>
          </p:spPr>
          <p:txBody>
            <a:bodyPr wrap="square" lIns="0" tIns="0" rIns="0" bIns="0" rtlCol="0"/>
            <a:lstStyle/>
            <a:p>
              <a:endParaRPr sz="1632"/>
            </a:p>
          </p:txBody>
        </p:sp>
        <p:sp>
          <p:nvSpPr>
            <p:cNvPr id="14" name="object 14"/>
            <p:cNvSpPr/>
            <p:nvPr/>
          </p:nvSpPr>
          <p:spPr>
            <a:xfrm>
              <a:off x="7019544" y="4623816"/>
              <a:ext cx="1437640" cy="713740"/>
            </a:xfrm>
            <a:custGeom>
              <a:avLst/>
              <a:gdLst/>
              <a:ahLst/>
              <a:cxnLst/>
              <a:rect l="l" t="t" r="r" b="b"/>
              <a:pathLst>
                <a:path w="1437640" h="713739">
                  <a:moveTo>
                    <a:pt x="0" y="0"/>
                  </a:moveTo>
                  <a:lnTo>
                    <a:pt x="1437132" y="0"/>
                  </a:lnTo>
                  <a:lnTo>
                    <a:pt x="1437132" y="713232"/>
                  </a:lnTo>
                  <a:lnTo>
                    <a:pt x="0" y="713232"/>
                  </a:lnTo>
                  <a:lnTo>
                    <a:pt x="0" y="0"/>
                  </a:lnTo>
                  <a:close/>
                </a:path>
              </a:pathLst>
            </a:custGeom>
            <a:ln w="10668">
              <a:solidFill>
                <a:srgbClr val="FF0000"/>
              </a:solidFill>
            </a:ln>
          </p:spPr>
          <p:txBody>
            <a:bodyPr wrap="square" lIns="0" tIns="0" rIns="0" bIns="0" rtlCol="0"/>
            <a:lstStyle/>
            <a:p>
              <a:endParaRPr sz="1632"/>
            </a:p>
          </p:txBody>
        </p:sp>
        <p:sp>
          <p:nvSpPr>
            <p:cNvPr id="15" name="object 15"/>
            <p:cNvSpPr/>
            <p:nvPr/>
          </p:nvSpPr>
          <p:spPr>
            <a:xfrm>
              <a:off x="8042107" y="5230327"/>
              <a:ext cx="1590040" cy="713740"/>
            </a:xfrm>
            <a:custGeom>
              <a:avLst/>
              <a:gdLst/>
              <a:ahLst/>
              <a:cxnLst/>
              <a:rect l="l" t="t" r="r" b="b"/>
              <a:pathLst>
                <a:path w="1590040" h="713739">
                  <a:moveTo>
                    <a:pt x="1589532" y="713232"/>
                  </a:moveTo>
                  <a:lnTo>
                    <a:pt x="0" y="713232"/>
                  </a:lnTo>
                  <a:lnTo>
                    <a:pt x="0" y="0"/>
                  </a:lnTo>
                  <a:lnTo>
                    <a:pt x="1589532" y="0"/>
                  </a:lnTo>
                  <a:lnTo>
                    <a:pt x="1589532" y="713232"/>
                  </a:lnTo>
                  <a:close/>
                </a:path>
              </a:pathLst>
            </a:custGeom>
            <a:solidFill>
              <a:srgbClr val="262626"/>
            </a:solidFill>
          </p:spPr>
          <p:txBody>
            <a:bodyPr wrap="square" lIns="0" tIns="0" rIns="0" bIns="0" rtlCol="0"/>
            <a:lstStyle/>
            <a:p>
              <a:endParaRPr sz="1632"/>
            </a:p>
          </p:txBody>
        </p:sp>
        <p:sp>
          <p:nvSpPr>
            <p:cNvPr id="16" name="object 16"/>
            <p:cNvSpPr/>
            <p:nvPr/>
          </p:nvSpPr>
          <p:spPr>
            <a:xfrm>
              <a:off x="8022335" y="5210555"/>
              <a:ext cx="1590040" cy="713740"/>
            </a:xfrm>
            <a:custGeom>
              <a:avLst/>
              <a:gdLst/>
              <a:ahLst/>
              <a:cxnLst/>
              <a:rect l="l" t="t" r="r" b="b"/>
              <a:pathLst>
                <a:path w="1590040" h="713739">
                  <a:moveTo>
                    <a:pt x="0" y="0"/>
                  </a:moveTo>
                  <a:lnTo>
                    <a:pt x="1589532" y="0"/>
                  </a:lnTo>
                  <a:lnTo>
                    <a:pt x="1589532" y="713232"/>
                  </a:lnTo>
                  <a:lnTo>
                    <a:pt x="0" y="713232"/>
                  </a:lnTo>
                  <a:lnTo>
                    <a:pt x="0" y="0"/>
                  </a:lnTo>
                  <a:close/>
                </a:path>
              </a:pathLst>
            </a:custGeom>
            <a:ln w="10668">
              <a:solidFill>
                <a:srgbClr val="FF0000"/>
              </a:solidFill>
            </a:ln>
          </p:spPr>
          <p:txBody>
            <a:bodyPr wrap="square" lIns="0" tIns="0" rIns="0" bIns="0" rtlCol="0"/>
            <a:lstStyle/>
            <a:p>
              <a:endParaRPr sz="1632"/>
            </a:p>
          </p:txBody>
        </p:sp>
      </p:grpSp>
      <p:sp>
        <p:nvSpPr>
          <p:cNvPr id="18" name="object 18"/>
          <p:cNvSpPr txBox="1"/>
          <p:nvPr/>
        </p:nvSpPr>
        <p:spPr>
          <a:xfrm>
            <a:off x="4371194" y="1839882"/>
            <a:ext cx="7550134" cy="3447680"/>
          </a:xfrm>
          <a:prstGeom prst="rect">
            <a:avLst/>
          </a:prstGeom>
        </p:spPr>
        <p:txBody>
          <a:bodyPr vert="horz" wrap="square" lIns="0" tIns="9213" rIns="0" bIns="0" rtlCol="0">
            <a:spAutoFit/>
          </a:bodyPr>
          <a:lstStyle/>
          <a:p>
            <a:pPr marL="11516" marR="6606936" indent="17850">
              <a:lnSpc>
                <a:spcPct val="102099"/>
              </a:lnSpc>
              <a:spcBef>
                <a:spcPts val="73"/>
              </a:spcBef>
            </a:pPr>
            <a:r>
              <a:rPr sz="1768" b="1" dirty="0">
                <a:solidFill>
                  <a:srgbClr val="FFFF00"/>
                </a:solidFill>
                <a:latin typeface="Calibri"/>
                <a:cs typeface="Calibri"/>
              </a:rPr>
              <a:t>Etude</a:t>
            </a:r>
            <a:r>
              <a:rPr sz="1768" b="1" spc="5" dirty="0">
                <a:solidFill>
                  <a:srgbClr val="FFFF00"/>
                </a:solidFill>
                <a:latin typeface="Calibri"/>
                <a:cs typeface="Calibri"/>
              </a:rPr>
              <a:t> </a:t>
            </a:r>
            <a:r>
              <a:rPr sz="1768" b="1" spc="-23" dirty="0">
                <a:solidFill>
                  <a:srgbClr val="FFFF00"/>
                </a:solidFill>
                <a:latin typeface="Calibri"/>
                <a:cs typeface="Calibri"/>
              </a:rPr>
              <a:t>de </a:t>
            </a:r>
            <a:r>
              <a:rPr sz="1768" b="1" spc="-9" dirty="0">
                <a:solidFill>
                  <a:srgbClr val="FFFF00"/>
                </a:solidFill>
                <a:latin typeface="Calibri"/>
                <a:cs typeface="Calibri"/>
              </a:rPr>
              <a:t>faisabilité</a:t>
            </a:r>
            <a:endParaRPr sz="1768" dirty="0">
              <a:latin typeface="Calibri"/>
              <a:cs typeface="Calibri"/>
            </a:endParaRPr>
          </a:p>
          <a:p>
            <a:pPr marL="989831">
              <a:spcBef>
                <a:spcPts val="336"/>
              </a:spcBef>
            </a:pPr>
            <a:r>
              <a:rPr sz="1768" b="1" spc="-9" dirty="0">
                <a:solidFill>
                  <a:srgbClr val="FFFF00"/>
                </a:solidFill>
                <a:latin typeface="Calibri"/>
                <a:cs typeface="Calibri"/>
              </a:rPr>
              <a:t>Spécification</a:t>
            </a:r>
            <a:endParaRPr sz="1768" dirty="0">
              <a:latin typeface="Calibri"/>
              <a:cs typeface="Calibri"/>
            </a:endParaRPr>
          </a:p>
          <a:p>
            <a:pPr marL="2229567" marR="4235141" algn="ctr">
              <a:lnSpc>
                <a:spcPct val="102099"/>
              </a:lnSpc>
              <a:spcBef>
                <a:spcPts val="1577"/>
              </a:spcBef>
            </a:pPr>
            <a:r>
              <a:rPr sz="1768" b="1" spc="-9" dirty="0">
                <a:solidFill>
                  <a:srgbClr val="FFFF00"/>
                </a:solidFill>
                <a:latin typeface="Calibri"/>
                <a:cs typeface="Calibri"/>
              </a:rPr>
              <a:t>Conception générale</a:t>
            </a:r>
            <a:endParaRPr sz="1768" dirty="0">
              <a:latin typeface="Calibri"/>
              <a:cs typeface="Calibri"/>
            </a:endParaRPr>
          </a:p>
          <a:p>
            <a:pPr marL="3344350" marR="3119781" algn="ctr">
              <a:lnSpc>
                <a:spcPts val="2167"/>
              </a:lnSpc>
              <a:spcBef>
                <a:spcPts val="54"/>
              </a:spcBef>
            </a:pPr>
            <a:r>
              <a:rPr sz="1768" b="1" spc="-9" dirty="0">
                <a:solidFill>
                  <a:srgbClr val="FFFF00"/>
                </a:solidFill>
                <a:latin typeface="Calibri"/>
                <a:cs typeface="Calibri"/>
              </a:rPr>
              <a:t>Conception détaillée</a:t>
            </a:r>
            <a:endParaRPr sz="1768" dirty="0">
              <a:latin typeface="Calibri"/>
              <a:cs typeface="Calibri"/>
            </a:endParaRPr>
          </a:p>
          <a:p>
            <a:pPr marL="2521507" algn="ctr">
              <a:lnSpc>
                <a:spcPts val="1845"/>
              </a:lnSpc>
            </a:pPr>
            <a:r>
              <a:rPr sz="1768" b="1" spc="-9" dirty="0">
                <a:solidFill>
                  <a:srgbClr val="FFFF00"/>
                </a:solidFill>
                <a:latin typeface="Calibri"/>
                <a:cs typeface="Calibri"/>
              </a:rPr>
              <a:t>Codage</a:t>
            </a:r>
            <a:endParaRPr sz="1768" dirty="0">
              <a:latin typeface="Calibri"/>
              <a:cs typeface="Calibri"/>
            </a:endParaRPr>
          </a:p>
          <a:p>
            <a:pPr>
              <a:spcBef>
                <a:spcPts val="41"/>
              </a:spcBef>
            </a:pPr>
            <a:endParaRPr sz="1315" dirty="0">
              <a:latin typeface="Calibri"/>
              <a:cs typeface="Calibri"/>
            </a:endParaRPr>
          </a:p>
          <a:p>
            <a:pPr marR="1371598" algn="r"/>
            <a:r>
              <a:rPr sz="1768" b="1" spc="-9" dirty="0">
                <a:solidFill>
                  <a:srgbClr val="FFFF00"/>
                </a:solidFill>
                <a:latin typeface="Calibri"/>
                <a:cs typeface="Calibri"/>
              </a:rPr>
              <a:t>Tests</a:t>
            </a:r>
            <a:endParaRPr sz="1768" dirty="0">
              <a:latin typeface="Calibri"/>
              <a:cs typeface="Calibri"/>
            </a:endParaRPr>
          </a:p>
          <a:p>
            <a:pPr>
              <a:spcBef>
                <a:spcPts val="18"/>
              </a:spcBef>
            </a:pPr>
            <a:endParaRPr sz="1678" dirty="0">
              <a:latin typeface="Calibri"/>
              <a:cs typeface="Calibri"/>
            </a:endParaRPr>
          </a:p>
          <a:p>
            <a:pPr marR="4607" algn="r"/>
            <a:r>
              <a:rPr sz="1768" b="1" spc="-9" dirty="0">
                <a:solidFill>
                  <a:srgbClr val="FFFF00"/>
                </a:solidFill>
                <a:latin typeface="Calibri"/>
                <a:cs typeface="Calibri"/>
              </a:rPr>
              <a:t>Maintenance</a:t>
            </a:r>
            <a:endParaRPr sz="1768" dirty="0">
              <a:latin typeface="Calibri"/>
              <a:cs typeface="Calibri"/>
            </a:endParaRPr>
          </a:p>
        </p:txBody>
      </p:sp>
      <p:sp>
        <p:nvSpPr>
          <p:cNvPr id="19" name="object 19"/>
          <p:cNvSpPr txBox="1"/>
          <p:nvPr/>
        </p:nvSpPr>
        <p:spPr>
          <a:xfrm>
            <a:off x="56217" y="5109408"/>
            <a:ext cx="10153920" cy="893075"/>
          </a:xfrm>
          <a:prstGeom prst="rect">
            <a:avLst/>
          </a:prstGeom>
        </p:spPr>
        <p:txBody>
          <a:bodyPr vert="horz" wrap="square" lIns="0" tIns="9789" rIns="0" bIns="0" rtlCol="0">
            <a:spAutoFit/>
          </a:bodyPr>
          <a:lstStyle/>
          <a:p>
            <a:pPr marL="468141" marR="4607" indent="-457200">
              <a:lnSpc>
                <a:spcPct val="101299"/>
              </a:lnSpc>
              <a:spcBef>
                <a:spcPts val="77"/>
              </a:spcBef>
              <a:buFont typeface="Wingdings" panose="05000000000000000000" pitchFamily="2" charset="2"/>
              <a:buChar char="v"/>
              <a:tabLst>
                <a:tab pos="297122" algn="l"/>
                <a:tab pos="297698" algn="l"/>
              </a:tabLst>
            </a:pPr>
            <a:r>
              <a:rPr lang="fr-FR" sz="2800" dirty="0" smtClean="0"/>
              <a:t>Chaque </a:t>
            </a:r>
            <a:r>
              <a:rPr lang="fr-FR" sz="2800" dirty="0"/>
              <a:t>étape correspond à une activité de base </a:t>
            </a:r>
          </a:p>
          <a:p>
            <a:pPr marL="468141" marR="4607" indent="-457200">
              <a:lnSpc>
                <a:spcPct val="101299"/>
              </a:lnSpc>
              <a:spcBef>
                <a:spcPts val="77"/>
              </a:spcBef>
              <a:buFont typeface="Wingdings" panose="05000000000000000000" pitchFamily="2" charset="2"/>
              <a:buChar char="v"/>
              <a:tabLst>
                <a:tab pos="297122" algn="l"/>
                <a:tab pos="297698" algn="l"/>
              </a:tabLst>
            </a:pPr>
            <a:r>
              <a:rPr lang="fr-FR" sz="2800" dirty="0"/>
              <a:t>Chaque étape est validée n’y a pas (ou peu) de retours en arrière </a:t>
            </a:r>
          </a:p>
        </p:txBody>
      </p:sp>
      <p:grpSp>
        <p:nvGrpSpPr>
          <p:cNvPr id="20" name="object 20"/>
          <p:cNvGrpSpPr/>
          <p:nvPr/>
        </p:nvGrpSpPr>
        <p:grpSpPr>
          <a:xfrm>
            <a:off x="4931552" y="2547901"/>
            <a:ext cx="5657764" cy="2706679"/>
            <a:chOff x="1801367" y="2479548"/>
            <a:chExt cx="6239256" cy="3319652"/>
          </a:xfrm>
        </p:grpSpPr>
        <p:sp>
          <p:nvSpPr>
            <p:cNvPr id="22" name="object 22"/>
            <p:cNvSpPr/>
            <p:nvPr/>
          </p:nvSpPr>
          <p:spPr>
            <a:xfrm>
              <a:off x="1818132" y="2479548"/>
              <a:ext cx="0" cy="396240"/>
            </a:xfrm>
            <a:custGeom>
              <a:avLst/>
              <a:gdLst/>
              <a:ahLst/>
              <a:cxnLst/>
              <a:rect l="l" t="t" r="r" b="b"/>
              <a:pathLst>
                <a:path h="396239">
                  <a:moveTo>
                    <a:pt x="0" y="0"/>
                  </a:moveTo>
                  <a:lnTo>
                    <a:pt x="0" y="396240"/>
                  </a:lnTo>
                </a:path>
              </a:pathLst>
            </a:custGeom>
            <a:ln w="32004">
              <a:solidFill>
                <a:srgbClr val="000000"/>
              </a:solidFill>
            </a:ln>
          </p:spPr>
          <p:txBody>
            <a:bodyPr wrap="square" lIns="0" tIns="0" rIns="0" bIns="0" rtlCol="0"/>
            <a:lstStyle/>
            <a:p>
              <a:endParaRPr sz="1632"/>
            </a:p>
          </p:txBody>
        </p:sp>
        <p:sp>
          <p:nvSpPr>
            <p:cNvPr id="23" name="object 23"/>
            <p:cNvSpPr/>
            <p:nvPr/>
          </p:nvSpPr>
          <p:spPr>
            <a:xfrm>
              <a:off x="1801367" y="2795016"/>
              <a:ext cx="358140" cy="131445"/>
            </a:xfrm>
            <a:custGeom>
              <a:avLst/>
              <a:gdLst/>
              <a:ahLst/>
              <a:cxnLst/>
              <a:rect l="l" t="t" r="r" b="b"/>
              <a:pathLst>
                <a:path w="358139" h="131444">
                  <a:moveTo>
                    <a:pt x="302132" y="65532"/>
                  </a:moveTo>
                  <a:lnTo>
                    <a:pt x="239268" y="28956"/>
                  </a:lnTo>
                  <a:lnTo>
                    <a:pt x="231648" y="24384"/>
                  </a:lnTo>
                  <a:lnTo>
                    <a:pt x="230124" y="16764"/>
                  </a:lnTo>
                  <a:lnTo>
                    <a:pt x="233172" y="9144"/>
                  </a:lnTo>
                  <a:lnTo>
                    <a:pt x="237743" y="3048"/>
                  </a:lnTo>
                  <a:lnTo>
                    <a:pt x="245364" y="0"/>
                  </a:lnTo>
                  <a:lnTo>
                    <a:pt x="252983" y="4572"/>
                  </a:lnTo>
                  <a:lnTo>
                    <a:pt x="334479" y="51816"/>
                  </a:lnTo>
                  <a:lnTo>
                    <a:pt x="329184" y="51816"/>
                  </a:lnTo>
                  <a:lnTo>
                    <a:pt x="329184" y="53340"/>
                  </a:lnTo>
                  <a:lnTo>
                    <a:pt x="323087" y="53340"/>
                  </a:lnTo>
                  <a:lnTo>
                    <a:pt x="302132" y="65532"/>
                  </a:lnTo>
                  <a:close/>
                </a:path>
                <a:path w="358139" h="131444">
                  <a:moveTo>
                    <a:pt x="278558" y="79248"/>
                  </a:moveTo>
                  <a:lnTo>
                    <a:pt x="0" y="79248"/>
                  </a:lnTo>
                  <a:lnTo>
                    <a:pt x="0" y="51816"/>
                  </a:lnTo>
                  <a:lnTo>
                    <a:pt x="278558" y="51816"/>
                  </a:lnTo>
                  <a:lnTo>
                    <a:pt x="302132" y="65532"/>
                  </a:lnTo>
                  <a:lnTo>
                    <a:pt x="278558" y="79248"/>
                  </a:lnTo>
                  <a:close/>
                </a:path>
                <a:path w="358139" h="131444">
                  <a:moveTo>
                    <a:pt x="334479" y="79248"/>
                  </a:moveTo>
                  <a:lnTo>
                    <a:pt x="329184" y="79248"/>
                  </a:lnTo>
                  <a:lnTo>
                    <a:pt x="329184" y="51816"/>
                  </a:lnTo>
                  <a:lnTo>
                    <a:pt x="334479" y="51816"/>
                  </a:lnTo>
                  <a:lnTo>
                    <a:pt x="358139" y="65532"/>
                  </a:lnTo>
                  <a:lnTo>
                    <a:pt x="334479" y="79248"/>
                  </a:lnTo>
                  <a:close/>
                </a:path>
                <a:path w="358139" h="131444">
                  <a:moveTo>
                    <a:pt x="323087" y="77724"/>
                  </a:moveTo>
                  <a:lnTo>
                    <a:pt x="302132" y="65532"/>
                  </a:lnTo>
                  <a:lnTo>
                    <a:pt x="323087" y="53340"/>
                  </a:lnTo>
                  <a:lnTo>
                    <a:pt x="323087" y="77724"/>
                  </a:lnTo>
                  <a:close/>
                </a:path>
                <a:path w="358139" h="131444">
                  <a:moveTo>
                    <a:pt x="329184" y="77724"/>
                  </a:moveTo>
                  <a:lnTo>
                    <a:pt x="323087" y="77724"/>
                  </a:lnTo>
                  <a:lnTo>
                    <a:pt x="323087" y="53340"/>
                  </a:lnTo>
                  <a:lnTo>
                    <a:pt x="329184" y="53340"/>
                  </a:lnTo>
                  <a:lnTo>
                    <a:pt x="329184" y="77724"/>
                  </a:lnTo>
                  <a:close/>
                </a:path>
                <a:path w="358139" h="131444">
                  <a:moveTo>
                    <a:pt x="245364" y="131064"/>
                  </a:moveTo>
                  <a:lnTo>
                    <a:pt x="237743" y="128016"/>
                  </a:lnTo>
                  <a:lnTo>
                    <a:pt x="233172" y="121920"/>
                  </a:lnTo>
                  <a:lnTo>
                    <a:pt x="230124" y="115824"/>
                  </a:lnTo>
                  <a:lnTo>
                    <a:pt x="231648" y="106680"/>
                  </a:lnTo>
                  <a:lnTo>
                    <a:pt x="239268" y="102108"/>
                  </a:lnTo>
                  <a:lnTo>
                    <a:pt x="302132" y="65532"/>
                  </a:lnTo>
                  <a:lnTo>
                    <a:pt x="323087" y="77724"/>
                  </a:lnTo>
                  <a:lnTo>
                    <a:pt x="329184" y="77724"/>
                  </a:lnTo>
                  <a:lnTo>
                    <a:pt x="329184" y="79248"/>
                  </a:lnTo>
                  <a:lnTo>
                    <a:pt x="334479" y="79248"/>
                  </a:lnTo>
                  <a:lnTo>
                    <a:pt x="252983" y="126492"/>
                  </a:lnTo>
                  <a:lnTo>
                    <a:pt x="245364" y="131064"/>
                  </a:lnTo>
                  <a:close/>
                </a:path>
              </a:pathLst>
            </a:custGeom>
            <a:solidFill>
              <a:srgbClr val="000000"/>
            </a:solidFill>
          </p:spPr>
          <p:txBody>
            <a:bodyPr wrap="square" lIns="0" tIns="0" rIns="0" bIns="0" rtlCol="0"/>
            <a:lstStyle/>
            <a:p>
              <a:endParaRPr sz="1632"/>
            </a:p>
          </p:txBody>
        </p:sp>
        <p:sp>
          <p:nvSpPr>
            <p:cNvPr id="24" name="object 24"/>
            <p:cNvSpPr/>
            <p:nvPr/>
          </p:nvSpPr>
          <p:spPr>
            <a:xfrm>
              <a:off x="3151632" y="3119627"/>
              <a:ext cx="0" cy="396240"/>
            </a:xfrm>
            <a:custGeom>
              <a:avLst/>
              <a:gdLst/>
              <a:ahLst/>
              <a:cxnLst/>
              <a:rect l="l" t="t" r="r" b="b"/>
              <a:pathLst>
                <a:path h="396239">
                  <a:moveTo>
                    <a:pt x="0" y="0"/>
                  </a:moveTo>
                  <a:lnTo>
                    <a:pt x="0" y="396240"/>
                  </a:lnTo>
                </a:path>
              </a:pathLst>
            </a:custGeom>
            <a:ln w="32004">
              <a:solidFill>
                <a:srgbClr val="000000"/>
              </a:solidFill>
            </a:ln>
          </p:spPr>
          <p:txBody>
            <a:bodyPr wrap="square" lIns="0" tIns="0" rIns="0" bIns="0" rtlCol="0"/>
            <a:lstStyle/>
            <a:p>
              <a:endParaRPr sz="1632"/>
            </a:p>
          </p:txBody>
        </p:sp>
        <p:sp>
          <p:nvSpPr>
            <p:cNvPr id="25" name="object 25"/>
            <p:cNvSpPr/>
            <p:nvPr/>
          </p:nvSpPr>
          <p:spPr>
            <a:xfrm>
              <a:off x="3134867" y="3436619"/>
              <a:ext cx="358140" cy="129539"/>
            </a:xfrm>
            <a:custGeom>
              <a:avLst/>
              <a:gdLst/>
              <a:ahLst/>
              <a:cxnLst/>
              <a:rect l="l" t="t" r="r" b="b"/>
              <a:pathLst>
                <a:path w="358139" h="129539">
                  <a:moveTo>
                    <a:pt x="303442" y="64770"/>
                  </a:moveTo>
                  <a:lnTo>
                    <a:pt x="239268" y="27432"/>
                  </a:lnTo>
                  <a:lnTo>
                    <a:pt x="231648" y="24384"/>
                  </a:lnTo>
                  <a:lnTo>
                    <a:pt x="230124" y="15240"/>
                  </a:lnTo>
                  <a:lnTo>
                    <a:pt x="233172" y="9144"/>
                  </a:lnTo>
                  <a:lnTo>
                    <a:pt x="237743" y="1524"/>
                  </a:lnTo>
                  <a:lnTo>
                    <a:pt x="246888" y="0"/>
                  </a:lnTo>
                  <a:lnTo>
                    <a:pt x="252983" y="3048"/>
                  </a:lnTo>
                  <a:lnTo>
                    <a:pt x="332492" y="50292"/>
                  </a:lnTo>
                  <a:lnTo>
                    <a:pt x="329184" y="50292"/>
                  </a:lnTo>
                  <a:lnTo>
                    <a:pt x="329184" y="53340"/>
                  </a:lnTo>
                  <a:lnTo>
                    <a:pt x="323087" y="53340"/>
                  </a:lnTo>
                  <a:lnTo>
                    <a:pt x="303442" y="64770"/>
                  </a:lnTo>
                  <a:close/>
                </a:path>
                <a:path w="358139" h="129539">
                  <a:moveTo>
                    <a:pt x="278558" y="79248"/>
                  </a:moveTo>
                  <a:lnTo>
                    <a:pt x="0" y="79248"/>
                  </a:lnTo>
                  <a:lnTo>
                    <a:pt x="0" y="50292"/>
                  </a:lnTo>
                  <a:lnTo>
                    <a:pt x="278558" y="50292"/>
                  </a:lnTo>
                  <a:lnTo>
                    <a:pt x="303442" y="64770"/>
                  </a:lnTo>
                  <a:lnTo>
                    <a:pt x="278558" y="79248"/>
                  </a:lnTo>
                  <a:close/>
                </a:path>
                <a:path w="358139" h="129539">
                  <a:moveTo>
                    <a:pt x="334479" y="79248"/>
                  </a:moveTo>
                  <a:lnTo>
                    <a:pt x="329184" y="79248"/>
                  </a:lnTo>
                  <a:lnTo>
                    <a:pt x="329184" y="50292"/>
                  </a:lnTo>
                  <a:lnTo>
                    <a:pt x="332492" y="50292"/>
                  </a:lnTo>
                  <a:lnTo>
                    <a:pt x="358139" y="65532"/>
                  </a:lnTo>
                  <a:lnTo>
                    <a:pt x="334479" y="79248"/>
                  </a:lnTo>
                  <a:close/>
                </a:path>
                <a:path w="358139" h="129539">
                  <a:moveTo>
                    <a:pt x="323087" y="76200"/>
                  </a:moveTo>
                  <a:lnTo>
                    <a:pt x="303442" y="64770"/>
                  </a:lnTo>
                  <a:lnTo>
                    <a:pt x="323087" y="53340"/>
                  </a:lnTo>
                  <a:lnTo>
                    <a:pt x="323087" y="76200"/>
                  </a:lnTo>
                  <a:close/>
                </a:path>
                <a:path w="358139" h="129539">
                  <a:moveTo>
                    <a:pt x="329184" y="76200"/>
                  </a:moveTo>
                  <a:lnTo>
                    <a:pt x="323087" y="76200"/>
                  </a:lnTo>
                  <a:lnTo>
                    <a:pt x="323087" y="53340"/>
                  </a:lnTo>
                  <a:lnTo>
                    <a:pt x="329184" y="53340"/>
                  </a:lnTo>
                  <a:lnTo>
                    <a:pt x="329184" y="76200"/>
                  </a:lnTo>
                  <a:close/>
                </a:path>
                <a:path w="358139" h="129539">
                  <a:moveTo>
                    <a:pt x="246888" y="129540"/>
                  </a:moveTo>
                  <a:lnTo>
                    <a:pt x="237743" y="128016"/>
                  </a:lnTo>
                  <a:lnTo>
                    <a:pt x="233172" y="120396"/>
                  </a:lnTo>
                  <a:lnTo>
                    <a:pt x="230124" y="114300"/>
                  </a:lnTo>
                  <a:lnTo>
                    <a:pt x="231648" y="105156"/>
                  </a:lnTo>
                  <a:lnTo>
                    <a:pt x="239268" y="102108"/>
                  </a:lnTo>
                  <a:lnTo>
                    <a:pt x="303442" y="64770"/>
                  </a:lnTo>
                  <a:lnTo>
                    <a:pt x="323087" y="76200"/>
                  </a:lnTo>
                  <a:lnTo>
                    <a:pt x="329184" y="76200"/>
                  </a:lnTo>
                  <a:lnTo>
                    <a:pt x="329184" y="79248"/>
                  </a:lnTo>
                  <a:lnTo>
                    <a:pt x="334479" y="79248"/>
                  </a:lnTo>
                  <a:lnTo>
                    <a:pt x="252983" y="126492"/>
                  </a:lnTo>
                  <a:lnTo>
                    <a:pt x="246888" y="129540"/>
                  </a:lnTo>
                  <a:close/>
                </a:path>
              </a:pathLst>
            </a:custGeom>
            <a:solidFill>
              <a:srgbClr val="000000"/>
            </a:solidFill>
          </p:spPr>
          <p:txBody>
            <a:bodyPr wrap="square" lIns="0" tIns="0" rIns="0" bIns="0" rtlCol="0"/>
            <a:lstStyle/>
            <a:p>
              <a:endParaRPr sz="1632"/>
            </a:p>
          </p:txBody>
        </p:sp>
        <p:sp>
          <p:nvSpPr>
            <p:cNvPr id="26" name="object 26"/>
            <p:cNvSpPr/>
            <p:nvPr/>
          </p:nvSpPr>
          <p:spPr>
            <a:xfrm>
              <a:off x="4453127" y="3649980"/>
              <a:ext cx="0" cy="396240"/>
            </a:xfrm>
            <a:custGeom>
              <a:avLst/>
              <a:gdLst/>
              <a:ahLst/>
              <a:cxnLst/>
              <a:rect l="l" t="t" r="r" b="b"/>
              <a:pathLst>
                <a:path h="396239">
                  <a:moveTo>
                    <a:pt x="0" y="0"/>
                  </a:moveTo>
                  <a:lnTo>
                    <a:pt x="0" y="396239"/>
                  </a:lnTo>
                </a:path>
              </a:pathLst>
            </a:custGeom>
            <a:ln w="32004">
              <a:solidFill>
                <a:srgbClr val="000000"/>
              </a:solidFill>
            </a:ln>
          </p:spPr>
          <p:txBody>
            <a:bodyPr wrap="square" lIns="0" tIns="0" rIns="0" bIns="0" rtlCol="0"/>
            <a:lstStyle/>
            <a:p>
              <a:endParaRPr sz="1632"/>
            </a:p>
          </p:txBody>
        </p:sp>
        <p:sp>
          <p:nvSpPr>
            <p:cNvPr id="27" name="object 27"/>
            <p:cNvSpPr/>
            <p:nvPr/>
          </p:nvSpPr>
          <p:spPr>
            <a:xfrm>
              <a:off x="4437888" y="3966972"/>
              <a:ext cx="356870" cy="129539"/>
            </a:xfrm>
            <a:custGeom>
              <a:avLst/>
              <a:gdLst/>
              <a:ahLst/>
              <a:cxnLst/>
              <a:rect l="l" t="t" r="r" b="b"/>
              <a:pathLst>
                <a:path w="356870" h="129539">
                  <a:moveTo>
                    <a:pt x="301918" y="64770"/>
                  </a:moveTo>
                  <a:lnTo>
                    <a:pt x="237743" y="27432"/>
                  </a:lnTo>
                  <a:lnTo>
                    <a:pt x="231648" y="24384"/>
                  </a:lnTo>
                  <a:lnTo>
                    <a:pt x="228600" y="15240"/>
                  </a:lnTo>
                  <a:lnTo>
                    <a:pt x="233172" y="9144"/>
                  </a:lnTo>
                  <a:lnTo>
                    <a:pt x="236219" y="1524"/>
                  </a:lnTo>
                  <a:lnTo>
                    <a:pt x="245364" y="0"/>
                  </a:lnTo>
                  <a:lnTo>
                    <a:pt x="251460" y="3048"/>
                  </a:lnTo>
                  <a:lnTo>
                    <a:pt x="330968" y="50292"/>
                  </a:lnTo>
                  <a:lnTo>
                    <a:pt x="329184" y="50292"/>
                  </a:lnTo>
                  <a:lnTo>
                    <a:pt x="329184" y="53340"/>
                  </a:lnTo>
                  <a:lnTo>
                    <a:pt x="321563" y="53340"/>
                  </a:lnTo>
                  <a:lnTo>
                    <a:pt x="301918" y="64770"/>
                  </a:lnTo>
                  <a:close/>
                </a:path>
                <a:path w="356870" h="129539">
                  <a:moveTo>
                    <a:pt x="277034" y="79248"/>
                  </a:moveTo>
                  <a:lnTo>
                    <a:pt x="0" y="79248"/>
                  </a:lnTo>
                  <a:lnTo>
                    <a:pt x="0" y="50292"/>
                  </a:lnTo>
                  <a:lnTo>
                    <a:pt x="277034" y="50292"/>
                  </a:lnTo>
                  <a:lnTo>
                    <a:pt x="301918" y="64770"/>
                  </a:lnTo>
                  <a:lnTo>
                    <a:pt x="277034" y="79248"/>
                  </a:lnTo>
                  <a:close/>
                </a:path>
                <a:path w="356870" h="129539">
                  <a:moveTo>
                    <a:pt x="332955" y="79248"/>
                  </a:moveTo>
                  <a:lnTo>
                    <a:pt x="329184" y="79248"/>
                  </a:lnTo>
                  <a:lnTo>
                    <a:pt x="329184" y="50292"/>
                  </a:lnTo>
                  <a:lnTo>
                    <a:pt x="330968" y="50292"/>
                  </a:lnTo>
                  <a:lnTo>
                    <a:pt x="356616" y="65532"/>
                  </a:lnTo>
                  <a:lnTo>
                    <a:pt x="332955" y="79248"/>
                  </a:lnTo>
                  <a:close/>
                </a:path>
                <a:path w="356870" h="129539">
                  <a:moveTo>
                    <a:pt x="321563" y="76200"/>
                  </a:moveTo>
                  <a:lnTo>
                    <a:pt x="301918" y="64770"/>
                  </a:lnTo>
                  <a:lnTo>
                    <a:pt x="321563" y="53340"/>
                  </a:lnTo>
                  <a:lnTo>
                    <a:pt x="321563" y="76200"/>
                  </a:lnTo>
                  <a:close/>
                </a:path>
                <a:path w="356870" h="129539">
                  <a:moveTo>
                    <a:pt x="329184" y="76200"/>
                  </a:moveTo>
                  <a:lnTo>
                    <a:pt x="321563" y="76200"/>
                  </a:lnTo>
                  <a:lnTo>
                    <a:pt x="321563" y="53340"/>
                  </a:lnTo>
                  <a:lnTo>
                    <a:pt x="329184" y="53340"/>
                  </a:lnTo>
                  <a:lnTo>
                    <a:pt x="329184" y="76200"/>
                  </a:lnTo>
                  <a:close/>
                </a:path>
                <a:path w="356870" h="129539">
                  <a:moveTo>
                    <a:pt x="245364" y="129540"/>
                  </a:moveTo>
                  <a:lnTo>
                    <a:pt x="236219" y="128016"/>
                  </a:lnTo>
                  <a:lnTo>
                    <a:pt x="233172" y="120396"/>
                  </a:lnTo>
                  <a:lnTo>
                    <a:pt x="228600" y="114300"/>
                  </a:lnTo>
                  <a:lnTo>
                    <a:pt x="231648" y="105156"/>
                  </a:lnTo>
                  <a:lnTo>
                    <a:pt x="237743" y="102108"/>
                  </a:lnTo>
                  <a:lnTo>
                    <a:pt x="301918" y="64770"/>
                  </a:lnTo>
                  <a:lnTo>
                    <a:pt x="321563" y="76200"/>
                  </a:lnTo>
                  <a:lnTo>
                    <a:pt x="329184" y="76200"/>
                  </a:lnTo>
                  <a:lnTo>
                    <a:pt x="329184" y="79248"/>
                  </a:lnTo>
                  <a:lnTo>
                    <a:pt x="332955" y="79248"/>
                  </a:lnTo>
                  <a:lnTo>
                    <a:pt x="251460" y="126492"/>
                  </a:lnTo>
                  <a:lnTo>
                    <a:pt x="245364" y="129540"/>
                  </a:lnTo>
                  <a:close/>
                </a:path>
              </a:pathLst>
            </a:custGeom>
            <a:solidFill>
              <a:srgbClr val="000000"/>
            </a:solidFill>
          </p:spPr>
          <p:txBody>
            <a:bodyPr wrap="square" lIns="0" tIns="0" rIns="0" bIns="0" rtlCol="0"/>
            <a:lstStyle/>
            <a:p>
              <a:endParaRPr sz="1632"/>
            </a:p>
          </p:txBody>
        </p:sp>
        <p:sp>
          <p:nvSpPr>
            <p:cNvPr id="28" name="object 28"/>
            <p:cNvSpPr/>
            <p:nvPr/>
          </p:nvSpPr>
          <p:spPr>
            <a:xfrm>
              <a:off x="5676900" y="4259580"/>
              <a:ext cx="0" cy="396240"/>
            </a:xfrm>
            <a:custGeom>
              <a:avLst/>
              <a:gdLst/>
              <a:ahLst/>
              <a:cxnLst/>
              <a:rect l="l" t="t" r="r" b="b"/>
              <a:pathLst>
                <a:path h="396239">
                  <a:moveTo>
                    <a:pt x="0" y="0"/>
                  </a:moveTo>
                  <a:lnTo>
                    <a:pt x="0" y="396239"/>
                  </a:lnTo>
                </a:path>
              </a:pathLst>
            </a:custGeom>
            <a:ln w="32004">
              <a:solidFill>
                <a:srgbClr val="000000"/>
              </a:solidFill>
            </a:ln>
          </p:spPr>
          <p:txBody>
            <a:bodyPr wrap="square" lIns="0" tIns="0" rIns="0" bIns="0" rtlCol="0"/>
            <a:lstStyle/>
            <a:p>
              <a:endParaRPr sz="1632"/>
            </a:p>
          </p:txBody>
        </p:sp>
        <p:sp>
          <p:nvSpPr>
            <p:cNvPr id="29" name="object 29"/>
            <p:cNvSpPr/>
            <p:nvPr/>
          </p:nvSpPr>
          <p:spPr>
            <a:xfrm>
              <a:off x="5661660" y="4576572"/>
              <a:ext cx="356870" cy="129539"/>
            </a:xfrm>
            <a:custGeom>
              <a:avLst/>
              <a:gdLst/>
              <a:ahLst/>
              <a:cxnLst/>
              <a:rect l="l" t="t" r="r" b="b"/>
              <a:pathLst>
                <a:path w="356870" h="129539">
                  <a:moveTo>
                    <a:pt x="300608" y="64008"/>
                  </a:moveTo>
                  <a:lnTo>
                    <a:pt x="237743" y="27432"/>
                  </a:lnTo>
                  <a:lnTo>
                    <a:pt x="231648" y="22860"/>
                  </a:lnTo>
                  <a:lnTo>
                    <a:pt x="228600" y="15240"/>
                  </a:lnTo>
                  <a:lnTo>
                    <a:pt x="233172" y="7620"/>
                  </a:lnTo>
                  <a:lnTo>
                    <a:pt x="236219" y="1524"/>
                  </a:lnTo>
                  <a:lnTo>
                    <a:pt x="245364" y="0"/>
                  </a:lnTo>
                  <a:lnTo>
                    <a:pt x="251460" y="3048"/>
                  </a:lnTo>
                  <a:lnTo>
                    <a:pt x="332955" y="50292"/>
                  </a:lnTo>
                  <a:lnTo>
                    <a:pt x="329184" y="50292"/>
                  </a:lnTo>
                  <a:lnTo>
                    <a:pt x="329184" y="51816"/>
                  </a:lnTo>
                  <a:lnTo>
                    <a:pt x="321563" y="51816"/>
                  </a:lnTo>
                  <a:lnTo>
                    <a:pt x="300608" y="64008"/>
                  </a:lnTo>
                  <a:close/>
                </a:path>
                <a:path w="356870" h="129539">
                  <a:moveTo>
                    <a:pt x="277034" y="77724"/>
                  </a:moveTo>
                  <a:lnTo>
                    <a:pt x="0" y="77724"/>
                  </a:lnTo>
                  <a:lnTo>
                    <a:pt x="0" y="50292"/>
                  </a:lnTo>
                  <a:lnTo>
                    <a:pt x="277034" y="50292"/>
                  </a:lnTo>
                  <a:lnTo>
                    <a:pt x="300608" y="64008"/>
                  </a:lnTo>
                  <a:lnTo>
                    <a:pt x="277034" y="77724"/>
                  </a:lnTo>
                  <a:close/>
                </a:path>
                <a:path w="356870" h="129539">
                  <a:moveTo>
                    <a:pt x="332955" y="77724"/>
                  </a:moveTo>
                  <a:lnTo>
                    <a:pt x="329184" y="77724"/>
                  </a:lnTo>
                  <a:lnTo>
                    <a:pt x="329184" y="50292"/>
                  </a:lnTo>
                  <a:lnTo>
                    <a:pt x="332955" y="50292"/>
                  </a:lnTo>
                  <a:lnTo>
                    <a:pt x="356616" y="64008"/>
                  </a:lnTo>
                  <a:lnTo>
                    <a:pt x="332955" y="77724"/>
                  </a:lnTo>
                  <a:close/>
                </a:path>
                <a:path w="356870" h="129539">
                  <a:moveTo>
                    <a:pt x="321563" y="76200"/>
                  </a:moveTo>
                  <a:lnTo>
                    <a:pt x="300608" y="64008"/>
                  </a:lnTo>
                  <a:lnTo>
                    <a:pt x="321563" y="51816"/>
                  </a:lnTo>
                  <a:lnTo>
                    <a:pt x="321563" y="76200"/>
                  </a:lnTo>
                  <a:close/>
                </a:path>
                <a:path w="356870" h="129539">
                  <a:moveTo>
                    <a:pt x="329184" y="76200"/>
                  </a:moveTo>
                  <a:lnTo>
                    <a:pt x="321563" y="76200"/>
                  </a:lnTo>
                  <a:lnTo>
                    <a:pt x="321563" y="51816"/>
                  </a:lnTo>
                  <a:lnTo>
                    <a:pt x="329184" y="51816"/>
                  </a:lnTo>
                  <a:lnTo>
                    <a:pt x="329184" y="76200"/>
                  </a:lnTo>
                  <a:close/>
                </a:path>
                <a:path w="356870" h="129539">
                  <a:moveTo>
                    <a:pt x="245364" y="129540"/>
                  </a:moveTo>
                  <a:lnTo>
                    <a:pt x="236219" y="126492"/>
                  </a:lnTo>
                  <a:lnTo>
                    <a:pt x="233172" y="120396"/>
                  </a:lnTo>
                  <a:lnTo>
                    <a:pt x="228600" y="114300"/>
                  </a:lnTo>
                  <a:lnTo>
                    <a:pt x="231648" y="105156"/>
                  </a:lnTo>
                  <a:lnTo>
                    <a:pt x="237743" y="100584"/>
                  </a:lnTo>
                  <a:lnTo>
                    <a:pt x="300608" y="64008"/>
                  </a:lnTo>
                  <a:lnTo>
                    <a:pt x="321563" y="76200"/>
                  </a:lnTo>
                  <a:lnTo>
                    <a:pt x="329184" y="76200"/>
                  </a:lnTo>
                  <a:lnTo>
                    <a:pt x="329184" y="77724"/>
                  </a:lnTo>
                  <a:lnTo>
                    <a:pt x="332955" y="77724"/>
                  </a:lnTo>
                  <a:lnTo>
                    <a:pt x="251460" y="124968"/>
                  </a:lnTo>
                  <a:lnTo>
                    <a:pt x="245364" y="129540"/>
                  </a:lnTo>
                  <a:close/>
                </a:path>
              </a:pathLst>
            </a:custGeom>
            <a:solidFill>
              <a:srgbClr val="000000"/>
            </a:solidFill>
          </p:spPr>
          <p:txBody>
            <a:bodyPr wrap="square" lIns="0" tIns="0" rIns="0" bIns="0" rtlCol="0"/>
            <a:lstStyle/>
            <a:p>
              <a:endParaRPr sz="1632"/>
            </a:p>
          </p:txBody>
        </p:sp>
        <p:sp>
          <p:nvSpPr>
            <p:cNvPr id="30" name="object 30"/>
            <p:cNvSpPr/>
            <p:nvPr/>
          </p:nvSpPr>
          <p:spPr>
            <a:xfrm>
              <a:off x="6679692" y="4820411"/>
              <a:ext cx="0" cy="398145"/>
            </a:xfrm>
            <a:custGeom>
              <a:avLst/>
              <a:gdLst/>
              <a:ahLst/>
              <a:cxnLst/>
              <a:rect l="l" t="t" r="r" b="b"/>
              <a:pathLst>
                <a:path h="398145">
                  <a:moveTo>
                    <a:pt x="0" y="0"/>
                  </a:moveTo>
                  <a:lnTo>
                    <a:pt x="0" y="397764"/>
                  </a:lnTo>
                </a:path>
              </a:pathLst>
            </a:custGeom>
            <a:ln w="32004">
              <a:solidFill>
                <a:srgbClr val="000000"/>
              </a:solidFill>
            </a:ln>
          </p:spPr>
          <p:txBody>
            <a:bodyPr wrap="square" lIns="0" tIns="0" rIns="0" bIns="0" rtlCol="0"/>
            <a:lstStyle/>
            <a:p>
              <a:endParaRPr sz="1632"/>
            </a:p>
          </p:txBody>
        </p:sp>
        <p:sp>
          <p:nvSpPr>
            <p:cNvPr id="31" name="object 31"/>
            <p:cNvSpPr/>
            <p:nvPr/>
          </p:nvSpPr>
          <p:spPr>
            <a:xfrm>
              <a:off x="6664451" y="5137403"/>
              <a:ext cx="356870" cy="131445"/>
            </a:xfrm>
            <a:custGeom>
              <a:avLst/>
              <a:gdLst/>
              <a:ahLst/>
              <a:cxnLst/>
              <a:rect l="l" t="t" r="r" b="b"/>
              <a:pathLst>
                <a:path w="356870" h="131445">
                  <a:moveTo>
                    <a:pt x="300608" y="65532"/>
                  </a:moveTo>
                  <a:lnTo>
                    <a:pt x="237743" y="28956"/>
                  </a:lnTo>
                  <a:lnTo>
                    <a:pt x="231648" y="24384"/>
                  </a:lnTo>
                  <a:lnTo>
                    <a:pt x="228600" y="15240"/>
                  </a:lnTo>
                  <a:lnTo>
                    <a:pt x="233172" y="9144"/>
                  </a:lnTo>
                  <a:lnTo>
                    <a:pt x="236219" y="3048"/>
                  </a:lnTo>
                  <a:lnTo>
                    <a:pt x="245364" y="0"/>
                  </a:lnTo>
                  <a:lnTo>
                    <a:pt x="251460" y="4572"/>
                  </a:lnTo>
                  <a:lnTo>
                    <a:pt x="332955" y="51816"/>
                  </a:lnTo>
                  <a:lnTo>
                    <a:pt x="329184" y="51816"/>
                  </a:lnTo>
                  <a:lnTo>
                    <a:pt x="329184" y="53340"/>
                  </a:lnTo>
                  <a:lnTo>
                    <a:pt x="321563" y="53340"/>
                  </a:lnTo>
                  <a:lnTo>
                    <a:pt x="300608" y="65532"/>
                  </a:lnTo>
                  <a:close/>
                </a:path>
                <a:path w="356870" h="131445">
                  <a:moveTo>
                    <a:pt x="277034" y="79248"/>
                  </a:moveTo>
                  <a:lnTo>
                    <a:pt x="0" y="79248"/>
                  </a:lnTo>
                  <a:lnTo>
                    <a:pt x="0" y="51816"/>
                  </a:lnTo>
                  <a:lnTo>
                    <a:pt x="277034" y="51816"/>
                  </a:lnTo>
                  <a:lnTo>
                    <a:pt x="300608" y="65532"/>
                  </a:lnTo>
                  <a:lnTo>
                    <a:pt x="277034" y="79248"/>
                  </a:lnTo>
                  <a:close/>
                </a:path>
                <a:path w="356870" h="131445">
                  <a:moveTo>
                    <a:pt x="332955" y="79248"/>
                  </a:moveTo>
                  <a:lnTo>
                    <a:pt x="329184" y="79248"/>
                  </a:lnTo>
                  <a:lnTo>
                    <a:pt x="329184" y="51816"/>
                  </a:lnTo>
                  <a:lnTo>
                    <a:pt x="332955" y="51816"/>
                  </a:lnTo>
                  <a:lnTo>
                    <a:pt x="356616" y="65532"/>
                  </a:lnTo>
                  <a:lnTo>
                    <a:pt x="332955" y="79248"/>
                  </a:lnTo>
                  <a:close/>
                </a:path>
                <a:path w="356870" h="131445">
                  <a:moveTo>
                    <a:pt x="321563" y="77724"/>
                  </a:moveTo>
                  <a:lnTo>
                    <a:pt x="300608" y="65532"/>
                  </a:lnTo>
                  <a:lnTo>
                    <a:pt x="321563" y="53340"/>
                  </a:lnTo>
                  <a:lnTo>
                    <a:pt x="321563" y="77724"/>
                  </a:lnTo>
                  <a:close/>
                </a:path>
                <a:path w="356870" h="131445">
                  <a:moveTo>
                    <a:pt x="329184" y="77724"/>
                  </a:moveTo>
                  <a:lnTo>
                    <a:pt x="321563" y="77724"/>
                  </a:lnTo>
                  <a:lnTo>
                    <a:pt x="321563" y="53340"/>
                  </a:lnTo>
                  <a:lnTo>
                    <a:pt x="329184" y="53340"/>
                  </a:lnTo>
                  <a:lnTo>
                    <a:pt x="329184" y="77724"/>
                  </a:lnTo>
                  <a:close/>
                </a:path>
                <a:path w="356870" h="131445">
                  <a:moveTo>
                    <a:pt x="245364" y="131064"/>
                  </a:moveTo>
                  <a:lnTo>
                    <a:pt x="236219" y="128016"/>
                  </a:lnTo>
                  <a:lnTo>
                    <a:pt x="233172" y="121920"/>
                  </a:lnTo>
                  <a:lnTo>
                    <a:pt x="228600" y="114300"/>
                  </a:lnTo>
                  <a:lnTo>
                    <a:pt x="231648" y="106680"/>
                  </a:lnTo>
                  <a:lnTo>
                    <a:pt x="237743" y="102108"/>
                  </a:lnTo>
                  <a:lnTo>
                    <a:pt x="300608" y="65532"/>
                  </a:lnTo>
                  <a:lnTo>
                    <a:pt x="321563" y="77724"/>
                  </a:lnTo>
                  <a:lnTo>
                    <a:pt x="329184" y="77724"/>
                  </a:lnTo>
                  <a:lnTo>
                    <a:pt x="329184" y="79248"/>
                  </a:lnTo>
                  <a:lnTo>
                    <a:pt x="332955" y="79248"/>
                  </a:lnTo>
                  <a:lnTo>
                    <a:pt x="251460" y="126492"/>
                  </a:lnTo>
                  <a:lnTo>
                    <a:pt x="245364" y="131064"/>
                  </a:lnTo>
                  <a:close/>
                </a:path>
              </a:pathLst>
            </a:custGeom>
            <a:solidFill>
              <a:srgbClr val="000000"/>
            </a:solidFill>
          </p:spPr>
          <p:txBody>
            <a:bodyPr wrap="square" lIns="0" tIns="0" rIns="0" bIns="0" rtlCol="0"/>
            <a:lstStyle/>
            <a:p>
              <a:endParaRPr sz="1632"/>
            </a:p>
          </p:txBody>
        </p:sp>
        <p:sp>
          <p:nvSpPr>
            <p:cNvPr id="32" name="object 32"/>
            <p:cNvSpPr/>
            <p:nvPr/>
          </p:nvSpPr>
          <p:spPr>
            <a:xfrm>
              <a:off x="7699247" y="5350764"/>
              <a:ext cx="0" cy="398145"/>
            </a:xfrm>
            <a:custGeom>
              <a:avLst/>
              <a:gdLst/>
              <a:ahLst/>
              <a:cxnLst/>
              <a:rect l="l" t="t" r="r" b="b"/>
              <a:pathLst>
                <a:path h="398145">
                  <a:moveTo>
                    <a:pt x="0" y="0"/>
                  </a:moveTo>
                  <a:lnTo>
                    <a:pt x="0" y="397764"/>
                  </a:lnTo>
                </a:path>
              </a:pathLst>
            </a:custGeom>
            <a:ln w="32004">
              <a:solidFill>
                <a:srgbClr val="000000"/>
              </a:solidFill>
            </a:ln>
          </p:spPr>
          <p:txBody>
            <a:bodyPr wrap="square" lIns="0" tIns="0" rIns="0" bIns="0" rtlCol="0"/>
            <a:lstStyle/>
            <a:p>
              <a:endParaRPr sz="1632"/>
            </a:p>
          </p:txBody>
        </p:sp>
        <p:sp>
          <p:nvSpPr>
            <p:cNvPr id="33" name="object 33"/>
            <p:cNvSpPr/>
            <p:nvPr/>
          </p:nvSpPr>
          <p:spPr>
            <a:xfrm>
              <a:off x="7682483" y="5667755"/>
              <a:ext cx="358140" cy="131445"/>
            </a:xfrm>
            <a:custGeom>
              <a:avLst/>
              <a:gdLst/>
              <a:ahLst/>
              <a:cxnLst/>
              <a:rect l="l" t="t" r="r" b="b"/>
              <a:pathLst>
                <a:path w="358140" h="131445">
                  <a:moveTo>
                    <a:pt x="302132" y="65532"/>
                  </a:moveTo>
                  <a:lnTo>
                    <a:pt x="239268" y="28956"/>
                  </a:lnTo>
                  <a:lnTo>
                    <a:pt x="231648" y="24384"/>
                  </a:lnTo>
                  <a:lnTo>
                    <a:pt x="230124" y="15240"/>
                  </a:lnTo>
                  <a:lnTo>
                    <a:pt x="233172" y="9144"/>
                  </a:lnTo>
                  <a:lnTo>
                    <a:pt x="237743" y="3048"/>
                  </a:lnTo>
                  <a:lnTo>
                    <a:pt x="245364" y="0"/>
                  </a:lnTo>
                  <a:lnTo>
                    <a:pt x="252983" y="4572"/>
                  </a:lnTo>
                  <a:lnTo>
                    <a:pt x="334479" y="51816"/>
                  </a:lnTo>
                  <a:lnTo>
                    <a:pt x="329184" y="51816"/>
                  </a:lnTo>
                  <a:lnTo>
                    <a:pt x="329184" y="53340"/>
                  </a:lnTo>
                  <a:lnTo>
                    <a:pt x="323087" y="53340"/>
                  </a:lnTo>
                  <a:lnTo>
                    <a:pt x="302132" y="65532"/>
                  </a:lnTo>
                  <a:close/>
                </a:path>
                <a:path w="358140" h="131445">
                  <a:moveTo>
                    <a:pt x="278558" y="79248"/>
                  </a:moveTo>
                  <a:lnTo>
                    <a:pt x="0" y="79248"/>
                  </a:lnTo>
                  <a:lnTo>
                    <a:pt x="0" y="51816"/>
                  </a:lnTo>
                  <a:lnTo>
                    <a:pt x="278558" y="51816"/>
                  </a:lnTo>
                  <a:lnTo>
                    <a:pt x="302132" y="65532"/>
                  </a:lnTo>
                  <a:lnTo>
                    <a:pt x="278558" y="79248"/>
                  </a:lnTo>
                  <a:close/>
                </a:path>
                <a:path w="358140" h="131445">
                  <a:moveTo>
                    <a:pt x="334479" y="79248"/>
                  </a:moveTo>
                  <a:lnTo>
                    <a:pt x="329184" y="79248"/>
                  </a:lnTo>
                  <a:lnTo>
                    <a:pt x="329184" y="51816"/>
                  </a:lnTo>
                  <a:lnTo>
                    <a:pt x="334479" y="51816"/>
                  </a:lnTo>
                  <a:lnTo>
                    <a:pt x="358139" y="65532"/>
                  </a:lnTo>
                  <a:lnTo>
                    <a:pt x="334479" y="79248"/>
                  </a:lnTo>
                  <a:close/>
                </a:path>
                <a:path w="358140" h="131445">
                  <a:moveTo>
                    <a:pt x="323087" y="77724"/>
                  </a:moveTo>
                  <a:lnTo>
                    <a:pt x="302132" y="65532"/>
                  </a:lnTo>
                  <a:lnTo>
                    <a:pt x="323087" y="53340"/>
                  </a:lnTo>
                  <a:lnTo>
                    <a:pt x="323087" y="77724"/>
                  </a:lnTo>
                  <a:close/>
                </a:path>
                <a:path w="358140" h="131445">
                  <a:moveTo>
                    <a:pt x="329184" y="77724"/>
                  </a:moveTo>
                  <a:lnTo>
                    <a:pt x="323087" y="77724"/>
                  </a:lnTo>
                  <a:lnTo>
                    <a:pt x="323087" y="53340"/>
                  </a:lnTo>
                  <a:lnTo>
                    <a:pt x="329184" y="53340"/>
                  </a:lnTo>
                  <a:lnTo>
                    <a:pt x="329184" y="77724"/>
                  </a:lnTo>
                  <a:close/>
                </a:path>
                <a:path w="358140" h="131445">
                  <a:moveTo>
                    <a:pt x="245364" y="131064"/>
                  </a:moveTo>
                  <a:lnTo>
                    <a:pt x="237743" y="128016"/>
                  </a:lnTo>
                  <a:lnTo>
                    <a:pt x="233172" y="121920"/>
                  </a:lnTo>
                  <a:lnTo>
                    <a:pt x="230124" y="114300"/>
                  </a:lnTo>
                  <a:lnTo>
                    <a:pt x="231648" y="106680"/>
                  </a:lnTo>
                  <a:lnTo>
                    <a:pt x="239268" y="102108"/>
                  </a:lnTo>
                  <a:lnTo>
                    <a:pt x="302132" y="65532"/>
                  </a:lnTo>
                  <a:lnTo>
                    <a:pt x="323087" y="77724"/>
                  </a:lnTo>
                  <a:lnTo>
                    <a:pt x="329184" y="77724"/>
                  </a:lnTo>
                  <a:lnTo>
                    <a:pt x="329184" y="79248"/>
                  </a:lnTo>
                  <a:lnTo>
                    <a:pt x="334479" y="79248"/>
                  </a:lnTo>
                  <a:lnTo>
                    <a:pt x="252983" y="126492"/>
                  </a:lnTo>
                  <a:lnTo>
                    <a:pt x="245364" y="131064"/>
                  </a:lnTo>
                  <a:close/>
                </a:path>
              </a:pathLst>
            </a:custGeom>
            <a:solidFill>
              <a:srgbClr val="000000"/>
            </a:solidFill>
          </p:spPr>
          <p:txBody>
            <a:bodyPr wrap="square" lIns="0" tIns="0" rIns="0" bIns="0" rtlCol="0"/>
            <a:lstStyle/>
            <a:p>
              <a:endParaRPr sz="1632"/>
            </a:p>
          </p:txBody>
        </p:sp>
      </p:grpSp>
      <p:sp>
        <p:nvSpPr>
          <p:cNvPr id="34"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35" name="Rectangle 34"/>
          <p:cNvSpPr/>
          <p:nvPr/>
        </p:nvSpPr>
        <p:spPr>
          <a:xfrm>
            <a:off x="161512"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r>
              <a:rPr lang="fr-FR" sz="3000" b="1" spc="145" dirty="0" smtClean="0">
                <a:solidFill>
                  <a:schemeClr val="accent5"/>
                </a:solidFill>
                <a:cs typeface="Calibri"/>
              </a:rPr>
              <a:t>:</a:t>
            </a:r>
          </a:p>
          <a:p>
            <a:pPr marL="3455" lvl="0">
              <a:spcBef>
                <a:spcPts val="481"/>
              </a:spcBef>
            </a:pPr>
            <a:r>
              <a:rPr lang="fr-FR" sz="2800" b="1" dirty="0" smtClean="0">
                <a:solidFill>
                  <a:schemeClr val="accent6">
                    <a:lumMod val="50000"/>
                  </a:schemeClr>
                </a:solidFill>
                <a:cs typeface="Calibri"/>
              </a:rPr>
              <a:t>Le</a:t>
            </a:r>
            <a:r>
              <a:rPr lang="fr-FR" sz="2800" b="1" spc="9" dirty="0" smtClean="0">
                <a:solidFill>
                  <a:schemeClr val="accent6">
                    <a:lumMod val="50000"/>
                  </a:schemeClr>
                </a:solidFill>
                <a:cs typeface="Calibri"/>
              </a:rPr>
              <a:t> </a:t>
            </a:r>
            <a:r>
              <a:rPr lang="fr-FR" sz="2800" b="1" dirty="0">
                <a:solidFill>
                  <a:schemeClr val="accent6">
                    <a:lumMod val="50000"/>
                  </a:schemeClr>
                </a:solidFill>
                <a:cs typeface="Calibri"/>
              </a:rPr>
              <a:t>cycle</a:t>
            </a:r>
            <a:r>
              <a:rPr lang="fr-FR" sz="2800" b="1" spc="-23" dirty="0">
                <a:solidFill>
                  <a:schemeClr val="accent6">
                    <a:lumMod val="50000"/>
                  </a:schemeClr>
                </a:solidFill>
                <a:cs typeface="Calibri"/>
              </a:rPr>
              <a:t> </a:t>
            </a:r>
            <a:r>
              <a:rPr lang="fr-FR" sz="2800" b="1" dirty="0">
                <a:solidFill>
                  <a:schemeClr val="accent6">
                    <a:lumMod val="50000"/>
                  </a:schemeClr>
                </a:solidFill>
                <a:cs typeface="Calibri"/>
              </a:rPr>
              <a:t>de</a:t>
            </a:r>
            <a:r>
              <a:rPr lang="fr-FR" sz="2800" b="1" spc="14" dirty="0">
                <a:solidFill>
                  <a:schemeClr val="accent6">
                    <a:lumMod val="50000"/>
                  </a:schemeClr>
                </a:solidFill>
                <a:cs typeface="Calibri"/>
              </a:rPr>
              <a:t> </a:t>
            </a:r>
            <a:r>
              <a:rPr lang="fr-FR" sz="2800" b="1" dirty="0">
                <a:solidFill>
                  <a:schemeClr val="accent6">
                    <a:lumMod val="50000"/>
                  </a:schemeClr>
                </a:solidFill>
                <a:cs typeface="Calibri"/>
              </a:rPr>
              <a:t>vie</a:t>
            </a:r>
            <a:r>
              <a:rPr lang="fr-FR" sz="2800" b="1" spc="-23" dirty="0">
                <a:solidFill>
                  <a:schemeClr val="accent6">
                    <a:lumMod val="50000"/>
                  </a:schemeClr>
                </a:solidFill>
                <a:cs typeface="Calibri"/>
              </a:rPr>
              <a:t> </a:t>
            </a:r>
            <a:r>
              <a:rPr lang="fr-FR" sz="2800" b="1" spc="-23" dirty="0" smtClean="0">
                <a:solidFill>
                  <a:schemeClr val="accent6">
                    <a:lumMod val="50000"/>
                  </a:schemeClr>
                </a:solidFill>
                <a:cs typeface="Calibri"/>
              </a:rPr>
              <a:t>Linéaire </a:t>
            </a:r>
            <a:r>
              <a:rPr lang="fr-FR" sz="2800" b="1" spc="-9" dirty="0" smtClean="0">
                <a:solidFill>
                  <a:schemeClr val="accent6">
                    <a:lumMod val="50000"/>
                  </a:schemeClr>
                </a:solidFill>
                <a:cs typeface="Calibri"/>
              </a:rPr>
              <a:t> </a:t>
            </a:r>
            <a:r>
              <a:rPr lang="fr-FR" sz="3000" b="1" spc="145" dirty="0" smtClean="0">
                <a:solidFill>
                  <a:srgbClr val="C00000"/>
                </a:solidFill>
                <a:cs typeface="Calibri"/>
              </a:rPr>
              <a:t>Modèle En Cascade</a:t>
            </a:r>
            <a:endParaRPr lang="fr-FR" sz="3000" b="1" spc="145" dirty="0">
              <a:solidFill>
                <a:srgbClr val="C00000"/>
              </a:solidFill>
              <a:cs typeface="Calibri"/>
            </a:endParaRPr>
          </a:p>
        </p:txBody>
      </p:sp>
      <p:sp>
        <p:nvSpPr>
          <p:cNvPr id="38" name="Rectangle 37"/>
          <p:cNvSpPr/>
          <p:nvPr/>
        </p:nvSpPr>
        <p:spPr>
          <a:xfrm>
            <a:off x="2556210" y="5963429"/>
            <a:ext cx="8368468" cy="954107"/>
          </a:xfrm>
          <a:prstGeom prst="rect">
            <a:avLst/>
          </a:prstGeom>
        </p:spPr>
        <p:txBody>
          <a:bodyPr wrap="square">
            <a:spAutoFit/>
          </a:bodyPr>
          <a:lstStyle/>
          <a:p>
            <a:r>
              <a:rPr lang="fr-FR" sz="2800" b="1" dirty="0">
                <a:solidFill>
                  <a:schemeClr val="accent6">
                    <a:lumMod val="50000"/>
                  </a:schemeClr>
                </a:solidFill>
                <a:cs typeface="Calibri"/>
              </a:rPr>
              <a:t>Adapté pour des projets de petite taille, et dont le domaine est</a:t>
            </a:r>
            <a:r>
              <a:rPr lang="fr-FR" sz="2800" b="1" spc="59" dirty="0">
                <a:solidFill>
                  <a:schemeClr val="accent6">
                    <a:lumMod val="50000"/>
                  </a:schemeClr>
                </a:solidFill>
                <a:cs typeface="Calibri"/>
              </a:rPr>
              <a:t> </a:t>
            </a:r>
            <a:r>
              <a:rPr lang="fr-FR" sz="2800" b="1" dirty="0">
                <a:solidFill>
                  <a:schemeClr val="accent6">
                    <a:lumMod val="50000"/>
                  </a:schemeClr>
                </a:solidFill>
                <a:cs typeface="Calibri"/>
              </a:rPr>
              <a:t>bien</a:t>
            </a:r>
            <a:r>
              <a:rPr lang="fr-FR" sz="2800" b="1" spc="59" dirty="0">
                <a:solidFill>
                  <a:schemeClr val="accent6">
                    <a:lumMod val="50000"/>
                  </a:schemeClr>
                </a:solidFill>
                <a:cs typeface="Calibri"/>
              </a:rPr>
              <a:t> </a:t>
            </a:r>
            <a:r>
              <a:rPr lang="fr-FR" sz="2800" b="1" spc="-9" dirty="0">
                <a:solidFill>
                  <a:schemeClr val="accent6">
                    <a:lumMod val="50000"/>
                  </a:schemeClr>
                </a:solidFill>
                <a:cs typeface="Calibri"/>
              </a:rPr>
              <a:t>maîtrisé</a:t>
            </a:r>
            <a:endParaRPr lang="fr-FR" sz="2800" dirty="0">
              <a:solidFill>
                <a:schemeClr val="accent6">
                  <a:lumMod val="50000"/>
                </a:schemeClr>
              </a:solidFill>
            </a:endParaRPr>
          </a:p>
        </p:txBody>
      </p:sp>
      <p:sp>
        <p:nvSpPr>
          <p:cNvPr id="40" name="Rectangle 39"/>
          <p:cNvSpPr/>
          <p:nvPr/>
        </p:nvSpPr>
        <p:spPr>
          <a:xfrm>
            <a:off x="105056" y="3660974"/>
            <a:ext cx="7278937" cy="1397883"/>
          </a:xfrm>
          <a:prstGeom prst="rect">
            <a:avLst/>
          </a:prstGeom>
        </p:spPr>
        <p:txBody>
          <a:bodyPr wrap="square">
            <a:spAutoFit/>
          </a:bodyPr>
          <a:lstStyle/>
          <a:p>
            <a:pPr marL="468141" marR="4607" indent="-457200">
              <a:lnSpc>
                <a:spcPct val="101299"/>
              </a:lnSpc>
              <a:spcBef>
                <a:spcPts val="77"/>
              </a:spcBef>
              <a:buFont typeface="Wingdings" panose="05000000000000000000" pitchFamily="2" charset="2"/>
              <a:buChar char="v"/>
              <a:tabLst>
                <a:tab pos="297122" algn="l"/>
                <a:tab pos="297698" algn="l"/>
              </a:tabLst>
            </a:pPr>
            <a:r>
              <a:rPr lang="fr-FR" sz="2800" dirty="0" smtClean="0"/>
              <a:t>Considérer le développement logiciel comme une succession d’étapes réalisées de façon </a:t>
            </a:r>
            <a:r>
              <a:rPr lang="fr-FR" sz="2800" b="1" dirty="0" smtClean="0">
                <a:solidFill>
                  <a:srgbClr val="C00000"/>
                </a:solidFill>
              </a:rPr>
              <a:t>strictement séquentielle</a:t>
            </a:r>
            <a:endParaRPr lang="fr-FR" sz="2800" b="1" dirty="0">
              <a:solidFill>
                <a:srgbClr val="C00000"/>
              </a:solidFill>
              <a:cs typeface="Calibri"/>
            </a:endParaRPr>
          </a:p>
        </p:txBody>
      </p:sp>
    </p:spTree>
    <p:extLst>
      <p:ext uri="{BB962C8B-B14F-4D97-AF65-F5344CB8AC3E}">
        <p14:creationId xmlns:p14="http://schemas.microsoft.com/office/powerpoint/2010/main" val="720031304"/>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64696" y="2570623"/>
            <a:ext cx="11542426" cy="4065728"/>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400" dirty="0">
                <a:solidFill>
                  <a:srgbClr val="000098"/>
                </a:solidFill>
                <a:latin typeface="Times New Roman"/>
                <a:cs typeface="Times New Roman"/>
              </a:rPr>
              <a:t>R</a:t>
            </a:r>
            <a:r>
              <a:rPr sz="2400" spc="-10" dirty="0">
                <a:solidFill>
                  <a:srgbClr val="000098"/>
                </a:solidFill>
                <a:latin typeface="Times New Roman"/>
                <a:cs typeface="Times New Roman"/>
              </a:rPr>
              <a:t>è</a:t>
            </a:r>
            <a:r>
              <a:rPr sz="2400" dirty="0">
                <a:solidFill>
                  <a:srgbClr val="000098"/>
                </a:solidFill>
                <a:latin typeface="Times New Roman"/>
                <a:cs typeface="Times New Roman"/>
              </a:rPr>
              <a:t>g</a:t>
            </a:r>
            <a:r>
              <a:rPr sz="2400" spc="-10" dirty="0">
                <a:solidFill>
                  <a:srgbClr val="000098"/>
                </a:solidFill>
                <a:latin typeface="Times New Roman"/>
                <a:cs typeface="Times New Roman"/>
              </a:rPr>
              <a:t>l</a:t>
            </a:r>
            <a:r>
              <a:rPr sz="2400" dirty="0">
                <a:solidFill>
                  <a:srgbClr val="000098"/>
                </a:solidFill>
                <a:latin typeface="Times New Roman"/>
                <a:cs typeface="Times New Roman"/>
              </a:rPr>
              <a:t>es</a:t>
            </a:r>
            <a:r>
              <a:rPr sz="2400" spc="-25" dirty="0">
                <a:solidFill>
                  <a:srgbClr val="000098"/>
                </a:solidFill>
                <a:latin typeface="Times New Roman"/>
                <a:cs typeface="Times New Roman"/>
              </a:rPr>
              <a:t> </a:t>
            </a:r>
            <a:r>
              <a:rPr sz="2400" dirty="0">
                <a:solidFill>
                  <a:srgbClr val="000098"/>
                </a:solidFill>
                <a:latin typeface="Times New Roman"/>
                <a:cs typeface="Times New Roman"/>
              </a:rPr>
              <a:t>de</a:t>
            </a:r>
            <a:r>
              <a:rPr sz="2400" spc="-10" dirty="0">
                <a:solidFill>
                  <a:srgbClr val="000098"/>
                </a:solidFill>
                <a:latin typeface="Times New Roman"/>
                <a:cs typeface="Times New Roman"/>
              </a:rPr>
              <a:t> </a:t>
            </a:r>
            <a:r>
              <a:rPr sz="2400" dirty="0">
                <a:solidFill>
                  <a:srgbClr val="000098"/>
                </a:solidFill>
                <a:latin typeface="Times New Roman"/>
                <a:cs typeface="Times New Roman"/>
              </a:rPr>
              <a:t>r</a:t>
            </a:r>
            <a:r>
              <a:rPr sz="2400" spc="-10" dirty="0">
                <a:solidFill>
                  <a:srgbClr val="000098"/>
                </a:solidFill>
                <a:latin typeface="Times New Roman"/>
                <a:cs typeface="Times New Roman"/>
              </a:rPr>
              <a:t>e</a:t>
            </a:r>
            <a:r>
              <a:rPr sz="2400" dirty="0">
                <a:solidFill>
                  <a:srgbClr val="000098"/>
                </a:solidFill>
                <a:latin typeface="Times New Roman"/>
                <a:cs typeface="Times New Roman"/>
              </a:rPr>
              <a:t>group</a:t>
            </a:r>
            <a:r>
              <a:rPr sz="2400" spc="-15" dirty="0">
                <a:solidFill>
                  <a:srgbClr val="000098"/>
                </a:solidFill>
                <a:latin typeface="Times New Roman"/>
                <a:cs typeface="Times New Roman"/>
              </a:rPr>
              <a:t>e</a:t>
            </a:r>
            <a:r>
              <a:rPr sz="2400" spc="-30" dirty="0">
                <a:solidFill>
                  <a:srgbClr val="000098"/>
                </a:solidFill>
                <a:latin typeface="Times New Roman"/>
                <a:cs typeface="Times New Roman"/>
              </a:rPr>
              <a:t>m</a:t>
            </a:r>
            <a:r>
              <a:rPr sz="2400" dirty="0">
                <a:solidFill>
                  <a:srgbClr val="000098"/>
                </a:solidFill>
                <a:latin typeface="Times New Roman"/>
                <a:cs typeface="Times New Roman"/>
              </a:rPr>
              <a:t>e</a:t>
            </a:r>
            <a:r>
              <a:rPr sz="2400" spc="-10" dirty="0">
                <a:solidFill>
                  <a:srgbClr val="000098"/>
                </a:solidFill>
                <a:latin typeface="Times New Roman"/>
                <a:cs typeface="Times New Roman"/>
              </a:rPr>
              <a:t>n</a:t>
            </a:r>
            <a:r>
              <a:rPr sz="2400" dirty="0">
                <a:solidFill>
                  <a:srgbClr val="000098"/>
                </a:solidFill>
                <a:latin typeface="Times New Roman"/>
                <a:cs typeface="Times New Roman"/>
              </a:rPr>
              <a:t>t</a:t>
            </a:r>
            <a:endParaRPr sz="2400" dirty="0">
              <a:latin typeface="Times New Roman"/>
              <a:cs typeface="Times New Roman"/>
            </a:endParaRPr>
          </a:p>
          <a:p>
            <a:pPr marL="754380" marR="462280" lvl="1" indent="-284480">
              <a:lnSpc>
                <a:spcPct val="103000"/>
              </a:lnSpc>
              <a:spcBef>
                <a:spcPts val="1325"/>
              </a:spcBef>
              <a:buSzPct val="75000"/>
              <a:buFont typeface="Wingdings"/>
              <a:buChar char=""/>
              <a:tabLst>
                <a:tab pos="755015" algn="l"/>
                <a:tab pos="3413760" algn="l"/>
              </a:tabLst>
            </a:pPr>
            <a:r>
              <a:rPr sz="2000" dirty="0">
                <a:solidFill>
                  <a:srgbClr val="000098"/>
                </a:solidFill>
                <a:latin typeface="Times New Roman"/>
                <a:cs typeface="Times New Roman"/>
              </a:rPr>
              <a:t>Tous</a:t>
            </a:r>
            <a:r>
              <a:rPr sz="2000" spc="-25" dirty="0">
                <a:solidFill>
                  <a:srgbClr val="000098"/>
                </a:solidFill>
                <a:latin typeface="Times New Roman"/>
                <a:cs typeface="Times New Roman"/>
              </a:rPr>
              <a:t> </a:t>
            </a:r>
            <a:r>
              <a:rPr sz="2000" spc="-10" dirty="0">
                <a:solidFill>
                  <a:srgbClr val="000098"/>
                </a:solidFill>
                <a:latin typeface="Times New Roman"/>
                <a:cs typeface="Times New Roman"/>
              </a:rPr>
              <a:t>les</a:t>
            </a:r>
            <a:r>
              <a:rPr sz="2000" spc="-5" dirty="0">
                <a:solidFill>
                  <a:srgbClr val="000098"/>
                </a:solidFill>
                <a:latin typeface="Times New Roman"/>
                <a:cs typeface="Times New Roman"/>
              </a:rPr>
              <a:t> </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t</a:t>
            </a:r>
            <a:r>
              <a:rPr sz="2000" spc="-10" dirty="0">
                <a:solidFill>
                  <a:srgbClr val="000098"/>
                </a:solidFill>
                <a:latin typeface="Times New Roman"/>
                <a:cs typeface="Times New Roman"/>
              </a:rPr>
              <a:t>ribu</a:t>
            </a:r>
            <a:r>
              <a:rPr sz="2000" spc="-5" dirty="0">
                <a:solidFill>
                  <a:srgbClr val="000098"/>
                </a:solidFill>
                <a:latin typeface="Times New Roman"/>
                <a:cs typeface="Times New Roman"/>
              </a:rPr>
              <a:t>t</a:t>
            </a:r>
            <a:r>
              <a:rPr sz="2000" dirty="0">
                <a:solidFill>
                  <a:srgbClr val="000098"/>
                </a:solidFill>
                <a:latin typeface="Times New Roman"/>
                <a:cs typeface="Times New Roman"/>
              </a:rPr>
              <a:t>s</a:t>
            </a:r>
            <a:r>
              <a:rPr sz="2000" spc="-35" dirty="0">
                <a:solidFill>
                  <a:srgbClr val="000098"/>
                </a:solidFill>
                <a:latin typeface="Times New Roman"/>
                <a:cs typeface="Times New Roman"/>
              </a:rPr>
              <a:t> </a:t>
            </a:r>
            <a:r>
              <a:rPr sz="2000" i="1" dirty="0">
                <a:solidFill>
                  <a:srgbClr val="000098"/>
                </a:solidFill>
                <a:latin typeface="Courier New"/>
                <a:cs typeface="Courier New"/>
              </a:rPr>
              <a:t>A</a:t>
            </a:r>
            <a:r>
              <a:rPr sz="2025" i="1" spc="-22" baseline="-20576" dirty="0">
                <a:solidFill>
                  <a:srgbClr val="000098"/>
                </a:solidFill>
                <a:latin typeface="Courier New"/>
                <a:cs typeface="Courier New"/>
              </a:rPr>
              <a:t>i</a:t>
            </a:r>
            <a:r>
              <a:rPr sz="2000" dirty="0">
                <a:solidFill>
                  <a:srgbClr val="000098"/>
                </a:solidFill>
                <a:latin typeface="Courier New"/>
                <a:cs typeface="Courier New"/>
              </a:rPr>
              <a:t>, …,</a:t>
            </a:r>
            <a:r>
              <a:rPr sz="2000" spc="-5" dirty="0">
                <a:solidFill>
                  <a:srgbClr val="000098"/>
                </a:solidFill>
                <a:latin typeface="Courier New"/>
                <a:cs typeface="Courier New"/>
              </a:rPr>
              <a:t> </a:t>
            </a:r>
            <a:r>
              <a:rPr sz="2000" i="1" spc="-5" dirty="0">
                <a:solidFill>
                  <a:srgbClr val="000098"/>
                </a:solidFill>
                <a:latin typeface="Courier New"/>
                <a:cs typeface="Courier New"/>
              </a:rPr>
              <a:t>A</a:t>
            </a:r>
            <a:r>
              <a:rPr sz="2025" i="1" spc="-15" baseline="-20576" dirty="0">
                <a:solidFill>
                  <a:srgbClr val="000098"/>
                </a:solidFill>
                <a:latin typeface="Courier New"/>
                <a:cs typeface="Courier New"/>
              </a:rPr>
              <a:t>n</a:t>
            </a:r>
            <a:r>
              <a:rPr sz="2025" i="1" spc="240" baseline="-20576" dirty="0">
                <a:solidFill>
                  <a:srgbClr val="000098"/>
                </a:solidFill>
                <a:latin typeface="Times New Roman"/>
                <a:cs typeface="Times New Roman"/>
              </a:rPr>
              <a:t> </a:t>
            </a:r>
            <a:r>
              <a:rPr sz="2000" spc="-10" dirty="0">
                <a:solidFill>
                  <a:srgbClr val="000098"/>
                </a:solidFill>
                <a:latin typeface="Times New Roman"/>
                <a:cs typeface="Times New Roman"/>
              </a:rPr>
              <a:t>d</a:t>
            </a:r>
            <a:r>
              <a:rPr sz="2000" spc="-20" dirty="0">
                <a:solidFill>
                  <a:srgbClr val="000098"/>
                </a:solidFill>
                <a:latin typeface="Times New Roman"/>
                <a:cs typeface="Times New Roman"/>
              </a:rPr>
              <a:t>a</a:t>
            </a:r>
            <a:r>
              <a:rPr sz="2000" dirty="0">
                <a:solidFill>
                  <a:srgbClr val="000098"/>
                </a:solidFill>
                <a:latin typeface="Times New Roman"/>
                <a:cs typeface="Times New Roman"/>
              </a:rPr>
              <a:t>ns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la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lause</a:t>
            </a:r>
            <a:r>
              <a:rPr sz="2000" spc="-15" dirty="0">
                <a:solidFill>
                  <a:srgbClr val="000098"/>
                </a:solidFill>
                <a:latin typeface="Times New Roman"/>
                <a:cs typeface="Times New Roman"/>
              </a:rPr>
              <a:t> </a:t>
            </a:r>
            <a:r>
              <a:rPr sz="2000" spc="5" dirty="0">
                <a:solidFill>
                  <a:srgbClr val="000098"/>
                </a:solidFill>
                <a:latin typeface="Times New Roman"/>
                <a:cs typeface="Times New Roman"/>
              </a:rPr>
              <a:t>S</a:t>
            </a:r>
            <a:r>
              <a:rPr sz="2000" spc="-15" dirty="0">
                <a:solidFill>
                  <a:srgbClr val="000098"/>
                </a:solidFill>
                <a:latin typeface="Times New Roman"/>
                <a:cs typeface="Times New Roman"/>
              </a:rPr>
              <a:t>E</a:t>
            </a:r>
            <a:r>
              <a:rPr sz="2000" spc="-60" dirty="0">
                <a:solidFill>
                  <a:srgbClr val="000098"/>
                </a:solidFill>
                <a:latin typeface="Times New Roman"/>
                <a:cs typeface="Times New Roman"/>
              </a:rPr>
              <a:t>L</a:t>
            </a:r>
            <a:r>
              <a:rPr sz="2000" spc="-15" dirty="0">
                <a:solidFill>
                  <a:srgbClr val="000098"/>
                </a:solidFill>
                <a:latin typeface="Times New Roman"/>
                <a:cs typeface="Times New Roman"/>
              </a:rPr>
              <a:t>ECT</a:t>
            </a:r>
            <a:r>
              <a:rPr sz="2000" spc="55" dirty="0">
                <a:solidFill>
                  <a:srgbClr val="000098"/>
                </a:solidFill>
                <a:latin typeface="Times New Roman"/>
                <a:cs typeface="Times New Roman"/>
              </a:rPr>
              <a:t> </a:t>
            </a:r>
            <a:r>
              <a:rPr sz="2000" spc="-10" dirty="0">
                <a:solidFill>
                  <a:srgbClr val="000098"/>
                </a:solidFill>
                <a:latin typeface="Times New Roman"/>
                <a:cs typeface="Times New Roman"/>
              </a:rPr>
              <a:t>qui</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ne</a:t>
            </a:r>
            <a:r>
              <a:rPr sz="2000" spc="10" dirty="0">
                <a:solidFill>
                  <a:srgbClr val="000098"/>
                </a:solidFill>
                <a:latin typeface="Times New Roman"/>
                <a:cs typeface="Times New Roman"/>
              </a:rPr>
              <a:t> </a:t>
            </a:r>
            <a:r>
              <a:rPr sz="2000" spc="-15" dirty="0">
                <a:solidFill>
                  <a:srgbClr val="000098"/>
                </a:solidFill>
                <a:latin typeface="Times New Roman"/>
                <a:cs typeface="Times New Roman"/>
              </a:rPr>
              <a:t>son</a:t>
            </a:r>
            <a:r>
              <a:rPr sz="2000" spc="-10" dirty="0">
                <a:solidFill>
                  <a:srgbClr val="000098"/>
                </a:solidFill>
                <a:latin typeface="Times New Roman"/>
                <a:cs typeface="Times New Roman"/>
              </a:rPr>
              <a:t>t</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p</a:t>
            </a:r>
            <a:r>
              <a:rPr sz="2000" spc="-20" dirty="0">
                <a:solidFill>
                  <a:srgbClr val="000098"/>
                </a:solidFill>
                <a:latin typeface="Times New Roman"/>
                <a:cs typeface="Times New Roman"/>
              </a:rPr>
              <a:t>a</a:t>
            </a:r>
            <a:r>
              <a:rPr sz="2000" dirty="0">
                <a:solidFill>
                  <a:srgbClr val="000098"/>
                </a:solidFill>
                <a:latin typeface="Times New Roman"/>
                <a:cs typeface="Times New Roman"/>
              </a:rPr>
              <a:t>s imp</a:t>
            </a:r>
            <a:r>
              <a:rPr sz="2000" spc="5" dirty="0">
                <a:solidFill>
                  <a:srgbClr val="000098"/>
                </a:solidFill>
                <a:latin typeface="Times New Roman"/>
                <a:cs typeface="Times New Roman"/>
              </a:rPr>
              <a:t>l</a:t>
            </a:r>
            <a:r>
              <a:rPr sz="2000" dirty="0">
                <a:solidFill>
                  <a:srgbClr val="000098"/>
                </a:solidFill>
                <a:latin typeface="Times New Roman"/>
                <a:cs typeface="Times New Roman"/>
              </a:rPr>
              <a:t>iqu</a:t>
            </a:r>
            <a:r>
              <a:rPr sz="2000" spc="-10" dirty="0">
                <a:solidFill>
                  <a:srgbClr val="000098"/>
                </a:solidFill>
                <a:latin typeface="Times New Roman"/>
                <a:cs typeface="Times New Roman"/>
              </a:rPr>
              <a:t>é</a:t>
            </a:r>
            <a:r>
              <a:rPr sz="2000" dirty="0">
                <a:solidFill>
                  <a:srgbClr val="000098"/>
                </a:solidFill>
                <a:latin typeface="Times New Roman"/>
                <a:cs typeface="Times New Roman"/>
              </a:rPr>
              <a:t>s </a:t>
            </a:r>
            <a:r>
              <a:rPr sz="2000" spc="-60" dirty="0">
                <a:solidFill>
                  <a:srgbClr val="000098"/>
                </a:solidFill>
                <a:latin typeface="Times New Roman"/>
                <a:cs typeface="Times New Roman"/>
              </a:rPr>
              <a:t> </a:t>
            </a:r>
            <a:r>
              <a:rPr sz="2000" dirty="0">
                <a:solidFill>
                  <a:srgbClr val="000098"/>
                </a:solidFill>
                <a:latin typeface="Times New Roman"/>
                <a:cs typeface="Times New Roman"/>
              </a:rPr>
              <a:t>d</a:t>
            </a:r>
            <a:r>
              <a:rPr sz="2000" spc="-10" dirty="0">
                <a:solidFill>
                  <a:srgbClr val="000098"/>
                </a:solidFill>
                <a:latin typeface="Times New Roman"/>
                <a:cs typeface="Times New Roman"/>
              </a:rPr>
              <a:t>a</a:t>
            </a:r>
            <a:r>
              <a:rPr sz="2000" dirty="0">
                <a:solidFill>
                  <a:srgbClr val="000098"/>
                </a:solidFill>
                <a:latin typeface="Times New Roman"/>
                <a:cs typeface="Times New Roman"/>
              </a:rPr>
              <a:t>ns la</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c</a:t>
            </a:r>
            <a:r>
              <a:rPr sz="2000" dirty="0">
                <a:solidFill>
                  <a:srgbClr val="000098"/>
                </a:solidFill>
                <a:latin typeface="Times New Roman"/>
                <a:cs typeface="Times New Roman"/>
              </a:rPr>
              <a:t>la</a:t>
            </a:r>
            <a:r>
              <a:rPr sz="2000" spc="-10" dirty="0">
                <a:solidFill>
                  <a:srgbClr val="000098"/>
                </a:solidFill>
                <a:latin typeface="Times New Roman"/>
                <a:cs typeface="Times New Roman"/>
              </a:rPr>
              <a:t>u</a:t>
            </a:r>
            <a:r>
              <a:rPr sz="2000" spc="-5" dirty="0">
                <a:solidFill>
                  <a:srgbClr val="000098"/>
                </a:solidFill>
                <a:latin typeface="Times New Roman"/>
                <a:cs typeface="Times New Roman"/>
              </a:rPr>
              <a:t>s</a:t>
            </a:r>
            <a:r>
              <a:rPr sz="2000" dirty="0">
                <a:solidFill>
                  <a:srgbClr val="000098"/>
                </a:solidFill>
                <a:latin typeface="Times New Roman"/>
                <a:cs typeface="Times New Roman"/>
              </a:rPr>
              <a:t>e	</a:t>
            </a:r>
            <a:r>
              <a:rPr sz="2000" spc="-10" dirty="0">
                <a:solidFill>
                  <a:srgbClr val="000098"/>
                </a:solidFill>
                <a:latin typeface="Times New Roman"/>
                <a:cs typeface="Times New Roman"/>
              </a:rPr>
              <a:t>G</a:t>
            </a:r>
            <a:r>
              <a:rPr sz="2000" dirty="0">
                <a:solidFill>
                  <a:srgbClr val="000098"/>
                </a:solidFill>
                <a:latin typeface="Times New Roman"/>
                <a:cs typeface="Times New Roman"/>
              </a:rPr>
              <a:t>RO</a:t>
            </a:r>
            <a:r>
              <a:rPr sz="2000" spc="-10" dirty="0">
                <a:solidFill>
                  <a:srgbClr val="000098"/>
                </a:solidFill>
                <a:latin typeface="Times New Roman"/>
                <a:cs typeface="Times New Roman"/>
              </a:rPr>
              <a:t>U</a:t>
            </a:r>
            <a:r>
              <a:rPr sz="2000" dirty="0">
                <a:solidFill>
                  <a:srgbClr val="000098"/>
                </a:solidFill>
                <a:latin typeface="Times New Roman"/>
                <a:cs typeface="Times New Roman"/>
              </a:rPr>
              <a:t>P</a:t>
            </a:r>
            <a:r>
              <a:rPr sz="2000" spc="20" dirty="0">
                <a:solidFill>
                  <a:srgbClr val="000098"/>
                </a:solidFill>
                <a:latin typeface="Times New Roman"/>
                <a:cs typeface="Times New Roman"/>
              </a:rPr>
              <a:t> </a:t>
            </a:r>
            <a:r>
              <a:rPr sz="2000" spc="-20" dirty="0">
                <a:solidFill>
                  <a:srgbClr val="000098"/>
                </a:solidFill>
                <a:latin typeface="Times New Roman"/>
                <a:cs typeface="Times New Roman"/>
              </a:rPr>
              <a:t>B</a:t>
            </a:r>
            <a:r>
              <a:rPr sz="2000" dirty="0">
                <a:solidFill>
                  <a:srgbClr val="000098"/>
                </a:solidFill>
                <a:latin typeface="Times New Roman"/>
                <a:cs typeface="Times New Roman"/>
              </a:rPr>
              <a:t>Y</a:t>
            </a:r>
            <a:r>
              <a:rPr sz="2000" spc="10" dirty="0">
                <a:solidFill>
                  <a:srgbClr val="000098"/>
                </a:solidFill>
                <a:latin typeface="Times New Roman"/>
                <a:cs typeface="Times New Roman"/>
              </a:rPr>
              <a:t> </a:t>
            </a:r>
            <a:r>
              <a:rPr sz="2000" dirty="0">
                <a:solidFill>
                  <a:srgbClr val="000098"/>
                </a:solidFill>
                <a:latin typeface="Times New Roman"/>
                <a:cs typeface="Times New Roman"/>
              </a:rPr>
              <a:t>doiv</a:t>
            </a:r>
            <a:r>
              <a:rPr sz="2000" spc="-10" dirty="0">
                <a:solidFill>
                  <a:srgbClr val="000098"/>
                </a:solidFill>
                <a:latin typeface="Times New Roman"/>
                <a:cs typeface="Times New Roman"/>
              </a:rPr>
              <a:t>e</a:t>
            </a:r>
            <a:r>
              <a:rPr sz="2000" dirty="0">
                <a:solidFill>
                  <a:srgbClr val="000098"/>
                </a:solidFill>
                <a:latin typeface="Times New Roman"/>
                <a:cs typeface="Times New Roman"/>
              </a:rPr>
              <a:t>nt</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ê</a:t>
            </a:r>
            <a:r>
              <a:rPr sz="2000" dirty="0">
                <a:solidFill>
                  <a:srgbClr val="000098"/>
                </a:solidFill>
                <a:latin typeface="Times New Roman"/>
                <a:cs typeface="Times New Roman"/>
              </a:rPr>
              <a:t>tre</a:t>
            </a:r>
            <a:r>
              <a:rPr sz="2000" spc="5" dirty="0">
                <a:solidFill>
                  <a:srgbClr val="000098"/>
                </a:solidFill>
                <a:latin typeface="Times New Roman"/>
                <a:cs typeface="Times New Roman"/>
              </a:rPr>
              <a:t> </a:t>
            </a:r>
            <a:r>
              <a:rPr sz="2000" dirty="0">
                <a:solidFill>
                  <a:srgbClr val="000098"/>
                </a:solidFill>
                <a:latin typeface="Times New Roman"/>
                <a:cs typeface="Times New Roman"/>
              </a:rPr>
              <a:t>in</a:t>
            </a:r>
            <a:r>
              <a:rPr sz="2000" spc="-10" dirty="0">
                <a:solidFill>
                  <a:srgbClr val="000098"/>
                </a:solidFill>
                <a:latin typeface="Times New Roman"/>
                <a:cs typeface="Times New Roman"/>
              </a:rPr>
              <a:t>c</a:t>
            </a:r>
            <a:r>
              <a:rPr sz="2000" dirty="0">
                <a:solidFill>
                  <a:srgbClr val="000098"/>
                </a:solidFill>
                <a:latin typeface="Times New Roman"/>
                <a:cs typeface="Times New Roman"/>
              </a:rPr>
              <a:t>lus</a:t>
            </a:r>
            <a:r>
              <a:rPr sz="2000" spc="-20" dirty="0">
                <a:solidFill>
                  <a:srgbClr val="000098"/>
                </a:solidFill>
                <a:latin typeface="Times New Roman"/>
                <a:cs typeface="Times New Roman"/>
              </a:rPr>
              <a:t> </a:t>
            </a:r>
            <a:r>
              <a:rPr sz="2000" dirty="0">
                <a:solidFill>
                  <a:srgbClr val="000098"/>
                </a:solidFill>
                <a:latin typeface="Times New Roman"/>
                <a:cs typeface="Times New Roman"/>
              </a:rPr>
              <a:t>d</a:t>
            </a:r>
            <a:r>
              <a:rPr sz="2000" spc="-10" dirty="0">
                <a:solidFill>
                  <a:srgbClr val="000098"/>
                </a:solidFill>
                <a:latin typeface="Times New Roman"/>
                <a:cs typeface="Times New Roman"/>
              </a:rPr>
              <a:t>a</a:t>
            </a:r>
            <a:r>
              <a:rPr sz="2000" dirty="0">
                <a:solidFill>
                  <a:srgbClr val="000098"/>
                </a:solidFill>
                <a:latin typeface="Times New Roman"/>
                <a:cs typeface="Times New Roman"/>
              </a:rPr>
              <a:t>ns une </a:t>
            </a:r>
            <a:r>
              <a:rPr sz="2000" spc="-10" dirty="0">
                <a:solidFill>
                  <a:srgbClr val="000098"/>
                </a:solidFill>
                <a:latin typeface="Times New Roman"/>
                <a:cs typeface="Times New Roman"/>
              </a:rPr>
              <a:t>op</a:t>
            </a:r>
            <a:r>
              <a:rPr sz="2000" spc="-20" dirty="0">
                <a:solidFill>
                  <a:srgbClr val="000098"/>
                </a:solidFill>
                <a:latin typeface="Times New Roman"/>
                <a:cs typeface="Times New Roman"/>
              </a:rPr>
              <a:t>é</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r>
              <a:rPr sz="2000" spc="-20" dirty="0">
                <a:solidFill>
                  <a:srgbClr val="000098"/>
                </a:solidFill>
                <a:latin typeface="Times New Roman"/>
                <a:cs typeface="Times New Roman"/>
              </a:rPr>
              <a:t> </a:t>
            </a:r>
            <a:r>
              <a:rPr sz="2000" dirty="0">
                <a:solidFill>
                  <a:srgbClr val="000098"/>
                </a:solidFill>
                <a:latin typeface="Times New Roman"/>
                <a:cs typeface="Times New Roman"/>
              </a:rPr>
              <a:t>d</a:t>
            </a:r>
            <a:r>
              <a:rPr sz="2000" spc="-25" dirty="0">
                <a:solidFill>
                  <a:srgbClr val="000098"/>
                </a:solidFill>
                <a:latin typeface="Times New Roman"/>
                <a:cs typeface="Times New Roman"/>
              </a:rPr>
              <a:t>'</a:t>
            </a:r>
            <a:r>
              <a:rPr sz="2000" spc="-20" dirty="0">
                <a:solidFill>
                  <a:srgbClr val="000098"/>
                </a:solidFill>
                <a:latin typeface="Times New Roman"/>
                <a:cs typeface="Times New Roman"/>
              </a:rPr>
              <a:t>ag</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éga</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endParaRPr sz="2000" dirty="0">
              <a:latin typeface="Times New Roman"/>
              <a:cs typeface="Times New Roman"/>
            </a:endParaRPr>
          </a:p>
          <a:p>
            <a:pPr marL="1155700" marR="4177029" lvl="2" indent="-228600">
              <a:spcBef>
                <a:spcPts val="800"/>
              </a:spcBef>
              <a:buSzPct val="80555"/>
              <a:buFont typeface="Times New Roman"/>
              <a:buChar char="•"/>
              <a:tabLst>
                <a:tab pos="1156335" algn="l"/>
                <a:tab pos="1841500" algn="l"/>
                <a:tab pos="2113915" algn="l"/>
                <a:tab pos="2796540" algn="l"/>
              </a:tabLst>
            </a:pPr>
            <a:r>
              <a:rPr spc="-5" dirty="0">
                <a:solidFill>
                  <a:srgbClr val="000098"/>
                </a:solidFill>
                <a:latin typeface="Courier New"/>
                <a:cs typeface="Courier New"/>
              </a:rPr>
              <a:t>SELEC</a:t>
            </a:r>
            <a:r>
              <a:rPr dirty="0">
                <a:solidFill>
                  <a:srgbClr val="000098"/>
                </a:solidFill>
                <a:latin typeface="Courier New"/>
                <a:cs typeface="Courier New"/>
              </a:rPr>
              <a:t>T</a:t>
            </a:r>
            <a:r>
              <a:rPr dirty="0">
                <a:solidFill>
                  <a:srgbClr val="000098"/>
                </a:solidFill>
                <a:latin typeface="Times New Roman"/>
                <a:cs typeface="Times New Roman"/>
              </a:rPr>
              <a:t>	</a:t>
            </a:r>
            <a:r>
              <a:rPr spc="-5" dirty="0">
                <a:solidFill>
                  <a:srgbClr val="000098"/>
                </a:solidFill>
                <a:latin typeface="Courier New"/>
                <a:cs typeface="Courier New"/>
              </a:rPr>
              <a:t>Pn</a:t>
            </a:r>
            <a:r>
              <a:rPr spc="-25" dirty="0">
                <a:solidFill>
                  <a:srgbClr val="000098"/>
                </a:solidFill>
                <a:latin typeface="Courier New"/>
                <a:cs typeface="Courier New"/>
              </a:rPr>
              <a:t>o</a:t>
            </a:r>
            <a:r>
              <a:rPr dirty="0">
                <a:solidFill>
                  <a:srgbClr val="000098"/>
                </a:solidFill>
                <a:latin typeface="Courier New"/>
                <a:cs typeface="Courier New"/>
              </a:rPr>
              <a:t>,</a:t>
            </a:r>
            <a:r>
              <a:rPr dirty="0">
                <a:solidFill>
                  <a:srgbClr val="000098"/>
                </a:solidFill>
                <a:latin typeface="Times New Roman"/>
                <a:cs typeface="Times New Roman"/>
              </a:rPr>
              <a:t>	</a:t>
            </a:r>
            <a:r>
              <a:rPr spc="-5" dirty="0">
                <a:solidFill>
                  <a:srgbClr val="000098"/>
                </a:solidFill>
                <a:latin typeface="Courier New"/>
                <a:cs typeface="Courier New"/>
              </a:rPr>
              <a:t>c</a:t>
            </a:r>
            <a:r>
              <a:rPr spc="-20" dirty="0">
                <a:solidFill>
                  <a:srgbClr val="000098"/>
                </a:solidFill>
                <a:latin typeface="Courier New"/>
                <a:cs typeface="Courier New"/>
              </a:rPr>
              <a:t>o</a:t>
            </a:r>
            <a:r>
              <a:rPr spc="-5" dirty="0">
                <a:solidFill>
                  <a:srgbClr val="000098"/>
                </a:solidFill>
                <a:latin typeface="Courier New"/>
                <a:cs typeface="Courier New"/>
              </a:rPr>
              <a:t>unt</a:t>
            </a:r>
            <a:r>
              <a:rPr spc="-20" dirty="0">
                <a:solidFill>
                  <a:srgbClr val="000098"/>
                </a:solidFill>
                <a:latin typeface="Courier New"/>
                <a:cs typeface="Courier New"/>
              </a:rPr>
              <a:t>(E</a:t>
            </a:r>
            <a:r>
              <a:rPr spc="-5" dirty="0">
                <a:solidFill>
                  <a:srgbClr val="000098"/>
                </a:solidFill>
                <a:latin typeface="Courier New"/>
                <a:cs typeface="Courier New"/>
              </a:rPr>
              <a:t>n</a:t>
            </a:r>
            <a:r>
              <a:rPr dirty="0">
                <a:solidFill>
                  <a:srgbClr val="000098"/>
                </a:solidFill>
                <a:latin typeface="Courier New"/>
                <a:cs typeface="Courier New"/>
              </a:rPr>
              <a:t>o)</a:t>
            </a:r>
            <a:r>
              <a:rPr dirty="0">
                <a:solidFill>
                  <a:srgbClr val="000098"/>
                </a:solidFill>
                <a:latin typeface="Times New Roman"/>
                <a:cs typeface="Times New Roman"/>
              </a:rPr>
              <a:t> </a:t>
            </a:r>
            <a:r>
              <a:rPr spc="-5" dirty="0" smtClean="0">
                <a:solidFill>
                  <a:srgbClr val="000098"/>
                </a:solidFill>
                <a:latin typeface="Courier New"/>
                <a:cs typeface="Courier New"/>
              </a:rPr>
              <a:t>FRO</a:t>
            </a:r>
            <a:r>
              <a:rPr dirty="0" smtClean="0">
                <a:solidFill>
                  <a:srgbClr val="000098"/>
                </a:solidFill>
                <a:latin typeface="Courier New"/>
                <a:cs typeface="Courier New"/>
              </a:rPr>
              <a:t>M</a:t>
            </a:r>
            <a:r>
              <a:rPr lang="fr-FR" dirty="0">
                <a:solidFill>
                  <a:srgbClr val="000098"/>
                </a:solidFill>
                <a:latin typeface="Times New Roman"/>
                <a:cs typeface="Times New Roman"/>
              </a:rPr>
              <a:t> </a:t>
            </a:r>
            <a:r>
              <a:rPr spc="-20" dirty="0" smtClean="0">
                <a:solidFill>
                  <a:srgbClr val="000098"/>
                </a:solidFill>
                <a:latin typeface="Courier New"/>
                <a:cs typeface="Courier New"/>
              </a:rPr>
              <a:t>W</a:t>
            </a:r>
            <a:r>
              <a:rPr spc="-5" dirty="0" smtClean="0">
                <a:solidFill>
                  <a:srgbClr val="000098"/>
                </a:solidFill>
                <a:latin typeface="Courier New"/>
                <a:cs typeface="Courier New"/>
              </a:rPr>
              <a:t>orks</a:t>
            </a:r>
            <a:endParaRPr dirty="0">
              <a:latin typeface="Courier New"/>
              <a:cs typeface="Courier New"/>
            </a:endParaRPr>
          </a:p>
          <a:p>
            <a:pPr marL="1155700">
              <a:tabLst>
                <a:tab pos="1976120" algn="l"/>
                <a:tab pos="2388235" algn="l"/>
              </a:tabLst>
            </a:pPr>
            <a:r>
              <a:rPr spc="-5" dirty="0">
                <a:solidFill>
                  <a:srgbClr val="000098"/>
                </a:solidFill>
                <a:latin typeface="Courier New"/>
                <a:cs typeface="Courier New"/>
              </a:rPr>
              <a:t>GROU</a:t>
            </a:r>
            <a:r>
              <a:rPr dirty="0">
                <a:solidFill>
                  <a:srgbClr val="000098"/>
                </a:solidFill>
                <a:latin typeface="Courier New"/>
                <a:cs typeface="Courier New"/>
              </a:rPr>
              <a:t>P</a:t>
            </a:r>
            <a:r>
              <a:rPr dirty="0">
                <a:solidFill>
                  <a:srgbClr val="000098"/>
                </a:solidFill>
                <a:latin typeface="Times New Roman"/>
                <a:cs typeface="Times New Roman"/>
              </a:rPr>
              <a:t>	</a:t>
            </a:r>
            <a:r>
              <a:rPr spc="-5" dirty="0">
                <a:solidFill>
                  <a:srgbClr val="000098"/>
                </a:solidFill>
                <a:latin typeface="Courier New"/>
                <a:cs typeface="Courier New"/>
              </a:rPr>
              <a:t>B</a:t>
            </a:r>
            <a:r>
              <a:rPr dirty="0">
                <a:solidFill>
                  <a:srgbClr val="000098"/>
                </a:solidFill>
                <a:latin typeface="Courier New"/>
                <a:cs typeface="Courier New"/>
              </a:rPr>
              <a:t>Y</a:t>
            </a:r>
            <a:r>
              <a:rPr dirty="0">
                <a:solidFill>
                  <a:srgbClr val="000098"/>
                </a:solidFill>
                <a:latin typeface="Times New Roman"/>
                <a:cs typeface="Times New Roman"/>
              </a:rPr>
              <a:t>	</a:t>
            </a:r>
            <a:r>
              <a:rPr spc="-20" dirty="0">
                <a:solidFill>
                  <a:srgbClr val="000098"/>
                </a:solidFill>
                <a:latin typeface="Courier New"/>
                <a:cs typeface="Courier New"/>
              </a:rPr>
              <a:t>P</a:t>
            </a:r>
            <a:r>
              <a:rPr spc="-5" dirty="0">
                <a:solidFill>
                  <a:srgbClr val="000098"/>
                </a:solidFill>
                <a:latin typeface="Courier New"/>
                <a:cs typeface="Courier New"/>
              </a:rPr>
              <a:t>n</a:t>
            </a:r>
            <a:r>
              <a:rPr dirty="0">
                <a:solidFill>
                  <a:srgbClr val="000098"/>
                </a:solidFill>
                <a:latin typeface="Courier New"/>
                <a:cs typeface="Courier New"/>
              </a:rPr>
              <a:t>o;</a:t>
            </a:r>
            <a:endParaRPr dirty="0">
              <a:latin typeface="Courier New"/>
              <a:cs typeface="Courier New"/>
            </a:endParaRPr>
          </a:p>
          <a:p>
            <a:pPr marL="355600" indent="-342900">
              <a:spcBef>
                <a:spcPts val="980"/>
              </a:spcBef>
              <a:buClr>
                <a:srgbClr val="000098"/>
              </a:buClr>
              <a:buFont typeface="Times New Roman"/>
              <a:buChar char="•"/>
              <a:tabLst>
                <a:tab pos="356235" algn="l"/>
              </a:tabLst>
            </a:pPr>
            <a:r>
              <a:rPr sz="2400" spc="-5" dirty="0">
                <a:solidFill>
                  <a:srgbClr val="000098"/>
                </a:solidFill>
                <a:latin typeface="Times New Roman"/>
                <a:cs typeface="Times New Roman"/>
              </a:rPr>
              <a:t>Sé</a:t>
            </a:r>
            <a:r>
              <a:rPr sz="2400" spc="-10" dirty="0">
                <a:solidFill>
                  <a:srgbClr val="000098"/>
                </a:solidFill>
                <a:latin typeface="Times New Roman"/>
                <a:cs typeface="Times New Roman"/>
              </a:rPr>
              <a:t>l</a:t>
            </a:r>
            <a:r>
              <a:rPr sz="2400" dirty="0">
                <a:solidFill>
                  <a:srgbClr val="000098"/>
                </a:solidFill>
                <a:latin typeface="Times New Roman"/>
                <a:cs typeface="Times New Roman"/>
              </a:rPr>
              <a:t>e</a:t>
            </a:r>
            <a:r>
              <a:rPr sz="2400" spc="-15" dirty="0">
                <a:solidFill>
                  <a:srgbClr val="000098"/>
                </a:solidFill>
                <a:latin typeface="Times New Roman"/>
                <a:cs typeface="Times New Roman"/>
              </a:rPr>
              <a:t>c</a:t>
            </a:r>
            <a:r>
              <a:rPr sz="2400" spc="-10" dirty="0">
                <a:solidFill>
                  <a:srgbClr val="000098"/>
                </a:solidFill>
                <a:latin typeface="Times New Roman"/>
                <a:cs typeface="Times New Roman"/>
              </a:rPr>
              <a:t>ti</a:t>
            </a:r>
            <a:r>
              <a:rPr sz="2400" dirty="0">
                <a:solidFill>
                  <a:srgbClr val="000098"/>
                </a:solidFill>
                <a:latin typeface="Times New Roman"/>
                <a:cs typeface="Times New Roman"/>
              </a:rPr>
              <a:t>on d</a:t>
            </a:r>
            <a:r>
              <a:rPr sz="2400" spc="-15" dirty="0">
                <a:solidFill>
                  <a:srgbClr val="000098"/>
                </a:solidFill>
                <a:latin typeface="Times New Roman"/>
                <a:cs typeface="Times New Roman"/>
              </a:rPr>
              <a:t>e</a:t>
            </a:r>
            <a:r>
              <a:rPr sz="2400" dirty="0">
                <a:solidFill>
                  <a:srgbClr val="000098"/>
                </a:solidFill>
                <a:latin typeface="Times New Roman"/>
                <a:cs typeface="Times New Roman"/>
              </a:rPr>
              <a:t>s</a:t>
            </a:r>
            <a:r>
              <a:rPr sz="2400" spc="5" dirty="0">
                <a:solidFill>
                  <a:srgbClr val="000098"/>
                </a:solidFill>
                <a:latin typeface="Times New Roman"/>
                <a:cs typeface="Times New Roman"/>
              </a:rPr>
              <a:t> </a:t>
            </a:r>
            <a:r>
              <a:rPr sz="2400" spc="-10" dirty="0">
                <a:solidFill>
                  <a:srgbClr val="000098"/>
                </a:solidFill>
                <a:latin typeface="Times New Roman"/>
                <a:cs typeface="Times New Roman"/>
              </a:rPr>
              <a:t>t</a:t>
            </a:r>
            <a:r>
              <a:rPr sz="2400" dirty="0">
                <a:solidFill>
                  <a:srgbClr val="000098"/>
                </a:solidFill>
                <a:latin typeface="Times New Roman"/>
                <a:cs typeface="Times New Roman"/>
              </a:rPr>
              <a:t>up</a:t>
            </a:r>
            <a:r>
              <a:rPr sz="2400" spc="-10" dirty="0">
                <a:solidFill>
                  <a:srgbClr val="000098"/>
                </a:solidFill>
                <a:latin typeface="Times New Roman"/>
                <a:cs typeface="Times New Roman"/>
              </a:rPr>
              <a:t>l</a:t>
            </a:r>
            <a:r>
              <a:rPr sz="2400" dirty="0">
                <a:solidFill>
                  <a:srgbClr val="000098"/>
                </a:solidFill>
                <a:latin typeface="Times New Roman"/>
                <a:cs typeface="Times New Roman"/>
              </a:rPr>
              <a:t>es</a:t>
            </a:r>
            <a:endParaRPr sz="2400" dirty="0">
              <a:latin typeface="Times New Roman"/>
              <a:cs typeface="Times New Roman"/>
            </a:endParaRPr>
          </a:p>
          <a:p>
            <a:pPr marL="754380" lvl="1" indent="-284480">
              <a:spcBef>
                <a:spcPts val="1540"/>
              </a:spcBef>
              <a:buSzPct val="75000"/>
              <a:buFont typeface="Wingdings"/>
              <a:buChar char=""/>
              <a:tabLst>
                <a:tab pos="755015" algn="l"/>
              </a:tabLst>
            </a:pPr>
            <a:r>
              <a:rPr sz="2000" spc="-60" dirty="0">
                <a:solidFill>
                  <a:srgbClr val="000098"/>
                </a:solidFill>
                <a:latin typeface="Times New Roman"/>
                <a:cs typeface="Times New Roman"/>
              </a:rPr>
              <a:t>L</a:t>
            </a:r>
            <a:r>
              <a:rPr sz="2000" spc="-10" dirty="0">
                <a:solidFill>
                  <a:srgbClr val="000098"/>
                </a:solidFill>
                <a:latin typeface="Times New Roman"/>
                <a:cs typeface="Times New Roman"/>
              </a:rPr>
              <a:t>a</a:t>
            </a:r>
            <a:r>
              <a:rPr sz="2000" spc="30" dirty="0">
                <a:solidFill>
                  <a:srgbClr val="000098"/>
                </a:solidFill>
                <a:latin typeface="Times New Roman"/>
                <a:cs typeface="Times New Roman"/>
              </a:rPr>
              <a:t>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lause</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W</a:t>
            </a:r>
            <a:r>
              <a:rPr sz="2000" spc="-5" dirty="0">
                <a:solidFill>
                  <a:srgbClr val="000098"/>
                </a:solidFill>
                <a:latin typeface="Times New Roman"/>
                <a:cs typeface="Times New Roman"/>
              </a:rPr>
              <a:t>H</a:t>
            </a:r>
            <a:r>
              <a:rPr sz="2000" spc="-10" dirty="0">
                <a:solidFill>
                  <a:srgbClr val="000098"/>
                </a:solidFill>
                <a:latin typeface="Times New Roman"/>
                <a:cs typeface="Times New Roman"/>
              </a:rPr>
              <a:t>E</a:t>
            </a:r>
            <a:r>
              <a:rPr sz="2000" spc="-15" dirty="0">
                <a:solidFill>
                  <a:srgbClr val="000098"/>
                </a:solidFill>
                <a:latin typeface="Times New Roman"/>
                <a:cs typeface="Times New Roman"/>
              </a:rPr>
              <a:t>RE</a:t>
            </a:r>
            <a:r>
              <a:rPr sz="2000" dirty="0">
                <a:solidFill>
                  <a:srgbClr val="000098"/>
                </a:solidFill>
                <a:latin typeface="Times New Roman"/>
                <a:cs typeface="Times New Roman"/>
              </a:rPr>
              <a:t> </a:t>
            </a:r>
            <a:r>
              <a:rPr sz="2000" spc="-10" dirty="0">
                <a:solidFill>
                  <a:srgbClr val="000098"/>
                </a:solidFill>
                <a:latin typeface="Times New Roman"/>
                <a:cs typeface="Times New Roman"/>
              </a:rPr>
              <a:t>pe</a:t>
            </a:r>
            <a:r>
              <a:rPr sz="2000" spc="-20" dirty="0">
                <a:solidFill>
                  <a:srgbClr val="000098"/>
                </a:solidFill>
                <a:latin typeface="Times New Roman"/>
                <a:cs typeface="Times New Roman"/>
              </a:rPr>
              <a:t>r</a:t>
            </a:r>
            <a:r>
              <a:rPr sz="2000" spc="-10" dirty="0">
                <a:solidFill>
                  <a:srgbClr val="000098"/>
                </a:solidFill>
                <a:latin typeface="Times New Roman"/>
                <a:cs typeface="Times New Roman"/>
              </a:rPr>
              <a:t>met</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de</a:t>
            </a:r>
            <a:r>
              <a:rPr sz="2000" spc="10" dirty="0">
                <a:solidFill>
                  <a:srgbClr val="000098"/>
                </a:solidFill>
                <a:latin typeface="Times New Roman"/>
                <a:cs typeface="Times New Roman"/>
              </a:rPr>
              <a:t> </a:t>
            </a:r>
            <a:r>
              <a:rPr sz="2000" spc="-15" dirty="0">
                <a:solidFill>
                  <a:srgbClr val="000098"/>
                </a:solidFill>
                <a:latin typeface="Times New Roman"/>
                <a:cs typeface="Times New Roman"/>
              </a:rPr>
              <a:t>sél</a:t>
            </a:r>
            <a:r>
              <a:rPr sz="2000" spc="-20" dirty="0">
                <a:solidFill>
                  <a:srgbClr val="000098"/>
                </a:solidFill>
                <a:latin typeface="Times New Roman"/>
                <a:cs typeface="Times New Roman"/>
              </a:rPr>
              <a:t>ec</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i</a:t>
            </a:r>
            <a:r>
              <a:rPr sz="2000" spc="-10" dirty="0">
                <a:solidFill>
                  <a:srgbClr val="000098"/>
                </a:solidFill>
                <a:latin typeface="Times New Roman"/>
                <a:cs typeface="Times New Roman"/>
              </a:rPr>
              <a:t>onn</a:t>
            </a:r>
            <a:r>
              <a:rPr sz="2000" spc="-20" dirty="0">
                <a:solidFill>
                  <a:srgbClr val="000098"/>
                </a:solidFill>
                <a:latin typeface="Times New Roman"/>
                <a:cs typeface="Times New Roman"/>
              </a:rPr>
              <a:t>e</a:t>
            </a:r>
            <a:r>
              <a:rPr sz="2000" dirty="0">
                <a:solidFill>
                  <a:srgbClr val="000098"/>
                </a:solidFill>
                <a:latin typeface="Times New Roman"/>
                <a:cs typeface="Times New Roman"/>
              </a:rPr>
              <a:t>r</a:t>
            </a:r>
            <a:r>
              <a:rPr sz="2000" spc="-30" dirty="0">
                <a:solidFill>
                  <a:srgbClr val="000098"/>
                </a:solidFill>
                <a:latin typeface="Times New Roman"/>
                <a:cs typeface="Times New Roman"/>
              </a:rPr>
              <a:t> </a:t>
            </a:r>
            <a:r>
              <a:rPr sz="2000" spc="-10" dirty="0">
                <a:solidFill>
                  <a:srgbClr val="000098"/>
                </a:solidFill>
                <a:latin typeface="Times New Roman"/>
                <a:cs typeface="Times New Roman"/>
              </a:rPr>
              <a:t>les</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20" dirty="0">
                <a:solidFill>
                  <a:srgbClr val="000098"/>
                </a:solidFill>
                <a:latin typeface="Times New Roman"/>
                <a:cs typeface="Times New Roman"/>
              </a:rPr>
              <a:t> a</a:t>
            </a:r>
            <a:r>
              <a:rPr sz="2000" spc="-10" dirty="0">
                <a:solidFill>
                  <a:srgbClr val="000098"/>
                </a:solidFill>
                <a:latin typeface="Times New Roman"/>
                <a:cs typeface="Times New Roman"/>
              </a:rPr>
              <a:t>pp</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rten</a:t>
            </a:r>
            <a:r>
              <a:rPr sz="2000" spc="-25" dirty="0">
                <a:solidFill>
                  <a:srgbClr val="000098"/>
                </a:solidFill>
                <a:latin typeface="Times New Roman"/>
                <a:cs typeface="Times New Roman"/>
              </a:rPr>
              <a:t>a</a:t>
            </a:r>
            <a:r>
              <a:rPr sz="2000" spc="-10" dirty="0">
                <a:solidFill>
                  <a:srgbClr val="000098"/>
                </a:solidFill>
                <a:latin typeface="Times New Roman"/>
                <a:cs typeface="Times New Roman"/>
              </a:rPr>
              <a:t>nt</a:t>
            </a:r>
            <a:r>
              <a:rPr sz="2000" spc="20" dirty="0">
                <a:solidFill>
                  <a:srgbClr val="000098"/>
                </a:solidFill>
                <a:latin typeface="Times New Roman"/>
                <a:cs typeface="Times New Roman"/>
              </a:rPr>
              <a:t> </a:t>
            </a:r>
            <a:r>
              <a:rPr sz="2000" spc="-20" dirty="0">
                <a:solidFill>
                  <a:srgbClr val="000098"/>
                </a:solidFill>
                <a:latin typeface="Times New Roman"/>
                <a:cs typeface="Times New Roman"/>
              </a:rPr>
              <a:t>a</a:t>
            </a:r>
            <a:r>
              <a:rPr sz="2000" dirty="0">
                <a:solidFill>
                  <a:srgbClr val="000098"/>
                </a:solidFill>
                <a:latin typeface="Times New Roman"/>
                <a:cs typeface="Times New Roman"/>
              </a:rPr>
              <a:t>ux</a:t>
            </a:r>
            <a:r>
              <a:rPr sz="2000" spc="-5" dirty="0">
                <a:solidFill>
                  <a:srgbClr val="000098"/>
                </a:solidFill>
                <a:latin typeface="Times New Roman"/>
                <a:cs typeface="Times New Roman"/>
              </a:rPr>
              <a:t> sou</a:t>
            </a:r>
            <a:r>
              <a:rPr sz="2000" spc="10" dirty="0">
                <a:solidFill>
                  <a:srgbClr val="000098"/>
                </a:solidFill>
                <a:latin typeface="Times New Roman"/>
                <a:cs typeface="Times New Roman"/>
              </a:rPr>
              <a:t>s</a:t>
            </a:r>
            <a:r>
              <a:rPr sz="2000" dirty="0">
                <a:solidFill>
                  <a:srgbClr val="000098"/>
                </a:solidFill>
                <a:latin typeface="Times New Roman"/>
                <a:cs typeface="Times New Roman"/>
              </a:rPr>
              <a:t>-</a:t>
            </a:r>
            <a:endParaRPr sz="2000" dirty="0">
              <a:latin typeface="Times New Roman"/>
              <a:cs typeface="Times New Roman"/>
            </a:endParaRPr>
          </a:p>
          <a:p>
            <a:pPr marL="754380"/>
            <a:r>
              <a:rPr sz="2000" dirty="0">
                <a:solidFill>
                  <a:srgbClr val="000098"/>
                </a:solidFill>
                <a:latin typeface="Times New Roman"/>
                <a:cs typeface="Times New Roman"/>
              </a:rPr>
              <a:t>ta</a:t>
            </a:r>
            <a:r>
              <a:rPr sz="2000" spc="-10" dirty="0">
                <a:solidFill>
                  <a:srgbClr val="000098"/>
                </a:solidFill>
                <a:latin typeface="Times New Roman"/>
                <a:cs typeface="Times New Roman"/>
              </a:rPr>
              <a:t>b</a:t>
            </a:r>
            <a:r>
              <a:rPr sz="2000" dirty="0">
                <a:solidFill>
                  <a:srgbClr val="000098"/>
                </a:solidFill>
                <a:latin typeface="Times New Roman"/>
                <a:cs typeface="Times New Roman"/>
              </a:rPr>
              <a:t>les.</a:t>
            </a:r>
            <a:r>
              <a:rPr sz="2000" spc="-30" dirty="0">
                <a:solidFill>
                  <a:srgbClr val="000098"/>
                </a:solidFill>
                <a:latin typeface="Times New Roman"/>
                <a:cs typeface="Times New Roman"/>
              </a:rPr>
              <a:t> </a:t>
            </a:r>
            <a:r>
              <a:rPr sz="2000" spc="-45" dirty="0">
                <a:solidFill>
                  <a:srgbClr val="000098"/>
                </a:solidFill>
                <a:latin typeface="Times New Roman"/>
                <a:cs typeface="Times New Roman"/>
              </a:rPr>
              <a:t>L</a:t>
            </a:r>
            <a:r>
              <a:rPr sz="2000" dirty="0">
                <a:solidFill>
                  <a:srgbClr val="000098"/>
                </a:solidFill>
                <a:latin typeface="Times New Roman"/>
                <a:cs typeface="Times New Roman"/>
              </a:rPr>
              <a:t>a</a:t>
            </a:r>
            <a:r>
              <a:rPr sz="2000" spc="25" dirty="0">
                <a:solidFill>
                  <a:srgbClr val="000098"/>
                </a:solidFill>
                <a:latin typeface="Times New Roman"/>
                <a:cs typeface="Times New Roman"/>
              </a:rPr>
              <a:t> </a:t>
            </a:r>
            <a:r>
              <a:rPr sz="2000" spc="-10" dirty="0">
                <a:solidFill>
                  <a:srgbClr val="000098"/>
                </a:solidFill>
                <a:latin typeface="Times New Roman"/>
                <a:cs typeface="Times New Roman"/>
              </a:rPr>
              <a:t>c</a:t>
            </a:r>
            <a:r>
              <a:rPr sz="2000" dirty="0">
                <a:solidFill>
                  <a:srgbClr val="000098"/>
                </a:solidFill>
                <a:latin typeface="Times New Roman"/>
                <a:cs typeface="Times New Roman"/>
              </a:rPr>
              <a:t>ondit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r>
              <a:rPr sz="2000" spc="-25" dirty="0">
                <a:solidFill>
                  <a:srgbClr val="000098"/>
                </a:solidFill>
                <a:latin typeface="Times New Roman"/>
                <a:cs typeface="Times New Roman"/>
              </a:rPr>
              <a:t> </a:t>
            </a:r>
            <a:r>
              <a:rPr sz="2000" spc="-10" dirty="0">
                <a:solidFill>
                  <a:srgbClr val="000098"/>
                </a:solidFill>
                <a:latin typeface="Times New Roman"/>
                <a:cs typeface="Times New Roman"/>
              </a:rPr>
              <a:t>e</a:t>
            </a:r>
            <a:r>
              <a:rPr sz="2000" spc="-5" dirty="0">
                <a:solidFill>
                  <a:srgbClr val="000098"/>
                </a:solidFill>
                <a:latin typeface="Times New Roman"/>
                <a:cs typeface="Times New Roman"/>
              </a:rPr>
              <a:t>s</a:t>
            </a:r>
            <a:r>
              <a:rPr sz="2000" dirty="0">
                <a:solidFill>
                  <a:srgbClr val="000098"/>
                </a:solidFill>
                <a:latin typeface="Times New Roman"/>
                <a:cs typeface="Times New Roman"/>
              </a:rPr>
              <a:t>t é</a:t>
            </a:r>
            <a:r>
              <a:rPr sz="2000" spc="-10" dirty="0">
                <a:solidFill>
                  <a:srgbClr val="000098"/>
                </a:solidFill>
                <a:latin typeface="Times New Roman"/>
                <a:cs typeface="Times New Roman"/>
              </a:rPr>
              <a:t>va</a:t>
            </a:r>
            <a:r>
              <a:rPr sz="2000" dirty="0">
                <a:solidFill>
                  <a:srgbClr val="000098"/>
                </a:solidFill>
                <a:latin typeface="Times New Roman"/>
                <a:cs typeface="Times New Roman"/>
              </a:rPr>
              <a:t>lu</a:t>
            </a:r>
            <a:r>
              <a:rPr sz="2000" spc="-10" dirty="0">
                <a:solidFill>
                  <a:srgbClr val="000098"/>
                </a:solidFill>
                <a:latin typeface="Times New Roman"/>
                <a:cs typeface="Times New Roman"/>
              </a:rPr>
              <a:t>é</a:t>
            </a:r>
            <a:r>
              <a:rPr sz="2000" dirty="0">
                <a:solidFill>
                  <a:srgbClr val="000098"/>
                </a:solidFill>
                <a:latin typeface="Times New Roman"/>
                <a:cs typeface="Times New Roman"/>
              </a:rPr>
              <a:t>e</a:t>
            </a:r>
            <a:r>
              <a:rPr sz="2000" spc="5" dirty="0">
                <a:solidFill>
                  <a:srgbClr val="000098"/>
                </a:solidFill>
                <a:latin typeface="Times New Roman"/>
                <a:cs typeface="Times New Roman"/>
              </a:rPr>
              <a:t> </a:t>
            </a:r>
            <a:r>
              <a:rPr sz="2000" spc="-5" dirty="0">
                <a:solidFill>
                  <a:srgbClr val="000098"/>
                </a:solidFill>
                <a:latin typeface="Times New Roman"/>
                <a:cs typeface="Times New Roman"/>
              </a:rPr>
              <a:t>A</a:t>
            </a:r>
            <a:r>
              <a:rPr sz="2000" spc="-15" dirty="0">
                <a:solidFill>
                  <a:srgbClr val="000098"/>
                </a:solidFill>
                <a:latin typeface="Times New Roman"/>
                <a:cs typeface="Times New Roman"/>
              </a:rPr>
              <a:t>V</a:t>
            </a:r>
            <a:r>
              <a:rPr sz="2000" spc="-5" dirty="0">
                <a:solidFill>
                  <a:srgbClr val="000098"/>
                </a:solidFill>
                <a:latin typeface="Times New Roman"/>
                <a:cs typeface="Times New Roman"/>
              </a:rPr>
              <a:t>A</a:t>
            </a:r>
            <a:r>
              <a:rPr sz="2000" spc="-15" dirty="0">
                <a:solidFill>
                  <a:srgbClr val="000098"/>
                </a:solidFill>
                <a:latin typeface="Times New Roman"/>
                <a:cs typeface="Times New Roman"/>
              </a:rPr>
              <a:t>N</a:t>
            </a:r>
            <a:r>
              <a:rPr sz="2000" dirty="0">
                <a:solidFill>
                  <a:srgbClr val="000098"/>
                </a:solidFill>
                <a:latin typeface="Times New Roman"/>
                <a:cs typeface="Times New Roman"/>
              </a:rPr>
              <a:t>T</a:t>
            </a:r>
            <a:r>
              <a:rPr sz="2000" spc="35" dirty="0">
                <a:solidFill>
                  <a:srgbClr val="000098"/>
                </a:solidFill>
                <a:latin typeface="Times New Roman"/>
                <a:cs typeface="Times New Roman"/>
              </a:rPr>
              <a:t> </a:t>
            </a:r>
            <a:r>
              <a:rPr sz="2000" dirty="0">
                <a:solidFill>
                  <a:srgbClr val="000098"/>
                </a:solidFill>
                <a:latin typeface="Times New Roman"/>
                <a:cs typeface="Times New Roman"/>
              </a:rPr>
              <a:t>le</a:t>
            </a:r>
            <a:r>
              <a:rPr sz="2000" spc="-10" dirty="0">
                <a:solidFill>
                  <a:srgbClr val="000098"/>
                </a:solidFill>
                <a:latin typeface="Times New Roman"/>
                <a:cs typeface="Times New Roman"/>
              </a:rPr>
              <a:t> re</a:t>
            </a:r>
            <a:r>
              <a:rPr sz="2000" spc="-25" dirty="0">
                <a:solidFill>
                  <a:srgbClr val="000098"/>
                </a:solidFill>
                <a:latin typeface="Times New Roman"/>
                <a:cs typeface="Times New Roman"/>
              </a:rPr>
              <a:t>g</a:t>
            </a:r>
            <a:r>
              <a:rPr sz="2000" spc="-10" dirty="0">
                <a:solidFill>
                  <a:srgbClr val="000098"/>
                </a:solidFill>
                <a:latin typeface="Times New Roman"/>
                <a:cs typeface="Times New Roman"/>
              </a:rPr>
              <a:t>r</a:t>
            </a:r>
            <a:r>
              <a:rPr sz="2000" dirty="0">
                <a:solidFill>
                  <a:srgbClr val="000098"/>
                </a:solidFill>
                <a:latin typeface="Times New Roman"/>
                <a:cs typeface="Times New Roman"/>
              </a:rPr>
              <a:t>oup</a:t>
            </a:r>
            <a:r>
              <a:rPr sz="2000" spc="-15" dirty="0">
                <a:solidFill>
                  <a:srgbClr val="000098"/>
                </a:solidFill>
                <a:latin typeface="Times New Roman"/>
                <a:cs typeface="Times New Roman"/>
              </a:rPr>
              <a:t>e</a:t>
            </a:r>
            <a:r>
              <a:rPr sz="2000" dirty="0">
                <a:solidFill>
                  <a:srgbClr val="000098"/>
                </a:solidFill>
                <a:latin typeface="Times New Roman"/>
                <a:cs typeface="Times New Roman"/>
              </a:rPr>
              <a:t>m</a:t>
            </a:r>
            <a:r>
              <a:rPr sz="2000" spc="-10" dirty="0">
                <a:solidFill>
                  <a:srgbClr val="000098"/>
                </a:solidFill>
                <a:latin typeface="Times New Roman"/>
                <a:cs typeface="Times New Roman"/>
              </a:rPr>
              <a:t>e</a:t>
            </a:r>
            <a:r>
              <a:rPr sz="2000" dirty="0">
                <a:solidFill>
                  <a:srgbClr val="000098"/>
                </a:solidFill>
                <a:latin typeface="Times New Roman"/>
                <a:cs typeface="Times New Roman"/>
              </a:rPr>
              <a:t>nt.</a:t>
            </a:r>
            <a:endParaRPr sz="2000" dirty="0">
              <a:latin typeface="Times New Roman"/>
              <a:cs typeface="Times New Roman"/>
            </a:endParaRPr>
          </a:p>
          <a:p>
            <a:pPr marL="1155700" marR="4177029" lvl="2" indent="-228600">
              <a:spcBef>
                <a:spcPts val="800"/>
              </a:spcBef>
              <a:buSzPct val="80555"/>
              <a:buFont typeface="Times New Roman"/>
              <a:buChar char="•"/>
              <a:tabLst>
                <a:tab pos="1156335" algn="l"/>
                <a:tab pos="1841500" algn="l"/>
                <a:tab pos="2113915" algn="l"/>
                <a:tab pos="2796540" algn="l"/>
              </a:tabLst>
            </a:pPr>
            <a:r>
              <a:rPr spc="-5" dirty="0">
                <a:solidFill>
                  <a:srgbClr val="000098"/>
                </a:solidFill>
                <a:latin typeface="Courier New"/>
                <a:cs typeface="Courier New"/>
              </a:rPr>
              <a:t>SELEC</a:t>
            </a:r>
            <a:r>
              <a:rPr dirty="0">
                <a:solidFill>
                  <a:srgbClr val="000098"/>
                </a:solidFill>
                <a:latin typeface="Courier New"/>
                <a:cs typeface="Courier New"/>
              </a:rPr>
              <a:t>T</a:t>
            </a:r>
            <a:r>
              <a:rPr dirty="0">
                <a:solidFill>
                  <a:srgbClr val="000098"/>
                </a:solidFill>
                <a:latin typeface="Times New Roman"/>
                <a:cs typeface="Times New Roman"/>
              </a:rPr>
              <a:t>	</a:t>
            </a:r>
            <a:r>
              <a:rPr spc="-5" dirty="0">
                <a:solidFill>
                  <a:srgbClr val="000098"/>
                </a:solidFill>
                <a:latin typeface="Courier New"/>
                <a:cs typeface="Courier New"/>
              </a:rPr>
              <a:t>Pn</a:t>
            </a:r>
            <a:r>
              <a:rPr spc="-25" dirty="0">
                <a:solidFill>
                  <a:srgbClr val="000098"/>
                </a:solidFill>
                <a:latin typeface="Courier New"/>
                <a:cs typeface="Courier New"/>
              </a:rPr>
              <a:t>o</a:t>
            </a:r>
            <a:r>
              <a:rPr dirty="0">
                <a:solidFill>
                  <a:srgbClr val="000098"/>
                </a:solidFill>
                <a:latin typeface="Courier New"/>
                <a:cs typeface="Courier New"/>
              </a:rPr>
              <a:t>,</a:t>
            </a:r>
            <a:r>
              <a:rPr dirty="0">
                <a:solidFill>
                  <a:srgbClr val="000098"/>
                </a:solidFill>
                <a:latin typeface="Times New Roman"/>
                <a:cs typeface="Times New Roman"/>
              </a:rPr>
              <a:t>	</a:t>
            </a:r>
            <a:r>
              <a:rPr spc="-5" dirty="0">
                <a:solidFill>
                  <a:srgbClr val="000098"/>
                </a:solidFill>
                <a:latin typeface="Courier New"/>
                <a:cs typeface="Courier New"/>
              </a:rPr>
              <a:t>c</a:t>
            </a:r>
            <a:r>
              <a:rPr spc="-20" dirty="0">
                <a:solidFill>
                  <a:srgbClr val="000098"/>
                </a:solidFill>
                <a:latin typeface="Courier New"/>
                <a:cs typeface="Courier New"/>
              </a:rPr>
              <a:t>o</a:t>
            </a:r>
            <a:r>
              <a:rPr spc="-5" dirty="0">
                <a:solidFill>
                  <a:srgbClr val="000098"/>
                </a:solidFill>
                <a:latin typeface="Courier New"/>
                <a:cs typeface="Courier New"/>
              </a:rPr>
              <a:t>unt</a:t>
            </a:r>
            <a:r>
              <a:rPr spc="-20" dirty="0">
                <a:solidFill>
                  <a:srgbClr val="000098"/>
                </a:solidFill>
                <a:latin typeface="Courier New"/>
                <a:cs typeface="Courier New"/>
              </a:rPr>
              <a:t>(E</a:t>
            </a:r>
            <a:r>
              <a:rPr spc="-5" dirty="0">
                <a:solidFill>
                  <a:srgbClr val="000098"/>
                </a:solidFill>
                <a:latin typeface="Courier New"/>
                <a:cs typeface="Courier New"/>
              </a:rPr>
              <a:t>n</a:t>
            </a:r>
            <a:r>
              <a:rPr dirty="0">
                <a:solidFill>
                  <a:srgbClr val="000098"/>
                </a:solidFill>
                <a:latin typeface="Courier New"/>
                <a:cs typeface="Courier New"/>
              </a:rPr>
              <a:t>o)</a:t>
            </a:r>
            <a:r>
              <a:rPr dirty="0">
                <a:solidFill>
                  <a:srgbClr val="000098"/>
                </a:solidFill>
                <a:latin typeface="Times New Roman"/>
                <a:cs typeface="Times New Roman"/>
              </a:rPr>
              <a:t> </a:t>
            </a:r>
            <a:r>
              <a:rPr spc="-5" dirty="0">
                <a:solidFill>
                  <a:srgbClr val="000098"/>
                </a:solidFill>
                <a:latin typeface="Courier New"/>
                <a:cs typeface="Courier New"/>
              </a:rPr>
              <a:t>FRO</a:t>
            </a:r>
            <a:r>
              <a:rPr dirty="0">
                <a:solidFill>
                  <a:srgbClr val="000098"/>
                </a:solidFill>
                <a:latin typeface="Courier New"/>
                <a:cs typeface="Courier New"/>
              </a:rPr>
              <a:t>M</a:t>
            </a:r>
            <a:r>
              <a:rPr dirty="0">
                <a:solidFill>
                  <a:srgbClr val="000098"/>
                </a:solidFill>
                <a:latin typeface="Times New Roman"/>
                <a:cs typeface="Times New Roman"/>
              </a:rPr>
              <a:t>	</a:t>
            </a:r>
            <a:r>
              <a:rPr spc="-20" dirty="0">
                <a:solidFill>
                  <a:srgbClr val="000098"/>
                </a:solidFill>
                <a:latin typeface="Courier New"/>
                <a:cs typeface="Courier New"/>
              </a:rPr>
              <a:t>W</a:t>
            </a:r>
            <a:r>
              <a:rPr spc="-5" dirty="0">
                <a:solidFill>
                  <a:srgbClr val="000098"/>
                </a:solidFill>
                <a:latin typeface="Courier New"/>
                <a:cs typeface="Courier New"/>
              </a:rPr>
              <a:t>orks</a:t>
            </a:r>
            <a:endParaRPr dirty="0">
              <a:latin typeface="Courier New"/>
              <a:cs typeface="Courier New"/>
            </a:endParaRPr>
          </a:p>
          <a:p>
            <a:pPr marL="1155700">
              <a:tabLst>
                <a:tab pos="1976120" algn="l"/>
                <a:tab pos="2522220" algn="l"/>
              </a:tabLst>
            </a:pPr>
            <a:r>
              <a:rPr spc="-5" dirty="0">
                <a:solidFill>
                  <a:srgbClr val="000098"/>
                </a:solidFill>
                <a:latin typeface="Courier New"/>
                <a:cs typeface="Courier New"/>
              </a:rPr>
              <a:t>WHE</a:t>
            </a:r>
            <a:r>
              <a:rPr spc="-10" dirty="0">
                <a:solidFill>
                  <a:srgbClr val="000098"/>
                </a:solidFill>
                <a:latin typeface="Courier New"/>
                <a:cs typeface="Courier New"/>
              </a:rPr>
              <a:t>R</a:t>
            </a:r>
            <a:r>
              <a:rPr dirty="0">
                <a:solidFill>
                  <a:srgbClr val="000098"/>
                </a:solidFill>
                <a:latin typeface="Courier New"/>
                <a:cs typeface="Courier New"/>
              </a:rPr>
              <a:t>E</a:t>
            </a:r>
            <a:r>
              <a:rPr dirty="0">
                <a:solidFill>
                  <a:srgbClr val="000098"/>
                </a:solidFill>
                <a:latin typeface="Times New Roman"/>
                <a:cs typeface="Times New Roman"/>
              </a:rPr>
              <a:t>	</a:t>
            </a:r>
            <a:r>
              <a:rPr spc="-5" dirty="0">
                <a:solidFill>
                  <a:srgbClr val="000098"/>
                </a:solidFill>
                <a:latin typeface="Courier New"/>
                <a:cs typeface="Courier New"/>
              </a:rPr>
              <a:t>Du</a:t>
            </a:r>
            <a:r>
              <a:rPr dirty="0">
                <a:solidFill>
                  <a:srgbClr val="000098"/>
                </a:solidFill>
                <a:latin typeface="Courier New"/>
                <a:cs typeface="Courier New"/>
              </a:rPr>
              <a:t>r</a:t>
            </a:r>
            <a:r>
              <a:rPr dirty="0">
                <a:solidFill>
                  <a:srgbClr val="000098"/>
                </a:solidFill>
                <a:latin typeface="Times New Roman"/>
                <a:cs typeface="Times New Roman"/>
              </a:rPr>
              <a:t>	</a:t>
            </a:r>
            <a:r>
              <a:rPr spc="-5" dirty="0">
                <a:solidFill>
                  <a:srgbClr val="000098"/>
                </a:solidFill>
                <a:latin typeface="Courier New"/>
                <a:cs typeface="Courier New"/>
              </a:rPr>
              <a:t>&gt;10</a:t>
            </a:r>
            <a:endParaRPr dirty="0">
              <a:latin typeface="Courier New"/>
              <a:cs typeface="Courier New"/>
            </a:endParaRPr>
          </a:p>
          <a:p>
            <a:pPr marL="1155700">
              <a:tabLst>
                <a:tab pos="1976120" algn="l"/>
                <a:tab pos="2388235" algn="l"/>
              </a:tabLst>
            </a:pPr>
            <a:r>
              <a:rPr spc="-5" dirty="0">
                <a:solidFill>
                  <a:srgbClr val="000098"/>
                </a:solidFill>
                <a:latin typeface="Courier New"/>
                <a:cs typeface="Courier New"/>
              </a:rPr>
              <a:t>GROU</a:t>
            </a:r>
            <a:r>
              <a:rPr dirty="0">
                <a:solidFill>
                  <a:srgbClr val="000098"/>
                </a:solidFill>
                <a:latin typeface="Courier New"/>
                <a:cs typeface="Courier New"/>
              </a:rPr>
              <a:t>P</a:t>
            </a:r>
            <a:r>
              <a:rPr dirty="0">
                <a:solidFill>
                  <a:srgbClr val="000098"/>
                </a:solidFill>
                <a:latin typeface="Times New Roman"/>
                <a:cs typeface="Times New Roman"/>
              </a:rPr>
              <a:t>	</a:t>
            </a:r>
            <a:r>
              <a:rPr spc="-5" dirty="0">
                <a:solidFill>
                  <a:srgbClr val="000098"/>
                </a:solidFill>
                <a:latin typeface="Courier New"/>
                <a:cs typeface="Courier New"/>
              </a:rPr>
              <a:t>B</a:t>
            </a:r>
            <a:r>
              <a:rPr dirty="0">
                <a:solidFill>
                  <a:srgbClr val="000098"/>
                </a:solidFill>
                <a:latin typeface="Courier New"/>
                <a:cs typeface="Courier New"/>
              </a:rPr>
              <a:t>Y</a:t>
            </a:r>
            <a:r>
              <a:rPr dirty="0">
                <a:solidFill>
                  <a:srgbClr val="000098"/>
                </a:solidFill>
                <a:latin typeface="Times New Roman"/>
                <a:cs typeface="Times New Roman"/>
              </a:rPr>
              <a:t>	</a:t>
            </a:r>
            <a:r>
              <a:rPr spc="-20" dirty="0">
                <a:solidFill>
                  <a:srgbClr val="000098"/>
                </a:solidFill>
                <a:latin typeface="Courier New"/>
                <a:cs typeface="Courier New"/>
              </a:rPr>
              <a:t>P</a:t>
            </a:r>
            <a:r>
              <a:rPr spc="-5" dirty="0">
                <a:solidFill>
                  <a:srgbClr val="000098"/>
                </a:solidFill>
                <a:latin typeface="Courier New"/>
                <a:cs typeface="Courier New"/>
              </a:rPr>
              <a:t>n</a:t>
            </a:r>
            <a:r>
              <a:rPr dirty="0">
                <a:solidFill>
                  <a:srgbClr val="000098"/>
                </a:solidFill>
                <a:latin typeface="Courier New"/>
                <a:cs typeface="Courier New"/>
              </a:rPr>
              <a:t>o;</a:t>
            </a:r>
            <a:endParaRPr dirty="0">
              <a:latin typeface="Courier New"/>
              <a:cs typeface="Courier New"/>
            </a:endParaRPr>
          </a:p>
        </p:txBody>
      </p:sp>
      <p:sp>
        <p:nvSpPr>
          <p:cNvPr id="6" name="object 2"/>
          <p:cNvSpPr txBox="1"/>
          <p:nvPr/>
        </p:nvSpPr>
        <p:spPr>
          <a:xfrm>
            <a:off x="4087577" y="1760829"/>
            <a:ext cx="5978870" cy="430887"/>
          </a:xfrm>
          <a:prstGeom prst="rect">
            <a:avLst/>
          </a:prstGeom>
        </p:spPr>
        <p:txBody>
          <a:bodyPr vert="horz" wrap="square" lIns="0" tIns="0" rIns="0" bIns="0" rtlCol="0">
            <a:spAutoFit/>
          </a:bodyPr>
          <a:lstStyle/>
          <a:p>
            <a:pPr>
              <a:tabLst>
                <a:tab pos="2850515" algn="l"/>
              </a:tabLst>
            </a:pPr>
            <a:r>
              <a:rPr sz="2800" b="1" dirty="0" err="1">
                <a:solidFill>
                  <a:srgbClr val="00279E"/>
                </a:solidFill>
                <a:latin typeface="Times New Roman"/>
                <a:cs typeface="Times New Roman"/>
              </a:rPr>
              <a:t>Requ</a:t>
            </a:r>
            <a:r>
              <a:rPr sz="2800" b="1" spc="10" dirty="0" err="1">
                <a:solidFill>
                  <a:srgbClr val="00279E"/>
                </a:solidFill>
                <a:latin typeface="Times New Roman"/>
                <a:cs typeface="Times New Roman"/>
              </a:rPr>
              <a:t>ê</a:t>
            </a:r>
            <a:r>
              <a:rPr sz="2800" b="1" dirty="0" err="1">
                <a:solidFill>
                  <a:srgbClr val="00279E"/>
                </a:solidFill>
                <a:latin typeface="Times New Roman"/>
                <a:cs typeface="Times New Roman"/>
              </a:rPr>
              <a:t>tes</a:t>
            </a:r>
            <a:r>
              <a:rPr sz="2800" b="1" spc="-50" dirty="0">
                <a:solidFill>
                  <a:srgbClr val="00279E"/>
                </a:solidFill>
                <a:latin typeface="Times New Roman"/>
                <a:cs typeface="Times New Roman"/>
              </a:rPr>
              <a:t> </a:t>
            </a:r>
            <a:r>
              <a:rPr sz="2800" b="1" dirty="0" smtClean="0">
                <a:solidFill>
                  <a:srgbClr val="00279E"/>
                </a:solidFill>
                <a:latin typeface="Times New Roman"/>
                <a:cs typeface="Times New Roman"/>
              </a:rPr>
              <a:t>de</a:t>
            </a:r>
            <a:r>
              <a:rPr lang="fr-FR" sz="2800" b="1" dirty="0" smtClean="0">
                <a:solidFill>
                  <a:srgbClr val="00279E"/>
                </a:solidFill>
                <a:latin typeface="Times New Roman"/>
                <a:cs typeface="Times New Roman"/>
              </a:rPr>
              <a:t> </a:t>
            </a:r>
            <a:r>
              <a:rPr sz="2800" b="1" dirty="0" err="1" smtClean="0">
                <a:solidFill>
                  <a:srgbClr val="00279E"/>
                </a:solidFill>
                <a:latin typeface="Times New Roman"/>
                <a:cs typeface="Times New Roman"/>
              </a:rPr>
              <a:t>groupem</a:t>
            </a:r>
            <a:r>
              <a:rPr sz="2800" b="1" spc="5" dirty="0" err="1" smtClean="0">
                <a:solidFill>
                  <a:srgbClr val="00279E"/>
                </a:solidFill>
                <a:latin typeface="Times New Roman"/>
                <a:cs typeface="Times New Roman"/>
              </a:rPr>
              <a:t>e</a:t>
            </a:r>
            <a:r>
              <a:rPr sz="2800" b="1" dirty="0" err="1" smtClean="0">
                <a:solidFill>
                  <a:srgbClr val="00279E"/>
                </a:solidFill>
                <a:latin typeface="Times New Roman"/>
                <a:cs typeface="Times New Roman"/>
              </a:rPr>
              <a:t>nt</a:t>
            </a:r>
            <a:r>
              <a:rPr sz="2800" b="1" spc="-25" dirty="0" smtClean="0">
                <a:solidFill>
                  <a:srgbClr val="00279E"/>
                </a:solidFill>
                <a:latin typeface="Times New Roman"/>
                <a:cs typeface="Times New Roman"/>
              </a:rPr>
              <a:t> </a:t>
            </a:r>
            <a:r>
              <a:rPr sz="2800" b="1" dirty="0" smtClean="0">
                <a:solidFill>
                  <a:srgbClr val="00279E"/>
                </a:solidFill>
                <a:latin typeface="Times New Roman"/>
                <a:cs typeface="Times New Roman"/>
              </a:rPr>
              <a:t>:GRO</a:t>
            </a:r>
            <a:r>
              <a:rPr sz="2800" b="1" spc="5" dirty="0" smtClean="0">
                <a:solidFill>
                  <a:srgbClr val="00279E"/>
                </a:solidFill>
                <a:latin typeface="Times New Roman"/>
                <a:cs typeface="Times New Roman"/>
              </a:rPr>
              <a:t>U</a:t>
            </a:r>
            <a:r>
              <a:rPr sz="2800" b="1" dirty="0" smtClean="0">
                <a:solidFill>
                  <a:srgbClr val="00279E"/>
                </a:solidFill>
                <a:latin typeface="Times New Roman"/>
                <a:cs typeface="Times New Roman"/>
              </a:rPr>
              <a:t>P</a:t>
            </a:r>
            <a:r>
              <a:rPr sz="2800" b="1" spc="-30" dirty="0" smtClean="0">
                <a:solidFill>
                  <a:srgbClr val="00279E"/>
                </a:solidFill>
                <a:latin typeface="Times New Roman"/>
                <a:cs typeface="Times New Roman"/>
              </a:rPr>
              <a:t> </a:t>
            </a:r>
            <a:r>
              <a:rPr sz="2800" b="1" dirty="0">
                <a:solidFill>
                  <a:srgbClr val="00279E"/>
                </a:solidFill>
                <a:latin typeface="Times New Roman"/>
                <a:cs typeface="Times New Roman"/>
              </a:rPr>
              <a:t>BY</a:t>
            </a:r>
            <a:endParaRPr sz="2800" b="1" dirty="0">
              <a:latin typeface="Times New Roman"/>
              <a:cs typeface="Times New Roman"/>
            </a:endParaRPr>
          </a:p>
        </p:txBody>
      </p:sp>
      <p:sp>
        <p:nvSpPr>
          <p:cNvPr id="7"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Rectangle 1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1" name="ZoneTexte 20"/>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2" name="object 6"/>
          <p:cNvSpPr txBox="1"/>
          <p:nvPr/>
        </p:nvSpPr>
        <p:spPr>
          <a:xfrm>
            <a:off x="3710843" y="1156476"/>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a:solidFill>
                  <a:srgbClr val="00279E"/>
                </a:solidFill>
                <a:latin typeface="Times New Roman"/>
                <a:cs typeface="Times New Roman"/>
              </a:rPr>
              <a:t>Regroupement</a:t>
            </a:r>
            <a:endParaRPr lang="fr-FR" sz="2400" b="1" dirty="0">
              <a:latin typeface="Times New Roman"/>
              <a:cs typeface="Times New Roman"/>
            </a:endParaRPr>
          </a:p>
        </p:txBody>
      </p:sp>
      <p:sp>
        <p:nvSpPr>
          <p:cNvPr id="23" name="object 2"/>
          <p:cNvSpPr txBox="1">
            <a:spLocks/>
          </p:cNvSpPr>
          <p:nvPr/>
        </p:nvSpPr>
        <p:spPr>
          <a:xfrm>
            <a:off x="180191" y="1642992"/>
            <a:ext cx="2413107"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dirty="0" err="1" smtClean="0">
                <a:solidFill>
                  <a:srgbClr val="FF0000"/>
                </a:solidFill>
              </a:rPr>
              <a:t>Régles</a:t>
            </a:r>
            <a:endParaRPr lang="fr-FR" sz="2600" b="1" dirty="0">
              <a:solidFill>
                <a:srgbClr val="FF0000"/>
              </a:solidFill>
            </a:endParaRPr>
          </a:p>
        </p:txBody>
      </p:sp>
    </p:spTree>
    <p:extLst>
      <p:ext uri="{BB962C8B-B14F-4D97-AF65-F5344CB8AC3E}">
        <p14:creationId xmlns:p14="http://schemas.microsoft.com/office/powerpoint/2010/main" val="1133885602"/>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4669" y="3314360"/>
            <a:ext cx="11182662" cy="1951816"/>
          </a:xfrm>
          <a:prstGeom prst="rect">
            <a:avLst/>
          </a:prstGeom>
        </p:spPr>
        <p:txBody>
          <a:bodyPr vert="horz" wrap="square" lIns="0" tIns="0" rIns="0" bIns="0" rtlCol="0">
            <a:spAutoFit/>
          </a:bodyPr>
          <a:lstStyle/>
          <a:p>
            <a:pPr marL="355600" indent="-342900">
              <a:lnSpc>
                <a:spcPts val="2670"/>
              </a:lnSpc>
              <a:buClr>
                <a:srgbClr val="000098"/>
              </a:buClr>
              <a:buFont typeface="Times New Roman"/>
              <a:buChar char="•"/>
              <a:tabLst>
                <a:tab pos="356235" algn="l"/>
              </a:tabLst>
            </a:pPr>
            <a:r>
              <a:rPr sz="2400" dirty="0" err="1">
                <a:solidFill>
                  <a:srgbClr val="D93090"/>
                </a:solidFill>
                <a:latin typeface="Times New Roman"/>
                <a:cs typeface="Times New Roman"/>
              </a:rPr>
              <a:t>Nu</a:t>
            </a:r>
            <a:r>
              <a:rPr sz="2400" spc="-25" dirty="0" err="1">
                <a:solidFill>
                  <a:srgbClr val="D93090"/>
                </a:solidFill>
                <a:latin typeface="Times New Roman"/>
                <a:cs typeface="Times New Roman"/>
              </a:rPr>
              <a:t>m</a:t>
            </a:r>
            <a:r>
              <a:rPr sz="2400" dirty="0" err="1">
                <a:solidFill>
                  <a:srgbClr val="D93090"/>
                </a:solidFill>
                <a:latin typeface="Times New Roman"/>
                <a:cs typeface="Times New Roman"/>
              </a:rPr>
              <a:t>ér</a:t>
            </a:r>
            <a:r>
              <a:rPr sz="2400" spc="-10" dirty="0" err="1">
                <a:solidFill>
                  <a:srgbClr val="D93090"/>
                </a:solidFill>
                <a:latin typeface="Times New Roman"/>
                <a:cs typeface="Times New Roman"/>
              </a:rPr>
              <a:t>o</a:t>
            </a:r>
            <a:r>
              <a:rPr sz="2400" dirty="0" err="1">
                <a:solidFill>
                  <a:srgbClr val="D93090"/>
                </a:solidFill>
                <a:latin typeface="Times New Roman"/>
                <a:cs typeface="Times New Roman"/>
              </a:rPr>
              <a:t>s</a:t>
            </a:r>
            <a:r>
              <a:rPr sz="2400" dirty="0">
                <a:solidFill>
                  <a:srgbClr val="D93090"/>
                </a:solidFill>
                <a:latin typeface="Times New Roman"/>
                <a:cs typeface="Times New Roman"/>
              </a:rPr>
              <a:t> des pro</a:t>
            </a:r>
            <a:r>
              <a:rPr sz="2400" spc="5" dirty="0">
                <a:solidFill>
                  <a:srgbClr val="D93090"/>
                </a:solidFill>
                <a:latin typeface="Times New Roman"/>
                <a:cs typeface="Times New Roman"/>
              </a:rPr>
              <a:t>j</a:t>
            </a:r>
            <a:r>
              <a:rPr sz="2400" dirty="0">
                <a:solidFill>
                  <a:srgbClr val="D93090"/>
                </a:solidFill>
                <a:latin typeface="Times New Roman"/>
                <a:cs typeface="Times New Roman"/>
              </a:rPr>
              <a:t>e</a:t>
            </a:r>
            <a:r>
              <a:rPr sz="2400" spc="-15" dirty="0">
                <a:solidFill>
                  <a:srgbClr val="D93090"/>
                </a:solidFill>
                <a:latin typeface="Times New Roman"/>
                <a:cs typeface="Times New Roman"/>
              </a:rPr>
              <a:t>t</a:t>
            </a:r>
            <a:r>
              <a:rPr sz="2400" dirty="0">
                <a:solidFill>
                  <a:srgbClr val="D93090"/>
                </a:solidFill>
                <a:latin typeface="Times New Roman"/>
                <a:cs typeface="Times New Roman"/>
              </a:rPr>
              <a:t>s</a:t>
            </a:r>
            <a:r>
              <a:rPr sz="2400" spc="-15" dirty="0">
                <a:solidFill>
                  <a:srgbClr val="D93090"/>
                </a:solidFill>
                <a:latin typeface="Times New Roman"/>
                <a:cs typeface="Times New Roman"/>
              </a:rPr>
              <a:t> </a:t>
            </a:r>
            <a:r>
              <a:rPr sz="2400" dirty="0">
                <a:solidFill>
                  <a:srgbClr val="D93090"/>
                </a:solidFill>
                <a:latin typeface="Times New Roman"/>
                <a:cs typeface="Times New Roman"/>
              </a:rPr>
              <a:t>a</a:t>
            </a:r>
            <a:r>
              <a:rPr sz="2400" spc="-10" dirty="0">
                <a:solidFill>
                  <a:srgbClr val="D93090"/>
                </a:solidFill>
                <a:latin typeface="Times New Roman"/>
                <a:cs typeface="Times New Roman"/>
              </a:rPr>
              <a:t>v</a:t>
            </a:r>
            <a:r>
              <a:rPr sz="2400" dirty="0">
                <a:solidFill>
                  <a:srgbClr val="D93090"/>
                </a:solidFill>
                <a:latin typeface="Times New Roman"/>
                <a:cs typeface="Times New Roman"/>
              </a:rPr>
              <a:t>ec </a:t>
            </a:r>
            <a:r>
              <a:rPr sz="2400" spc="-10" dirty="0">
                <a:solidFill>
                  <a:srgbClr val="D93090"/>
                </a:solidFill>
                <a:latin typeface="Times New Roman"/>
                <a:cs typeface="Times New Roman"/>
              </a:rPr>
              <a:t>l</a:t>
            </a:r>
            <a:r>
              <a:rPr sz="2400" dirty="0">
                <a:solidFill>
                  <a:srgbClr val="D93090"/>
                </a:solidFill>
                <a:latin typeface="Times New Roman"/>
                <a:cs typeface="Times New Roman"/>
              </a:rPr>
              <a:t>e</a:t>
            </a:r>
            <a:r>
              <a:rPr sz="2400" spc="-10" dirty="0">
                <a:solidFill>
                  <a:srgbClr val="D93090"/>
                </a:solidFill>
                <a:latin typeface="Times New Roman"/>
                <a:cs typeface="Times New Roman"/>
              </a:rPr>
              <a:t> </a:t>
            </a:r>
            <a:r>
              <a:rPr sz="2400" dirty="0">
                <a:solidFill>
                  <a:srgbClr val="D93090"/>
                </a:solidFill>
                <a:latin typeface="Times New Roman"/>
                <a:cs typeface="Times New Roman"/>
              </a:rPr>
              <a:t>no</a:t>
            </a:r>
            <a:r>
              <a:rPr sz="2400" spc="-30" dirty="0">
                <a:solidFill>
                  <a:srgbClr val="D93090"/>
                </a:solidFill>
                <a:latin typeface="Times New Roman"/>
                <a:cs typeface="Times New Roman"/>
              </a:rPr>
              <a:t>m</a:t>
            </a:r>
            <a:r>
              <a:rPr sz="2400" dirty="0">
                <a:solidFill>
                  <a:srgbClr val="D93090"/>
                </a:solidFill>
                <a:latin typeface="Times New Roman"/>
                <a:cs typeface="Times New Roman"/>
              </a:rPr>
              <a:t>bre</a:t>
            </a:r>
            <a:r>
              <a:rPr sz="2400" spc="10" dirty="0">
                <a:solidFill>
                  <a:srgbClr val="D93090"/>
                </a:solidFill>
                <a:latin typeface="Times New Roman"/>
                <a:cs typeface="Times New Roman"/>
              </a:rPr>
              <a:t> </a:t>
            </a:r>
            <a:r>
              <a:rPr sz="2400" dirty="0">
                <a:solidFill>
                  <a:srgbClr val="D93090"/>
                </a:solidFill>
                <a:latin typeface="Times New Roman"/>
                <a:cs typeface="Times New Roman"/>
              </a:rPr>
              <a:t>d’</a:t>
            </a:r>
            <a:r>
              <a:rPr sz="2400" spc="-10" dirty="0">
                <a:solidFill>
                  <a:srgbClr val="D93090"/>
                </a:solidFill>
                <a:latin typeface="Times New Roman"/>
                <a:cs typeface="Times New Roman"/>
              </a:rPr>
              <a:t>e</a:t>
            </a:r>
            <a:r>
              <a:rPr sz="2400" spc="-30" dirty="0">
                <a:solidFill>
                  <a:srgbClr val="D93090"/>
                </a:solidFill>
                <a:latin typeface="Times New Roman"/>
                <a:cs typeface="Times New Roman"/>
              </a:rPr>
              <a:t>m</a:t>
            </a:r>
            <a:r>
              <a:rPr sz="2400" dirty="0">
                <a:solidFill>
                  <a:srgbClr val="D93090"/>
                </a:solidFill>
                <a:latin typeface="Times New Roman"/>
                <a:cs typeface="Times New Roman"/>
              </a:rPr>
              <a:t>p</a:t>
            </a:r>
            <a:r>
              <a:rPr sz="2400" spc="-10" dirty="0">
                <a:solidFill>
                  <a:srgbClr val="D93090"/>
                </a:solidFill>
                <a:latin typeface="Times New Roman"/>
                <a:cs typeface="Times New Roman"/>
              </a:rPr>
              <a:t>l</a:t>
            </a:r>
            <a:r>
              <a:rPr sz="2400" spc="15" dirty="0">
                <a:solidFill>
                  <a:srgbClr val="D93090"/>
                </a:solidFill>
                <a:latin typeface="Times New Roman"/>
                <a:cs typeface="Times New Roman"/>
              </a:rPr>
              <a:t>o</a:t>
            </a:r>
            <a:r>
              <a:rPr sz="2400" spc="-60" dirty="0">
                <a:solidFill>
                  <a:srgbClr val="D93090"/>
                </a:solidFill>
                <a:latin typeface="Times New Roman"/>
                <a:cs typeface="Times New Roman"/>
              </a:rPr>
              <a:t>y</a:t>
            </a:r>
            <a:r>
              <a:rPr sz="2400" dirty="0">
                <a:solidFill>
                  <a:srgbClr val="D93090"/>
                </a:solidFill>
                <a:latin typeface="Times New Roman"/>
                <a:cs typeface="Times New Roman"/>
              </a:rPr>
              <a:t>és</a:t>
            </a:r>
            <a:r>
              <a:rPr sz="2400" spc="75" dirty="0">
                <a:solidFill>
                  <a:srgbClr val="D93090"/>
                </a:solidFill>
                <a:latin typeface="Times New Roman"/>
                <a:cs typeface="Times New Roman"/>
              </a:rPr>
              <a:t> </a:t>
            </a:r>
            <a:r>
              <a:rPr sz="2400" spc="-10" dirty="0" err="1">
                <a:solidFill>
                  <a:srgbClr val="D93090"/>
                </a:solidFill>
                <a:latin typeface="Times New Roman"/>
                <a:cs typeface="Times New Roman"/>
              </a:rPr>
              <a:t>i</a:t>
            </a:r>
            <a:r>
              <a:rPr sz="2400" spc="-30" dirty="0" err="1">
                <a:solidFill>
                  <a:srgbClr val="D93090"/>
                </a:solidFill>
                <a:latin typeface="Times New Roman"/>
                <a:cs typeface="Times New Roman"/>
              </a:rPr>
              <a:t>m</a:t>
            </a:r>
            <a:r>
              <a:rPr sz="2400" dirty="0" err="1">
                <a:solidFill>
                  <a:srgbClr val="D93090"/>
                </a:solidFill>
                <a:latin typeface="Times New Roman"/>
                <a:cs typeface="Times New Roman"/>
              </a:rPr>
              <a:t>p</a:t>
            </a:r>
            <a:r>
              <a:rPr sz="2400" spc="-10" dirty="0" err="1">
                <a:solidFill>
                  <a:srgbClr val="D93090"/>
                </a:solidFill>
                <a:latin typeface="Times New Roman"/>
                <a:cs typeface="Times New Roman"/>
              </a:rPr>
              <a:t>li</a:t>
            </a:r>
            <a:r>
              <a:rPr sz="2400" dirty="0" err="1">
                <a:solidFill>
                  <a:srgbClr val="D93090"/>
                </a:solidFill>
                <a:latin typeface="Times New Roman"/>
                <a:cs typeface="Times New Roman"/>
              </a:rPr>
              <a:t>qu</a:t>
            </a:r>
            <a:r>
              <a:rPr sz="2400" spc="-10" dirty="0" err="1">
                <a:solidFill>
                  <a:srgbClr val="D93090"/>
                </a:solidFill>
                <a:latin typeface="Times New Roman"/>
                <a:cs typeface="Times New Roman"/>
              </a:rPr>
              <a:t>é</a:t>
            </a:r>
            <a:r>
              <a:rPr sz="2400" dirty="0" err="1">
                <a:solidFill>
                  <a:srgbClr val="D93090"/>
                </a:solidFill>
                <a:latin typeface="Times New Roman"/>
                <a:cs typeface="Times New Roman"/>
              </a:rPr>
              <a:t>s</a:t>
            </a:r>
            <a:r>
              <a:rPr sz="2400" spc="30" dirty="0">
                <a:solidFill>
                  <a:srgbClr val="D93090"/>
                </a:solidFill>
                <a:latin typeface="Times New Roman"/>
                <a:cs typeface="Times New Roman"/>
              </a:rPr>
              <a:t> </a:t>
            </a:r>
            <a:r>
              <a:rPr sz="2400" b="1" spc="-5" dirty="0" err="1" smtClean="0">
                <a:solidFill>
                  <a:srgbClr val="D93090"/>
                </a:solidFill>
                <a:latin typeface="Times New Roman"/>
                <a:cs typeface="Times New Roman"/>
              </a:rPr>
              <a:t>par</a:t>
            </a:r>
            <a:r>
              <a:rPr sz="2400" b="1" spc="-20" dirty="0" err="1" smtClean="0">
                <a:solidFill>
                  <a:srgbClr val="D93090"/>
                </a:solidFill>
                <a:latin typeface="Times New Roman"/>
                <a:cs typeface="Times New Roman"/>
              </a:rPr>
              <a:t>proje</a:t>
            </a:r>
            <a:r>
              <a:rPr sz="2400" b="1" spc="-10" dirty="0" err="1" smtClean="0">
                <a:solidFill>
                  <a:srgbClr val="D93090"/>
                </a:solidFill>
                <a:latin typeface="Times New Roman"/>
                <a:cs typeface="Times New Roman"/>
              </a:rPr>
              <a:t>t</a:t>
            </a:r>
            <a:r>
              <a:rPr sz="2400" b="1" spc="-20" dirty="0" smtClean="0">
                <a:solidFill>
                  <a:srgbClr val="D93090"/>
                </a:solidFill>
                <a:latin typeface="Times New Roman"/>
                <a:cs typeface="Times New Roman"/>
              </a:rPr>
              <a:t> </a:t>
            </a:r>
            <a:r>
              <a:rPr sz="2400" spc="-15" dirty="0">
                <a:solidFill>
                  <a:srgbClr val="D93090"/>
                </a:solidFill>
                <a:latin typeface="Times New Roman"/>
                <a:cs typeface="Times New Roman"/>
              </a:rPr>
              <a:t>?</a:t>
            </a:r>
            <a:endParaRPr sz="2400" dirty="0">
              <a:latin typeface="Times New Roman"/>
              <a:cs typeface="Times New Roman"/>
            </a:endParaRPr>
          </a:p>
          <a:p>
            <a:pPr marL="462280">
              <a:spcBef>
                <a:spcPts val="640"/>
              </a:spcBef>
              <a:tabLst>
                <a:tab pos="2047875" algn="l"/>
              </a:tabLst>
            </a:pPr>
            <a:r>
              <a:rPr b="1" spc="-5" dirty="0">
                <a:solidFill>
                  <a:srgbClr val="000098"/>
                </a:solidFill>
                <a:latin typeface="Courier New"/>
                <a:cs typeface="Courier New"/>
              </a:rPr>
              <a:t>SELEC</a:t>
            </a:r>
            <a:r>
              <a:rPr b="1" dirty="0">
                <a:solidFill>
                  <a:srgbClr val="000098"/>
                </a:solidFill>
                <a:latin typeface="Courier New"/>
                <a:cs typeface="Courier New"/>
              </a:rPr>
              <a:t>T</a:t>
            </a:r>
            <a:r>
              <a:rPr b="1" spc="145" dirty="0">
                <a:solidFill>
                  <a:srgbClr val="000098"/>
                </a:solidFill>
                <a:latin typeface="Times New Roman"/>
                <a:cs typeface="Times New Roman"/>
              </a:rPr>
              <a:t> </a:t>
            </a:r>
            <a:r>
              <a:rPr spc="-5" dirty="0" err="1">
                <a:solidFill>
                  <a:srgbClr val="000098"/>
                </a:solidFill>
                <a:latin typeface="Courier New"/>
                <a:cs typeface="Courier New"/>
              </a:rPr>
              <a:t>Pn</a:t>
            </a:r>
            <a:r>
              <a:rPr dirty="0" err="1">
                <a:solidFill>
                  <a:srgbClr val="000098"/>
                </a:solidFill>
                <a:latin typeface="Courier New"/>
                <a:cs typeface="Courier New"/>
              </a:rPr>
              <a:t>o</a:t>
            </a:r>
            <a:r>
              <a:rPr dirty="0">
                <a:solidFill>
                  <a:srgbClr val="000098"/>
                </a:solidFill>
                <a:latin typeface="Courier New"/>
                <a:cs typeface="Courier New"/>
              </a:rPr>
              <a:t>,</a:t>
            </a:r>
            <a:r>
              <a:rPr dirty="0">
                <a:solidFill>
                  <a:srgbClr val="000098"/>
                </a:solidFill>
                <a:latin typeface="Times New Roman"/>
                <a:cs typeface="Times New Roman"/>
              </a:rPr>
              <a:t>	</a:t>
            </a:r>
            <a:r>
              <a:rPr spc="-30" dirty="0" smtClean="0">
                <a:solidFill>
                  <a:srgbClr val="000098"/>
                </a:solidFill>
                <a:latin typeface="Courier New"/>
                <a:cs typeface="Courier New"/>
              </a:rPr>
              <a:t>C</a:t>
            </a:r>
            <a:r>
              <a:rPr spc="-5" dirty="0" smtClean="0">
                <a:solidFill>
                  <a:srgbClr val="000098"/>
                </a:solidFill>
                <a:latin typeface="Courier New"/>
                <a:cs typeface="Courier New"/>
              </a:rPr>
              <a:t>oun</a:t>
            </a:r>
            <a:r>
              <a:rPr spc="-30" dirty="0" smtClean="0">
                <a:solidFill>
                  <a:srgbClr val="000098"/>
                </a:solidFill>
                <a:latin typeface="Courier New"/>
                <a:cs typeface="Courier New"/>
              </a:rPr>
              <a:t>t</a:t>
            </a:r>
            <a:r>
              <a:rPr dirty="0" smtClean="0">
                <a:solidFill>
                  <a:srgbClr val="000098"/>
                </a:solidFill>
                <a:latin typeface="Courier New"/>
                <a:cs typeface="Courier New"/>
              </a:rPr>
              <a:t>(</a:t>
            </a:r>
            <a:r>
              <a:rPr spc="-5" dirty="0" err="1" smtClean="0">
                <a:solidFill>
                  <a:srgbClr val="000098"/>
                </a:solidFill>
                <a:latin typeface="Courier New"/>
                <a:cs typeface="Courier New"/>
              </a:rPr>
              <a:t>En</a:t>
            </a:r>
            <a:r>
              <a:rPr spc="-25" dirty="0" err="1" smtClean="0">
                <a:solidFill>
                  <a:srgbClr val="000098"/>
                </a:solidFill>
                <a:latin typeface="Courier New"/>
                <a:cs typeface="Courier New"/>
              </a:rPr>
              <a:t>o</a:t>
            </a:r>
            <a:r>
              <a:rPr dirty="0" smtClean="0">
                <a:solidFill>
                  <a:srgbClr val="000098"/>
                </a:solidFill>
                <a:latin typeface="Courier New"/>
                <a:cs typeface="Courier New"/>
              </a:rPr>
              <a:t>)</a:t>
            </a:r>
            <a:r>
              <a:rPr lang="fr-FR" dirty="0" smtClean="0">
                <a:latin typeface="Courier New"/>
                <a:cs typeface="Courier New"/>
              </a:rPr>
              <a:t> </a:t>
            </a:r>
            <a:r>
              <a:rPr b="1" spc="-5" dirty="0" smtClean="0">
                <a:solidFill>
                  <a:srgbClr val="000098"/>
                </a:solidFill>
                <a:latin typeface="Courier New"/>
                <a:cs typeface="Courier New"/>
              </a:rPr>
              <a:t>FRO</a:t>
            </a:r>
            <a:r>
              <a:rPr b="1" dirty="0" smtClean="0">
                <a:solidFill>
                  <a:srgbClr val="000098"/>
                </a:solidFill>
                <a:latin typeface="Courier New"/>
                <a:cs typeface="Courier New"/>
              </a:rPr>
              <a:t>M</a:t>
            </a:r>
            <a:r>
              <a:rPr b="1" dirty="0">
                <a:solidFill>
                  <a:srgbClr val="000098"/>
                </a:solidFill>
                <a:latin typeface="Times New Roman"/>
                <a:cs typeface="Times New Roman"/>
              </a:rPr>
              <a:t>	</a:t>
            </a:r>
            <a:r>
              <a:rPr spc="-5" dirty="0">
                <a:solidFill>
                  <a:srgbClr val="000098"/>
                </a:solidFill>
                <a:latin typeface="Courier New"/>
                <a:cs typeface="Courier New"/>
              </a:rPr>
              <a:t>Works</a:t>
            </a:r>
            <a:endParaRPr dirty="0">
              <a:latin typeface="Courier New"/>
              <a:cs typeface="Courier New"/>
            </a:endParaRPr>
          </a:p>
          <a:p>
            <a:pPr marL="462280">
              <a:spcBef>
                <a:spcPts val="700"/>
              </a:spcBef>
              <a:tabLst>
                <a:tab pos="1282700" algn="l"/>
                <a:tab pos="1811020" algn="l"/>
              </a:tabLst>
            </a:pPr>
            <a:r>
              <a:rPr b="1" spc="-5" dirty="0">
                <a:solidFill>
                  <a:srgbClr val="000098"/>
                </a:solidFill>
                <a:latin typeface="Courier New"/>
                <a:cs typeface="Courier New"/>
              </a:rPr>
              <a:t>GROU</a:t>
            </a:r>
            <a:r>
              <a:rPr b="1" dirty="0">
                <a:solidFill>
                  <a:srgbClr val="000098"/>
                </a:solidFill>
                <a:latin typeface="Courier New"/>
                <a:cs typeface="Courier New"/>
              </a:rPr>
              <a:t>P</a:t>
            </a:r>
            <a:r>
              <a:rPr b="1" dirty="0">
                <a:solidFill>
                  <a:srgbClr val="000098"/>
                </a:solidFill>
                <a:latin typeface="Times New Roman"/>
                <a:cs typeface="Times New Roman"/>
              </a:rPr>
              <a:t>	</a:t>
            </a:r>
            <a:r>
              <a:rPr b="1" spc="-5" dirty="0">
                <a:solidFill>
                  <a:srgbClr val="000098"/>
                </a:solidFill>
                <a:latin typeface="Courier New"/>
                <a:cs typeface="Courier New"/>
              </a:rPr>
              <a:t>B</a:t>
            </a:r>
            <a:r>
              <a:rPr b="1" dirty="0">
                <a:solidFill>
                  <a:srgbClr val="000098"/>
                </a:solidFill>
                <a:latin typeface="Courier New"/>
                <a:cs typeface="Courier New"/>
              </a:rPr>
              <a:t>Y</a:t>
            </a:r>
            <a:r>
              <a:rPr b="1" dirty="0">
                <a:solidFill>
                  <a:srgbClr val="000098"/>
                </a:solidFill>
                <a:latin typeface="Times New Roman"/>
                <a:cs typeface="Times New Roman"/>
              </a:rPr>
              <a:t>	</a:t>
            </a:r>
            <a:r>
              <a:rPr spc="-5" dirty="0" err="1">
                <a:solidFill>
                  <a:srgbClr val="000098"/>
                </a:solidFill>
                <a:latin typeface="Courier New"/>
                <a:cs typeface="Courier New"/>
              </a:rPr>
              <a:t>Pn</a:t>
            </a:r>
            <a:r>
              <a:rPr dirty="0" err="1">
                <a:solidFill>
                  <a:srgbClr val="000098"/>
                </a:solidFill>
                <a:latin typeface="Courier New"/>
                <a:cs typeface="Courier New"/>
              </a:rPr>
              <a:t>o</a:t>
            </a:r>
            <a:r>
              <a:rPr dirty="0">
                <a:solidFill>
                  <a:srgbClr val="000098"/>
                </a:solidFill>
                <a:latin typeface="Courier New"/>
                <a:cs typeface="Courier New"/>
              </a:rPr>
              <a:t>;</a:t>
            </a:r>
            <a:endParaRPr dirty="0">
              <a:latin typeface="Times New Roman"/>
              <a:cs typeface="Times New Roman"/>
            </a:endParaRPr>
          </a:p>
          <a:p>
            <a:pPr marL="355600" indent="-342900">
              <a:lnSpc>
                <a:spcPts val="2660"/>
              </a:lnSpc>
              <a:spcBef>
                <a:spcPts val="1490"/>
              </a:spcBef>
              <a:buClr>
                <a:srgbClr val="000098"/>
              </a:buClr>
              <a:buFont typeface="Times New Roman"/>
              <a:buChar char="•"/>
              <a:tabLst>
                <a:tab pos="356235" algn="l"/>
              </a:tabLst>
            </a:pPr>
            <a:r>
              <a:rPr sz="2400" spc="-5" dirty="0" err="1">
                <a:solidFill>
                  <a:srgbClr val="D93090"/>
                </a:solidFill>
                <a:latin typeface="Times New Roman"/>
                <a:cs typeface="Times New Roman"/>
              </a:rPr>
              <a:t>No</a:t>
            </a:r>
            <a:r>
              <a:rPr sz="2400" spc="-20" dirty="0" err="1">
                <a:solidFill>
                  <a:srgbClr val="D93090"/>
                </a:solidFill>
                <a:latin typeface="Times New Roman"/>
                <a:cs typeface="Times New Roman"/>
              </a:rPr>
              <a:t>m</a:t>
            </a:r>
            <a:r>
              <a:rPr sz="2400" dirty="0" err="1">
                <a:solidFill>
                  <a:srgbClr val="D93090"/>
                </a:solidFill>
                <a:latin typeface="Times New Roman"/>
                <a:cs typeface="Times New Roman"/>
              </a:rPr>
              <a:t>s</a:t>
            </a:r>
            <a:r>
              <a:rPr sz="2400" spc="-5" dirty="0">
                <a:solidFill>
                  <a:srgbClr val="D93090"/>
                </a:solidFill>
                <a:latin typeface="Times New Roman"/>
                <a:cs typeface="Times New Roman"/>
              </a:rPr>
              <a:t> </a:t>
            </a:r>
            <a:r>
              <a:rPr sz="2400" dirty="0">
                <a:solidFill>
                  <a:srgbClr val="D93090"/>
                </a:solidFill>
                <a:latin typeface="Times New Roman"/>
                <a:cs typeface="Times New Roman"/>
              </a:rPr>
              <a:t>des </a:t>
            </a:r>
            <a:r>
              <a:rPr sz="2400" spc="-15" dirty="0">
                <a:solidFill>
                  <a:srgbClr val="D93090"/>
                </a:solidFill>
                <a:latin typeface="Times New Roman"/>
                <a:cs typeface="Times New Roman"/>
              </a:rPr>
              <a:t>v</a:t>
            </a:r>
            <a:r>
              <a:rPr sz="2400" spc="-20" dirty="0">
                <a:solidFill>
                  <a:srgbClr val="D93090"/>
                </a:solidFill>
                <a:latin typeface="Times New Roman"/>
                <a:cs typeface="Times New Roman"/>
              </a:rPr>
              <a:t>i</a:t>
            </a:r>
            <a:r>
              <a:rPr sz="2400" spc="-10" dirty="0">
                <a:solidFill>
                  <a:srgbClr val="D93090"/>
                </a:solidFill>
                <a:latin typeface="Times New Roman"/>
                <a:cs typeface="Times New Roman"/>
              </a:rPr>
              <a:t>l</a:t>
            </a:r>
            <a:r>
              <a:rPr sz="2400" spc="-25" dirty="0">
                <a:solidFill>
                  <a:srgbClr val="D93090"/>
                </a:solidFill>
                <a:latin typeface="Times New Roman"/>
                <a:cs typeface="Times New Roman"/>
              </a:rPr>
              <a:t>l</a:t>
            </a:r>
            <a:r>
              <a:rPr sz="2400" dirty="0">
                <a:solidFill>
                  <a:srgbClr val="D93090"/>
                </a:solidFill>
                <a:latin typeface="Times New Roman"/>
                <a:cs typeface="Times New Roman"/>
              </a:rPr>
              <a:t>es</a:t>
            </a:r>
            <a:r>
              <a:rPr sz="2400" spc="-5" dirty="0">
                <a:solidFill>
                  <a:srgbClr val="D93090"/>
                </a:solidFill>
                <a:latin typeface="Times New Roman"/>
                <a:cs typeface="Times New Roman"/>
              </a:rPr>
              <a:t> </a:t>
            </a:r>
            <a:r>
              <a:rPr sz="2400" spc="-15" dirty="0">
                <a:solidFill>
                  <a:srgbClr val="D93090"/>
                </a:solidFill>
                <a:latin typeface="Times New Roman"/>
                <a:cs typeface="Times New Roman"/>
              </a:rPr>
              <a:t>av</a:t>
            </a:r>
            <a:r>
              <a:rPr sz="2400" spc="-25" dirty="0">
                <a:solidFill>
                  <a:srgbClr val="D93090"/>
                </a:solidFill>
                <a:latin typeface="Times New Roman"/>
                <a:cs typeface="Times New Roman"/>
              </a:rPr>
              <a:t>e</a:t>
            </a:r>
            <a:r>
              <a:rPr sz="2400" spc="-15" dirty="0">
                <a:solidFill>
                  <a:srgbClr val="D93090"/>
                </a:solidFill>
                <a:latin typeface="Times New Roman"/>
                <a:cs typeface="Times New Roman"/>
              </a:rPr>
              <a:t>c</a:t>
            </a:r>
            <a:r>
              <a:rPr sz="2400" spc="10" dirty="0">
                <a:solidFill>
                  <a:srgbClr val="D93090"/>
                </a:solidFill>
                <a:latin typeface="Times New Roman"/>
                <a:cs typeface="Times New Roman"/>
              </a:rPr>
              <a:t> </a:t>
            </a:r>
            <a:r>
              <a:rPr sz="2400" spc="-10" dirty="0">
                <a:solidFill>
                  <a:srgbClr val="D93090"/>
                </a:solidFill>
                <a:latin typeface="Times New Roman"/>
                <a:cs typeface="Times New Roman"/>
              </a:rPr>
              <a:t>la</a:t>
            </a:r>
            <a:r>
              <a:rPr sz="2400" spc="-15" dirty="0">
                <a:solidFill>
                  <a:srgbClr val="D93090"/>
                </a:solidFill>
                <a:latin typeface="Times New Roman"/>
                <a:cs typeface="Times New Roman"/>
              </a:rPr>
              <a:t> durée</a:t>
            </a:r>
            <a:r>
              <a:rPr sz="2400" spc="-10" dirty="0">
                <a:solidFill>
                  <a:srgbClr val="D93090"/>
                </a:solidFill>
                <a:latin typeface="Times New Roman"/>
                <a:cs typeface="Times New Roman"/>
              </a:rPr>
              <a:t> </a:t>
            </a:r>
            <a:r>
              <a:rPr sz="2400" spc="-45" dirty="0">
                <a:solidFill>
                  <a:srgbClr val="D93090"/>
                </a:solidFill>
                <a:latin typeface="Times New Roman"/>
                <a:cs typeface="Times New Roman"/>
              </a:rPr>
              <a:t>m</a:t>
            </a:r>
            <a:r>
              <a:rPr sz="2400" dirty="0">
                <a:solidFill>
                  <a:srgbClr val="D93090"/>
                </a:solidFill>
                <a:latin typeface="Times New Roman"/>
                <a:cs typeface="Times New Roman"/>
              </a:rPr>
              <a:t>o</a:t>
            </a:r>
            <a:r>
              <a:rPr sz="2400" spc="-60" dirty="0">
                <a:solidFill>
                  <a:srgbClr val="D93090"/>
                </a:solidFill>
                <a:latin typeface="Times New Roman"/>
                <a:cs typeface="Times New Roman"/>
              </a:rPr>
              <a:t>y</a:t>
            </a:r>
            <a:r>
              <a:rPr sz="2400" spc="-15" dirty="0">
                <a:solidFill>
                  <a:srgbClr val="D93090"/>
                </a:solidFill>
                <a:latin typeface="Times New Roman"/>
                <a:cs typeface="Times New Roman"/>
              </a:rPr>
              <a:t>en</a:t>
            </a:r>
            <a:r>
              <a:rPr sz="2400" spc="-5" dirty="0">
                <a:solidFill>
                  <a:srgbClr val="D93090"/>
                </a:solidFill>
                <a:latin typeface="Times New Roman"/>
                <a:cs typeface="Times New Roman"/>
              </a:rPr>
              <a:t>n</a:t>
            </a:r>
            <a:r>
              <a:rPr sz="2400" spc="-15" dirty="0">
                <a:solidFill>
                  <a:srgbClr val="D93090"/>
                </a:solidFill>
                <a:latin typeface="Times New Roman"/>
                <a:cs typeface="Times New Roman"/>
              </a:rPr>
              <a:t>e</a:t>
            </a:r>
            <a:r>
              <a:rPr sz="2400" spc="70" dirty="0">
                <a:solidFill>
                  <a:srgbClr val="D93090"/>
                </a:solidFill>
                <a:latin typeface="Times New Roman"/>
                <a:cs typeface="Times New Roman"/>
              </a:rPr>
              <a:t> </a:t>
            </a:r>
            <a:r>
              <a:rPr sz="2400" spc="-10" dirty="0">
                <a:solidFill>
                  <a:srgbClr val="D93090"/>
                </a:solidFill>
                <a:latin typeface="Times New Roman"/>
                <a:cs typeface="Times New Roman"/>
              </a:rPr>
              <a:t>et</a:t>
            </a:r>
            <a:r>
              <a:rPr sz="2400" spc="-15" dirty="0">
                <a:solidFill>
                  <a:srgbClr val="D93090"/>
                </a:solidFill>
                <a:latin typeface="Times New Roman"/>
                <a:cs typeface="Times New Roman"/>
              </a:rPr>
              <a:t> </a:t>
            </a:r>
            <a:r>
              <a:rPr sz="2400" spc="-20" dirty="0">
                <a:solidFill>
                  <a:srgbClr val="D93090"/>
                </a:solidFill>
                <a:latin typeface="Times New Roman"/>
                <a:cs typeface="Times New Roman"/>
              </a:rPr>
              <a:t>l</a:t>
            </a:r>
            <a:r>
              <a:rPr sz="2400" spc="-15" dirty="0">
                <a:solidFill>
                  <a:srgbClr val="D93090"/>
                </a:solidFill>
                <a:latin typeface="Times New Roman"/>
                <a:cs typeface="Times New Roman"/>
              </a:rPr>
              <a:t>a</a:t>
            </a:r>
            <a:r>
              <a:rPr sz="2400" dirty="0">
                <a:solidFill>
                  <a:srgbClr val="D93090"/>
                </a:solidFill>
                <a:latin typeface="Times New Roman"/>
                <a:cs typeface="Times New Roman"/>
              </a:rPr>
              <a:t> </a:t>
            </a:r>
            <a:r>
              <a:rPr sz="2400" spc="-15" dirty="0">
                <a:solidFill>
                  <a:srgbClr val="D93090"/>
                </a:solidFill>
                <a:latin typeface="Times New Roman"/>
                <a:cs typeface="Times New Roman"/>
              </a:rPr>
              <a:t>dur</a:t>
            </a:r>
            <a:r>
              <a:rPr sz="2400" spc="-25" dirty="0">
                <a:solidFill>
                  <a:srgbClr val="D93090"/>
                </a:solidFill>
                <a:latin typeface="Times New Roman"/>
                <a:cs typeface="Times New Roman"/>
              </a:rPr>
              <a:t>é</a:t>
            </a:r>
            <a:r>
              <a:rPr sz="2400" spc="-15" dirty="0">
                <a:solidFill>
                  <a:srgbClr val="D93090"/>
                </a:solidFill>
                <a:latin typeface="Times New Roman"/>
                <a:cs typeface="Times New Roman"/>
              </a:rPr>
              <a:t>e</a:t>
            </a:r>
            <a:r>
              <a:rPr sz="2400" dirty="0">
                <a:solidFill>
                  <a:srgbClr val="D93090"/>
                </a:solidFill>
                <a:latin typeface="Times New Roman"/>
                <a:cs typeface="Times New Roman"/>
              </a:rPr>
              <a:t> </a:t>
            </a:r>
            <a:r>
              <a:rPr sz="2400" spc="-55" dirty="0">
                <a:solidFill>
                  <a:srgbClr val="D93090"/>
                </a:solidFill>
                <a:latin typeface="Times New Roman"/>
                <a:cs typeface="Times New Roman"/>
              </a:rPr>
              <a:t>m</a:t>
            </a:r>
            <a:r>
              <a:rPr sz="2400" spc="-15" dirty="0">
                <a:solidFill>
                  <a:srgbClr val="D93090"/>
                </a:solidFill>
                <a:latin typeface="Times New Roman"/>
                <a:cs typeface="Times New Roman"/>
              </a:rPr>
              <a:t>ax</a:t>
            </a:r>
            <a:r>
              <a:rPr sz="2400" spc="-25" dirty="0">
                <a:solidFill>
                  <a:srgbClr val="D93090"/>
                </a:solidFill>
                <a:latin typeface="Times New Roman"/>
                <a:cs typeface="Times New Roman"/>
              </a:rPr>
              <a:t>i</a:t>
            </a:r>
            <a:r>
              <a:rPr sz="2400" spc="-45" dirty="0">
                <a:solidFill>
                  <a:srgbClr val="D93090"/>
                </a:solidFill>
                <a:latin typeface="Times New Roman"/>
                <a:cs typeface="Times New Roman"/>
              </a:rPr>
              <a:t>m</a:t>
            </a:r>
            <a:r>
              <a:rPr sz="2400" spc="-15" dirty="0">
                <a:solidFill>
                  <a:srgbClr val="D93090"/>
                </a:solidFill>
                <a:latin typeface="Times New Roman"/>
                <a:cs typeface="Times New Roman"/>
              </a:rPr>
              <a:t>a</a:t>
            </a:r>
            <a:r>
              <a:rPr sz="2400" spc="-25" dirty="0">
                <a:solidFill>
                  <a:srgbClr val="D93090"/>
                </a:solidFill>
                <a:latin typeface="Times New Roman"/>
                <a:cs typeface="Times New Roman"/>
              </a:rPr>
              <a:t>l</a:t>
            </a:r>
            <a:r>
              <a:rPr sz="2400" spc="-15" dirty="0">
                <a:solidFill>
                  <a:srgbClr val="D93090"/>
                </a:solidFill>
                <a:latin typeface="Times New Roman"/>
                <a:cs typeface="Times New Roman"/>
              </a:rPr>
              <a:t>e</a:t>
            </a:r>
            <a:r>
              <a:rPr sz="2400" spc="50" dirty="0">
                <a:solidFill>
                  <a:srgbClr val="D93090"/>
                </a:solidFill>
                <a:latin typeface="Times New Roman"/>
                <a:cs typeface="Times New Roman"/>
              </a:rPr>
              <a:t> </a:t>
            </a:r>
            <a:r>
              <a:rPr sz="2400" spc="-15" dirty="0">
                <a:solidFill>
                  <a:srgbClr val="D93090"/>
                </a:solidFill>
                <a:latin typeface="Times New Roman"/>
                <a:cs typeface="Times New Roman"/>
              </a:rPr>
              <a:t>de</a:t>
            </a:r>
            <a:endParaRPr sz="2400" dirty="0">
              <a:latin typeface="Times New Roman"/>
              <a:cs typeface="Times New Roman"/>
            </a:endParaRPr>
          </a:p>
          <a:p>
            <a:pPr marL="355600">
              <a:lnSpc>
                <a:spcPts val="2660"/>
              </a:lnSpc>
            </a:pPr>
            <a:r>
              <a:rPr sz="2400" dirty="0">
                <a:solidFill>
                  <a:srgbClr val="D93090"/>
                </a:solidFill>
                <a:latin typeface="Times New Roman"/>
                <a:cs typeface="Times New Roman"/>
              </a:rPr>
              <a:t>p</a:t>
            </a:r>
            <a:r>
              <a:rPr sz="2400" spc="-10" dirty="0">
                <a:solidFill>
                  <a:srgbClr val="D93090"/>
                </a:solidFill>
                <a:latin typeface="Times New Roman"/>
                <a:cs typeface="Times New Roman"/>
              </a:rPr>
              <a:t>a</a:t>
            </a:r>
            <a:r>
              <a:rPr sz="2400" dirty="0">
                <a:solidFill>
                  <a:srgbClr val="D93090"/>
                </a:solidFill>
                <a:latin typeface="Times New Roman"/>
                <a:cs typeface="Times New Roman"/>
              </a:rPr>
              <a:t>r</a:t>
            </a:r>
            <a:r>
              <a:rPr sz="2400" spc="-10" dirty="0">
                <a:solidFill>
                  <a:srgbClr val="D93090"/>
                </a:solidFill>
                <a:latin typeface="Times New Roman"/>
                <a:cs typeface="Times New Roman"/>
              </a:rPr>
              <a:t>ti</a:t>
            </a:r>
            <a:r>
              <a:rPr sz="2400" dirty="0">
                <a:solidFill>
                  <a:srgbClr val="D93090"/>
                </a:solidFill>
                <a:latin typeface="Times New Roman"/>
                <a:cs typeface="Times New Roman"/>
              </a:rPr>
              <a:t>c</a:t>
            </a:r>
            <a:r>
              <a:rPr sz="2400" spc="-15" dirty="0">
                <a:solidFill>
                  <a:srgbClr val="D93090"/>
                </a:solidFill>
                <a:latin typeface="Times New Roman"/>
                <a:cs typeface="Times New Roman"/>
              </a:rPr>
              <a:t>i</a:t>
            </a:r>
            <a:r>
              <a:rPr sz="2400" dirty="0">
                <a:solidFill>
                  <a:srgbClr val="D93090"/>
                </a:solidFill>
                <a:latin typeface="Times New Roman"/>
                <a:cs typeface="Times New Roman"/>
              </a:rPr>
              <a:t>p</a:t>
            </a:r>
            <a:r>
              <a:rPr sz="2400" spc="-10" dirty="0">
                <a:solidFill>
                  <a:srgbClr val="D93090"/>
                </a:solidFill>
                <a:latin typeface="Times New Roman"/>
                <a:cs typeface="Times New Roman"/>
              </a:rPr>
              <a:t>ati</a:t>
            </a:r>
            <a:r>
              <a:rPr sz="2400" dirty="0">
                <a:solidFill>
                  <a:srgbClr val="D93090"/>
                </a:solidFill>
                <a:latin typeface="Times New Roman"/>
                <a:cs typeface="Times New Roman"/>
              </a:rPr>
              <a:t>on d</a:t>
            </a:r>
            <a:r>
              <a:rPr lang="fr-FR" sz="2400" dirty="0">
                <a:solidFill>
                  <a:srgbClr val="D93090"/>
                </a:solidFill>
                <a:latin typeface="Times New Roman"/>
                <a:cs typeface="Times New Roman"/>
              </a:rPr>
              <a:t>e tout les </a:t>
            </a:r>
            <a:r>
              <a:rPr sz="2400" spc="-10" dirty="0">
                <a:solidFill>
                  <a:srgbClr val="D93090"/>
                </a:solidFill>
                <a:latin typeface="Times New Roman"/>
                <a:cs typeface="Times New Roman"/>
              </a:rPr>
              <a:t> </a:t>
            </a:r>
            <a:r>
              <a:rPr sz="2400" dirty="0">
                <a:solidFill>
                  <a:srgbClr val="D93090"/>
                </a:solidFill>
                <a:latin typeface="Times New Roman"/>
                <a:cs typeface="Times New Roman"/>
              </a:rPr>
              <a:t>e</a:t>
            </a:r>
            <a:r>
              <a:rPr sz="2400" spc="-35" dirty="0">
                <a:solidFill>
                  <a:srgbClr val="D93090"/>
                </a:solidFill>
                <a:latin typeface="Times New Roman"/>
                <a:cs typeface="Times New Roman"/>
              </a:rPr>
              <a:t>m</a:t>
            </a:r>
            <a:r>
              <a:rPr sz="2400" dirty="0">
                <a:solidFill>
                  <a:srgbClr val="D93090"/>
                </a:solidFill>
                <a:latin typeface="Times New Roman"/>
                <a:cs typeface="Times New Roman"/>
              </a:rPr>
              <a:t>p</a:t>
            </a:r>
            <a:r>
              <a:rPr sz="2400" spc="-10" dirty="0">
                <a:solidFill>
                  <a:srgbClr val="D93090"/>
                </a:solidFill>
                <a:latin typeface="Times New Roman"/>
                <a:cs typeface="Times New Roman"/>
              </a:rPr>
              <a:t>l</a:t>
            </a:r>
            <a:r>
              <a:rPr sz="2400" dirty="0">
                <a:solidFill>
                  <a:srgbClr val="D93090"/>
                </a:solidFill>
                <a:latin typeface="Times New Roman"/>
                <a:cs typeface="Times New Roman"/>
              </a:rPr>
              <a:t>o</a:t>
            </a:r>
            <a:r>
              <a:rPr sz="2400" spc="-45" dirty="0">
                <a:solidFill>
                  <a:srgbClr val="D93090"/>
                </a:solidFill>
                <a:latin typeface="Times New Roman"/>
                <a:cs typeface="Times New Roman"/>
              </a:rPr>
              <a:t>y</a:t>
            </a:r>
            <a:r>
              <a:rPr sz="2400" dirty="0">
                <a:solidFill>
                  <a:srgbClr val="D93090"/>
                </a:solidFill>
                <a:latin typeface="Times New Roman"/>
                <a:cs typeface="Times New Roman"/>
              </a:rPr>
              <a:t>é</a:t>
            </a:r>
            <a:r>
              <a:rPr sz="2400" spc="70" dirty="0">
                <a:solidFill>
                  <a:srgbClr val="D93090"/>
                </a:solidFill>
                <a:latin typeface="Times New Roman"/>
                <a:cs typeface="Times New Roman"/>
              </a:rPr>
              <a:t> </a:t>
            </a:r>
            <a:r>
              <a:rPr sz="2400" b="1" spc="-5" dirty="0">
                <a:solidFill>
                  <a:srgbClr val="D93090"/>
                </a:solidFill>
                <a:latin typeface="Times New Roman"/>
                <a:cs typeface="Times New Roman"/>
              </a:rPr>
              <a:t>pa</a:t>
            </a:r>
            <a:r>
              <a:rPr sz="2400" b="1" dirty="0">
                <a:solidFill>
                  <a:srgbClr val="D93090"/>
                </a:solidFill>
                <a:latin typeface="Times New Roman"/>
                <a:cs typeface="Times New Roman"/>
              </a:rPr>
              <a:t>r v</a:t>
            </a:r>
            <a:r>
              <a:rPr sz="2400" b="1" spc="-15" dirty="0">
                <a:solidFill>
                  <a:srgbClr val="D93090"/>
                </a:solidFill>
                <a:latin typeface="Times New Roman"/>
                <a:cs typeface="Times New Roman"/>
              </a:rPr>
              <a:t>i</a:t>
            </a:r>
            <a:r>
              <a:rPr sz="2400" b="1" spc="-10" dirty="0">
                <a:solidFill>
                  <a:srgbClr val="D93090"/>
                </a:solidFill>
                <a:latin typeface="Times New Roman"/>
                <a:cs typeface="Times New Roman"/>
              </a:rPr>
              <a:t>ll</a:t>
            </a:r>
            <a:r>
              <a:rPr sz="2400" b="1" dirty="0">
                <a:solidFill>
                  <a:srgbClr val="D93090"/>
                </a:solidFill>
                <a:latin typeface="Times New Roman"/>
                <a:cs typeface="Times New Roman"/>
              </a:rPr>
              <a:t>e</a:t>
            </a:r>
            <a:r>
              <a:rPr sz="2400" b="1" spc="-10" dirty="0">
                <a:solidFill>
                  <a:srgbClr val="D93090"/>
                </a:solidFill>
                <a:latin typeface="Times New Roman"/>
                <a:cs typeface="Times New Roman"/>
              </a:rPr>
              <a:t> </a:t>
            </a:r>
            <a:r>
              <a:rPr sz="2400" b="1" dirty="0">
                <a:solidFill>
                  <a:srgbClr val="D93090"/>
                </a:solidFill>
                <a:latin typeface="Times New Roman"/>
                <a:cs typeface="Times New Roman"/>
              </a:rPr>
              <a:t>et</a:t>
            </a:r>
            <a:r>
              <a:rPr sz="2400" b="1" spc="-10" dirty="0">
                <a:solidFill>
                  <a:srgbClr val="D93090"/>
                </a:solidFill>
                <a:latin typeface="Times New Roman"/>
                <a:cs typeface="Times New Roman"/>
              </a:rPr>
              <a:t> </a:t>
            </a:r>
            <a:r>
              <a:rPr sz="2400" b="1" spc="-5" dirty="0">
                <a:solidFill>
                  <a:srgbClr val="D93090"/>
                </a:solidFill>
                <a:latin typeface="Times New Roman"/>
                <a:cs typeface="Times New Roman"/>
              </a:rPr>
              <a:t>pa</a:t>
            </a:r>
            <a:r>
              <a:rPr sz="2400" b="1" dirty="0">
                <a:solidFill>
                  <a:srgbClr val="D93090"/>
                </a:solidFill>
                <a:latin typeface="Times New Roman"/>
                <a:cs typeface="Times New Roman"/>
              </a:rPr>
              <a:t>r </a:t>
            </a:r>
            <a:r>
              <a:rPr lang="fr-FR" sz="2400" b="1" dirty="0">
                <a:solidFill>
                  <a:srgbClr val="D93090"/>
                </a:solidFill>
                <a:latin typeface="Times New Roman"/>
                <a:cs typeface="Times New Roman"/>
              </a:rPr>
              <a:t>nom de </a:t>
            </a:r>
            <a:r>
              <a:rPr sz="2400" b="1" spc="-5" dirty="0" err="1">
                <a:solidFill>
                  <a:srgbClr val="D93090"/>
                </a:solidFill>
                <a:latin typeface="Times New Roman"/>
                <a:cs typeface="Times New Roman"/>
              </a:rPr>
              <a:t>pr</a:t>
            </a:r>
            <a:r>
              <a:rPr sz="2400" b="1" spc="-10" dirty="0" err="1">
                <a:solidFill>
                  <a:srgbClr val="D93090"/>
                </a:solidFill>
                <a:latin typeface="Times New Roman"/>
                <a:cs typeface="Times New Roman"/>
              </a:rPr>
              <a:t>o</a:t>
            </a:r>
            <a:r>
              <a:rPr sz="2400" b="1" dirty="0" err="1">
                <a:solidFill>
                  <a:srgbClr val="D93090"/>
                </a:solidFill>
                <a:latin typeface="Times New Roman"/>
                <a:cs typeface="Times New Roman"/>
              </a:rPr>
              <a:t>jet</a:t>
            </a:r>
            <a:r>
              <a:rPr sz="2400" b="1" dirty="0">
                <a:solidFill>
                  <a:srgbClr val="D93090"/>
                </a:solidFill>
                <a:latin typeface="Times New Roman"/>
                <a:cs typeface="Times New Roman"/>
              </a:rPr>
              <a:t> </a:t>
            </a:r>
            <a:r>
              <a:rPr sz="2400" dirty="0">
                <a:solidFill>
                  <a:srgbClr val="D93090"/>
                </a:solidFill>
                <a:latin typeface="Times New Roman"/>
                <a:cs typeface="Times New Roman"/>
              </a:rPr>
              <a:t>?</a:t>
            </a:r>
            <a:endParaRPr sz="2400" dirty="0">
              <a:latin typeface="Times New Roman"/>
              <a:cs typeface="Times New Roman"/>
            </a:endParaRPr>
          </a:p>
        </p:txBody>
      </p:sp>
      <p:sp>
        <p:nvSpPr>
          <p:cNvPr id="7" name="object 7"/>
          <p:cNvSpPr txBox="1"/>
          <p:nvPr/>
        </p:nvSpPr>
        <p:spPr>
          <a:xfrm>
            <a:off x="718498" y="2323052"/>
            <a:ext cx="3168015" cy="589905"/>
          </a:xfrm>
          <a:prstGeom prst="rect">
            <a:avLst/>
          </a:prstGeom>
        </p:spPr>
        <p:txBody>
          <a:bodyPr vert="horz" wrap="square" lIns="0" tIns="0" rIns="0" bIns="0" rtlCol="0">
            <a:spAutoFit/>
          </a:bodyPr>
          <a:lstStyle/>
          <a:p>
            <a:pPr marL="12700">
              <a:lnSpc>
                <a:spcPts val="2330"/>
              </a:lnSpc>
            </a:pPr>
            <a:r>
              <a:rPr sz="2000" b="1" dirty="0">
                <a:latin typeface="Times New Roman"/>
                <a:cs typeface="Times New Roman"/>
              </a:rPr>
              <a:t>E</a:t>
            </a:r>
            <a:r>
              <a:rPr sz="2000" b="1" spc="-20" dirty="0">
                <a:latin typeface="Times New Roman"/>
                <a:cs typeface="Times New Roman"/>
              </a:rPr>
              <a:t>m</a:t>
            </a:r>
            <a:r>
              <a:rPr sz="2000" b="1" dirty="0">
                <a:latin typeface="Times New Roman"/>
                <a:cs typeface="Times New Roman"/>
              </a:rPr>
              <a:t>p</a:t>
            </a:r>
            <a:r>
              <a:rPr sz="2000" b="1" spc="5" dirty="0">
                <a:latin typeface="Times New Roman"/>
                <a:cs typeface="Times New Roman"/>
              </a:rPr>
              <a:t> </a:t>
            </a:r>
            <a:r>
              <a:rPr sz="2000" spc="-10" dirty="0">
                <a:latin typeface="Times New Roman"/>
                <a:cs typeface="Times New Roman"/>
              </a:rPr>
              <a:t>(</a:t>
            </a:r>
            <a:r>
              <a:rPr sz="2000" u="heavy" dirty="0">
                <a:latin typeface="Times New Roman"/>
                <a:cs typeface="Times New Roman"/>
              </a:rPr>
              <a:t>Eno</a:t>
            </a:r>
            <a:r>
              <a:rPr sz="2000" dirty="0">
                <a:latin typeface="Times New Roman"/>
                <a:cs typeface="Times New Roman"/>
              </a:rPr>
              <a:t>, En</a:t>
            </a:r>
            <a:r>
              <a:rPr sz="2000" spc="-10" dirty="0">
                <a:latin typeface="Times New Roman"/>
                <a:cs typeface="Times New Roman"/>
              </a:rPr>
              <a:t>a</a:t>
            </a:r>
            <a:r>
              <a:rPr sz="2000" dirty="0">
                <a:latin typeface="Times New Roman"/>
                <a:cs typeface="Times New Roman"/>
              </a:rPr>
              <a:t>me,</a:t>
            </a:r>
            <a:r>
              <a:rPr sz="2000" spc="-25" dirty="0">
                <a:latin typeface="Times New Roman"/>
                <a:cs typeface="Times New Roman"/>
              </a:rPr>
              <a:t> </a:t>
            </a:r>
            <a:r>
              <a:rPr sz="2000" spc="-85" dirty="0">
                <a:latin typeface="Times New Roman"/>
                <a:cs typeface="Times New Roman"/>
              </a:rPr>
              <a:t>T</a:t>
            </a:r>
            <a:r>
              <a:rPr sz="2000" dirty="0">
                <a:latin typeface="Times New Roman"/>
                <a:cs typeface="Times New Roman"/>
              </a:rPr>
              <a:t>i</a:t>
            </a:r>
            <a:r>
              <a:rPr sz="2000" spc="5" dirty="0">
                <a:latin typeface="Times New Roman"/>
                <a:cs typeface="Times New Roman"/>
              </a:rPr>
              <a:t>t</a:t>
            </a:r>
            <a:r>
              <a:rPr sz="2000" dirty="0">
                <a:latin typeface="Times New Roman"/>
                <a:cs typeface="Times New Roman"/>
              </a:rPr>
              <a:t>le,</a:t>
            </a:r>
            <a:r>
              <a:rPr sz="2000" spc="-25"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a:t>
            </a:r>
          </a:p>
          <a:p>
            <a:pPr marL="12700">
              <a:lnSpc>
                <a:spcPts val="2330"/>
              </a:lnSpc>
            </a:pPr>
            <a:r>
              <a:rPr sz="2000" b="1" spc="-25" dirty="0">
                <a:latin typeface="Times New Roman"/>
                <a:cs typeface="Times New Roman"/>
              </a:rPr>
              <a:t>P</a:t>
            </a:r>
            <a:r>
              <a:rPr sz="2000" b="1" dirty="0">
                <a:latin typeface="Times New Roman"/>
                <a:cs typeface="Times New Roman"/>
              </a:rPr>
              <a:t>ay</a:t>
            </a:r>
            <a:r>
              <a:rPr sz="2000" spc="-10" dirty="0">
                <a:latin typeface="Times New Roman"/>
                <a:cs typeface="Times New Roman"/>
              </a:rPr>
              <a:t>(</a:t>
            </a:r>
            <a:r>
              <a:rPr sz="2000" u="heavy" spc="-85" dirty="0">
                <a:latin typeface="Times New Roman"/>
                <a:cs typeface="Times New Roman"/>
              </a:rPr>
              <a:t>T</a:t>
            </a:r>
            <a:r>
              <a:rPr sz="2000" u="heavy" dirty="0">
                <a:latin typeface="Times New Roman"/>
                <a:cs typeface="Times New Roman"/>
              </a:rPr>
              <a:t>i</a:t>
            </a:r>
            <a:r>
              <a:rPr sz="2000" u="heavy" spc="5" dirty="0">
                <a:latin typeface="Times New Roman"/>
                <a:cs typeface="Times New Roman"/>
              </a:rPr>
              <a:t>t</a:t>
            </a:r>
            <a:r>
              <a:rPr sz="2000" u="heavy" dirty="0">
                <a:latin typeface="Times New Roman"/>
                <a:cs typeface="Times New Roman"/>
              </a:rPr>
              <a:t>le</a:t>
            </a:r>
            <a:r>
              <a:rPr sz="2000" dirty="0">
                <a:latin typeface="Times New Roman"/>
                <a:cs typeface="Times New Roman"/>
              </a:rPr>
              <a:t>, </a:t>
            </a:r>
            <a:r>
              <a:rPr sz="2000" spc="5" dirty="0">
                <a:latin typeface="Times New Roman"/>
                <a:cs typeface="Times New Roman"/>
              </a:rPr>
              <a:t>S</a:t>
            </a:r>
            <a:r>
              <a:rPr sz="2000" spc="-10" dirty="0">
                <a:latin typeface="Times New Roman"/>
                <a:cs typeface="Times New Roman"/>
              </a:rPr>
              <a:t>a</a:t>
            </a:r>
            <a:r>
              <a:rPr sz="2000" dirty="0">
                <a:latin typeface="Times New Roman"/>
                <a:cs typeface="Times New Roman"/>
              </a:rPr>
              <a:t>la</a:t>
            </a:r>
            <a:r>
              <a:rPr sz="2000" spc="-10" dirty="0">
                <a:latin typeface="Times New Roman"/>
                <a:cs typeface="Times New Roman"/>
              </a:rPr>
              <a:t>r</a:t>
            </a:r>
            <a:r>
              <a:rPr sz="2000" spc="-60" dirty="0">
                <a:latin typeface="Times New Roman"/>
                <a:cs typeface="Times New Roman"/>
              </a:rPr>
              <a:t>y</a:t>
            </a:r>
            <a:r>
              <a:rPr sz="2000" dirty="0">
                <a:latin typeface="Times New Roman"/>
                <a:cs typeface="Times New Roman"/>
              </a:rPr>
              <a:t>)</a:t>
            </a:r>
          </a:p>
        </p:txBody>
      </p:sp>
      <p:sp>
        <p:nvSpPr>
          <p:cNvPr id="8" name="object 8"/>
          <p:cNvSpPr txBox="1"/>
          <p:nvPr/>
        </p:nvSpPr>
        <p:spPr>
          <a:xfrm>
            <a:off x="6096000" y="2335411"/>
            <a:ext cx="3606800" cy="589905"/>
          </a:xfrm>
          <a:prstGeom prst="rect">
            <a:avLst/>
          </a:prstGeom>
        </p:spPr>
        <p:txBody>
          <a:bodyPr vert="horz" wrap="square" lIns="0" tIns="0" rIns="0" bIns="0" rtlCol="0">
            <a:spAutoFit/>
          </a:bodyPr>
          <a:lstStyle/>
          <a:p>
            <a:pPr marL="12700">
              <a:lnSpc>
                <a:spcPts val="2330"/>
              </a:lnSpc>
            </a:pPr>
            <a:r>
              <a:rPr sz="2000" b="1" spc="-25" dirty="0">
                <a:latin typeface="Times New Roman"/>
                <a:cs typeface="Times New Roman"/>
              </a:rPr>
              <a:t>P</a:t>
            </a:r>
            <a:r>
              <a:rPr sz="2000" b="1" spc="-50" dirty="0">
                <a:latin typeface="Times New Roman"/>
                <a:cs typeface="Times New Roman"/>
              </a:rPr>
              <a:t>r</a:t>
            </a:r>
            <a:r>
              <a:rPr sz="2000" b="1" dirty="0">
                <a:latin typeface="Times New Roman"/>
                <a:cs typeface="Times New Roman"/>
              </a:rPr>
              <a:t>o</a:t>
            </a:r>
            <a:r>
              <a:rPr sz="2000" b="1" spc="-10" dirty="0">
                <a:latin typeface="Times New Roman"/>
                <a:cs typeface="Times New Roman"/>
              </a:rPr>
              <a:t>ject</a:t>
            </a:r>
            <a:r>
              <a:rPr sz="2000" spc="-5" dirty="0">
                <a:latin typeface="Times New Roman"/>
                <a:cs typeface="Times New Roman"/>
              </a:rPr>
              <a:t>(</a:t>
            </a:r>
            <a:r>
              <a:rPr sz="2000" u="heavy" spc="5" dirty="0">
                <a:latin typeface="Times New Roman"/>
                <a:cs typeface="Times New Roman"/>
              </a:rPr>
              <a:t>P</a:t>
            </a:r>
            <a:r>
              <a:rPr sz="2000" u="heavy" dirty="0">
                <a:latin typeface="Times New Roman"/>
                <a:cs typeface="Times New Roman"/>
              </a:rPr>
              <a:t>no</a:t>
            </a:r>
            <a:r>
              <a:rPr sz="2000" dirty="0">
                <a:latin typeface="Times New Roman"/>
                <a:cs typeface="Times New Roman"/>
              </a:rPr>
              <a:t>,</a:t>
            </a:r>
            <a:r>
              <a:rPr sz="2000" spc="35" dirty="0">
                <a:latin typeface="Times New Roman"/>
                <a:cs typeface="Times New Roman"/>
              </a:rPr>
              <a:t> </a:t>
            </a:r>
            <a:r>
              <a:rPr sz="2000" spc="5" dirty="0">
                <a:latin typeface="Times New Roman"/>
                <a:cs typeface="Times New Roman"/>
              </a:rPr>
              <a:t>P</a:t>
            </a:r>
            <a:r>
              <a:rPr sz="2000" dirty="0">
                <a:latin typeface="Times New Roman"/>
                <a:cs typeface="Times New Roman"/>
              </a:rPr>
              <a:t>n</a:t>
            </a:r>
            <a:r>
              <a:rPr sz="2000" spc="-10" dirty="0">
                <a:latin typeface="Times New Roman"/>
                <a:cs typeface="Times New Roman"/>
              </a:rPr>
              <a:t>a</a:t>
            </a:r>
            <a:r>
              <a:rPr sz="2000" dirty="0">
                <a:latin typeface="Times New Roman"/>
                <a:cs typeface="Times New Roman"/>
              </a:rPr>
              <a:t>me,</a:t>
            </a:r>
            <a:r>
              <a:rPr sz="2000" spc="-25" dirty="0">
                <a:latin typeface="Times New Roman"/>
                <a:cs typeface="Times New Roman"/>
              </a:rPr>
              <a:t> </a:t>
            </a:r>
            <a:r>
              <a:rPr sz="2000" spc="-15" dirty="0">
                <a:latin typeface="Times New Roman"/>
                <a:cs typeface="Times New Roman"/>
              </a:rPr>
              <a:t>B</a:t>
            </a:r>
            <a:r>
              <a:rPr sz="2000" dirty="0">
                <a:latin typeface="Times New Roman"/>
                <a:cs typeface="Times New Roman"/>
              </a:rPr>
              <a:t>ud</a:t>
            </a:r>
            <a:r>
              <a:rPr sz="2000" spc="-20" dirty="0">
                <a:latin typeface="Times New Roman"/>
                <a:cs typeface="Times New Roman"/>
              </a:rPr>
              <a:t>g</a:t>
            </a:r>
            <a:r>
              <a:rPr sz="2000" spc="-10" dirty="0">
                <a:latin typeface="Times New Roman"/>
                <a:cs typeface="Times New Roman"/>
              </a:rPr>
              <a:t>e</a:t>
            </a:r>
            <a:r>
              <a:rPr sz="2000" dirty="0">
                <a:latin typeface="Times New Roman"/>
                <a:cs typeface="Times New Roman"/>
              </a:rPr>
              <a:t>t,</a:t>
            </a:r>
            <a:r>
              <a:rPr sz="2000" spc="40"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a:t>
            </a:r>
          </a:p>
          <a:p>
            <a:pPr marL="12700">
              <a:lnSpc>
                <a:spcPts val="2330"/>
              </a:lnSpc>
            </a:pPr>
            <a:r>
              <a:rPr sz="2000" b="1" spc="-120" dirty="0">
                <a:latin typeface="Times New Roman"/>
                <a:cs typeface="Times New Roman"/>
              </a:rPr>
              <a:t>W</a:t>
            </a:r>
            <a:r>
              <a:rPr sz="2000" b="1" dirty="0">
                <a:latin typeface="Times New Roman"/>
                <a:cs typeface="Times New Roman"/>
              </a:rPr>
              <a:t>o</a:t>
            </a:r>
            <a:r>
              <a:rPr sz="2000" b="1" spc="-10" dirty="0">
                <a:latin typeface="Times New Roman"/>
                <a:cs typeface="Times New Roman"/>
              </a:rPr>
              <a:t>r</a:t>
            </a:r>
            <a:r>
              <a:rPr sz="2000" b="1" spc="5" dirty="0">
                <a:latin typeface="Times New Roman"/>
                <a:cs typeface="Times New Roman"/>
              </a:rPr>
              <a:t>k</a:t>
            </a:r>
            <a:r>
              <a:rPr sz="2000" b="1" dirty="0">
                <a:latin typeface="Times New Roman"/>
                <a:cs typeface="Times New Roman"/>
              </a:rPr>
              <a:t>s</a:t>
            </a:r>
            <a:r>
              <a:rPr sz="2000" spc="-10" dirty="0">
                <a:latin typeface="Times New Roman"/>
                <a:cs typeface="Times New Roman"/>
              </a:rPr>
              <a:t>(</a:t>
            </a:r>
            <a:r>
              <a:rPr sz="2000" u="heavy" dirty="0">
                <a:latin typeface="Times New Roman"/>
                <a:cs typeface="Times New Roman"/>
              </a:rPr>
              <a:t>Eno, Pn</a:t>
            </a:r>
            <a:r>
              <a:rPr sz="2000" u="heavy" spc="5" dirty="0">
                <a:latin typeface="Times New Roman"/>
                <a:cs typeface="Times New Roman"/>
              </a:rPr>
              <a:t>o</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Resp,  Du</a:t>
            </a:r>
            <a:r>
              <a:rPr sz="2000" spc="-10" dirty="0">
                <a:latin typeface="Times New Roman"/>
                <a:cs typeface="Times New Roman"/>
              </a:rPr>
              <a:t>r</a:t>
            </a:r>
            <a:r>
              <a:rPr sz="2000" dirty="0">
                <a:latin typeface="Times New Roman"/>
                <a:cs typeface="Times New Roman"/>
              </a:rPr>
              <a:t>)</a:t>
            </a:r>
          </a:p>
        </p:txBody>
      </p:sp>
      <p:sp>
        <p:nvSpPr>
          <p:cNvPr id="11" name="object 4"/>
          <p:cNvSpPr txBox="1"/>
          <p:nvPr/>
        </p:nvSpPr>
        <p:spPr>
          <a:xfrm>
            <a:off x="2302506" y="5400278"/>
            <a:ext cx="848360" cy="1105303"/>
          </a:xfrm>
          <a:prstGeom prst="rect">
            <a:avLst/>
          </a:prstGeom>
        </p:spPr>
        <p:txBody>
          <a:bodyPr vert="horz" wrap="square" lIns="0" tIns="0" rIns="0" bIns="0" rtlCol="0">
            <a:spAutoFit/>
          </a:bodyPr>
          <a:lstStyle/>
          <a:p>
            <a:pPr marL="12700" marR="5080">
              <a:lnSpc>
                <a:spcPct val="132500"/>
              </a:lnSpc>
            </a:pPr>
            <a:r>
              <a:rPr b="1" spc="-5" dirty="0">
                <a:solidFill>
                  <a:srgbClr val="000098"/>
                </a:solidFill>
                <a:latin typeface="Courier New"/>
                <a:cs typeface="Courier New"/>
              </a:rPr>
              <a:t>SELECT</a:t>
            </a:r>
            <a:r>
              <a:rPr b="1" spc="-5" dirty="0">
                <a:solidFill>
                  <a:srgbClr val="000098"/>
                </a:solidFill>
                <a:latin typeface="Times New Roman"/>
                <a:cs typeface="Times New Roman"/>
              </a:rPr>
              <a:t> </a:t>
            </a:r>
            <a:r>
              <a:rPr b="1" spc="-5" dirty="0">
                <a:solidFill>
                  <a:srgbClr val="000098"/>
                </a:solidFill>
                <a:latin typeface="Courier New"/>
                <a:cs typeface="Courier New"/>
              </a:rPr>
              <a:t>FROM</a:t>
            </a:r>
            <a:r>
              <a:rPr b="1" spc="-5" dirty="0">
                <a:solidFill>
                  <a:srgbClr val="000098"/>
                </a:solidFill>
                <a:latin typeface="Times New Roman"/>
                <a:cs typeface="Times New Roman"/>
              </a:rPr>
              <a:t> </a:t>
            </a:r>
            <a:r>
              <a:rPr b="1" spc="-5" dirty="0">
                <a:solidFill>
                  <a:srgbClr val="000098"/>
                </a:solidFill>
                <a:latin typeface="Courier New"/>
                <a:cs typeface="Courier New"/>
              </a:rPr>
              <a:t>WHERE</a:t>
            </a:r>
            <a:endParaRPr dirty="0">
              <a:latin typeface="Courier New"/>
              <a:cs typeface="Courier New"/>
            </a:endParaRPr>
          </a:p>
        </p:txBody>
      </p:sp>
      <p:sp>
        <p:nvSpPr>
          <p:cNvPr id="12" name="object 5"/>
          <p:cNvSpPr txBox="1"/>
          <p:nvPr/>
        </p:nvSpPr>
        <p:spPr>
          <a:xfrm>
            <a:off x="3201673" y="5400278"/>
            <a:ext cx="4316730" cy="1105303"/>
          </a:xfrm>
          <a:prstGeom prst="rect">
            <a:avLst/>
          </a:prstGeom>
        </p:spPr>
        <p:txBody>
          <a:bodyPr vert="horz" wrap="square" lIns="0" tIns="0" rIns="0" bIns="0" rtlCol="0">
            <a:spAutoFit/>
          </a:bodyPr>
          <a:lstStyle/>
          <a:p>
            <a:pPr marL="12700" marR="5080" indent="58419">
              <a:lnSpc>
                <a:spcPct val="132500"/>
              </a:lnSpc>
              <a:tabLst>
                <a:tab pos="891540" algn="l"/>
                <a:tab pos="1844039" algn="l"/>
                <a:tab pos="3211195" algn="l"/>
              </a:tabLst>
            </a:pPr>
            <a:r>
              <a:rPr b="1" dirty="0">
                <a:solidFill>
                  <a:srgbClr val="000098"/>
                </a:solidFill>
                <a:latin typeface="Times New Roman"/>
                <a:cs typeface="Times New Roman"/>
              </a:rPr>
              <a:t>	</a:t>
            </a:r>
            <a:r>
              <a:rPr spc="-20" dirty="0">
                <a:solidFill>
                  <a:srgbClr val="000098"/>
                </a:solidFill>
                <a:latin typeface="Courier New"/>
                <a:cs typeface="Courier New"/>
              </a:rPr>
              <a:t>P</a:t>
            </a:r>
            <a:r>
              <a:rPr spc="-5" dirty="0">
                <a:solidFill>
                  <a:srgbClr val="000098"/>
                </a:solidFill>
                <a:latin typeface="Courier New"/>
                <a:cs typeface="Courier New"/>
              </a:rPr>
              <a:t>nam</a:t>
            </a:r>
            <a:r>
              <a:rPr spc="-20" dirty="0">
                <a:solidFill>
                  <a:srgbClr val="000098"/>
                </a:solidFill>
                <a:latin typeface="Courier New"/>
                <a:cs typeface="Courier New"/>
              </a:rPr>
              <a:t>e</a:t>
            </a:r>
            <a:r>
              <a:rPr dirty="0">
                <a:solidFill>
                  <a:srgbClr val="000098"/>
                </a:solidFill>
                <a:latin typeface="Courier New"/>
                <a:cs typeface="Courier New"/>
              </a:rPr>
              <a:t>,</a:t>
            </a:r>
            <a:r>
              <a:rPr dirty="0">
                <a:solidFill>
                  <a:srgbClr val="000098"/>
                </a:solidFill>
                <a:latin typeface="Times New Roman"/>
                <a:cs typeface="Times New Roman"/>
              </a:rPr>
              <a:t>	</a:t>
            </a:r>
            <a:r>
              <a:rPr b="1" spc="-5" dirty="0">
                <a:solidFill>
                  <a:srgbClr val="000098"/>
                </a:solidFill>
                <a:latin typeface="Courier New"/>
                <a:cs typeface="Courier New"/>
              </a:rPr>
              <a:t>AVG</a:t>
            </a:r>
            <a:r>
              <a:rPr spc="-5" dirty="0">
                <a:solidFill>
                  <a:srgbClr val="000098"/>
                </a:solidFill>
                <a:latin typeface="Courier New"/>
                <a:cs typeface="Courier New"/>
              </a:rPr>
              <a:t>(</a:t>
            </a:r>
            <a:r>
              <a:rPr spc="-20" dirty="0">
                <a:solidFill>
                  <a:srgbClr val="000098"/>
                </a:solidFill>
                <a:latin typeface="Courier New"/>
                <a:cs typeface="Courier New"/>
              </a:rPr>
              <a:t>D</a:t>
            </a:r>
            <a:r>
              <a:rPr spc="-5" dirty="0">
                <a:solidFill>
                  <a:srgbClr val="000098"/>
                </a:solidFill>
                <a:latin typeface="Courier New"/>
                <a:cs typeface="Courier New"/>
              </a:rPr>
              <a:t>ur)</a:t>
            </a:r>
            <a:r>
              <a:rPr dirty="0">
                <a:solidFill>
                  <a:srgbClr val="000098"/>
                </a:solidFill>
                <a:latin typeface="Courier New"/>
                <a:cs typeface="Courier New"/>
              </a:rPr>
              <a:t>,</a:t>
            </a:r>
            <a:r>
              <a:rPr dirty="0">
                <a:solidFill>
                  <a:srgbClr val="000098"/>
                </a:solidFill>
                <a:latin typeface="Times New Roman"/>
                <a:cs typeface="Times New Roman"/>
              </a:rPr>
              <a:t>	</a:t>
            </a:r>
            <a:r>
              <a:rPr b="1" spc="-5" dirty="0">
                <a:solidFill>
                  <a:srgbClr val="000098"/>
                </a:solidFill>
                <a:latin typeface="Courier New"/>
                <a:cs typeface="Courier New"/>
              </a:rPr>
              <a:t>MA</a:t>
            </a:r>
            <a:r>
              <a:rPr b="1" spc="-25" dirty="0">
                <a:solidFill>
                  <a:srgbClr val="000098"/>
                </a:solidFill>
                <a:latin typeface="Courier New"/>
                <a:cs typeface="Courier New"/>
              </a:rPr>
              <a:t>X</a:t>
            </a:r>
            <a:r>
              <a:rPr spc="-5" dirty="0">
                <a:solidFill>
                  <a:srgbClr val="000098"/>
                </a:solidFill>
                <a:latin typeface="Courier New"/>
                <a:cs typeface="Courier New"/>
              </a:rPr>
              <a:t>(Du</a:t>
            </a:r>
            <a:r>
              <a:rPr spc="-20" dirty="0">
                <a:solidFill>
                  <a:srgbClr val="000098"/>
                </a:solidFill>
                <a:latin typeface="Courier New"/>
                <a:cs typeface="Courier New"/>
              </a:rPr>
              <a:t>r</a:t>
            </a:r>
            <a:r>
              <a:rPr dirty="0">
                <a:solidFill>
                  <a:srgbClr val="000098"/>
                </a:solidFill>
                <a:latin typeface="Courier New"/>
                <a:cs typeface="Courier New"/>
              </a:rPr>
              <a:t>)</a:t>
            </a:r>
            <a:r>
              <a:rPr dirty="0">
                <a:solidFill>
                  <a:srgbClr val="000098"/>
                </a:solidFill>
                <a:latin typeface="Times New Roman"/>
                <a:cs typeface="Times New Roman"/>
              </a:rPr>
              <a:t> </a:t>
            </a:r>
            <a:r>
              <a:rPr spc="-5" dirty="0">
                <a:solidFill>
                  <a:srgbClr val="000098"/>
                </a:solidFill>
                <a:latin typeface="Courier New"/>
                <a:cs typeface="Courier New"/>
              </a:rPr>
              <a:t>Wor</a:t>
            </a:r>
            <a:r>
              <a:rPr spc="-10" dirty="0">
                <a:solidFill>
                  <a:srgbClr val="000098"/>
                </a:solidFill>
                <a:latin typeface="Courier New"/>
                <a:cs typeface="Courier New"/>
              </a:rPr>
              <a:t>k</a:t>
            </a:r>
            <a:r>
              <a:rPr spc="-5" dirty="0">
                <a:solidFill>
                  <a:srgbClr val="000098"/>
                </a:solidFill>
                <a:latin typeface="Courier New"/>
                <a:cs typeface="Courier New"/>
              </a:rPr>
              <a:t>s</a:t>
            </a:r>
            <a:r>
              <a:rPr dirty="0">
                <a:solidFill>
                  <a:srgbClr val="000098"/>
                </a:solidFill>
                <a:latin typeface="Courier New"/>
                <a:cs typeface="Courier New"/>
              </a:rPr>
              <a:t>,</a:t>
            </a:r>
            <a:r>
              <a:rPr dirty="0">
                <a:solidFill>
                  <a:srgbClr val="000098"/>
                </a:solidFill>
                <a:latin typeface="Times New Roman"/>
                <a:cs typeface="Times New Roman"/>
              </a:rPr>
              <a:t>	</a:t>
            </a:r>
            <a:r>
              <a:rPr spc="165" dirty="0">
                <a:solidFill>
                  <a:srgbClr val="000098"/>
                </a:solidFill>
                <a:latin typeface="Times New Roman"/>
                <a:cs typeface="Times New Roman"/>
              </a:rPr>
              <a:t> </a:t>
            </a:r>
            <a:r>
              <a:rPr spc="-5" dirty="0">
                <a:solidFill>
                  <a:srgbClr val="000098"/>
                </a:solidFill>
                <a:latin typeface="Courier New"/>
                <a:cs typeface="Courier New"/>
              </a:rPr>
              <a:t>Pr</a:t>
            </a:r>
            <a:r>
              <a:rPr spc="-30" dirty="0">
                <a:solidFill>
                  <a:srgbClr val="000098"/>
                </a:solidFill>
                <a:latin typeface="Courier New"/>
                <a:cs typeface="Courier New"/>
              </a:rPr>
              <a:t>o</a:t>
            </a:r>
            <a:r>
              <a:rPr spc="-5" dirty="0">
                <a:solidFill>
                  <a:srgbClr val="000098"/>
                </a:solidFill>
                <a:latin typeface="Courier New"/>
                <a:cs typeface="Courier New"/>
              </a:rPr>
              <a:t>ject</a:t>
            </a:r>
            <a:r>
              <a:rPr spc="-5" dirty="0">
                <a:solidFill>
                  <a:srgbClr val="000098"/>
                </a:solidFill>
                <a:latin typeface="Times New Roman"/>
                <a:cs typeface="Times New Roman"/>
              </a:rPr>
              <a:t> </a:t>
            </a:r>
            <a:r>
              <a:rPr b="1" spc="-5" dirty="0">
                <a:solidFill>
                  <a:srgbClr val="000098"/>
                </a:solidFill>
                <a:latin typeface="Courier New"/>
                <a:cs typeface="Courier New"/>
              </a:rPr>
              <a:t>Works</a:t>
            </a:r>
            <a:r>
              <a:rPr b="1" spc="-20" dirty="0">
                <a:solidFill>
                  <a:srgbClr val="000098"/>
                </a:solidFill>
                <a:latin typeface="Courier New"/>
                <a:cs typeface="Courier New"/>
              </a:rPr>
              <a:t>.</a:t>
            </a:r>
            <a:r>
              <a:rPr b="1" spc="-5" dirty="0">
                <a:solidFill>
                  <a:srgbClr val="000098"/>
                </a:solidFill>
                <a:latin typeface="Courier New"/>
                <a:cs typeface="Courier New"/>
              </a:rPr>
              <a:t>Pn</a:t>
            </a:r>
            <a:r>
              <a:rPr b="1" dirty="0">
                <a:solidFill>
                  <a:srgbClr val="000098"/>
                </a:solidFill>
                <a:latin typeface="Courier New"/>
                <a:cs typeface="Courier New"/>
              </a:rPr>
              <a:t>o</a:t>
            </a:r>
            <a:r>
              <a:rPr b="1" spc="-20" dirty="0">
                <a:solidFill>
                  <a:srgbClr val="000098"/>
                </a:solidFill>
                <a:latin typeface="Courier New"/>
                <a:cs typeface="Courier New"/>
              </a:rPr>
              <a:t>=</a:t>
            </a:r>
            <a:r>
              <a:rPr b="1" spc="-5" dirty="0">
                <a:solidFill>
                  <a:srgbClr val="000098"/>
                </a:solidFill>
                <a:latin typeface="Courier New"/>
                <a:cs typeface="Courier New"/>
              </a:rPr>
              <a:t>Pro</a:t>
            </a:r>
            <a:r>
              <a:rPr b="1" spc="-20" dirty="0">
                <a:solidFill>
                  <a:srgbClr val="000098"/>
                </a:solidFill>
                <a:latin typeface="Courier New"/>
                <a:cs typeface="Courier New"/>
              </a:rPr>
              <a:t>j</a:t>
            </a:r>
            <a:r>
              <a:rPr b="1" spc="-5" dirty="0">
                <a:solidFill>
                  <a:srgbClr val="000098"/>
                </a:solidFill>
                <a:latin typeface="Courier New"/>
                <a:cs typeface="Courier New"/>
              </a:rPr>
              <a:t>ect</a:t>
            </a:r>
            <a:r>
              <a:rPr b="1" spc="-20" dirty="0">
                <a:solidFill>
                  <a:srgbClr val="000098"/>
                </a:solidFill>
                <a:latin typeface="Courier New"/>
                <a:cs typeface="Courier New"/>
              </a:rPr>
              <a:t>.P</a:t>
            </a:r>
            <a:r>
              <a:rPr b="1" spc="-5" dirty="0">
                <a:solidFill>
                  <a:srgbClr val="000098"/>
                </a:solidFill>
                <a:latin typeface="Courier New"/>
                <a:cs typeface="Courier New"/>
              </a:rPr>
              <a:t>no</a:t>
            </a:r>
            <a:endParaRPr b="1" dirty="0">
              <a:latin typeface="Courier New"/>
              <a:cs typeface="Courier New"/>
            </a:endParaRPr>
          </a:p>
        </p:txBody>
      </p:sp>
      <p:sp>
        <p:nvSpPr>
          <p:cNvPr id="13" name="object 6"/>
          <p:cNvSpPr txBox="1"/>
          <p:nvPr/>
        </p:nvSpPr>
        <p:spPr>
          <a:xfrm>
            <a:off x="2302518" y="6487712"/>
            <a:ext cx="3016250" cy="276999"/>
          </a:xfrm>
          <a:prstGeom prst="rect">
            <a:avLst/>
          </a:prstGeom>
        </p:spPr>
        <p:txBody>
          <a:bodyPr vert="horz" wrap="square" lIns="0" tIns="0" rIns="0" bIns="0" rtlCol="0">
            <a:spAutoFit/>
          </a:bodyPr>
          <a:lstStyle/>
          <a:p>
            <a:pPr marL="12700">
              <a:tabLst>
                <a:tab pos="832485" algn="l"/>
                <a:tab pos="1361440" algn="l"/>
                <a:tab pos="2181860" algn="l"/>
              </a:tabLst>
            </a:pPr>
            <a:r>
              <a:rPr b="1" spc="-5" dirty="0">
                <a:solidFill>
                  <a:srgbClr val="000098"/>
                </a:solidFill>
                <a:latin typeface="Courier New"/>
                <a:cs typeface="Courier New"/>
              </a:rPr>
              <a:t>GROU</a:t>
            </a:r>
            <a:r>
              <a:rPr b="1" dirty="0">
                <a:solidFill>
                  <a:srgbClr val="000098"/>
                </a:solidFill>
                <a:latin typeface="Courier New"/>
                <a:cs typeface="Courier New"/>
              </a:rPr>
              <a:t>P</a:t>
            </a:r>
            <a:r>
              <a:rPr b="1" dirty="0">
                <a:solidFill>
                  <a:srgbClr val="000098"/>
                </a:solidFill>
                <a:latin typeface="Times New Roman"/>
                <a:cs typeface="Times New Roman"/>
              </a:rPr>
              <a:t>	</a:t>
            </a:r>
            <a:r>
              <a:rPr b="1" spc="-5" dirty="0">
                <a:solidFill>
                  <a:srgbClr val="000098"/>
                </a:solidFill>
                <a:latin typeface="Courier New"/>
                <a:cs typeface="Courier New"/>
              </a:rPr>
              <a:t>B</a:t>
            </a:r>
            <a:r>
              <a:rPr b="1" dirty="0">
                <a:solidFill>
                  <a:srgbClr val="000098"/>
                </a:solidFill>
                <a:latin typeface="Courier New"/>
                <a:cs typeface="Courier New"/>
              </a:rPr>
              <a:t>Y</a:t>
            </a:r>
            <a:r>
              <a:rPr b="1" dirty="0">
                <a:solidFill>
                  <a:srgbClr val="000098"/>
                </a:solidFill>
                <a:latin typeface="Times New Roman"/>
                <a:cs typeface="Times New Roman"/>
              </a:rPr>
              <a:t>	</a:t>
            </a:r>
            <a:r>
              <a:rPr spc="-5" dirty="0">
                <a:solidFill>
                  <a:srgbClr val="000098"/>
                </a:solidFill>
                <a:latin typeface="Courier New"/>
                <a:cs typeface="Courier New"/>
              </a:rPr>
              <a:t>City</a:t>
            </a:r>
            <a:r>
              <a:rPr dirty="0">
                <a:solidFill>
                  <a:srgbClr val="000098"/>
                </a:solidFill>
                <a:latin typeface="Courier New"/>
                <a:cs typeface="Courier New"/>
              </a:rPr>
              <a:t>,</a:t>
            </a:r>
            <a:r>
              <a:rPr dirty="0">
                <a:solidFill>
                  <a:srgbClr val="000098"/>
                </a:solidFill>
                <a:latin typeface="Times New Roman"/>
                <a:cs typeface="Times New Roman"/>
              </a:rPr>
              <a:t>	</a:t>
            </a:r>
            <a:r>
              <a:rPr spc="-5" dirty="0">
                <a:solidFill>
                  <a:srgbClr val="000098"/>
                </a:solidFill>
                <a:latin typeface="Courier New"/>
                <a:cs typeface="Courier New"/>
              </a:rPr>
              <a:t>Pna</a:t>
            </a:r>
            <a:r>
              <a:rPr spc="-20" dirty="0">
                <a:solidFill>
                  <a:srgbClr val="000098"/>
                </a:solidFill>
                <a:latin typeface="Courier New"/>
                <a:cs typeface="Courier New"/>
              </a:rPr>
              <a:t>m</a:t>
            </a:r>
            <a:r>
              <a:rPr dirty="0">
                <a:solidFill>
                  <a:srgbClr val="000098"/>
                </a:solidFill>
                <a:latin typeface="Courier New"/>
                <a:cs typeface="Courier New"/>
              </a:rPr>
              <a:t>e;</a:t>
            </a:r>
            <a:endParaRPr dirty="0">
              <a:latin typeface="Courier New"/>
              <a:cs typeface="Courier New"/>
            </a:endParaRPr>
          </a:p>
        </p:txBody>
      </p:sp>
      <p:sp>
        <p:nvSpPr>
          <p:cNvPr id="15"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8" name="Rectangle 2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9" name="ZoneTexte 28"/>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30" name="object 6"/>
          <p:cNvSpPr txBox="1"/>
          <p:nvPr/>
        </p:nvSpPr>
        <p:spPr>
          <a:xfrm>
            <a:off x="3710843" y="1156476"/>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smtClean="0">
                <a:solidFill>
                  <a:srgbClr val="00279E"/>
                </a:solidFill>
                <a:latin typeface="Times New Roman"/>
                <a:cs typeface="Times New Roman"/>
              </a:rPr>
              <a:t>Regroupement </a:t>
            </a:r>
            <a:endParaRPr lang="fr-FR" sz="2400" b="1" dirty="0">
              <a:latin typeface="Times New Roman"/>
              <a:cs typeface="Times New Roman"/>
            </a:endParaRPr>
          </a:p>
        </p:txBody>
      </p:sp>
      <p:sp>
        <p:nvSpPr>
          <p:cNvPr id="31" name="object 2"/>
          <p:cNvSpPr txBox="1">
            <a:spLocks/>
          </p:cNvSpPr>
          <p:nvPr/>
        </p:nvSpPr>
        <p:spPr>
          <a:xfrm>
            <a:off x="180191" y="1642992"/>
            <a:ext cx="2413107"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dirty="0" smtClean="0">
                <a:solidFill>
                  <a:srgbClr val="FF0000"/>
                </a:solidFill>
              </a:rPr>
              <a:t>Exemples</a:t>
            </a:r>
            <a:endParaRPr lang="fr-FR" sz="2600" b="1" dirty="0">
              <a:solidFill>
                <a:srgbClr val="FF0000"/>
              </a:solidFill>
            </a:endParaRPr>
          </a:p>
        </p:txBody>
      </p:sp>
    </p:spTree>
    <p:extLst>
      <p:ext uri="{BB962C8B-B14F-4D97-AF65-F5344CB8AC3E}">
        <p14:creationId xmlns:p14="http://schemas.microsoft.com/office/powerpoint/2010/main" val="305361247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00855" y="2525783"/>
            <a:ext cx="8675374" cy="371897"/>
          </a:xfrm>
          <a:prstGeom prst="rect">
            <a:avLst/>
          </a:prstGeom>
        </p:spPr>
        <p:txBody>
          <a:bodyPr vert="horz" wrap="square" lIns="0" tIns="0" rIns="0" bIns="0" rtlCol="0">
            <a:spAutoFit/>
          </a:bodyPr>
          <a:lstStyle/>
          <a:p>
            <a:pPr marL="12700">
              <a:lnSpc>
                <a:spcPts val="2870"/>
              </a:lnSpc>
            </a:pPr>
            <a:r>
              <a:rPr sz="2400" dirty="0">
                <a:solidFill>
                  <a:srgbClr val="D93090"/>
                </a:solidFill>
                <a:latin typeface="Times New Roman"/>
                <a:cs typeface="Times New Roman"/>
              </a:rPr>
              <a:t>C</a:t>
            </a:r>
            <a:r>
              <a:rPr sz="2400" spc="-10" dirty="0">
                <a:solidFill>
                  <a:srgbClr val="D93090"/>
                </a:solidFill>
                <a:latin typeface="Times New Roman"/>
                <a:cs typeface="Times New Roman"/>
              </a:rPr>
              <a:t>l</a:t>
            </a:r>
            <a:r>
              <a:rPr sz="2400" dirty="0">
                <a:solidFill>
                  <a:srgbClr val="D93090"/>
                </a:solidFill>
                <a:latin typeface="Times New Roman"/>
                <a:cs typeface="Times New Roman"/>
              </a:rPr>
              <a:t>asse</a:t>
            </a:r>
            <a:r>
              <a:rPr sz="2400" spc="-30" dirty="0">
                <a:solidFill>
                  <a:srgbClr val="D93090"/>
                </a:solidFill>
                <a:latin typeface="Times New Roman"/>
                <a:cs typeface="Times New Roman"/>
              </a:rPr>
              <a:t>m</a:t>
            </a:r>
            <a:r>
              <a:rPr sz="2400" dirty="0">
                <a:solidFill>
                  <a:srgbClr val="D93090"/>
                </a:solidFill>
                <a:latin typeface="Times New Roman"/>
                <a:cs typeface="Times New Roman"/>
              </a:rPr>
              <a:t>e</a:t>
            </a:r>
            <a:r>
              <a:rPr sz="2400" spc="-10" dirty="0">
                <a:solidFill>
                  <a:srgbClr val="D93090"/>
                </a:solidFill>
                <a:latin typeface="Times New Roman"/>
                <a:cs typeface="Times New Roman"/>
              </a:rPr>
              <a:t>n</a:t>
            </a:r>
            <a:r>
              <a:rPr sz="2400" dirty="0">
                <a:solidFill>
                  <a:srgbClr val="D93090"/>
                </a:solidFill>
                <a:latin typeface="Times New Roman"/>
                <a:cs typeface="Times New Roman"/>
              </a:rPr>
              <a:t>t</a:t>
            </a:r>
            <a:r>
              <a:rPr sz="2400" spc="10" dirty="0">
                <a:solidFill>
                  <a:srgbClr val="D93090"/>
                </a:solidFill>
                <a:latin typeface="Times New Roman"/>
                <a:cs typeface="Times New Roman"/>
              </a:rPr>
              <a:t> </a:t>
            </a:r>
            <a:r>
              <a:rPr sz="2400" dirty="0">
                <a:solidFill>
                  <a:srgbClr val="D93090"/>
                </a:solidFill>
                <a:latin typeface="Times New Roman"/>
                <a:cs typeface="Times New Roman"/>
              </a:rPr>
              <a:t>d</a:t>
            </a:r>
            <a:r>
              <a:rPr sz="2400" spc="-10" dirty="0">
                <a:solidFill>
                  <a:srgbClr val="D93090"/>
                </a:solidFill>
                <a:latin typeface="Times New Roman"/>
                <a:cs typeface="Times New Roman"/>
              </a:rPr>
              <a:t>e</a:t>
            </a:r>
            <a:r>
              <a:rPr sz="2400" dirty="0">
                <a:solidFill>
                  <a:srgbClr val="D93090"/>
                </a:solidFill>
                <a:latin typeface="Times New Roman"/>
                <a:cs typeface="Times New Roman"/>
              </a:rPr>
              <a:t>s produ</a:t>
            </a:r>
            <a:r>
              <a:rPr sz="2400" spc="-10" dirty="0">
                <a:solidFill>
                  <a:srgbClr val="D93090"/>
                </a:solidFill>
                <a:latin typeface="Times New Roman"/>
                <a:cs typeface="Times New Roman"/>
              </a:rPr>
              <a:t>it</a:t>
            </a:r>
            <a:r>
              <a:rPr sz="2400" dirty="0">
                <a:solidFill>
                  <a:srgbClr val="D93090"/>
                </a:solidFill>
                <a:latin typeface="Times New Roman"/>
                <a:cs typeface="Times New Roman"/>
              </a:rPr>
              <a:t>s par </a:t>
            </a:r>
            <a:r>
              <a:rPr sz="2400" spc="-15" dirty="0">
                <a:solidFill>
                  <a:srgbClr val="D93090"/>
                </a:solidFill>
                <a:latin typeface="Times New Roman"/>
                <a:cs typeface="Times New Roman"/>
              </a:rPr>
              <a:t>l</a:t>
            </a:r>
            <a:r>
              <a:rPr sz="2400" dirty="0">
                <a:solidFill>
                  <a:srgbClr val="D93090"/>
                </a:solidFill>
                <a:latin typeface="Times New Roman"/>
                <a:cs typeface="Times New Roman"/>
              </a:rPr>
              <a:t>a</a:t>
            </a:r>
            <a:r>
              <a:rPr sz="2400" spc="-10" dirty="0">
                <a:solidFill>
                  <a:srgbClr val="D93090"/>
                </a:solidFill>
                <a:latin typeface="Times New Roman"/>
                <a:cs typeface="Times New Roman"/>
              </a:rPr>
              <a:t> </a:t>
            </a:r>
            <a:r>
              <a:rPr sz="2400" dirty="0">
                <a:solidFill>
                  <a:srgbClr val="D93090"/>
                </a:solidFill>
                <a:latin typeface="Times New Roman"/>
                <a:cs typeface="Times New Roman"/>
              </a:rPr>
              <a:t>v</a:t>
            </a:r>
            <a:r>
              <a:rPr sz="2400" spc="-10" dirty="0">
                <a:solidFill>
                  <a:srgbClr val="D93090"/>
                </a:solidFill>
                <a:latin typeface="Times New Roman"/>
                <a:cs typeface="Times New Roman"/>
              </a:rPr>
              <a:t>al</a:t>
            </a:r>
            <a:r>
              <a:rPr sz="2400" dirty="0">
                <a:solidFill>
                  <a:srgbClr val="D93090"/>
                </a:solidFill>
                <a:latin typeface="Times New Roman"/>
                <a:cs typeface="Times New Roman"/>
              </a:rPr>
              <a:t>e</a:t>
            </a:r>
            <a:r>
              <a:rPr sz="2400" spc="-10" dirty="0">
                <a:solidFill>
                  <a:srgbClr val="D93090"/>
                </a:solidFill>
                <a:latin typeface="Times New Roman"/>
                <a:cs typeface="Times New Roman"/>
              </a:rPr>
              <a:t>u</a:t>
            </a:r>
            <a:r>
              <a:rPr sz="2400" dirty="0">
                <a:solidFill>
                  <a:srgbClr val="D93090"/>
                </a:solidFill>
                <a:latin typeface="Times New Roman"/>
                <a:cs typeface="Times New Roman"/>
              </a:rPr>
              <a:t>r </a:t>
            </a:r>
            <a:r>
              <a:rPr sz="2400" spc="-10" dirty="0">
                <a:solidFill>
                  <a:srgbClr val="D93090"/>
                </a:solidFill>
                <a:latin typeface="Times New Roman"/>
                <a:cs typeface="Times New Roman"/>
              </a:rPr>
              <a:t>t</a:t>
            </a:r>
            <a:r>
              <a:rPr sz="2400" dirty="0">
                <a:solidFill>
                  <a:srgbClr val="D93090"/>
                </a:solidFill>
                <a:latin typeface="Times New Roman"/>
                <a:cs typeface="Times New Roman"/>
              </a:rPr>
              <a:t>o</a:t>
            </a:r>
            <a:r>
              <a:rPr sz="2400" spc="-10" dirty="0">
                <a:solidFill>
                  <a:srgbClr val="D93090"/>
                </a:solidFill>
                <a:latin typeface="Times New Roman"/>
                <a:cs typeface="Times New Roman"/>
              </a:rPr>
              <a:t>t</a:t>
            </a:r>
            <a:r>
              <a:rPr sz="2400" dirty="0">
                <a:solidFill>
                  <a:srgbClr val="D93090"/>
                </a:solidFill>
                <a:latin typeface="Times New Roman"/>
                <a:cs typeface="Times New Roman"/>
              </a:rPr>
              <a:t>a</a:t>
            </a:r>
            <a:r>
              <a:rPr sz="2400" spc="-15" dirty="0">
                <a:solidFill>
                  <a:srgbClr val="D93090"/>
                </a:solidFill>
                <a:latin typeface="Times New Roman"/>
                <a:cs typeface="Times New Roman"/>
              </a:rPr>
              <a:t>l</a:t>
            </a:r>
            <a:r>
              <a:rPr sz="2400" dirty="0">
                <a:solidFill>
                  <a:srgbClr val="D93090"/>
                </a:solidFill>
                <a:latin typeface="Times New Roman"/>
                <a:cs typeface="Times New Roman"/>
              </a:rPr>
              <a:t>e</a:t>
            </a:r>
            <a:r>
              <a:rPr sz="2400" spc="10" dirty="0">
                <a:solidFill>
                  <a:srgbClr val="D93090"/>
                </a:solidFill>
                <a:latin typeface="Times New Roman"/>
                <a:cs typeface="Times New Roman"/>
              </a:rPr>
              <a:t> </a:t>
            </a:r>
            <a:r>
              <a:rPr sz="2400" dirty="0">
                <a:solidFill>
                  <a:srgbClr val="D93090"/>
                </a:solidFill>
                <a:latin typeface="Times New Roman"/>
                <a:cs typeface="Times New Roman"/>
              </a:rPr>
              <a:t>v</a:t>
            </a:r>
            <a:r>
              <a:rPr sz="2400" spc="-10" dirty="0">
                <a:solidFill>
                  <a:srgbClr val="D93090"/>
                </a:solidFill>
                <a:latin typeface="Times New Roman"/>
                <a:cs typeface="Times New Roman"/>
              </a:rPr>
              <a:t>e</a:t>
            </a:r>
            <a:r>
              <a:rPr sz="2400" dirty="0">
                <a:solidFill>
                  <a:srgbClr val="D93090"/>
                </a:solidFill>
                <a:latin typeface="Times New Roman"/>
                <a:cs typeface="Times New Roman"/>
              </a:rPr>
              <a:t>ndue</a:t>
            </a:r>
            <a:r>
              <a:rPr sz="2400" spc="-10" dirty="0">
                <a:solidFill>
                  <a:srgbClr val="D93090"/>
                </a:solidFill>
                <a:latin typeface="Times New Roman"/>
                <a:cs typeface="Times New Roman"/>
              </a:rPr>
              <a:t> </a:t>
            </a:r>
            <a:r>
              <a:rPr sz="2400" dirty="0">
                <a:solidFill>
                  <a:srgbClr val="D93090"/>
                </a:solidFill>
                <a:latin typeface="Times New Roman"/>
                <a:cs typeface="Times New Roman"/>
              </a:rPr>
              <a:t>pour </a:t>
            </a:r>
            <a:r>
              <a:rPr sz="2400" spc="-15" dirty="0" smtClean="0">
                <a:solidFill>
                  <a:srgbClr val="D93090"/>
                </a:solidFill>
                <a:latin typeface="Times New Roman"/>
                <a:cs typeface="Times New Roman"/>
              </a:rPr>
              <a:t>l</a:t>
            </a:r>
            <a:r>
              <a:rPr sz="2400" dirty="0" smtClean="0">
                <a:solidFill>
                  <a:srgbClr val="D93090"/>
                </a:solidFill>
                <a:latin typeface="Times New Roman"/>
                <a:cs typeface="Times New Roman"/>
              </a:rPr>
              <a:t>es</a:t>
            </a:r>
            <a:r>
              <a:rPr lang="fr-FR" sz="2400" dirty="0" smtClean="0">
                <a:solidFill>
                  <a:srgbClr val="D93090"/>
                </a:solidFill>
                <a:latin typeface="Times New Roman"/>
                <a:cs typeface="Times New Roman"/>
              </a:rPr>
              <a:t> </a:t>
            </a:r>
            <a:r>
              <a:rPr lang="fr-FR" sz="2400" spc="-15" dirty="0">
                <a:solidFill>
                  <a:srgbClr val="D93090"/>
                </a:solidFill>
                <a:latin typeface="Times New Roman"/>
                <a:cs typeface="Times New Roman"/>
              </a:rPr>
              <a:t>produi</a:t>
            </a:r>
            <a:r>
              <a:rPr lang="fr-FR" sz="2400" spc="-25" dirty="0">
                <a:solidFill>
                  <a:srgbClr val="D93090"/>
                </a:solidFill>
                <a:latin typeface="Times New Roman"/>
                <a:cs typeface="Times New Roman"/>
              </a:rPr>
              <a:t>t</a:t>
            </a:r>
            <a:r>
              <a:rPr lang="fr-FR" sz="2400" dirty="0">
                <a:solidFill>
                  <a:srgbClr val="D93090"/>
                </a:solidFill>
                <a:latin typeface="Times New Roman"/>
                <a:cs typeface="Times New Roman"/>
              </a:rPr>
              <a:t>s</a:t>
            </a:r>
            <a:endParaRPr sz="2400" dirty="0">
              <a:latin typeface="Times New Roman"/>
              <a:cs typeface="Times New Roman"/>
            </a:endParaRPr>
          </a:p>
        </p:txBody>
      </p:sp>
      <p:sp>
        <p:nvSpPr>
          <p:cNvPr id="4" name="object 4"/>
          <p:cNvSpPr txBox="1"/>
          <p:nvPr/>
        </p:nvSpPr>
        <p:spPr>
          <a:xfrm>
            <a:off x="1146629" y="3178963"/>
            <a:ext cx="10508342" cy="1795363"/>
          </a:xfrm>
          <a:prstGeom prst="rect">
            <a:avLst/>
          </a:prstGeom>
        </p:spPr>
        <p:txBody>
          <a:bodyPr vert="horz" wrap="square" lIns="0" tIns="0" rIns="0" bIns="0" rtlCol="0">
            <a:spAutoFit/>
          </a:bodyPr>
          <a:lstStyle/>
          <a:p>
            <a:pPr marL="127000">
              <a:spcBef>
                <a:spcPts val="1160"/>
              </a:spcBef>
              <a:tabLst>
                <a:tab pos="1083945" algn="l"/>
                <a:tab pos="2313940" algn="l"/>
                <a:tab pos="4086860" algn="l"/>
                <a:tab pos="5862955" algn="l"/>
              </a:tabLst>
            </a:pPr>
            <a:r>
              <a:rPr b="1" spc="-5" dirty="0" smtClean="0">
                <a:solidFill>
                  <a:srgbClr val="000098"/>
                </a:solidFill>
                <a:latin typeface="Courier New"/>
                <a:cs typeface="Courier New"/>
              </a:rPr>
              <a:t>SELEC</a:t>
            </a:r>
            <a:r>
              <a:rPr b="1" dirty="0" smtClean="0">
                <a:solidFill>
                  <a:srgbClr val="000098"/>
                </a:solidFill>
                <a:latin typeface="Courier New"/>
                <a:cs typeface="Courier New"/>
              </a:rPr>
              <a:t>T</a:t>
            </a:r>
            <a:r>
              <a:rPr b="1" dirty="0">
                <a:solidFill>
                  <a:srgbClr val="000098"/>
                </a:solidFill>
                <a:latin typeface="Times New Roman"/>
                <a:cs typeface="Times New Roman"/>
              </a:rPr>
              <a:t>	</a:t>
            </a:r>
            <a:r>
              <a:rPr spc="-5" dirty="0">
                <a:solidFill>
                  <a:srgbClr val="000098"/>
                </a:solidFill>
                <a:latin typeface="Courier New"/>
                <a:cs typeface="Courier New"/>
              </a:rPr>
              <a:t>DI</a:t>
            </a:r>
            <a:r>
              <a:rPr spc="-30" dirty="0">
                <a:solidFill>
                  <a:srgbClr val="000098"/>
                </a:solidFill>
                <a:latin typeface="Courier New"/>
                <a:cs typeface="Courier New"/>
              </a:rPr>
              <a:t>S</a:t>
            </a:r>
            <a:r>
              <a:rPr spc="-5" dirty="0">
                <a:solidFill>
                  <a:srgbClr val="000098"/>
                </a:solidFill>
                <a:latin typeface="Courier New"/>
                <a:cs typeface="Courier New"/>
              </a:rPr>
              <a:t>TIN</a:t>
            </a:r>
            <a:r>
              <a:rPr spc="-30" dirty="0">
                <a:solidFill>
                  <a:srgbClr val="000098"/>
                </a:solidFill>
                <a:latin typeface="Courier New"/>
                <a:cs typeface="Courier New"/>
              </a:rPr>
              <a:t>C</a:t>
            </a:r>
            <a:r>
              <a:rPr dirty="0">
                <a:solidFill>
                  <a:srgbClr val="000098"/>
                </a:solidFill>
                <a:latin typeface="Courier New"/>
                <a:cs typeface="Courier New"/>
              </a:rPr>
              <a:t>T</a:t>
            </a:r>
            <a:r>
              <a:rPr dirty="0">
                <a:solidFill>
                  <a:srgbClr val="000098"/>
                </a:solidFill>
                <a:latin typeface="Times New Roman"/>
                <a:cs typeface="Times New Roman"/>
              </a:rPr>
              <a:t>	</a:t>
            </a:r>
            <a:r>
              <a:rPr spc="-5" dirty="0">
                <a:solidFill>
                  <a:srgbClr val="000098"/>
                </a:solidFill>
                <a:latin typeface="Courier New"/>
                <a:cs typeface="Courier New"/>
              </a:rPr>
              <a:t>p</a:t>
            </a:r>
            <a:r>
              <a:rPr spc="-30" dirty="0">
                <a:solidFill>
                  <a:srgbClr val="000098"/>
                </a:solidFill>
                <a:latin typeface="Courier New"/>
                <a:cs typeface="Courier New"/>
              </a:rPr>
              <a:t>r</a:t>
            </a:r>
            <a:r>
              <a:rPr spc="-25" dirty="0">
                <a:solidFill>
                  <a:srgbClr val="000098"/>
                </a:solidFill>
                <a:latin typeface="Courier New"/>
                <a:cs typeface="Courier New"/>
              </a:rPr>
              <a:t>o</a:t>
            </a:r>
            <a:r>
              <a:rPr spc="-5" dirty="0">
                <a:solidFill>
                  <a:srgbClr val="000098"/>
                </a:solidFill>
                <a:latin typeface="Courier New"/>
                <a:cs typeface="Courier New"/>
              </a:rPr>
              <a:t>dui</a:t>
            </a:r>
            <a:r>
              <a:rPr spc="-10" dirty="0">
                <a:solidFill>
                  <a:srgbClr val="000098"/>
                </a:solidFill>
                <a:latin typeface="Courier New"/>
                <a:cs typeface="Courier New"/>
              </a:rPr>
              <a:t>t</a:t>
            </a:r>
            <a:r>
              <a:rPr spc="-5" dirty="0">
                <a:solidFill>
                  <a:srgbClr val="000098"/>
                </a:solidFill>
                <a:latin typeface="Courier New"/>
                <a:cs typeface="Courier New"/>
              </a:rPr>
              <a:t>.</a:t>
            </a:r>
            <a:r>
              <a:rPr spc="-25" dirty="0">
                <a:solidFill>
                  <a:srgbClr val="000098"/>
                </a:solidFill>
                <a:latin typeface="Courier New"/>
                <a:cs typeface="Courier New"/>
              </a:rPr>
              <a:t>n</a:t>
            </a:r>
            <a:r>
              <a:rPr spc="-5" dirty="0">
                <a:solidFill>
                  <a:srgbClr val="000098"/>
                </a:solidFill>
                <a:latin typeface="Courier New"/>
                <a:cs typeface="Courier New"/>
              </a:rPr>
              <a:t>om</a:t>
            </a:r>
            <a:r>
              <a:rPr dirty="0">
                <a:solidFill>
                  <a:srgbClr val="000098"/>
                </a:solidFill>
                <a:latin typeface="Courier New"/>
                <a:cs typeface="Courier New"/>
              </a:rPr>
              <a:t>,</a:t>
            </a:r>
            <a:r>
              <a:rPr dirty="0">
                <a:solidFill>
                  <a:srgbClr val="000098"/>
                </a:solidFill>
                <a:latin typeface="Times New Roman"/>
                <a:cs typeface="Times New Roman"/>
              </a:rPr>
              <a:t>	</a:t>
            </a:r>
            <a:r>
              <a:rPr spc="-5" dirty="0">
                <a:solidFill>
                  <a:srgbClr val="000098"/>
                </a:solidFill>
                <a:latin typeface="Courier New"/>
                <a:cs typeface="Courier New"/>
              </a:rPr>
              <a:t>SUM</a:t>
            </a:r>
            <a:r>
              <a:rPr spc="-25" dirty="0">
                <a:solidFill>
                  <a:srgbClr val="000098"/>
                </a:solidFill>
                <a:latin typeface="Courier New"/>
                <a:cs typeface="Courier New"/>
              </a:rPr>
              <a:t>(</a:t>
            </a:r>
            <a:r>
              <a:rPr spc="-5" dirty="0">
                <a:solidFill>
                  <a:srgbClr val="000098"/>
                </a:solidFill>
                <a:latin typeface="Courier New"/>
                <a:cs typeface="Courier New"/>
              </a:rPr>
              <a:t>ven</a:t>
            </a:r>
            <a:r>
              <a:rPr spc="-30" dirty="0">
                <a:solidFill>
                  <a:srgbClr val="000098"/>
                </a:solidFill>
                <a:latin typeface="Courier New"/>
                <a:cs typeface="Courier New"/>
              </a:rPr>
              <a:t>t</a:t>
            </a:r>
            <a:r>
              <a:rPr spc="-25" dirty="0">
                <a:solidFill>
                  <a:srgbClr val="000098"/>
                </a:solidFill>
                <a:latin typeface="Courier New"/>
                <a:cs typeface="Courier New"/>
              </a:rPr>
              <a:t>e</a:t>
            </a:r>
            <a:r>
              <a:rPr spc="-5" dirty="0">
                <a:solidFill>
                  <a:srgbClr val="000098"/>
                </a:solidFill>
                <a:latin typeface="Courier New"/>
                <a:cs typeface="Courier New"/>
              </a:rPr>
              <a:t>.q</a:t>
            </a:r>
            <a:r>
              <a:rPr dirty="0">
                <a:solidFill>
                  <a:srgbClr val="000098"/>
                </a:solidFill>
                <a:latin typeface="Courier New"/>
                <a:cs typeface="Courier New"/>
              </a:rPr>
              <a:t>t</a:t>
            </a:r>
            <a:r>
              <a:rPr dirty="0">
                <a:solidFill>
                  <a:srgbClr val="000098"/>
                </a:solidFill>
                <a:latin typeface="Times New Roman"/>
                <a:cs typeface="Times New Roman"/>
              </a:rPr>
              <a:t>	</a:t>
            </a:r>
            <a:r>
              <a:rPr dirty="0" smtClean="0">
                <a:solidFill>
                  <a:srgbClr val="000098"/>
                </a:solidFill>
                <a:latin typeface="Courier New"/>
                <a:cs typeface="Courier New"/>
              </a:rPr>
              <a:t>*</a:t>
            </a:r>
            <a:r>
              <a:rPr lang="fr-FR" dirty="0">
                <a:solidFill>
                  <a:srgbClr val="000098"/>
                </a:solidFill>
                <a:latin typeface="Courier New"/>
                <a:cs typeface="Courier New"/>
              </a:rPr>
              <a:t> </a:t>
            </a:r>
            <a:r>
              <a:rPr lang="fr-FR" spc="-5" dirty="0" err="1" smtClean="0">
                <a:solidFill>
                  <a:srgbClr val="000098"/>
                </a:solidFill>
                <a:latin typeface="Courier New"/>
                <a:cs typeface="Courier New"/>
              </a:rPr>
              <a:t>pro</a:t>
            </a:r>
            <a:r>
              <a:rPr lang="fr-FR" spc="-30" dirty="0" err="1" smtClean="0">
                <a:solidFill>
                  <a:srgbClr val="000098"/>
                </a:solidFill>
                <a:latin typeface="Courier New"/>
                <a:cs typeface="Courier New"/>
              </a:rPr>
              <a:t>d</a:t>
            </a:r>
            <a:r>
              <a:rPr lang="fr-FR" spc="-5" dirty="0" err="1" smtClean="0">
                <a:solidFill>
                  <a:srgbClr val="000098"/>
                </a:solidFill>
                <a:latin typeface="Courier New"/>
                <a:cs typeface="Courier New"/>
              </a:rPr>
              <a:t>uit</a:t>
            </a:r>
            <a:r>
              <a:rPr lang="fr-FR" spc="-30" dirty="0" err="1" smtClean="0">
                <a:solidFill>
                  <a:srgbClr val="000098"/>
                </a:solidFill>
                <a:latin typeface="Courier New"/>
                <a:cs typeface="Courier New"/>
              </a:rPr>
              <a:t>.</a:t>
            </a:r>
            <a:r>
              <a:rPr lang="fr-FR" spc="-5" dirty="0" err="1" smtClean="0">
                <a:solidFill>
                  <a:srgbClr val="000098"/>
                </a:solidFill>
                <a:latin typeface="Courier New"/>
                <a:cs typeface="Courier New"/>
              </a:rPr>
              <a:t>pri</a:t>
            </a:r>
            <a:r>
              <a:rPr lang="fr-FR" spc="-30" dirty="0" err="1" smtClean="0">
                <a:solidFill>
                  <a:srgbClr val="000098"/>
                </a:solidFill>
                <a:latin typeface="Courier New"/>
                <a:cs typeface="Courier New"/>
              </a:rPr>
              <a:t>x</a:t>
            </a:r>
            <a:r>
              <a:rPr lang="fr-FR" dirty="0" smtClean="0">
                <a:solidFill>
                  <a:srgbClr val="000098"/>
                </a:solidFill>
                <a:latin typeface="Courier New"/>
                <a:cs typeface="Courier New"/>
              </a:rPr>
              <a:t>)</a:t>
            </a:r>
            <a:r>
              <a:rPr lang="fr-FR" dirty="0" smtClean="0">
                <a:latin typeface="Courier New"/>
                <a:cs typeface="Courier New"/>
              </a:rPr>
              <a:t> </a:t>
            </a:r>
            <a:r>
              <a:rPr spc="-5" dirty="0" smtClean="0">
                <a:solidFill>
                  <a:srgbClr val="000098"/>
                </a:solidFill>
                <a:latin typeface="Courier New"/>
                <a:cs typeface="Courier New"/>
              </a:rPr>
              <a:t>A</a:t>
            </a:r>
            <a:r>
              <a:rPr dirty="0" smtClean="0">
                <a:solidFill>
                  <a:srgbClr val="000098"/>
                </a:solidFill>
                <a:latin typeface="Courier New"/>
                <a:cs typeface="Courier New"/>
              </a:rPr>
              <a:t>S</a:t>
            </a:r>
            <a:r>
              <a:rPr lang="fr-FR" dirty="0">
                <a:solidFill>
                  <a:srgbClr val="000098"/>
                </a:solidFill>
                <a:latin typeface="Times New Roman"/>
                <a:cs typeface="Times New Roman"/>
              </a:rPr>
              <a:t> </a:t>
            </a:r>
            <a:r>
              <a:rPr spc="-5" dirty="0" smtClean="0">
                <a:solidFill>
                  <a:srgbClr val="000098"/>
                </a:solidFill>
                <a:latin typeface="Courier New"/>
                <a:cs typeface="Courier New"/>
              </a:rPr>
              <a:t>to</a:t>
            </a:r>
            <a:r>
              <a:rPr spc="-20" dirty="0" smtClean="0">
                <a:solidFill>
                  <a:srgbClr val="000098"/>
                </a:solidFill>
                <a:latin typeface="Courier New"/>
                <a:cs typeface="Courier New"/>
              </a:rPr>
              <a:t>t</a:t>
            </a:r>
            <a:r>
              <a:rPr spc="-5" dirty="0" smtClean="0">
                <a:solidFill>
                  <a:srgbClr val="000098"/>
                </a:solidFill>
                <a:latin typeface="Courier New"/>
                <a:cs typeface="Courier New"/>
              </a:rPr>
              <a:t>al</a:t>
            </a:r>
            <a:endParaRPr dirty="0">
              <a:latin typeface="Courier New"/>
              <a:cs typeface="Courier New"/>
            </a:endParaRPr>
          </a:p>
          <a:p>
            <a:pPr marL="127000">
              <a:spcBef>
                <a:spcPts val="800"/>
              </a:spcBef>
              <a:tabLst>
                <a:tab pos="812165" algn="l"/>
                <a:tab pos="2039620" algn="l"/>
              </a:tabLst>
            </a:pPr>
            <a:r>
              <a:rPr b="1" spc="-5" dirty="0">
                <a:solidFill>
                  <a:srgbClr val="000098"/>
                </a:solidFill>
                <a:latin typeface="Courier New"/>
                <a:cs typeface="Courier New"/>
              </a:rPr>
              <a:t>FRO</a:t>
            </a:r>
            <a:r>
              <a:rPr b="1" dirty="0">
                <a:solidFill>
                  <a:srgbClr val="000098"/>
                </a:solidFill>
                <a:latin typeface="Courier New"/>
                <a:cs typeface="Courier New"/>
              </a:rPr>
              <a:t>M</a:t>
            </a:r>
            <a:r>
              <a:rPr b="1" dirty="0">
                <a:solidFill>
                  <a:srgbClr val="000098"/>
                </a:solidFill>
                <a:latin typeface="Times New Roman"/>
                <a:cs typeface="Times New Roman"/>
              </a:rPr>
              <a:t>	</a:t>
            </a:r>
            <a:r>
              <a:rPr spc="-20" dirty="0">
                <a:solidFill>
                  <a:srgbClr val="000098"/>
                </a:solidFill>
                <a:latin typeface="Courier New"/>
                <a:cs typeface="Courier New"/>
              </a:rPr>
              <a:t>p</a:t>
            </a:r>
            <a:r>
              <a:rPr spc="-5" dirty="0">
                <a:solidFill>
                  <a:srgbClr val="000098"/>
                </a:solidFill>
                <a:latin typeface="Courier New"/>
                <a:cs typeface="Courier New"/>
              </a:rPr>
              <a:t>rod</a:t>
            </a:r>
            <a:r>
              <a:rPr spc="-20" dirty="0">
                <a:solidFill>
                  <a:srgbClr val="000098"/>
                </a:solidFill>
                <a:latin typeface="Courier New"/>
                <a:cs typeface="Courier New"/>
              </a:rPr>
              <a:t>u</a:t>
            </a:r>
            <a:r>
              <a:rPr spc="-5" dirty="0">
                <a:solidFill>
                  <a:srgbClr val="000098"/>
                </a:solidFill>
                <a:latin typeface="Courier New"/>
                <a:cs typeface="Courier New"/>
              </a:rPr>
              <a:t>it</a:t>
            </a:r>
            <a:r>
              <a:rPr dirty="0">
                <a:solidFill>
                  <a:srgbClr val="000098"/>
                </a:solidFill>
                <a:latin typeface="Courier New"/>
                <a:cs typeface="Courier New"/>
              </a:rPr>
              <a:t>,</a:t>
            </a:r>
            <a:r>
              <a:rPr dirty="0">
                <a:solidFill>
                  <a:srgbClr val="000098"/>
                </a:solidFill>
                <a:latin typeface="Times New Roman"/>
                <a:cs typeface="Times New Roman"/>
              </a:rPr>
              <a:t>	</a:t>
            </a:r>
            <a:r>
              <a:rPr spc="-5" dirty="0" err="1" smtClean="0">
                <a:solidFill>
                  <a:srgbClr val="000098"/>
                </a:solidFill>
                <a:latin typeface="Courier New"/>
                <a:cs typeface="Courier New"/>
              </a:rPr>
              <a:t>ven</a:t>
            </a:r>
            <a:r>
              <a:rPr spc="-20" dirty="0" err="1" smtClean="0">
                <a:solidFill>
                  <a:srgbClr val="000098"/>
                </a:solidFill>
                <a:latin typeface="Courier New"/>
                <a:cs typeface="Courier New"/>
              </a:rPr>
              <a:t>t</a:t>
            </a:r>
            <a:r>
              <a:rPr dirty="0" err="1" smtClean="0">
                <a:solidFill>
                  <a:srgbClr val="000098"/>
                </a:solidFill>
                <a:latin typeface="Courier New"/>
                <a:cs typeface="Courier New"/>
              </a:rPr>
              <a:t>e</a:t>
            </a:r>
            <a:r>
              <a:rPr lang="fr-FR" dirty="0" smtClean="0">
                <a:solidFill>
                  <a:srgbClr val="000098"/>
                </a:solidFill>
                <a:latin typeface="Courier New"/>
                <a:cs typeface="Courier New"/>
              </a:rPr>
              <a:t> </a:t>
            </a:r>
          </a:p>
          <a:p>
            <a:pPr marL="127000">
              <a:spcBef>
                <a:spcPts val="800"/>
              </a:spcBef>
              <a:tabLst>
                <a:tab pos="812165" algn="l"/>
                <a:tab pos="2039620" algn="l"/>
              </a:tabLst>
            </a:pPr>
            <a:r>
              <a:rPr lang="fr-FR" b="1" spc="-5" dirty="0" smtClean="0">
                <a:solidFill>
                  <a:srgbClr val="000098"/>
                </a:solidFill>
                <a:latin typeface="Courier New"/>
                <a:cs typeface="Courier New"/>
              </a:rPr>
              <a:t>WHERE </a:t>
            </a:r>
            <a:r>
              <a:rPr lang="fr-FR" spc="-5" dirty="0">
                <a:solidFill>
                  <a:srgbClr val="000098"/>
                </a:solidFill>
                <a:latin typeface="Courier New"/>
                <a:cs typeface="Courier New"/>
              </a:rPr>
              <a:t>pro</a:t>
            </a:r>
            <a:r>
              <a:rPr lang="fr-FR" spc="-20" dirty="0">
                <a:solidFill>
                  <a:srgbClr val="000098"/>
                </a:solidFill>
                <a:latin typeface="Courier New"/>
                <a:cs typeface="Courier New"/>
              </a:rPr>
              <a:t>d</a:t>
            </a:r>
            <a:r>
              <a:rPr lang="fr-FR" spc="-5" dirty="0">
                <a:solidFill>
                  <a:srgbClr val="000098"/>
                </a:solidFill>
                <a:latin typeface="Courier New"/>
                <a:cs typeface="Courier New"/>
              </a:rPr>
              <a:t>uit</a:t>
            </a:r>
            <a:r>
              <a:rPr lang="fr-FR" spc="-20" dirty="0">
                <a:solidFill>
                  <a:srgbClr val="000098"/>
                </a:solidFill>
                <a:latin typeface="Courier New"/>
                <a:cs typeface="Courier New"/>
              </a:rPr>
              <a:t>.</a:t>
            </a:r>
            <a:r>
              <a:rPr lang="fr-FR" spc="-5" dirty="0">
                <a:solidFill>
                  <a:srgbClr val="000098"/>
                </a:solidFill>
                <a:latin typeface="Courier New"/>
                <a:cs typeface="Courier New"/>
              </a:rPr>
              <a:t>i</a:t>
            </a:r>
            <a:r>
              <a:rPr lang="fr-FR" dirty="0">
                <a:solidFill>
                  <a:srgbClr val="000098"/>
                </a:solidFill>
                <a:latin typeface="Courier New"/>
                <a:cs typeface="Courier New"/>
              </a:rPr>
              <a:t>d</a:t>
            </a:r>
            <a:r>
              <a:rPr lang="fr-FR" dirty="0">
                <a:solidFill>
                  <a:srgbClr val="000098"/>
                </a:solidFill>
                <a:latin typeface="Times New Roman"/>
                <a:cs typeface="Times New Roman"/>
              </a:rPr>
              <a:t>	</a:t>
            </a:r>
            <a:r>
              <a:rPr lang="fr-FR" dirty="0" smtClean="0">
                <a:solidFill>
                  <a:srgbClr val="000098"/>
                </a:solidFill>
                <a:latin typeface="Courier New"/>
                <a:cs typeface="Courier New"/>
              </a:rPr>
              <a:t>=</a:t>
            </a:r>
            <a:r>
              <a:rPr lang="fr-FR" dirty="0" smtClean="0">
                <a:solidFill>
                  <a:srgbClr val="000098"/>
                </a:solidFill>
                <a:latin typeface="Times New Roman"/>
                <a:cs typeface="Times New Roman"/>
              </a:rPr>
              <a:t> </a:t>
            </a:r>
            <a:r>
              <a:rPr lang="fr-FR" spc="-5" dirty="0" err="1" smtClean="0">
                <a:solidFill>
                  <a:srgbClr val="000098"/>
                </a:solidFill>
                <a:latin typeface="Courier New"/>
                <a:cs typeface="Courier New"/>
              </a:rPr>
              <a:t>vente</a:t>
            </a:r>
            <a:r>
              <a:rPr lang="fr-FR" spc="-20" dirty="0" err="1" smtClean="0">
                <a:solidFill>
                  <a:srgbClr val="000098"/>
                </a:solidFill>
                <a:latin typeface="Courier New"/>
                <a:cs typeface="Courier New"/>
              </a:rPr>
              <a:t>.</a:t>
            </a:r>
            <a:r>
              <a:rPr lang="fr-FR" spc="-5" dirty="0" err="1" smtClean="0">
                <a:solidFill>
                  <a:srgbClr val="000098"/>
                </a:solidFill>
                <a:latin typeface="Courier New"/>
                <a:cs typeface="Courier New"/>
              </a:rPr>
              <a:t>pro</a:t>
            </a:r>
            <a:r>
              <a:rPr lang="fr-FR" spc="-20" dirty="0" err="1" smtClean="0">
                <a:solidFill>
                  <a:srgbClr val="000098"/>
                </a:solidFill>
                <a:latin typeface="Courier New"/>
                <a:cs typeface="Courier New"/>
              </a:rPr>
              <a:t>d</a:t>
            </a:r>
            <a:r>
              <a:rPr lang="fr-FR" spc="-5" dirty="0" err="1" smtClean="0">
                <a:solidFill>
                  <a:srgbClr val="000098"/>
                </a:solidFill>
                <a:latin typeface="Courier New"/>
                <a:cs typeface="Courier New"/>
              </a:rPr>
              <a:t>uit</a:t>
            </a:r>
            <a:r>
              <a:rPr lang="fr-FR" spc="-20" dirty="0" err="1" smtClean="0">
                <a:solidFill>
                  <a:srgbClr val="000098"/>
                </a:solidFill>
                <a:latin typeface="Courier New"/>
                <a:cs typeface="Courier New"/>
              </a:rPr>
              <a:t>_</a:t>
            </a:r>
            <a:r>
              <a:rPr lang="fr-FR" spc="-5" dirty="0" err="1" smtClean="0">
                <a:solidFill>
                  <a:srgbClr val="000098"/>
                </a:solidFill>
                <a:latin typeface="Courier New"/>
                <a:cs typeface="Courier New"/>
              </a:rPr>
              <a:t>idx</a:t>
            </a:r>
            <a:r>
              <a:rPr lang="fr-FR" spc="-5" dirty="0" smtClean="0">
                <a:solidFill>
                  <a:srgbClr val="000098"/>
                </a:solidFill>
                <a:latin typeface="Times New Roman"/>
                <a:cs typeface="Times New Roman"/>
              </a:rPr>
              <a:t> </a:t>
            </a:r>
          </a:p>
          <a:p>
            <a:pPr marL="127000">
              <a:spcBef>
                <a:spcPts val="800"/>
              </a:spcBef>
              <a:tabLst>
                <a:tab pos="812165" algn="l"/>
                <a:tab pos="2039620" algn="l"/>
              </a:tabLst>
            </a:pPr>
            <a:r>
              <a:rPr lang="fr-FR" b="1" spc="-5" dirty="0" smtClean="0">
                <a:solidFill>
                  <a:srgbClr val="000098"/>
                </a:solidFill>
                <a:latin typeface="Courier New"/>
                <a:cs typeface="Courier New"/>
              </a:rPr>
              <a:t>GROUP </a:t>
            </a:r>
            <a:r>
              <a:rPr lang="fr-FR" spc="-5" dirty="0" smtClean="0">
                <a:solidFill>
                  <a:srgbClr val="000098"/>
                </a:solidFill>
                <a:latin typeface="Courier New"/>
                <a:cs typeface="Courier New"/>
              </a:rPr>
              <a:t>B</a:t>
            </a:r>
            <a:r>
              <a:rPr lang="fr-FR" dirty="0" smtClean="0">
                <a:solidFill>
                  <a:srgbClr val="000098"/>
                </a:solidFill>
                <a:latin typeface="Courier New"/>
                <a:cs typeface="Courier New"/>
              </a:rPr>
              <a:t>Y</a:t>
            </a:r>
            <a:r>
              <a:rPr lang="fr-FR" dirty="0">
                <a:solidFill>
                  <a:srgbClr val="000098"/>
                </a:solidFill>
                <a:latin typeface="Times New Roman"/>
                <a:cs typeface="Times New Roman"/>
              </a:rPr>
              <a:t>	</a:t>
            </a:r>
            <a:r>
              <a:rPr lang="fr-FR" spc="-20" dirty="0" err="1" smtClean="0">
                <a:solidFill>
                  <a:srgbClr val="000098"/>
                </a:solidFill>
                <a:latin typeface="Courier New"/>
                <a:cs typeface="Courier New"/>
              </a:rPr>
              <a:t>p</a:t>
            </a:r>
            <a:r>
              <a:rPr lang="fr-FR" spc="-5" dirty="0" err="1" smtClean="0">
                <a:solidFill>
                  <a:srgbClr val="000098"/>
                </a:solidFill>
                <a:latin typeface="Courier New"/>
                <a:cs typeface="Courier New"/>
              </a:rPr>
              <a:t>rod</a:t>
            </a:r>
            <a:r>
              <a:rPr lang="fr-FR" spc="-20" dirty="0" err="1" smtClean="0">
                <a:solidFill>
                  <a:srgbClr val="000098"/>
                </a:solidFill>
                <a:latin typeface="Courier New"/>
                <a:cs typeface="Courier New"/>
              </a:rPr>
              <a:t>u</a:t>
            </a:r>
            <a:r>
              <a:rPr lang="fr-FR" spc="-5" dirty="0" err="1" smtClean="0">
                <a:solidFill>
                  <a:srgbClr val="000098"/>
                </a:solidFill>
                <a:latin typeface="Courier New"/>
                <a:cs typeface="Courier New"/>
              </a:rPr>
              <a:t>it.</a:t>
            </a:r>
            <a:r>
              <a:rPr lang="fr-FR" spc="-20" dirty="0" err="1" smtClean="0">
                <a:solidFill>
                  <a:srgbClr val="000098"/>
                </a:solidFill>
                <a:latin typeface="Courier New"/>
                <a:cs typeface="Courier New"/>
              </a:rPr>
              <a:t>no</a:t>
            </a:r>
            <a:r>
              <a:rPr lang="fr-FR" dirty="0" err="1" smtClean="0">
                <a:solidFill>
                  <a:srgbClr val="000098"/>
                </a:solidFill>
                <a:latin typeface="Courier New"/>
                <a:cs typeface="Courier New"/>
              </a:rPr>
              <a:t>m</a:t>
            </a:r>
            <a:endParaRPr lang="fr-FR" dirty="0" smtClean="0">
              <a:solidFill>
                <a:srgbClr val="000098"/>
              </a:solidFill>
              <a:latin typeface="Courier New"/>
              <a:cs typeface="Courier New"/>
            </a:endParaRPr>
          </a:p>
          <a:p>
            <a:pPr marL="127000">
              <a:spcBef>
                <a:spcPts val="800"/>
              </a:spcBef>
              <a:tabLst>
                <a:tab pos="812165" algn="l"/>
                <a:tab pos="2039620" algn="l"/>
              </a:tabLst>
            </a:pPr>
            <a:r>
              <a:rPr lang="fr-FR" b="1" spc="-5" dirty="0" smtClean="0">
                <a:solidFill>
                  <a:srgbClr val="000098"/>
                </a:solidFill>
                <a:latin typeface="Courier New"/>
                <a:cs typeface="Courier New"/>
              </a:rPr>
              <a:t>ORDER </a:t>
            </a:r>
            <a:r>
              <a:rPr lang="fr-FR" spc="-5" dirty="0">
                <a:solidFill>
                  <a:srgbClr val="000098"/>
                </a:solidFill>
                <a:latin typeface="Courier New"/>
                <a:cs typeface="Courier New"/>
              </a:rPr>
              <a:t>B</a:t>
            </a:r>
            <a:r>
              <a:rPr lang="fr-FR" dirty="0">
                <a:solidFill>
                  <a:srgbClr val="000098"/>
                </a:solidFill>
                <a:latin typeface="Courier New"/>
                <a:cs typeface="Courier New"/>
              </a:rPr>
              <a:t>Y</a:t>
            </a:r>
            <a:r>
              <a:rPr lang="fr-FR" dirty="0">
                <a:solidFill>
                  <a:srgbClr val="000098"/>
                </a:solidFill>
                <a:latin typeface="Times New Roman"/>
                <a:cs typeface="Times New Roman"/>
              </a:rPr>
              <a:t>	</a:t>
            </a:r>
            <a:r>
              <a:rPr lang="fr-FR" spc="-30" dirty="0">
                <a:solidFill>
                  <a:srgbClr val="000098"/>
                </a:solidFill>
                <a:latin typeface="Courier New"/>
                <a:cs typeface="Courier New"/>
              </a:rPr>
              <a:t>t</a:t>
            </a:r>
            <a:r>
              <a:rPr lang="fr-FR" spc="-5" dirty="0">
                <a:solidFill>
                  <a:srgbClr val="000098"/>
                </a:solidFill>
                <a:latin typeface="Courier New"/>
                <a:cs typeface="Courier New"/>
              </a:rPr>
              <a:t>ota</a:t>
            </a:r>
            <a:r>
              <a:rPr lang="fr-FR" spc="-30" dirty="0">
                <a:solidFill>
                  <a:srgbClr val="000098"/>
                </a:solidFill>
                <a:latin typeface="Courier New"/>
                <a:cs typeface="Courier New"/>
              </a:rPr>
              <a:t>l</a:t>
            </a:r>
            <a:r>
              <a:rPr lang="fr-FR" dirty="0" smtClean="0">
                <a:solidFill>
                  <a:srgbClr val="000098"/>
                </a:solidFill>
                <a:latin typeface="Courier New"/>
                <a:cs typeface="Courier New"/>
              </a:rPr>
              <a:t>;</a:t>
            </a:r>
            <a:endParaRPr lang="fr-FR" dirty="0">
              <a:latin typeface="Courier New"/>
              <a:cs typeface="Courier New"/>
            </a:endParaRPr>
          </a:p>
        </p:txBody>
      </p:sp>
      <p:sp>
        <p:nvSpPr>
          <p:cNvPr id="8" name="object 8"/>
          <p:cNvSpPr/>
          <p:nvPr/>
        </p:nvSpPr>
        <p:spPr>
          <a:xfrm>
            <a:off x="4118851" y="4879742"/>
            <a:ext cx="3727450" cy="1381760"/>
          </a:xfrm>
          <a:custGeom>
            <a:avLst/>
            <a:gdLst/>
            <a:ahLst/>
            <a:cxnLst/>
            <a:rect l="l" t="t" r="r" b="b"/>
            <a:pathLst>
              <a:path w="3727450" h="1381760">
                <a:moveTo>
                  <a:pt x="726826" y="429137"/>
                </a:moveTo>
                <a:lnTo>
                  <a:pt x="732365" y="383375"/>
                </a:lnTo>
                <a:lnTo>
                  <a:pt x="748099" y="341615"/>
                </a:lnTo>
                <a:lnTo>
                  <a:pt x="772700" y="305183"/>
                </a:lnTo>
                <a:lnTo>
                  <a:pt x="804842" y="275408"/>
                </a:lnTo>
                <a:lnTo>
                  <a:pt x="843197" y="253615"/>
                </a:lnTo>
                <a:lnTo>
                  <a:pt x="886439" y="241131"/>
                </a:lnTo>
                <a:lnTo>
                  <a:pt x="917326" y="238637"/>
                </a:lnTo>
                <a:lnTo>
                  <a:pt x="1226941" y="238637"/>
                </a:lnTo>
                <a:lnTo>
                  <a:pt x="3536807" y="238637"/>
                </a:lnTo>
                <a:lnTo>
                  <a:pt x="3552424" y="239268"/>
                </a:lnTo>
                <a:lnTo>
                  <a:pt x="3567694" y="241131"/>
                </a:lnTo>
                <a:lnTo>
                  <a:pt x="3610935" y="253615"/>
                </a:lnTo>
                <a:lnTo>
                  <a:pt x="3649291" y="275408"/>
                </a:lnTo>
                <a:lnTo>
                  <a:pt x="3681432" y="305183"/>
                </a:lnTo>
                <a:lnTo>
                  <a:pt x="3706034" y="341615"/>
                </a:lnTo>
                <a:lnTo>
                  <a:pt x="3721768" y="383375"/>
                </a:lnTo>
                <a:lnTo>
                  <a:pt x="3727307" y="429137"/>
                </a:lnTo>
                <a:lnTo>
                  <a:pt x="3727307" y="1191137"/>
                </a:lnTo>
                <a:lnTo>
                  <a:pt x="3726675" y="1206771"/>
                </a:lnTo>
                <a:lnTo>
                  <a:pt x="3717590" y="1251379"/>
                </a:lnTo>
                <a:lnTo>
                  <a:pt x="3698753" y="1291518"/>
                </a:lnTo>
                <a:lnTo>
                  <a:pt x="3671491" y="1325869"/>
                </a:lnTo>
                <a:lnTo>
                  <a:pt x="3637130" y="1353114"/>
                </a:lnTo>
                <a:lnTo>
                  <a:pt x="3596999" y="1371932"/>
                </a:lnTo>
                <a:lnTo>
                  <a:pt x="3552424" y="1381006"/>
                </a:lnTo>
                <a:lnTo>
                  <a:pt x="3536807" y="1381637"/>
                </a:lnTo>
                <a:lnTo>
                  <a:pt x="1226941" y="1381637"/>
                </a:lnTo>
                <a:lnTo>
                  <a:pt x="917326" y="1381637"/>
                </a:lnTo>
                <a:lnTo>
                  <a:pt x="901709" y="1381006"/>
                </a:lnTo>
                <a:lnTo>
                  <a:pt x="886439" y="1379145"/>
                </a:lnTo>
                <a:lnTo>
                  <a:pt x="843197" y="1366677"/>
                </a:lnTo>
                <a:lnTo>
                  <a:pt x="804842" y="1344903"/>
                </a:lnTo>
                <a:lnTo>
                  <a:pt x="772700" y="1315143"/>
                </a:lnTo>
                <a:lnTo>
                  <a:pt x="748099" y="1278716"/>
                </a:lnTo>
                <a:lnTo>
                  <a:pt x="732365" y="1236941"/>
                </a:lnTo>
                <a:lnTo>
                  <a:pt x="726826" y="1191137"/>
                </a:lnTo>
                <a:lnTo>
                  <a:pt x="726826" y="714887"/>
                </a:lnTo>
                <a:lnTo>
                  <a:pt x="0" y="0"/>
                </a:lnTo>
                <a:lnTo>
                  <a:pt x="726826" y="429137"/>
                </a:lnTo>
                <a:close/>
              </a:path>
            </a:pathLst>
          </a:custGeom>
          <a:ln w="12700">
            <a:solidFill>
              <a:srgbClr val="000000"/>
            </a:solidFill>
          </a:ln>
        </p:spPr>
        <p:txBody>
          <a:bodyPr wrap="square" lIns="0" tIns="0" rIns="0" bIns="0" rtlCol="0"/>
          <a:lstStyle/>
          <a:p>
            <a:endParaRPr/>
          </a:p>
        </p:txBody>
      </p:sp>
      <p:sp>
        <p:nvSpPr>
          <p:cNvPr id="9" name="object 9"/>
          <p:cNvSpPr txBox="1"/>
          <p:nvPr/>
        </p:nvSpPr>
        <p:spPr>
          <a:xfrm>
            <a:off x="5169992" y="5318715"/>
            <a:ext cx="2565400" cy="830997"/>
          </a:xfrm>
          <a:prstGeom prst="rect">
            <a:avLst/>
          </a:prstGeom>
        </p:spPr>
        <p:txBody>
          <a:bodyPr vert="horz" wrap="square" lIns="0" tIns="0" rIns="0" bIns="0" rtlCol="0">
            <a:spAutoFit/>
          </a:bodyPr>
          <a:lstStyle/>
          <a:p>
            <a:pPr marL="12700" marR="5080" algn="just"/>
            <a:r>
              <a:rPr dirty="0">
                <a:latin typeface="Arial"/>
                <a:cs typeface="Arial"/>
              </a:rPr>
              <a:t>Le</a:t>
            </a:r>
            <a:r>
              <a:rPr spc="-25" dirty="0">
                <a:latin typeface="Arial"/>
                <a:cs typeface="Arial"/>
              </a:rPr>
              <a:t> </a:t>
            </a:r>
            <a:r>
              <a:rPr dirty="0">
                <a:latin typeface="Arial"/>
                <a:cs typeface="Arial"/>
              </a:rPr>
              <a:t>tri des résultats se</a:t>
            </a:r>
            <a:r>
              <a:rPr spc="-10" dirty="0">
                <a:latin typeface="Arial"/>
                <a:cs typeface="Arial"/>
              </a:rPr>
              <a:t> </a:t>
            </a:r>
            <a:r>
              <a:rPr spc="15" dirty="0">
                <a:latin typeface="Arial"/>
                <a:cs typeface="Arial"/>
              </a:rPr>
              <a:t>f</a:t>
            </a:r>
            <a:r>
              <a:rPr dirty="0">
                <a:latin typeface="Arial"/>
                <a:cs typeface="Arial"/>
              </a:rPr>
              <a:t>ait APRES</a:t>
            </a:r>
            <a:r>
              <a:rPr spc="-25" dirty="0">
                <a:latin typeface="Arial"/>
                <a:cs typeface="Arial"/>
              </a:rPr>
              <a:t> </a:t>
            </a:r>
            <a:r>
              <a:rPr dirty="0">
                <a:latin typeface="Arial"/>
                <a:cs typeface="Arial"/>
              </a:rPr>
              <a:t>le regroupe</a:t>
            </a:r>
            <a:r>
              <a:rPr spc="10" dirty="0">
                <a:latin typeface="Arial"/>
                <a:cs typeface="Arial"/>
              </a:rPr>
              <a:t>m</a:t>
            </a:r>
            <a:r>
              <a:rPr dirty="0">
                <a:latin typeface="Arial"/>
                <a:cs typeface="Arial"/>
              </a:rPr>
              <a:t>ent et</a:t>
            </a:r>
            <a:r>
              <a:rPr spc="-25" dirty="0">
                <a:latin typeface="Arial"/>
                <a:cs typeface="Arial"/>
              </a:rPr>
              <a:t> </a:t>
            </a:r>
            <a:r>
              <a:rPr dirty="0">
                <a:latin typeface="Arial"/>
                <a:cs typeface="Arial"/>
              </a:rPr>
              <a:t>l’agrégation.</a:t>
            </a:r>
          </a:p>
        </p:txBody>
      </p:sp>
      <p:sp>
        <p:nvSpPr>
          <p:cNvPr id="11"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4" name="Rectangle 23"/>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5" name="ZoneTexte 24"/>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6" name="object 6"/>
          <p:cNvSpPr txBox="1"/>
          <p:nvPr/>
        </p:nvSpPr>
        <p:spPr>
          <a:xfrm>
            <a:off x="3710843" y="1156476"/>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smtClean="0">
                <a:solidFill>
                  <a:srgbClr val="00279E"/>
                </a:solidFill>
                <a:latin typeface="Times New Roman"/>
                <a:cs typeface="Times New Roman"/>
              </a:rPr>
              <a:t>Regroupement ordonné </a:t>
            </a:r>
            <a:endParaRPr lang="fr-FR" sz="2400" b="1" dirty="0">
              <a:latin typeface="Times New Roman"/>
              <a:cs typeface="Times New Roman"/>
            </a:endParaRPr>
          </a:p>
        </p:txBody>
      </p:sp>
      <p:sp>
        <p:nvSpPr>
          <p:cNvPr id="27" name="object 2"/>
          <p:cNvSpPr txBox="1">
            <a:spLocks/>
          </p:cNvSpPr>
          <p:nvPr/>
        </p:nvSpPr>
        <p:spPr>
          <a:xfrm>
            <a:off x="180191" y="1642992"/>
            <a:ext cx="3938660" cy="400110"/>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 algn="l"/>
            <a:r>
              <a:rPr lang="fr-FR" sz="2600" b="1" dirty="0" smtClean="0">
                <a:solidFill>
                  <a:srgbClr val="FF0000"/>
                </a:solidFill>
              </a:rPr>
              <a:t>Exemples avec </a:t>
            </a:r>
            <a:r>
              <a:rPr lang="fr-FR" sz="2600" b="1" dirty="0" err="1" smtClean="0">
                <a:solidFill>
                  <a:srgbClr val="FF0000"/>
                </a:solidFill>
              </a:rPr>
              <a:t>Order</a:t>
            </a:r>
            <a:r>
              <a:rPr lang="fr-FR" sz="2600" b="1" dirty="0" smtClean="0">
                <a:solidFill>
                  <a:srgbClr val="FF0000"/>
                </a:solidFill>
              </a:rPr>
              <a:t> by </a:t>
            </a:r>
            <a:endParaRPr lang="fr-FR" sz="2600" b="1" dirty="0">
              <a:solidFill>
                <a:srgbClr val="FF0000"/>
              </a:solidFill>
            </a:endParaRPr>
          </a:p>
        </p:txBody>
      </p:sp>
    </p:spTree>
    <p:extLst>
      <p:ext uri="{BB962C8B-B14F-4D97-AF65-F5344CB8AC3E}">
        <p14:creationId xmlns:p14="http://schemas.microsoft.com/office/powerpoint/2010/main" val="379862916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79332"/>
            <a:ext cx="4065779" cy="400110"/>
          </a:xfrm>
          <a:prstGeom prst="rect">
            <a:avLst/>
          </a:prstGeom>
        </p:spPr>
        <p:txBody>
          <a:bodyPr vert="horz" wrap="square" lIns="0" tIns="0" rIns="0" bIns="0" rtlCol="0" anchor="ctr">
            <a:spAutoFit/>
          </a:bodyPr>
          <a:lstStyle/>
          <a:p>
            <a:pPr marL="12700">
              <a:tabLst>
                <a:tab pos="3052445" algn="l"/>
              </a:tabLst>
            </a:pPr>
            <a:r>
              <a:rPr sz="2600" b="1" dirty="0" err="1">
                <a:solidFill>
                  <a:srgbClr val="FF0000"/>
                </a:solidFill>
              </a:rPr>
              <a:t>Sélection</a:t>
            </a:r>
            <a:r>
              <a:rPr sz="2600" b="1" dirty="0">
                <a:solidFill>
                  <a:srgbClr val="FF0000"/>
                </a:solidFill>
              </a:rPr>
              <a:t> </a:t>
            </a:r>
            <a:r>
              <a:rPr sz="2600" b="1" dirty="0" smtClean="0">
                <a:solidFill>
                  <a:srgbClr val="FF0000"/>
                </a:solidFill>
              </a:rPr>
              <a:t>sur</a:t>
            </a:r>
            <a:r>
              <a:rPr lang="fr-FR" sz="2600" b="1" dirty="0" smtClean="0">
                <a:solidFill>
                  <a:srgbClr val="FF0000"/>
                </a:solidFill>
              </a:rPr>
              <a:t> </a:t>
            </a:r>
            <a:r>
              <a:rPr sz="2600" b="1" dirty="0" smtClean="0">
                <a:solidFill>
                  <a:srgbClr val="FF0000"/>
                </a:solidFill>
              </a:rPr>
              <a:t>des </a:t>
            </a:r>
            <a:r>
              <a:rPr sz="2600" b="1" dirty="0">
                <a:solidFill>
                  <a:srgbClr val="FF0000"/>
                </a:solidFill>
              </a:rPr>
              <a:t>groupes</a:t>
            </a:r>
          </a:p>
        </p:txBody>
      </p:sp>
      <p:sp>
        <p:nvSpPr>
          <p:cNvPr id="3" name="object 3"/>
          <p:cNvSpPr/>
          <p:nvPr/>
        </p:nvSpPr>
        <p:spPr>
          <a:xfrm>
            <a:off x="3152290" y="1960047"/>
            <a:ext cx="8185911" cy="1582642"/>
          </a:xfrm>
          <a:custGeom>
            <a:avLst/>
            <a:gdLst/>
            <a:ahLst/>
            <a:cxnLst/>
            <a:rect l="l" t="t" r="r" b="b"/>
            <a:pathLst>
              <a:path w="8286750" h="1786255">
                <a:moveTo>
                  <a:pt x="0" y="1785996"/>
                </a:moveTo>
                <a:lnTo>
                  <a:pt x="8286749" y="1785996"/>
                </a:lnTo>
                <a:lnTo>
                  <a:pt x="8286749" y="0"/>
                </a:lnTo>
                <a:lnTo>
                  <a:pt x="0" y="0"/>
                </a:lnTo>
                <a:lnTo>
                  <a:pt x="0" y="1785996"/>
                </a:lnTo>
                <a:close/>
              </a:path>
            </a:pathLst>
          </a:custGeom>
          <a:solidFill>
            <a:srgbClr val="DDF3EA"/>
          </a:solidFill>
        </p:spPr>
        <p:txBody>
          <a:bodyPr wrap="square" lIns="0" tIns="0" rIns="0" bIns="0" rtlCol="0"/>
          <a:lstStyle/>
          <a:p>
            <a:endParaRPr/>
          </a:p>
        </p:txBody>
      </p:sp>
      <p:sp>
        <p:nvSpPr>
          <p:cNvPr id="5" name="object 5"/>
          <p:cNvSpPr txBox="1"/>
          <p:nvPr/>
        </p:nvSpPr>
        <p:spPr>
          <a:xfrm>
            <a:off x="524655" y="3277677"/>
            <a:ext cx="12087069" cy="3329116"/>
          </a:xfrm>
          <a:prstGeom prst="rect">
            <a:avLst/>
          </a:prstGeom>
        </p:spPr>
        <p:txBody>
          <a:bodyPr vert="horz" wrap="square" lIns="0" tIns="0" rIns="0" bIns="0" rtlCol="0">
            <a:spAutoFit/>
          </a:bodyPr>
          <a:lstStyle/>
          <a:p>
            <a:pPr marL="355600" indent="-342900">
              <a:buClr>
                <a:srgbClr val="000098"/>
              </a:buClr>
              <a:buFont typeface="Wingdings" panose="05000000000000000000" pitchFamily="2" charset="2"/>
              <a:buChar char="§"/>
              <a:tabLst>
                <a:tab pos="355600" algn="l"/>
              </a:tabLst>
            </a:pPr>
            <a:r>
              <a:rPr sz="2400" spc="-5" dirty="0" err="1" smtClean="0">
                <a:solidFill>
                  <a:srgbClr val="000098"/>
                </a:solidFill>
                <a:latin typeface="Times New Roman"/>
                <a:cs typeface="Times New Roman"/>
              </a:rPr>
              <a:t>Sé</a:t>
            </a:r>
            <a:r>
              <a:rPr sz="2400" spc="-35" dirty="0" err="1" smtClean="0">
                <a:solidFill>
                  <a:srgbClr val="000098"/>
                </a:solidFill>
                <a:latin typeface="Times New Roman"/>
                <a:cs typeface="Times New Roman"/>
              </a:rPr>
              <a:t>m</a:t>
            </a:r>
            <a:r>
              <a:rPr sz="2400" dirty="0" err="1" smtClean="0">
                <a:solidFill>
                  <a:srgbClr val="000098"/>
                </a:solidFill>
                <a:latin typeface="Times New Roman"/>
                <a:cs typeface="Times New Roman"/>
              </a:rPr>
              <a:t>a</a:t>
            </a:r>
            <a:r>
              <a:rPr sz="2400" spc="-10" dirty="0" err="1" smtClean="0">
                <a:solidFill>
                  <a:srgbClr val="000098"/>
                </a:solidFill>
                <a:latin typeface="Times New Roman"/>
                <a:cs typeface="Times New Roman"/>
              </a:rPr>
              <a:t>nti</a:t>
            </a:r>
            <a:r>
              <a:rPr sz="2400" dirty="0" err="1" smtClean="0">
                <a:solidFill>
                  <a:srgbClr val="000098"/>
                </a:solidFill>
                <a:latin typeface="Times New Roman"/>
                <a:cs typeface="Times New Roman"/>
              </a:rPr>
              <a:t>que</a:t>
            </a:r>
            <a:endParaRPr sz="2400" dirty="0">
              <a:latin typeface="Times New Roman"/>
              <a:cs typeface="Times New Roman"/>
            </a:endParaRPr>
          </a:p>
          <a:p>
            <a:pPr marL="754380" lvl="1" indent="-284480">
              <a:spcBef>
                <a:spcPts val="919"/>
              </a:spcBef>
              <a:buSzPct val="75000"/>
              <a:buFont typeface="Wingdings"/>
              <a:buChar char=""/>
              <a:tabLst>
                <a:tab pos="755015" algn="l"/>
              </a:tabLst>
            </a:pPr>
            <a:r>
              <a:rPr sz="2000" i="1" spc="-10" dirty="0">
                <a:solidFill>
                  <a:srgbClr val="000098"/>
                </a:solidFill>
                <a:latin typeface="Times New Roman"/>
                <a:cs typeface="Times New Roman"/>
              </a:rPr>
              <a:t>S</a:t>
            </a:r>
            <a:r>
              <a:rPr sz="2000" i="1" spc="-20" dirty="0">
                <a:solidFill>
                  <a:srgbClr val="000098"/>
                </a:solidFill>
                <a:latin typeface="Times New Roman"/>
                <a:cs typeface="Times New Roman"/>
              </a:rPr>
              <a:t>é</a:t>
            </a:r>
            <a:r>
              <a:rPr sz="2000" i="1" spc="-10" dirty="0">
                <a:solidFill>
                  <a:srgbClr val="000098"/>
                </a:solidFill>
                <a:latin typeface="Times New Roman"/>
                <a:cs typeface="Times New Roman"/>
              </a:rPr>
              <a:t>le</a:t>
            </a:r>
            <a:r>
              <a:rPr sz="2000" i="1" spc="-25" dirty="0">
                <a:solidFill>
                  <a:srgbClr val="000098"/>
                </a:solidFill>
                <a:latin typeface="Times New Roman"/>
                <a:cs typeface="Times New Roman"/>
              </a:rPr>
              <a:t>c</a:t>
            </a:r>
            <a:r>
              <a:rPr sz="2000" i="1" spc="-10" dirty="0">
                <a:solidFill>
                  <a:srgbClr val="000098"/>
                </a:solidFill>
                <a:latin typeface="Times New Roman"/>
                <a:cs typeface="Times New Roman"/>
              </a:rPr>
              <a:t>t</a:t>
            </a:r>
            <a:r>
              <a:rPr sz="2000" i="1" spc="-5" dirty="0">
                <a:solidFill>
                  <a:srgbClr val="000098"/>
                </a:solidFill>
                <a:latin typeface="Times New Roman"/>
                <a:cs typeface="Times New Roman"/>
              </a:rPr>
              <a:t>i</a:t>
            </a:r>
            <a:r>
              <a:rPr sz="2000" i="1" spc="-10" dirty="0">
                <a:solidFill>
                  <a:srgbClr val="000098"/>
                </a:solidFill>
                <a:latin typeface="Times New Roman"/>
                <a:cs typeface="Times New Roman"/>
              </a:rPr>
              <a:t>onne</a:t>
            </a:r>
            <a:r>
              <a:rPr sz="2000" i="1" spc="-30" dirty="0">
                <a:solidFill>
                  <a:srgbClr val="000098"/>
                </a:solidFill>
                <a:latin typeface="Times New Roman"/>
                <a:cs typeface="Times New Roman"/>
              </a:rPr>
              <a:t> </a:t>
            </a:r>
            <a:r>
              <a:rPr sz="2000" i="1" spc="-10" dirty="0">
                <a:solidFill>
                  <a:srgbClr val="000098"/>
                </a:solidFill>
                <a:latin typeface="Times New Roman"/>
                <a:cs typeface="Times New Roman"/>
              </a:rPr>
              <a:t>les</a:t>
            </a:r>
            <a:r>
              <a:rPr sz="2000" i="1" spc="-5" dirty="0">
                <a:solidFill>
                  <a:srgbClr val="000098"/>
                </a:solidFill>
                <a:latin typeface="Times New Roman"/>
                <a:cs typeface="Times New Roman"/>
              </a:rPr>
              <a:t> </a:t>
            </a:r>
            <a:r>
              <a:rPr sz="2000" i="1" dirty="0">
                <a:solidFill>
                  <a:srgbClr val="000098"/>
                </a:solidFill>
                <a:latin typeface="Times New Roman"/>
                <a:cs typeface="Times New Roman"/>
              </a:rPr>
              <a:t>group</a:t>
            </a:r>
            <a:r>
              <a:rPr sz="2000" i="1" spc="-10" dirty="0">
                <a:solidFill>
                  <a:srgbClr val="000098"/>
                </a:solidFill>
                <a:latin typeface="Times New Roman"/>
                <a:cs typeface="Times New Roman"/>
              </a:rPr>
              <a:t>e</a:t>
            </a:r>
            <a:r>
              <a:rPr sz="2000" i="1" dirty="0">
                <a:solidFill>
                  <a:srgbClr val="000098"/>
                </a:solidFill>
                <a:latin typeface="Times New Roman"/>
                <a:cs typeface="Times New Roman"/>
              </a:rPr>
              <a:t>s</a:t>
            </a:r>
            <a:r>
              <a:rPr sz="2000" i="1" spc="-5" dirty="0">
                <a:solidFill>
                  <a:srgbClr val="000098"/>
                </a:solidFill>
                <a:latin typeface="Times New Roman"/>
                <a:cs typeface="Times New Roman"/>
              </a:rPr>
              <a:t> </a:t>
            </a:r>
            <a:r>
              <a:rPr sz="2000" i="1" spc="-25" dirty="0">
                <a:solidFill>
                  <a:srgbClr val="000098"/>
                </a:solidFill>
                <a:latin typeface="Times New Roman"/>
                <a:cs typeface="Times New Roman"/>
              </a:rPr>
              <a:t>(</a:t>
            </a:r>
            <a:r>
              <a:rPr sz="2000" i="1" spc="-10" dirty="0">
                <a:solidFill>
                  <a:srgbClr val="000098"/>
                </a:solidFill>
                <a:latin typeface="Times New Roman"/>
                <a:cs typeface="Times New Roman"/>
              </a:rPr>
              <a:t>parti</a:t>
            </a:r>
            <a:r>
              <a:rPr sz="2000" i="1" spc="-5" dirty="0">
                <a:solidFill>
                  <a:srgbClr val="000098"/>
                </a:solidFill>
                <a:latin typeface="Times New Roman"/>
                <a:cs typeface="Times New Roman"/>
              </a:rPr>
              <a:t>t</a:t>
            </a:r>
            <a:r>
              <a:rPr sz="2000" i="1" dirty="0">
                <a:solidFill>
                  <a:srgbClr val="000098"/>
                </a:solidFill>
                <a:latin typeface="Times New Roman"/>
                <a:cs typeface="Times New Roman"/>
              </a:rPr>
              <a:t>ions)</a:t>
            </a:r>
            <a:r>
              <a:rPr sz="2000" i="1" spc="-30" dirty="0">
                <a:solidFill>
                  <a:srgbClr val="000098"/>
                </a:solidFill>
                <a:latin typeface="Times New Roman"/>
                <a:cs typeface="Times New Roman"/>
              </a:rPr>
              <a:t> </a:t>
            </a:r>
            <a:r>
              <a:rPr sz="2000" spc="-10" dirty="0">
                <a:solidFill>
                  <a:srgbClr val="000098"/>
                </a:solidFill>
                <a:latin typeface="Times New Roman"/>
                <a:cs typeface="Times New Roman"/>
              </a:rPr>
              <a:t>qui</a:t>
            </a:r>
            <a:r>
              <a:rPr sz="2000" dirty="0">
                <a:solidFill>
                  <a:srgbClr val="000098"/>
                </a:solidFill>
                <a:latin typeface="Times New Roman"/>
                <a:cs typeface="Times New Roman"/>
              </a:rPr>
              <a:t> </a:t>
            </a:r>
            <a:r>
              <a:rPr sz="2000" spc="-15" dirty="0">
                <a:solidFill>
                  <a:srgbClr val="000098"/>
                </a:solidFill>
                <a:latin typeface="Times New Roman"/>
                <a:cs typeface="Times New Roman"/>
              </a:rPr>
              <a:t>sat</a:t>
            </a:r>
            <a:r>
              <a:rPr sz="2000" spc="-5" dirty="0">
                <a:solidFill>
                  <a:srgbClr val="000098"/>
                </a:solidFill>
                <a:latin typeface="Times New Roman"/>
                <a:cs typeface="Times New Roman"/>
              </a:rPr>
              <a:t>isfon</a:t>
            </a:r>
            <a:r>
              <a:rPr sz="2000" dirty="0">
                <a:solidFill>
                  <a:srgbClr val="000098"/>
                </a:solidFill>
                <a:latin typeface="Times New Roman"/>
                <a:cs typeface="Times New Roman"/>
              </a:rPr>
              <a:t>t</a:t>
            </a:r>
            <a:r>
              <a:rPr sz="2000" spc="-40" dirty="0">
                <a:solidFill>
                  <a:srgbClr val="000098"/>
                </a:solidFill>
                <a:latin typeface="Times New Roman"/>
                <a:cs typeface="Times New Roman"/>
              </a:rPr>
              <a:t> </a:t>
            </a:r>
            <a:r>
              <a:rPr sz="2000" spc="-10" dirty="0">
                <a:solidFill>
                  <a:srgbClr val="000098"/>
                </a:solidFill>
                <a:latin typeface="Times New Roman"/>
                <a:cs typeface="Times New Roman"/>
              </a:rPr>
              <a:t>une</a:t>
            </a:r>
            <a:r>
              <a:rPr sz="2000" spc="10" dirty="0">
                <a:solidFill>
                  <a:srgbClr val="000098"/>
                </a:solidFill>
                <a:latin typeface="Times New Roman"/>
                <a:cs typeface="Times New Roman"/>
              </a:rPr>
              <a:t> </a:t>
            </a:r>
            <a:r>
              <a:rPr sz="2000" spc="-20" dirty="0">
                <a:solidFill>
                  <a:srgbClr val="000098"/>
                </a:solidFill>
                <a:latin typeface="Times New Roman"/>
                <a:cs typeface="Times New Roman"/>
              </a:rPr>
              <a:t>ce</a:t>
            </a:r>
            <a:r>
              <a:rPr sz="2000" spc="-10" dirty="0">
                <a:solidFill>
                  <a:srgbClr val="000098"/>
                </a:solidFill>
                <a:latin typeface="Times New Roman"/>
                <a:cs typeface="Times New Roman"/>
              </a:rPr>
              <a:t>rtaine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ondi</a:t>
            </a:r>
            <a:r>
              <a:rPr sz="2000" spc="-5" dirty="0">
                <a:solidFill>
                  <a:srgbClr val="000098"/>
                </a:solidFill>
                <a:latin typeface="Times New Roman"/>
                <a:cs typeface="Times New Roman"/>
              </a:rPr>
              <a:t>t</a:t>
            </a:r>
            <a:r>
              <a:rPr sz="2000" spc="-10" dirty="0">
                <a:solidFill>
                  <a:srgbClr val="000098"/>
                </a:solidFill>
                <a:latin typeface="Times New Roman"/>
                <a:cs typeface="Times New Roman"/>
              </a:rPr>
              <a:t>ion</a:t>
            </a:r>
            <a:r>
              <a:rPr sz="2000" spc="-20" dirty="0">
                <a:solidFill>
                  <a:srgbClr val="000098"/>
                </a:solidFill>
                <a:latin typeface="Times New Roman"/>
                <a:cs typeface="Times New Roman"/>
              </a:rPr>
              <a:t> </a:t>
            </a:r>
            <a:r>
              <a:rPr sz="2000" dirty="0">
                <a:solidFill>
                  <a:srgbClr val="000098"/>
                </a:solidFill>
                <a:latin typeface="Times New Roman"/>
                <a:cs typeface="Times New Roman"/>
              </a:rPr>
              <a:t>.</a:t>
            </a:r>
            <a:endParaRPr sz="2000" dirty="0">
              <a:latin typeface="Times New Roman"/>
              <a:cs typeface="Times New Roman"/>
            </a:endParaRPr>
          </a:p>
          <a:p>
            <a:pPr marL="355600" indent="-342900">
              <a:spcBef>
                <a:spcPts val="440"/>
              </a:spcBef>
              <a:buClr>
                <a:srgbClr val="000098"/>
              </a:buClr>
              <a:buFont typeface="Wingdings" panose="05000000000000000000" pitchFamily="2" charset="2"/>
              <a:buChar char="§"/>
              <a:tabLst>
                <a:tab pos="355600" algn="l"/>
              </a:tabLst>
            </a:pPr>
            <a:r>
              <a:rPr sz="2400" spc="-5" dirty="0">
                <a:solidFill>
                  <a:srgbClr val="000098"/>
                </a:solidFill>
                <a:latin typeface="Times New Roman"/>
                <a:cs typeface="Times New Roman"/>
              </a:rPr>
              <a:t>Algor</a:t>
            </a:r>
            <a:r>
              <a:rPr sz="2400" spc="-10" dirty="0">
                <a:solidFill>
                  <a:srgbClr val="000098"/>
                </a:solidFill>
                <a:latin typeface="Times New Roman"/>
                <a:cs typeface="Times New Roman"/>
              </a:rPr>
              <a:t>it</a:t>
            </a:r>
            <a:r>
              <a:rPr sz="2400" dirty="0">
                <a:solidFill>
                  <a:srgbClr val="000098"/>
                </a:solidFill>
                <a:latin typeface="Times New Roman"/>
                <a:cs typeface="Times New Roman"/>
              </a:rPr>
              <a:t>h</a:t>
            </a:r>
            <a:r>
              <a:rPr sz="2400" spc="-35" dirty="0">
                <a:solidFill>
                  <a:srgbClr val="000098"/>
                </a:solidFill>
                <a:latin typeface="Times New Roman"/>
                <a:cs typeface="Times New Roman"/>
              </a:rPr>
              <a:t>m</a:t>
            </a:r>
            <a:r>
              <a:rPr sz="2400" dirty="0">
                <a:solidFill>
                  <a:srgbClr val="000098"/>
                </a:solidFill>
                <a:latin typeface="Times New Roman"/>
                <a:cs typeface="Times New Roman"/>
              </a:rPr>
              <a:t>e</a:t>
            </a:r>
            <a:endParaRPr sz="2400" dirty="0">
              <a:latin typeface="Times New Roman"/>
              <a:cs typeface="Times New Roman"/>
            </a:endParaRPr>
          </a:p>
          <a:p>
            <a:pPr marL="927100" indent="-457200">
              <a:spcBef>
                <a:spcPts val="1320"/>
              </a:spcBef>
              <a:buSzPct val="75000"/>
              <a:buFont typeface="Times New Roman"/>
              <a:buAutoNum type="arabicPeriod"/>
              <a:tabLst>
                <a:tab pos="927735" algn="l"/>
              </a:tabLst>
            </a:pPr>
            <a:r>
              <a:rPr sz="2000" spc="5" dirty="0">
                <a:solidFill>
                  <a:srgbClr val="000098"/>
                </a:solidFill>
                <a:latin typeface="Times New Roman"/>
                <a:cs typeface="Times New Roman"/>
              </a:rPr>
              <a:t>S</a:t>
            </a:r>
            <a:r>
              <a:rPr sz="2000" spc="-20" dirty="0">
                <a:solidFill>
                  <a:srgbClr val="000098"/>
                </a:solidFill>
                <a:latin typeface="Times New Roman"/>
                <a:cs typeface="Times New Roman"/>
              </a:rPr>
              <a:t>é</a:t>
            </a:r>
            <a:r>
              <a:rPr sz="2000" spc="-10" dirty="0">
                <a:solidFill>
                  <a:srgbClr val="000098"/>
                </a:solidFill>
                <a:latin typeface="Times New Roman"/>
                <a:cs typeface="Times New Roman"/>
              </a:rPr>
              <a:t>le</a:t>
            </a:r>
            <a:r>
              <a:rPr sz="2000" spc="-25" dirty="0">
                <a:solidFill>
                  <a:srgbClr val="000098"/>
                </a:solidFill>
                <a:latin typeface="Times New Roman"/>
                <a:cs typeface="Times New Roman"/>
              </a:rPr>
              <a:t>c</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i</a:t>
            </a:r>
            <a:r>
              <a:rPr sz="2000" spc="-10" dirty="0">
                <a:solidFill>
                  <a:srgbClr val="000098"/>
                </a:solidFill>
                <a:latin typeface="Times New Roman"/>
                <a:cs typeface="Times New Roman"/>
              </a:rPr>
              <a:t>onne</a:t>
            </a:r>
            <a:r>
              <a:rPr sz="2000" spc="-25" dirty="0">
                <a:solidFill>
                  <a:srgbClr val="000098"/>
                </a:solidFill>
                <a:latin typeface="Times New Roman"/>
                <a:cs typeface="Times New Roman"/>
              </a:rPr>
              <a:t> </a:t>
            </a:r>
            <a:r>
              <a:rPr sz="2000" spc="-10" dirty="0">
                <a:solidFill>
                  <a:srgbClr val="000098"/>
                </a:solidFill>
                <a:latin typeface="Times New Roman"/>
                <a:cs typeface="Times New Roman"/>
              </a:rPr>
              <a:t>tous</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les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tup</a:t>
            </a:r>
            <a:r>
              <a:rPr sz="2000" spc="-5" dirty="0">
                <a:solidFill>
                  <a:srgbClr val="000098"/>
                </a:solidFill>
                <a:latin typeface="Times New Roman"/>
                <a:cs typeface="Times New Roman"/>
              </a:rPr>
              <a:t>l</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qui</a:t>
            </a:r>
            <a:r>
              <a:rPr sz="2000" spc="-20" dirty="0">
                <a:solidFill>
                  <a:srgbClr val="000098"/>
                </a:solidFill>
                <a:latin typeface="Times New Roman"/>
                <a:cs typeface="Times New Roman"/>
              </a:rPr>
              <a:t> </a:t>
            </a:r>
            <a:r>
              <a:rPr sz="2000" spc="-15" dirty="0">
                <a:solidFill>
                  <a:srgbClr val="000098"/>
                </a:solidFill>
                <a:latin typeface="Times New Roman"/>
                <a:cs typeface="Times New Roman"/>
              </a:rPr>
              <a:t>satisfon</a:t>
            </a:r>
            <a:r>
              <a:rPr sz="2000" spc="-10" dirty="0">
                <a:solidFill>
                  <a:srgbClr val="000098"/>
                </a:solidFill>
                <a:latin typeface="Times New Roman"/>
                <a:cs typeface="Times New Roman"/>
              </a:rPr>
              <a:t>t</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les</a:t>
            </a:r>
            <a:r>
              <a:rPr sz="2000" spc="-25" dirty="0">
                <a:solidFill>
                  <a:srgbClr val="000098"/>
                </a:solidFill>
                <a:latin typeface="Times New Roman"/>
                <a:cs typeface="Times New Roman"/>
              </a:rPr>
              <a:t>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ondi</a:t>
            </a:r>
            <a:r>
              <a:rPr sz="2000" spc="-5" dirty="0">
                <a:solidFill>
                  <a:srgbClr val="000098"/>
                </a:solidFill>
                <a:latin typeface="Times New Roman"/>
                <a:cs typeface="Times New Roman"/>
              </a:rPr>
              <a:t>t</a:t>
            </a:r>
            <a:r>
              <a:rPr sz="2000" spc="-10" dirty="0">
                <a:solidFill>
                  <a:srgbClr val="000098"/>
                </a:solidFill>
                <a:latin typeface="Times New Roman"/>
                <a:cs typeface="Times New Roman"/>
              </a:rPr>
              <a:t>ions</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de la</a:t>
            </a:r>
            <a:r>
              <a:rPr sz="2000" dirty="0">
                <a:solidFill>
                  <a:srgbClr val="000098"/>
                </a:solidFill>
                <a:latin typeface="Times New Roman"/>
                <a:cs typeface="Times New Roman"/>
              </a:rPr>
              <a:t> </a:t>
            </a:r>
            <a:r>
              <a:rPr sz="2000" spc="-25" dirty="0">
                <a:solidFill>
                  <a:srgbClr val="000098"/>
                </a:solidFill>
                <a:latin typeface="Times New Roman"/>
                <a:cs typeface="Times New Roman"/>
              </a:rPr>
              <a:t>c</a:t>
            </a:r>
            <a:r>
              <a:rPr sz="2000" spc="-10" dirty="0">
                <a:solidFill>
                  <a:srgbClr val="000098"/>
                </a:solidFill>
                <a:latin typeface="Times New Roman"/>
                <a:cs typeface="Times New Roman"/>
              </a:rPr>
              <a:t>lause</a:t>
            </a:r>
            <a:r>
              <a:rPr sz="2000" spc="5" dirty="0">
                <a:solidFill>
                  <a:srgbClr val="000098"/>
                </a:solidFill>
                <a:latin typeface="Times New Roman"/>
                <a:cs typeface="Times New Roman"/>
              </a:rPr>
              <a:t> </a:t>
            </a:r>
            <a:r>
              <a:rPr sz="2000" b="1" spc="-10" dirty="0">
                <a:solidFill>
                  <a:schemeClr val="accent2"/>
                </a:solidFill>
                <a:latin typeface="Times New Roman"/>
                <a:cs typeface="Times New Roman"/>
              </a:rPr>
              <a:t>W</a:t>
            </a:r>
            <a:r>
              <a:rPr sz="2000" b="1" spc="-5" dirty="0">
                <a:solidFill>
                  <a:schemeClr val="accent2"/>
                </a:solidFill>
                <a:latin typeface="Times New Roman"/>
                <a:cs typeface="Times New Roman"/>
              </a:rPr>
              <a:t>H</a:t>
            </a:r>
            <a:r>
              <a:rPr sz="2000" b="1" spc="-10" dirty="0">
                <a:solidFill>
                  <a:schemeClr val="accent2"/>
                </a:solidFill>
                <a:latin typeface="Times New Roman"/>
                <a:cs typeface="Times New Roman"/>
              </a:rPr>
              <a:t>E</a:t>
            </a:r>
            <a:r>
              <a:rPr sz="2000" b="1" spc="-15" dirty="0">
                <a:solidFill>
                  <a:schemeClr val="accent2"/>
                </a:solidFill>
                <a:latin typeface="Times New Roman"/>
                <a:cs typeface="Times New Roman"/>
              </a:rPr>
              <a:t>RE</a:t>
            </a:r>
            <a:r>
              <a:rPr sz="2000" spc="-15" dirty="0">
                <a:solidFill>
                  <a:srgbClr val="000098"/>
                </a:solidFill>
                <a:latin typeface="Times New Roman"/>
                <a:cs typeface="Times New Roman"/>
              </a:rPr>
              <a:t>.</a:t>
            </a:r>
            <a:endParaRPr sz="2000" dirty="0">
              <a:latin typeface="Times New Roman"/>
              <a:cs typeface="Times New Roman"/>
            </a:endParaRPr>
          </a:p>
          <a:p>
            <a:pPr marL="927100" indent="-457200">
              <a:spcBef>
                <a:spcPts val="800"/>
              </a:spcBef>
              <a:buSzPct val="75000"/>
              <a:buFont typeface="Times New Roman"/>
              <a:buAutoNum type="arabicPeriod"/>
              <a:tabLst>
                <a:tab pos="927735" algn="l"/>
              </a:tabLst>
            </a:pPr>
            <a:r>
              <a:rPr sz="2000" spc="-15" dirty="0">
                <a:solidFill>
                  <a:srgbClr val="000098"/>
                </a:solidFill>
                <a:latin typeface="Times New Roman"/>
                <a:cs typeface="Times New Roman"/>
              </a:rPr>
              <a:t>F</a:t>
            </a:r>
            <a:r>
              <a:rPr sz="2000" dirty="0">
                <a:solidFill>
                  <a:srgbClr val="000098"/>
                </a:solidFill>
                <a:latin typeface="Times New Roman"/>
                <a:cs typeface="Times New Roman"/>
              </a:rPr>
              <a:t>o</a:t>
            </a:r>
            <a:r>
              <a:rPr sz="2000" spc="-10" dirty="0">
                <a:solidFill>
                  <a:srgbClr val="000098"/>
                </a:solidFill>
                <a:latin typeface="Times New Roman"/>
                <a:cs typeface="Times New Roman"/>
              </a:rPr>
              <a:t>r</a:t>
            </a:r>
            <a:r>
              <a:rPr sz="2000" dirty="0">
                <a:solidFill>
                  <a:srgbClr val="000098"/>
                </a:solidFill>
                <a:latin typeface="Times New Roman"/>
                <a:cs typeface="Times New Roman"/>
              </a:rPr>
              <a:t>me</a:t>
            </a:r>
            <a:r>
              <a:rPr sz="2000" spc="-10" dirty="0">
                <a:solidFill>
                  <a:srgbClr val="000098"/>
                </a:solidFill>
                <a:latin typeface="Times New Roman"/>
                <a:cs typeface="Times New Roman"/>
              </a:rPr>
              <a:t> </a:t>
            </a:r>
            <a:r>
              <a:rPr sz="2000" dirty="0">
                <a:solidFill>
                  <a:srgbClr val="000098"/>
                </a:solidFill>
                <a:latin typeface="Times New Roman"/>
                <a:cs typeface="Times New Roman"/>
              </a:rPr>
              <a:t>les</a:t>
            </a:r>
            <a:r>
              <a:rPr sz="2000" spc="-25" dirty="0">
                <a:solidFill>
                  <a:srgbClr val="000098"/>
                </a:solidFill>
                <a:latin typeface="Times New Roman"/>
                <a:cs typeface="Times New Roman"/>
              </a:rPr>
              <a:t> g</a:t>
            </a:r>
            <a:r>
              <a:rPr sz="2000" spc="-10" dirty="0">
                <a:solidFill>
                  <a:srgbClr val="000098"/>
                </a:solidFill>
                <a:latin typeface="Times New Roman"/>
                <a:cs typeface="Times New Roman"/>
              </a:rPr>
              <a:t>r</a:t>
            </a:r>
            <a:r>
              <a:rPr sz="2000" dirty="0">
                <a:solidFill>
                  <a:srgbClr val="000098"/>
                </a:solidFill>
                <a:latin typeface="Times New Roman"/>
                <a:cs typeface="Times New Roman"/>
              </a:rPr>
              <a:t>oup</a:t>
            </a:r>
            <a:r>
              <a:rPr sz="2000" spc="-15" dirty="0">
                <a:solidFill>
                  <a:srgbClr val="000098"/>
                </a:solidFill>
                <a:latin typeface="Times New Roman"/>
                <a:cs typeface="Times New Roman"/>
              </a:rPr>
              <a:t>e</a:t>
            </a:r>
            <a:r>
              <a:rPr sz="2000" dirty="0">
                <a:solidFill>
                  <a:srgbClr val="000098"/>
                </a:solidFill>
                <a:latin typeface="Times New Roman"/>
                <a:cs typeface="Times New Roman"/>
              </a:rPr>
              <a:t>s</a:t>
            </a:r>
            <a:r>
              <a:rPr sz="2000" spc="35" dirty="0">
                <a:solidFill>
                  <a:srgbClr val="000098"/>
                </a:solidFill>
                <a:latin typeface="Times New Roman"/>
                <a:cs typeface="Times New Roman"/>
              </a:rPr>
              <a:t> </a:t>
            </a:r>
            <a:r>
              <a:rPr sz="2000" dirty="0">
                <a:solidFill>
                  <a:srgbClr val="000098"/>
                </a:solidFill>
                <a:latin typeface="Times New Roman"/>
                <a:cs typeface="Times New Roman"/>
              </a:rPr>
              <a:t>qui</a:t>
            </a:r>
            <a:r>
              <a:rPr sz="2000" spc="-20" dirty="0">
                <a:solidFill>
                  <a:srgbClr val="000098"/>
                </a:solidFill>
                <a:latin typeface="Times New Roman"/>
                <a:cs typeface="Times New Roman"/>
              </a:rPr>
              <a:t> </a:t>
            </a:r>
            <a:r>
              <a:rPr sz="2000" dirty="0">
                <a:solidFill>
                  <a:srgbClr val="000098"/>
                </a:solidFill>
                <a:latin typeface="Times New Roman"/>
                <a:cs typeface="Times New Roman"/>
              </a:rPr>
              <a:t>p</a:t>
            </a:r>
            <a:r>
              <a:rPr sz="2000" spc="-10" dirty="0">
                <a:solidFill>
                  <a:srgbClr val="000098"/>
                </a:solidFill>
                <a:latin typeface="Times New Roman"/>
                <a:cs typeface="Times New Roman"/>
              </a:rPr>
              <a:t>ar</a:t>
            </a:r>
            <a:r>
              <a:rPr sz="2000" dirty="0">
                <a:solidFill>
                  <a:srgbClr val="000098"/>
                </a:solidFill>
                <a:latin typeface="Times New Roman"/>
                <a:cs typeface="Times New Roman"/>
              </a:rPr>
              <a:t>ta</a:t>
            </a:r>
            <a:r>
              <a:rPr sz="2000" spc="-30" dirty="0">
                <a:solidFill>
                  <a:srgbClr val="000098"/>
                </a:solidFill>
                <a:latin typeface="Times New Roman"/>
                <a:cs typeface="Times New Roman"/>
              </a:rPr>
              <a:t>g</a:t>
            </a:r>
            <a:r>
              <a:rPr sz="2000" spc="-10" dirty="0">
                <a:solidFill>
                  <a:srgbClr val="000098"/>
                </a:solidFill>
                <a:latin typeface="Times New Roman"/>
                <a:cs typeface="Times New Roman"/>
              </a:rPr>
              <a:t>e</a:t>
            </a:r>
            <a:r>
              <a:rPr sz="2000" dirty="0">
                <a:solidFill>
                  <a:srgbClr val="000098"/>
                </a:solidFill>
                <a:latin typeface="Times New Roman"/>
                <a:cs typeface="Times New Roman"/>
              </a:rPr>
              <a:t>nt</a:t>
            </a:r>
            <a:r>
              <a:rPr sz="2000" spc="25" dirty="0">
                <a:solidFill>
                  <a:srgbClr val="000098"/>
                </a:solidFill>
                <a:latin typeface="Times New Roman"/>
                <a:cs typeface="Times New Roman"/>
              </a:rPr>
              <a:t> </a:t>
            </a:r>
            <a:r>
              <a:rPr sz="2000" dirty="0">
                <a:solidFill>
                  <a:srgbClr val="000098"/>
                </a:solidFill>
                <a:latin typeface="Times New Roman"/>
                <a:cs typeface="Times New Roman"/>
              </a:rPr>
              <a:t>les</a:t>
            </a:r>
            <a:r>
              <a:rPr sz="2000" spc="-10" dirty="0">
                <a:solidFill>
                  <a:srgbClr val="000098"/>
                </a:solidFill>
                <a:latin typeface="Times New Roman"/>
                <a:cs typeface="Times New Roman"/>
              </a:rPr>
              <a:t> </a:t>
            </a:r>
            <a:r>
              <a:rPr sz="2000" dirty="0">
                <a:solidFill>
                  <a:srgbClr val="000098"/>
                </a:solidFill>
                <a:latin typeface="Times New Roman"/>
                <a:cs typeface="Times New Roman"/>
              </a:rPr>
              <a:t>m</a:t>
            </a:r>
            <a:r>
              <a:rPr sz="2000" spc="-10" dirty="0">
                <a:solidFill>
                  <a:srgbClr val="000098"/>
                </a:solidFill>
                <a:latin typeface="Times New Roman"/>
                <a:cs typeface="Times New Roman"/>
              </a:rPr>
              <a:t>ê</a:t>
            </a:r>
            <a:r>
              <a:rPr sz="2000" dirty="0">
                <a:solidFill>
                  <a:srgbClr val="000098"/>
                </a:solidFill>
                <a:latin typeface="Times New Roman"/>
                <a:cs typeface="Times New Roman"/>
              </a:rPr>
              <a:t>m</a:t>
            </a:r>
            <a:r>
              <a:rPr sz="2000" spc="-10" dirty="0">
                <a:solidFill>
                  <a:srgbClr val="000098"/>
                </a:solidFill>
                <a:latin typeface="Times New Roman"/>
                <a:cs typeface="Times New Roman"/>
              </a:rPr>
              <a:t>e</a:t>
            </a:r>
            <a:r>
              <a:rPr sz="2000" dirty="0">
                <a:solidFill>
                  <a:srgbClr val="000098"/>
                </a:solidFill>
                <a:latin typeface="Times New Roman"/>
                <a:cs typeface="Times New Roman"/>
              </a:rPr>
              <a:t>s</a:t>
            </a:r>
            <a:r>
              <a:rPr sz="2000" spc="-15" dirty="0">
                <a:solidFill>
                  <a:srgbClr val="000098"/>
                </a:solidFill>
                <a:latin typeface="Times New Roman"/>
                <a:cs typeface="Times New Roman"/>
              </a:rPr>
              <a:t> </a:t>
            </a:r>
            <a:r>
              <a:rPr sz="2000" dirty="0">
                <a:solidFill>
                  <a:srgbClr val="000098"/>
                </a:solidFill>
                <a:latin typeface="Times New Roman"/>
                <a:cs typeface="Times New Roman"/>
              </a:rPr>
              <a:t>v</a:t>
            </a:r>
            <a:r>
              <a:rPr sz="2000" spc="-10" dirty="0">
                <a:solidFill>
                  <a:srgbClr val="000098"/>
                </a:solidFill>
                <a:latin typeface="Times New Roman"/>
                <a:cs typeface="Times New Roman"/>
              </a:rPr>
              <a:t>a</a:t>
            </a:r>
            <a:r>
              <a:rPr sz="2000" dirty="0">
                <a:solidFill>
                  <a:srgbClr val="000098"/>
                </a:solidFill>
                <a:latin typeface="Times New Roman"/>
                <a:cs typeface="Times New Roman"/>
              </a:rPr>
              <a:t>le</a:t>
            </a:r>
            <a:r>
              <a:rPr sz="2000" spc="-10" dirty="0">
                <a:solidFill>
                  <a:srgbClr val="000098"/>
                </a:solidFill>
                <a:latin typeface="Times New Roman"/>
                <a:cs typeface="Times New Roman"/>
              </a:rPr>
              <a:t>ur</a:t>
            </a:r>
            <a:r>
              <a:rPr sz="2000" dirty="0">
                <a:solidFill>
                  <a:srgbClr val="000098"/>
                </a:solidFill>
                <a:latin typeface="Times New Roman"/>
                <a:cs typeface="Times New Roman"/>
              </a:rPr>
              <a:t>s</a:t>
            </a:r>
            <a:r>
              <a:rPr sz="2000" spc="20" dirty="0">
                <a:solidFill>
                  <a:srgbClr val="000098"/>
                </a:solidFill>
                <a:latin typeface="Times New Roman"/>
                <a:cs typeface="Times New Roman"/>
              </a:rPr>
              <a:t> </a:t>
            </a:r>
            <a:r>
              <a:rPr sz="2000" dirty="0">
                <a:solidFill>
                  <a:srgbClr val="000098"/>
                </a:solidFill>
                <a:latin typeface="Times New Roman"/>
                <a:cs typeface="Times New Roman"/>
              </a:rPr>
              <a:t>de</a:t>
            </a:r>
            <a:r>
              <a:rPr sz="2000" spc="-10" dirty="0">
                <a:solidFill>
                  <a:srgbClr val="000098"/>
                </a:solidFill>
                <a:latin typeface="Times New Roman"/>
                <a:cs typeface="Times New Roman"/>
              </a:rPr>
              <a:t> </a:t>
            </a:r>
            <a:r>
              <a:rPr sz="2000" dirty="0">
                <a:solidFill>
                  <a:srgbClr val="000098"/>
                </a:solidFill>
                <a:latin typeface="Times New Roman"/>
                <a:cs typeface="Times New Roman"/>
              </a:rPr>
              <a:t>la</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c</a:t>
            </a:r>
            <a:r>
              <a:rPr sz="2000" dirty="0">
                <a:solidFill>
                  <a:srgbClr val="000098"/>
                </a:solidFill>
                <a:latin typeface="Times New Roman"/>
                <a:cs typeface="Times New Roman"/>
              </a:rPr>
              <a:t>la</a:t>
            </a:r>
            <a:r>
              <a:rPr sz="2000" spc="-10" dirty="0">
                <a:solidFill>
                  <a:srgbClr val="000098"/>
                </a:solidFill>
                <a:latin typeface="Times New Roman"/>
                <a:cs typeface="Times New Roman"/>
              </a:rPr>
              <a:t>u</a:t>
            </a:r>
            <a:r>
              <a:rPr sz="2000" spc="-5" dirty="0">
                <a:solidFill>
                  <a:srgbClr val="000098"/>
                </a:solidFill>
                <a:latin typeface="Times New Roman"/>
                <a:cs typeface="Times New Roman"/>
              </a:rPr>
              <a:t>s</a:t>
            </a:r>
            <a:r>
              <a:rPr sz="2000" dirty="0">
                <a:solidFill>
                  <a:srgbClr val="000098"/>
                </a:solidFill>
                <a:latin typeface="Times New Roman"/>
                <a:cs typeface="Times New Roman"/>
              </a:rPr>
              <a:t>e</a:t>
            </a:r>
            <a:r>
              <a:rPr sz="2000" spc="-10" dirty="0">
                <a:solidFill>
                  <a:srgbClr val="000098"/>
                </a:solidFill>
                <a:latin typeface="Times New Roman"/>
                <a:cs typeface="Times New Roman"/>
              </a:rPr>
              <a:t> </a:t>
            </a:r>
            <a:r>
              <a:rPr sz="2000" b="1" spc="-10" dirty="0">
                <a:solidFill>
                  <a:schemeClr val="accent2"/>
                </a:solidFill>
                <a:latin typeface="Times New Roman"/>
                <a:cs typeface="Times New Roman"/>
              </a:rPr>
              <a:t>G</a:t>
            </a:r>
            <a:r>
              <a:rPr sz="2000" b="1" dirty="0">
                <a:solidFill>
                  <a:schemeClr val="accent2"/>
                </a:solidFill>
                <a:latin typeface="Times New Roman"/>
                <a:cs typeface="Times New Roman"/>
              </a:rPr>
              <a:t>RO</a:t>
            </a:r>
            <a:r>
              <a:rPr sz="2000" b="1" spc="-10" dirty="0">
                <a:solidFill>
                  <a:schemeClr val="accent2"/>
                </a:solidFill>
                <a:latin typeface="Times New Roman"/>
                <a:cs typeface="Times New Roman"/>
              </a:rPr>
              <a:t>U</a:t>
            </a:r>
            <a:r>
              <a:rPr sz="2000" b="1" dirty="0">
                <a:solidFill>
                  <a:schemeClr val="accent2"/>
                </a:solidFill>
                <a:latin typeface="Times New Roman"/>
                <a:cs typeface="Times New Roman"/>
              </a:rPr>
              <a:t>P</a:t>
            </a:r>
            <a:r>
              <a:rPr sz="2000" b="1" spc="20" dirty="0">
                <a:solidFill>
                  <a:schemeClr val="accent2"/>
                </a:solidFill>
                <a:latin typeface="Times New Roman"/>
                <a:cs typeface="Times New Roman"/>
              </a:rPr>
              <a:t> </a:t>
            </a:r>
            <a:r>
              <a:rPr sz="2000" b="1" spc="-20" dirty="0">
                <a:solidFill>
                  <a:schemeClr val="accent2"/>
                </a:solidFill>
                <a:latin typeface="Times New Roman"/>
                <a:cs typeface="Times New Roman"/>
              </a:rPr>
              <a:t>B</a:t>
            </a:r>
            <a:r>
              <a:rPr sz="2000" b="1" spc="-5" dirty="0">
                <a:solidFill>
                  <a:schemeClr val="accent2"/>
                </a:solidFill>
                <a:latin typeface="Times New Roman"/>
                <a:cs typeface="Times New Roman"/>
              </a:rPr>
              <a:t>Y.</a:t>
            </a:r>
            <a:endParaRPr sz="2000" b="1" dirty="0">
              <a:solidFill>
                <a:schemeClr val="accent2"/>
              </a:solidFill>
              <a:latin typeface="Times New Roman"/>
              <a:cs typeface="Times New Roman"/>
            </a:endParaRPr>
          </a:p>
          <a:p>
            <a:pPr marL="927100" indent="-457200">
              <a:spcBef>
                <a:spcPts val="800"/>
              </a:spcBef>
              <a:buSzPct val="75000"/>
              <a:buFont typeface="Times New Roman"/>
              <a:buAutoNum type="arabicPeriod"/>
              <a:tabLst>
                <a:tab pos="927735" algn="l"/>
              </a:tabLst>
            </a:pPr>
            <a:r>
              <a:rPr sz="2000" spc="5" dirty="0">
                <a:solidFill>
                  <a:srgbClr val="000098"/>
                </a:solidFill>
                <a:latin typeface="Times New Roman"/>
                <a:cs typeface="Times New Roman"/>
              </a:rPr>
              <a:t>S</a:t>
            </a:r>
            <a:r>
              <a:rPr sz="2000" spc="-10" dirty="0">
                <a:solidFill>
                  <a:srgbClr val="000098"/>
                </a:solidFill>
                <a:latin typeface="Times New Roman"/>
                <a:cs typeface="Times New Roman"/>
              </a:rPr>
              <a:t>upprime</a:t>
            </a:r>
            <a:r>
              <a:rPr sz="2000" spc="-40" dirty="0">
                <a:solidFill>
                  <a:srgbClr val="000098"/>
                </a:solidFill>
                <a:latin typeface="Times New Roman"/>
                <a:cs typeface="Times New Roman"/>
              </a:rPr>
              <a:t> </a:t>
            </a:r>
            <a:r>
              <a:rPr sz="2000" spc="-10" dirty="0">
                <a:solidFill>
                  <a:srgbClr val="000098"/>
                </a:solidFill>
                <a:latin typeface="Times New Roman"/>
                <a:cs typeface="Times New Roman"/>
              </a:rPr>
              <a:t>tous</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les</a:t>
            </a:r>
            <a:r>
              <a:rPr sz="2000" spc="-5" dirty="0">
                <a:solidFill>
                  <a:srgbClr val="000098"/>
                </a:solidFill>
                <a:latin typeface="Times New Roman"/>
                <a:cs typeface="Times New Roman"/>
              </a:rPr>
              <a:t> </a:t>
            </a:r>
            <a:r>
              <a:rPr sz="2000" spc="-20" dirty="0">
                <a:solidFill>
                  <a:srgbClr val="000098"/>
                </a:solidFill>
                <a:latin typeface="Times New Roman"/>
                <a:cs typeface="Times New Roman"/>
              </a:rPr>
              <a:t>g</a:t>
            </a:r>
            <a:r>
              <a:rPr sz="2000" spc="-10" dirty="0">
                <a:solidFill>
                  <a:srgbClr val="000098"/>
                </a:solidFill>
                <a:latin typeface="Times New Roman"/>
                <a:cs typeface="Times New Roman"/>
              </a:rPr>
              <a:t>roup</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qui</a:t>
            </a:r>
            <a:r>
              <a:rPr sz="2000" dirty="0">
                <a:solidFill>
                  <a:srgbClr val="000098"/>
                </a:solidFill>
                <a:latin typeface="Times New Roman"/>
                <a:cs typeface="Times New Roman"/>
              </a:rPr>
              <a:t> </a:t>
            </a:r>
            <a:r>
              <a:rPr sz="2000" spc="-10" dirty="0">
                <a:solidFill>
                  <a:srgbClr val="000098"/>
                </a:solidFill>
                <a:latin typeface="Times New Roman"/>
                <a:cs typeface="Times New Roman"/>
              </a:rPr>
              <a:t>ne</a:t>
            </a:r>
            <a:r>
              <a:rPr sz="2000" spc="-5" dirty="0">
                <a:solidFill>
                  <a:srgbClr val="000098"/>
                </a:solidFill>
                <a:latin typeface="Times New Roman"/>
                <a:cs typeface="Times New Roman"/>
              </a:rPr>
              <a:t> </a:t>
            </a:r>
            <a:r>
              <a:rPr sz="2000" spc="-15" dirty="0">
                <a:solidFill>
                  <a:srgbClr val="000098"/>
                </a:solidFill>
                <a:latin typeface="Times New Roman"/>
                <a:cs typeface="Times New Roman"/>
              </a:rPr>
              <a:t>satisfon</a:t>
            </a:r>
            <a:r>
              <a:rPr sz="2000" spc="-10" dirty="0">
                <a:solidFill>
                  <a:srgbClr val="000098"/>
                </a:solidFill>
                <a:latin typeface="Times New Roman"/>
                <a:cs typeface="Times New Roman"/>
              </a:rPr>
              <a:t>t</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p</a:t>
            </a:r>
            <a:r>
              <a:rPr sz="2000" spc="-20" dirty="0">
                <a:solidFill>
                  <a:srgbClr val="000098"/>
                </a:solidFill>
                <a:latin typeface="Times New Roman"/>
                <a:cs typeface="Times New Roman"/>
              </a:rPr>
              <a:t>a</a:t>
            </a:r>
            <a:r>
              <a:rPr sz="2000" dirty="0">
                <a:solidFill>
                  <a:srgbClr val="000098"/>
                </a:solidFill>
                <a:latin typeface="Times New Roman"/>
                <a:cs typeface="Times New Roman"/>
              </a:rPr>
              <a:t>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les</a:t>
            </a:r>
            <a:r>
              <a:rPr sz="2000" spc="-25" dirty="0">
                <a:solidFill>
                  <a:srgbClr val="000098"/>
                </a:solidFill>
                <a:latin typeface="Times New Roman"/>
                <a:cs typeface="Times New Roman"/>
              </a:rPr>
              <a:t>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ondi</a:t>
            </a:r>
            <a:r>
              <a:rPr sz="2000" spc="-5" dirty="0">
                <a:solidFill>
                  <a:srgbClr val="000098"/>
                </a:solidFill>
                <a:latin typeface="Times New Roman"/>
                <a:cs typeface="Times New Roman"/>
              </a:rPr>
              <a:t>t</a:t>
            </a:r>
            <a:r>
              <a:rPr sz="2000" spc="-10" dirty="0">
                <a:solidFill>
                  <a:srgbClr val="000098"/>
                </a:solidFill>
                <a:latin typeface="Times New Roman"/>
                <a:cs typeface="Times New Roman"/>
              </a:rPr>
              <a:t>ions</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de la</a:t>
            </a:r>
            <a:r>
              <a:rPr sz="2000" dirty="0">
                <a:solidFill>
                  <a:srgbClr val="000098"/>
                </a:solidFill>
                <a:latin typeface="Times New Roman"/>
                <a:cs typeface="Times New Roman"/>
              </a:rPr>
              <a:t> </a:t>
            </a:r>
            <a:r>
              <a:rPr sz="2000" spc="-25" dirty="0" smtClean="0">
                <a:solidFill>
                  <a:srgbClr val="000098"/>
                </a:solidFill>
                <a:latin typeface="Times New Roman"/>
                <a:cs typeface="Times New Roman"/>
              </a:rPr>
              <a:t>c</a:t>
            </a:r>
            <a:r>
              <a:rPr sz="2000" spc="-10" dirty="0" smtClean="0">
                <a:solidFill>
                  <a:srgbClr val="000098"/>
                </a:solidFill>
                <a:latin typeface="Times New Roman"/>
                <a:cs typeface="Times New Roman"/>
              </a:rPr>
              <a:t>lause</a:t>
            </a:r>
            <a:r>
              <a:rPr lang="fr-FR" sz="2000" dirty="0">
                <a:latin typeface="Times New Roman"/>
                <a:cs typeface="Times New Roman"/>
              </a:rPr>
              <a:t> </a:t>
            </a:r>
            <a:r>
              <a:rPr sz="2000" b="1" spc="-5" dirty="0" smtClean="0">
                <a:solidFill>
                  <a:schemeClr val="accent2"/>
                </a:solidFill>
                <a:latin typeface="Times New Roman"/>
                <a:cs typeface="Times New Roman"/>
              </a:rPr>
              <a:t>H</a:t>
            </a:r>
            <a:r>
              <a:rPr sz="2000" b="1" spc="-15" dirty="0" smtClean="0">
                <a:solidFill>
                  <a:schemeClr val="accent2"/>
                </a:solidFill>
                <a:latin typeface="Times New Roman"/>
                <a:cs typeface="Times New Roman"/>
              </a:rPr>
              <a:t>A</a:t>
            </a:r>
            <a:r>
              <a:rPr sz="2000" b="1" spc="-5" dirty="0" smtClean="0">
                <a:solidFill>
                  <a:schemeClr val="accent2"/>
                </a:solidFill>
                <a:latin typeface="Times New Roman"/>
                <a:cs typeface="Times New Roman"/>
              </a:rPr>
              <a:t>V</a:t>
            </a:r>
            <a:r>
              <a:rPr sz="2000" b="1" spc="-55" dirty="0" smtClean="0">
                <a:solidFill>
                  <a:schemeClr val="accent2"/>
                </a:solidFill>
                <a:latin typeface="Times New Roman"/>
                <a:cs typeface="Times New Roman"/>
              </a:rPr>
              <a:t>I</a:t>
            </a:r>
            <a:r>
              <a:rPr sz="2000" b="1" spc="-5" dirty="0" smtClean="0">
                <a:solidFill>
                  <a:schemeClr val="accent2"/>
                </a:solidFill>
                <a:latin typeface="Times New Roman"/>
                <a:cs typeface="Times New Roman"/>
              </a:rPr>
              <a:t>NG</a:t>
            </a:r>
            <a:endParaRPr sz="2000" b="1" dirty="0">
              <a:solidFill>
                <a:schemeClr val="accent2"/>
              </a:solidFill>
              <a:latin typeface="Times New Roman"/>
              <a:cs typeface="Times New Roman"/>
            </a:endParaRPr>
          </a:p>
          <a:p>
            <a:pPr marL="927100" indent="-457200">
              <a:spcBef>
                <a:spcPts val="800"/>
              </a:spcBef>
              <a:buSzPct val="75000"/>
              <a:buFont typeface="Times New Roman"/>
              <a:buAutoNum type="arabicPeriod" startAt="4"/>
              <a:tabLst>
                <a:tab pos="927735" algn="l"/>
              </a:tabLst>
            </a:pPr>
            <a:r>
              <a:rPr sz="2000" spc="-15" dirty="0">
                <a:solidFill>
                  <a:srgbClr val="000098"/>
                </a:solidFill>
                <a:latin typeface="Times New Roman"/>
                <a:cs typeface="Times New Roman"/>
              </a:rPr>
              <a:t>Appliqu</a:t>
            </a:r>
            <a:r>
              <a:rPr sz="2000" spc="-10" dirty="0">
                <a:solidFill>
                  <a:srgbClr val="000098"/>
                </a:solidFill>
                <a:latin typeface="Times New Roman"/>
                <a:cs typeface="Times New Roman"/>
              </a:rPr>
              <a:t>e</a:t>
            </a:r>
            <a:r>
              <a:rPr sz="2000" spc="-20" dirty="0">
                <a:solidFill>
                  <a:srgbClr val="000098"/>
                </a:solidFill>
                <a:latin typeface="Times New Roman"/>
                <a:cs typeface="Times New Roman"/>
              </a:rPr>
              <a:t> </a:t>
            </a:r>
            <a:r>
              <a:rPr sz="2000" spc="-10" dirty="0">
                <a:solidFill>
                  <a:srgbClr val="000098"/>
                </a:solidFill>
                <a:latin typeface="Times New Roman"/>
                <a:cs typeface="Times New Roman"/>
              </a:rPr>
              <a:t>les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fon</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ons</a:t>
            </a:r>
            <a:r>
              <a:rPr sz="2000" spc="-15" dirty="0">
                <a:solidFill>
                  <a:srgbClr val="000098"/>
                </a:solidFill>
                <a:latin typeface="Times New Roman"/>
                <a:cs typeface="Times New Roman"/>
              </a:rPr>
              <a:t> </a:t>
            </a:r>
            <a:r>
              <a:rPr sz="2000" dirty="0">
                <a:solidFill>
                  <a:srgbClr val="000098"/>
                </a:solidFill>
                <a:latin typeface="Times New Roman"/>
                <a:cs typeface="Times New Roman"/>
              </a:rPr>
              <a:t>d</a:t>
            </a:r>
            <a:r>
              <a:rPr sz="2000" spc="-10" dirty="0">
                <a:solidFill>
                  <a:srgbClr val="000098"/>
                </a:solidFill>
                <a:latin typeface="Times New Roman"/>
                <a:cs typeface="Times New Roman"/>
              </a:rPr>
              <a:t>’a</a:t>
            </a:r>
            <a:r>
              <a:rPr sz="2000" spc="-20" dirty="0">
                <a:solidFill>
                  <a:srgbClr val="000098"/>
                </a:solidFill>
                <a:latin typeface="Times New Roman"/>
                <a:cs typeface="Times New Roman"/>
              </a:rPr>
              <a:t>g</a:t>
            </a:r>
            <a:r>
              <a:rPr sz="2000" spc="-10" dirty="0">
                <a:solidFill>
                  <a:srgbClr val="000098"/>
                </a:solidFill>
                <a:latin typeface="Times New Roman"/>
                <a:cs typeface="Times New Roman"/>
              </a:rPr>
              <a:t>ré</a:t>
            </a:r>
            <a:r>
              <a:rPr sz="2000" spc="-20" dirty="0">
                <a:solidFill>
                  <a:srgbClr val="000098"/>
                </a:solidFill>
                <a:latin typeface="Times New Roman"/>
                <a:cs typeface="Times New Roman"/>
              </a:rPr>
              <a:t>g</a:t>
            </a:r>
            <a:r>
              <a:rPr sz="2000" spc="-10" dirty="0">
                <a:solidFill>
                  <a:srgbClr val="000098"/>
                </a:solidFill>
                <a:latin typeface="Times New Roman"/>
                <a:cs typeface="Times New Roman"/>
              </a:rPr>
              <a:t>a</a:t>
            </a:r>
            <a:r>
              <a:rPr sz="200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r>
              <a:rPr sz="2000" spc="45" dirty="0">
                <a:solidFill>
                  <a:srgbClr val="000098"/>
                </a:solidFill>
                <a:latin typeface="Times New Roman"/>
                <a:cs typeface="Times New Roman"/>
              </a:rPr>
              <a:t> </a:t>
            </a:r>
            <a:r>
              <a:rPr sz="2000" dirty="0">
                <a:solidFill>
                  <a:srgbClr val="000098"/>
                </a:solidFill>
                <a:latin typeface="Times New Roman"/>
                <a:cs typeface="Times New Roman"/>
              </a:rPr>
              <a:t>pour</a:t>
            </a:r>
            <a:r>
              <a:rPr sz="2000" spc="-10" dirty="0">
                <a:solidFill>
                  <a:srgbClr val="000098"/>
                </a:solidFill>
                <a:latin typeface="Times New Roman"/>
                <a:cs typeface="Times New Roman"/>
              </a:rPr>
              <a:t>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h</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que</a:t>
            </a:r>
            <a:r>
              <a:rPr sz="2000" spc="10" dirty="0">
                <a:solidFill>
                  <a:srgbClr val="000098"/>
                </a:solidFill>
                <a:latin typeface="Times New Roman"/>
                <a:cs typeface="Times New Roman"/>
              </a:rPr>
              <a:t> </a:t>
            </a:r>
            <a:r>
              <a:rPr sz="2000" spc="-20" dirty="0">
                <a:solidFill>
                  <a:srgbClr val="000098"/>
                </a:solidFill>
                <a:latin typeface="Times New Roman"/>
                <a:cs typeface="Times New Roman"/>
              </a:rPr>
              <a:t>g</a:t>
            </a:r>
            <a:r>
              <a:rPr sz="2000" spc="-10" dirty="0">
                <a:solidFill>
                  <a:srgbClr val="000098"/>
                </a:solidFill>
                <a:latin typeface="Times New Roman"/>
                <a:cs typeface="Times New Roman"/>
              </a:rPr>
              <a:t>roup</a:t>
            </a:r>
            <a:r>
              <a:rPr sz="2000" spc="-15" dirty="0">
                <a:solidFill>
                  <a:srgbClr val="000098"/>
                </a:solidFill>
                <a:latin typeface="Times New Roman"/>
                <a:cs typeface="Times New Roman"/>
              </a:rPr>
              <a:t>e</a:t>
            </a:r>
            <a:r>
              <a:rPr sz="2000" dirty="0">
                <a:solidFill>
                  <a:srgbClr val="000098"/>
                </a:solidFill>
                <a:latin typeface="Times New Roman"/>
                <a:cs typeface="Times New Roman"/>
              </a:rPr>
              <a:t>.</a:t>
            </a:r>
            <a:endParaRPr sz="2000" dirty="0">
              <a:latin typeface="Times New Roman"/>
              <a:cs typeface="Times New Roman"/>
            </a:endParaRPr>
          </a:p>
          <a:p>
            <a:pPr marL="927100" indent="-457200">
              <a:spcBef>
                <a:spcPts val="800"/>
              </a:spcBef>
              <a:buSzPct val="75000"/>
              <a:buFont typeface="Times New Roman"/>
              <a:buAutoNum type="arabicPeriod" startAt="4"/>
              <a:tabLst>
                <a:tab pos="927735" algn="l"/>
              </a:tabLst>
            </a:pPr>
            <a:r>
              <a:rPr sz="2000" spc="-10" dirty="0">
                <a:solidFill>
                  <a:srgbClr val="000098"/>
                </a:solidFill>
                <a:latin typeface="Times New Roman"/>
                <a:cs typeface="Times New Roman"/>
              </a:rPr>
              <a:t>Retourne</a:t>
            </a:r>
            <a:r>
              <a:rPr sz="2000" spc="-30" dirty="0">
                <a:solidFill>
                  <a:srgbClr val="000098"/>
                </a:solidFill>
                <a:latin typeface="Times New Roman"/>
                <a:cs typeface="Times New Roman"/>
              </a:rPr>
              <a:t> </a:t>
            </a:r>
            <a:r>
              <a:rPr sz="2000" spc="-10" dirty="0">
                <a:solidFill>
                  <a:srgbClr val="000098"/>
                </a:solidFill>
                <a:latin typeface="Times New Roman"/>
                <a:cs typeface="Times New Roman"/>
              </a:rPr>
              <a:t>les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v</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leu</a:t>
            </a:r>
            <a:r>
              <a:rPr sz="2000" spc="-25" dirty="0">
                <a:solidFill>
                  <a:srgbClr val="000098"/>
                </a:solidFill>
                <a:latin typeface="Times New Roman"/>
                <a:cs typeface="Times New Roman"/>
              </a:rPr>
              <a:t>r</a:t>
            </a:r>
            <a:r>
              <a:rPr sz="2000" dirty="0">
                <a:solidFill>
                  <a:srgbClr val="000098"/>
                </a:solidFill>
                <a:latin typeface="Times New Roman"/>
                <a:cs typeface="Times New Roman"/>
              </a:rPr>
              <a:t>s </a:t>
            </a:r>
            <a:r>
              <a:rPr sz="2000" spc="-10" dirty="0">
                <a:solidFill>
                  <a:srgbClr val="000098"/>
                </a:solidFill>
                <a:latin typeface="Times New Roman"/>
                <a:cs typeface="Times New Roman"/>
              </a:rPr>
              <a:t>d</a:t>
            </a:r>
            <a:r>
              <a:rPr sz="2000" spc="-20" dirty="0">
                <a:solidFill>
                  <a:srgbClr val="000098"/>
                </a:solidFill>
                <a:latin typeface="Times New Roman"/>
                <a:cs typeface="Times New Roman"/>
              </a:rPr>
              <a:t>e</a:t>
            </a:r>
            <a:r>
              <a:rPr sz="2000" dirty="0">
                <a:solidFill>
                  <a:srgbClr val="000098"/>
                </a:solidFill>
                <a:latin typeface="Times New Roman"/>
                <a:cs typeface="Times New Roman"/>
              </a:rPr>
              <a:t>s </a:t>
            </a:r>
            <a:r>
              <a:rPr sz="2000" spc="-20" dirty="0">
                <a:solidFill>
                  <a:srgbClr val="000098"/>
                </a:solidFill>
                <a:latin typeface="Times New Roman"/>
                <a:cs typeface="Times New Roman"/>
              </a:rPr>
              <a:t>c</a:t>
            </a:r>
            <a:r>
              <a:rPr sz="2000" spc="-10" dirty="0">
                <a:solidFill>
                  <a:srgbClr val="000098"/>
                </a:solidFill>
                <a:latin typeface="Times New Roman"/>
                <a:cs typeface="Times New Roman"/>
              </a:rPr>
              <a:t>olonnes</a:t>
            </a:r>
            <a:r>
              <a:rPr sz="2000" dirty="0">
                <a:solidFill>
                  <a:srgbClr val="000098"/>
                </a:solidFill>
                <a:latin typeface="Times New Roman"/>
                <a:cs typeface="Times New Roman"/>
              </a:rPr>
              <a:t> </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t</a:t>
            </a:r>
            <a:r>
              <a:rPr sz="2000" dirty="0">
                <a:solidFill>
                  <a:srgbClr val="000098"/>
                </a:solidFill>
                <a:latin typeface="Times New Roman"/>
                <a:cs typeface="Times New Roman"/>
              </a:rPr>
              <a:t> des</a:t>
            </a:r>
            <a:r>
              <a:rPr sz="2000" spc="-5" dirty="0">
                <a:solidFill>
                  <a:srgbClr val="000098"/>
                </a:solidFill>
                <a:latin typeface="Times New Roman"/>
                <a:cs typeface="Times New Roman"/>
              </a:rPr>
              <a:t> </a:t>
            </a:r>
            <a:r>
              <a:rPr sz="2000" spc="-20" dirty="0">
                <a:solidFill>
                  <a:srgbClr val="000098"/>
                </a:solidFill>
                <a:latin typeface="Times New Roman"/>
                <a:cs typeface="Times New Roman"/>
              </a:rPr>
              <a:t>ag</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éga</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r>
              <a:rPr sz="2000" spc="40" dirty="0">
                <a:solidFill>
                  <a:srgbClr val="000098"/>
                </a:solidFill>
                <a:latin typeface="Times New Roman"/>
                <a:cs typeface="Times New Roman"/>
              </a:rPr>
              <a:t> </a:t>
            </a:r>
            <a:r>
              <a:rPr sz="2000" spc="-10" dirty="0">
                <a:solidFill>
                  <a:srgbClr val="000098"/>
                </a:solidFill>
                <a:latin typeface="Times New Roman"/>
                <a:cs typeface="Times New Roman"/>
              </a:rPr>
              <a:t>de</a:t>
            </a:r>
            <a:r>
              <a:rPr sz="2000" spc="10" dirty="0">
                <a:solidFill>
                  <a:srgbClr val="000098"/>
                </a:solidFill>
                <a:latin typeface="Times New Roman"/>
                <a:cs typeface="Times New Roman"/>
              </a:rPr>
              <a:t> </a:t>
            </a:r>
            <a:r>
              <a:rPr sz="2000" spc="-10" dirty="0">
                <a:solidFill>
                  <a:srgbClr val="000098"/>
                </a:solidFill>
                <a:latin typeface="Times New Roman"/>
                <a:cs typeface="Times New Roman"/>
              </a:rPr>
              <a:t>la</a:t>
            </a:r>
            <a:r>
              <a:rPr sz="2000" dirty="0">
                <a:solidFill>
                  <a:srgbClr val="000098"/>
                </a:solidFill>
                <a:latin typeface="Times New Roman"/>
                <a:cs typeface="Times New Roman"/>
              </a:rPr>
              <a:t> </a:t>
            </a:r>
            <a:r>
              <a:rPr sz="2000" spc="-25" dirty="0">
                <a:solidFill>
                  <a:srgbClr val="000098"/>
                </a:solidFill>
                <a:latin typeface="Times New Roman"/>
                <a:cs typeface="Times New Roman"/>
              </a:rPr>
              <a:t>c</a:t>
            </a:r>
            <a:r>
              <a:rPr sz="2000" spc="-10" dirty="0">
                <a:solidFill>
                  <a:srgbClr val="000098"/>
                </a:solidFill>
                <a:latin typeface="Times New Roman"/>
                <a:cs typeface="Times New Roman"/>
              </a:rPr>
              <a:t>lause</a:t>
            </a:r>
            <a:r>
              <a:rPr sz="2000" spc="-15" dirty="0">
                <a:solidFill>
                  <a:srgbClr val="000098"/>
                </a:solidFill>
                <a:latin typeface="Times New Roman"/>
                <a:cs typeface="Times New Roman"/>
              </a:rPr>
              <a:t> </a:t>
            </a:r>
            <a:r>
              <a:rPr sz="2000" b="1" spc="5" dirty="0">
                <a:solidFill>
                  <a:srgbClr val="000098"/>
                </a:solidFill>
                <a:latin typeface="Times New Roman"/>
                <a:cs typeface="Times New Roman"/>
              </a:rPr>
              <a:t>S</a:t>
            </a:r>
            <a:r>
              <a:rPr sz="2000" b="1" spc="-15" dirty="0">
                <a:solidFill>
                  <a:srgbClr val="000098"/>
                </a:solidFill>
                <a:latin typeface="Times New Roman"/>
                <a:cs typeface="Times New Roman"/>
              </a:rPr>
              <a:t>E</a:t>
            </a:r>
            <a:r>
              <a:rPr sz="2000" b="1" spc="-60" dirty="0">
                <a:solidFill>
                  <a:srgbClr val="000098"/>
                </a:solidFill>
                <a:latin typeface="Times New Roman"/>
                <a:cs typeface="Times New Roman"/>
              </a:rPr>
              <a:t>L</a:t>
            </a:r>
            <a:r>
              <a:rPr sz="2000" b="1" spc="-15" dirty="0">
                <a:solidFill>
                  <a:srgbClr val="000098"/>
                </a:solidFill>
                <a:latin typeface="Times New Roman"/>
                <a:cs typeface="Times New Roman"/>
              </a:rPr>
              <a:t>ECT</a:t>
            </a:r>
            <a:r>
              <a:rPr sz="2000" spc="-15" dirty="0">
                <a:solidFill>
                  <a:srgbClr val="000098"/>
                </a:solidFill>
                <a:latin typeface="Times New Roman"/>
                <a:cs typeface="Times New Roman"/>
              </a:rPr>
              <a:t>.</a:t>
            </a:r>
            <a:endParaRPr sz="2000" dirty="0">
              <a:latin typeface="Times New Roman"/>
              <a:cs typeface="Times New Roman"/>
            </a:endParaRPr>
          </a:p>
        </p:txBody>
      </p:sp>
      <p:sp>
        <p:nvSpPr>
          <p:cNvPr id="7" name="object 7"/>
          <p:cNvSpPr txBox="1"/>
          <p:nvPr/>
        </p:nvSpPr>
        <p:spPr>
          <a:xfrm>
            <a:off x="3202710" y="1962917"/>
            <a:ext cx="8085072" cy="1369606"/>
          </a:xfrm>
          <a:prstGeom prst="rect">
            <a:avLst/>
          </a:prstGeom>
        </p:spPr>
        <p:txBody>
          <a:bodyPr vert="horz" wrap="square" lIns="0" tIns="0" rIns="0" bIns="0" rtlCol="0">
            <a:spAutoFit/>
          </a:bodyPr>
          <a:lstStyle/>
          <a:p>
            <a:r>
              <a:rPr lang="fr-FR" sz="2000" b="1" spc="-5" dirty="0">
                <a:solidFill>
                  <a:srgbClr val="252598"/>
                </a:solidFill>
                <a:latin typeface="Courier New"/>
                <a:cs typeface="Courier New"/>
              </a:rPr>
              <a:t>SELECT</a:t>
            </a:r>
            <a:r>
              <a:rPr lang="fr-FR" sz="2000" b="1" spc="-5" dirty="0">
                <a:solidFill>
                  <a:srgbClr val="252598"/>
                </a:solidFill>
                <a:latin typeface="Times New Roman"/>
                <a:cs typeface="Times New Roman"/>
              </a:rPr>
              <a:t> </a:t>
            </a:r>
            <a:r>
              <a:rPr lang="fr-FR" sz="2000" b="1" spc="-5" dirty="0" smtClean="0">
                <a:solidFill>
                  <a:srgbClr val="252598"/>
                </a:solidFill>
                <a:latin typeface="Times New Roman"/>
                <a:cs typeface="Times New Roman"/>
              </a:rPr>
              <a:t> </a:t>
            </a:r>
            <a:r>
              <a:rPr sz="2000" i="1" spc="-5" dirty="0" smtClean="0">
                <a:solidFill>
                  <a:srgbClr val="252598"/>
                </a:solidFill>
                <a:latin typeface="Courier New"/>
                <a:cs typeface="Courier New"/>
              </a:rPr>
              <a:t>A</a:t>
            </a:r>
            <a:r>
              <a:rPr sz="2025" i="1" spc="-22" baseline="-20576" dirty="0" smtClean="0">
                <a:solidFill>
                  <a:srgbClr val="252598"/>
                </a:solidFill>
                <a:latin typeface="Courier New"/>
                <a:cs typeface="Courier New"/>
              </a:rPr>
              <a:t>i</a:t>
            </a:r>
            <a:r>
              <a:rPr sz="2000" dirty="0">
                <a:solidFill>
                  <a:srgbClr val="252598"/>
                </a:solidFill>
                <a:latin typeface="Courier New"/>
                <a:cs typeface="Courier New"/>
              </a:rPr>
              <a:t>, …, </a:t>
            </a:r>
            <a:r>
              <a:rPr sz="2000" i="1" spc="-5" dirty="0">
                <a:solidFill>
                  <a:srgbClr val="252598"/>
                </a:solidFill>
                <a:latin typeface="Courier New"/>
                <a:cs typeface="Courier New"/>
              </a:rPr>
              <a:t>A</a:t>
            </a:r>
            <a:r>
              <a:rPr sz="2025" i="1" spc="-22" baseline="-20576" dirty="0">
                <a:solidFill>
                  <a:srgbClr val="252598"/>
                </a:solidFill>
                <a:latin typeface="Courier New"/>
                <a:cs typeface="Courier New"/>
              </a:rPr>
              <a:t>n</a:t>
            </a:r>
            <a:r>
              <a:rPr sz="2025" i="1" spc="-22" baseline="-20576" dirty="0" smtClean="0">
                <a:solidFill>
                  <a:srgbClr val="252598"/>
                </a:solidFill>
                <a:latin typeface="Courier New"/>
                <a:cs typeface="Courier New"/>
              </a:rPr>
              <a:t>,</a:t>
            </a:r>
            <a:r>
              <a:rPr lang="fr-FR" sz="2025" i="1" spc="-22" baseline="-20576" dirty="0" smtClean="0">
                <a:solidFill>
                  <a:srgbClr val="252598"/>
                </a:solidFill>
                <a:latin typeface="Courier New"/>
                <a:cs typeface="Courier New"/>
              </a:rPr>
              <a:t> </a:t>
            </a:r>
            <a:r>
              <a:rPr lang="fr-FR" sz="2000" i="1" spc="-5" dirty="0">
                <a:solidFill>
                  <a:srgbClr val="252598"/>
                </a:solidFill>
                <a:latin typeface="Courier New"/>
                <a:cs typeface="Courier New"/>
              </a:rPr>
              <a:t>[</a:t>
            </a:r>
            <a:r>
              <a:rPr lang="fr-FR" sz="2000" i="1" spc="-5" dirty="0" err="1">
                <a:solidFill>
                  <a:srgbClr val="252598"/>
                </a:solidFill>
                <a:latin typeface="Courier New"/>
                <a:cs typeface="Courier New"/>
              </a:rPr>
              <a:t>AggFun</a:t>
            </a:r>
            <a:r>
              <a:rPr lang="fr-FR" sz="2000" i="1" dirty="0" err="1">
                <a:solidFill>
                  <a:srgbClr val="252598"/>
                </a:solidFill>
                <a:latin typeface="Courier New"/>
                <a:cs typeface="Courier New"/>
              </a:rPr>
              <a:t>c</a:t>
            </a:r>
            <a:r>
              <a:rPr lang="fr-FR" sz="2000" i="1" spc="-5" dirty="0">
                <a:solidFill>
                  <a:srgbClr val="252598"/>
                </a:solidFill>
                <a:latin typeface="Courier New"/>
                <a:cs typeface="Courier New"/>
              </a:rPr>
              <a:t>(A</a:t>
            </a:r>
            <a:r>
              <a:rPr lang="fr-FR" sz="2000" i="1" spc="-22" baseline="-20576" dirty="0">
                <a:solidFill>
                  <a:srgbClr val="252598"/>
                </a:solidFill>
                <a:latin typeface="Courier New"/>
                <a:cs typeface="Courier New"/>
              </a:rPr>
              <a:t>i</a:t>
            </a:r>
            <a:r>
              <a:rPr lang="fr-FR" sz="2000" i="1" dirty="0">
                <a:solidFill>
                  <a:srgbClr val="252598"/>
                </a:solidFill>
                <a:latin typeface="Courier New"/>
                <a:cs typeface="Courier New"/>
              </a:rPr>
              <a:t>), …, </a:t>
            </a:r>
            <a:r>
              <a:rPr lang="fr-FR" sz="2000" i="1" spc="-5" dirty="0" err="1">
                <a:solidFill>
                  <a:srgbClr val="252598"/>
                </a:solidFill>
                <a:latin typeface="Courier New"/>
                <a:cs typeface="Courier New"/>
              </a:rPr>
              <a:t>AggFun</a:t>
            </a:r>
            <a:r>
              <a:rPr lang="fr-FR" sz="2000" i="1" dirty="0" err="1">
                <a:solidFill>
                  <a:srgbClr val="252598"/>
                </a:solidFill>
                <a:latin typeface="Courier New"/>
                <a:cs typeface="Courier New"/>
              </a:rPr>
              <a:t>c</a:t>
            </a:r>
            <a:r>
              <a:rPr lang="fr-FR" sz="2000" i="1" spc="-5" dirty="0">
                <a:solidFill>
                  <a:srgbClr val="252598"/>
                </a:solidFill>
                <a:latin typeface="Courier New"/>
                <a:cs typeface="Courier New"/>
              </a:rPr>
              <a:t>(</a:t>
            </a:r>
            <a:r>
              <a:rPr lang="fr-FR" sz="2000" i="1" spc="-5" dirty="0" err="1">
                <a:solidFill>
                  <a:srgbClr val="252598"/>
                </a:solidFill>
                <a:latin typeface="Courier New"/>
                <a:cs typeface="Courier New"/>
              </a:rPr>
              <a:t>A</a:t>
            </a:r>
            <a:r>
              <a:rPr lang="fr-FR" sz="2000" i="1" spc="-22" baseline="-20576" dirty="0" err="1">
                <a:solidFill>
                  <a:srgbClr val="252598"/>
                </a:solidFill>
                <a:latin typeface="Courier New"/>
                <a:cs typeface="Courier New"/>
              </a:rPr>
              <a:t>j</a:t>
            </a:r>
            <a:r>
              <a:rPr lang="fr-FR" sz="2000" i="1" dirty="0">
                <a:solidFill>
                  <a:srgbClr val="252598"/>
                </a:solidFill>
                <a:latin typeface="Courier New"/>
                <a:cs typeface="Courier New"/>
              </a:rPr>
              <a:t>),</a:t>
            </a:r>
            <a:r>
              <a:rPr lang="fr-FR" sz="2400" i="1" dirty="0">
                <a:solidFill>
                  <a:srgbClr val="252598"/>
                </a:solidFill>
                <a:latin typeface="Courier New"/>
                <a:cs typeface="Courier New"/>
              </a:rPr>
              <a:t> </a:t>
            </a:r>
            <a:r>
              <a:rPr lang="fr-FR" sz="2400" i="1" dirty="0" smtClean="0">
                <a:solidFill>
                  <a:srgbClr val="252598"/>
                </a:solidFill>
                <a:latin typeface="Courier New"/>
                <a:cs typeface="Courier New"/>
              </a:rPr>
              <a:t>…]</a:t>
            </a:r>
            <a:endParaRPr sz="2025" baseline="-20576" dirty="0">
              <a:latin typeface="Courier New"/>
              <a:cs typeface="Courier New"/>
            </a:endParaRPr>
          </a:p>
          <a:p>
            <a:pPr>
              <a:spcBef>
                <a:spcPts val="240"/>
              </a:spcBef>
            </a:pPr>
            <a:r>
              <a:rPr lang="fr-FR" sz="2000" b="1" spc="-5" dirty="0">
                <a:solidFill>
                  <a:srgbClr val="252598"/>
                </a:solidFill>
                <a:latin typeface="Courier New"/>
                <a:cs typeface="Courier New"/>
              </a:rPr>
              <a:t>FROM</a:t>
            </a:r>
            <a:r>
              <a:rPr lang="fr-FR" sz="2000" b="1" spc="-5" dirty="0">
                <a:solidFill>
                  <a:srgbClr val="252598"/>
                </a:solidFill>
                <a:latin typeface="Times New Roman"/>
                <a:cs typeface="Times New Roman"/>
              </a:rPr>
              <a:t> </a:t>
            </a:r>
            <a:r>
              <a:rPr sz="2000" i="1" spc="-5" dirty="0" smtClean="0">
                <a:solidFill>
                  <a:srgbClr val="252598"/>
                </a:solidFill>
                <a:latin typeface="Courier New"/>
                <a:cs typeface="Courier New"/>
              </a:rPr>
              <a:t>R</a:t>
            </a:r>
            <a:r>
              <a:rPr sz="2025" spc="-30" baseline="-20576" dirty="0" smtClean="0">
                <a:solidFill>
                  <a:srgbClr val="252598"/>
                </a:solidFill>
                <a:latin typeface="Courier New"/>
                <a:cs typeface="Courier New"/>
              </a:rPr>
              <a:t>1</a:t>
            </a:r>
            <a:r>
              <a:rPr sz="2000" dirty="0">
                <a:solidFill>
                  <a:srgbClr val="252598"/>
                </a:solidFill>
                <a:latin typeface="Courier New"/>
                <a:cs typeface="Courier New"/>
              </a:rPr>
              <a:t>,</a:t>
            </a:r>
            <a:r>
              <a:rPr sz="2000" spc="-5" dirty="0">
                <a:solidFill>
                  <a:srgbClr val="252598"/>
                </a:solidFill>
                <a:latin typeface="Courier New"/>
                <a:cs typeface="Courier New"/>
              </a:rPr>
              <a:t> …</a:t>
            </a:r>
            <a:r>
              <a:rPr sz="2000" dirty="0">
                <a:solidFill>
                  <a:srgbClr val="252598"/>
                </a:solidFill>
                <a:latin typeface="Courier New"/>
                <a:cs typeface="Courier New"/>
              </a:rPr>
              <a:t>,</a:t>
            </a:r>
            <a:r>
              <a:rPr sz="2000" spc="-5" dirty="0">
                <a:solidFill>
                  <a:srgbClr val="252598"/>
                </a:solidFill>
                <a:latin typeface="Courier New"/>
                <a:cs typeface="Courier New"/>
              </a:rPr>
              <a:t> </a:t>
            </a:r>
            <a:r>
              <a:rPr sz="2000" i="1" spc="-5" dirty="0" smtClean="0">
                <a:solidFill>
                  <a:srgbClr val="252598"/>
                </a:solidFill>
                <a:latin typeface="Courier New"/>
                <a:cs typeface="Courier New"/>
              </a:rPr>
              <a:t>R</a:t>
            </a:r>
            <a:r>
              <a:rPr sz="2025" i="1" spc="-15" baseline="-20576" dirty="0" smtClean="0">
                <a:solidFill>
                  <a:srgbClr val="252598"/>
                </a:solidFill>
                <a:latin typeface="Courier New"/>
                <a:cs typeface="Courier New"/>
              </a:rPr>
              <a:t>m</a:t>
            </a:r>
            <a:r>
              <a:rPr lang="fr-FR" sz="2025" baseline="-20576" dirty="0">
                <a:latin typeface="Courier New"/>
                <a:cs typeface="Courier New"/>
              </a:rPr>
              <a:t> </a:t>
            </a:r>
            <a:r>
              <a:rPr lang="fr-FR" sz="2025" dirty="0" smtClean="0">
                <a:latin typeface="Courier New"/>
                <a:cs typeface="Courier New"/>
              </a:rPr>
              <a:t>   </a:t>
            </a:r>
            <a:r>
              <a:rPr lang="fr-FR" sz="2000" b="1" spc="-5" dirty="0" smtClean="0">
                <a:solidFill>
                  <a:srgbClr val="252598"/>
                </a:solidFill>
                <a:latin typeface="Courier New"/>
                <a:cs typeface="Courier New"/>
              </a:rPr>
              <a:t>WHERE </a:t>
            </a:r>
            <a:r>
              <a:rPr sz="2000" i="1" dirty="0" smtClean="0">
                <a:solidFill>
                  <a:srgbClr val="252598"/>
                </a:solidFill>
                <a:latin typeface="Courier New"/>
                <a:cs typeface="Courier New"/>
              </a:rPr>
              <a:t>…</a:t>
            </a:r>
            <a:endParaRPr lang="fr-FR" sz="2000" i="1" dirty="0">
              <a:solidFill>
                <a:srgbClr val="252598"/>
              </a:solidFill>
              <a:latin typeface="Courier New"/>
              <a:cs typeface="Courier New"/>
            </a:endParaRPr>
          </a:p>
          <a:p>
            <a:pPr>
              <a:spcBef>
                <a:spcPts val="240"/>
              </a:spcBef>
            </a:pPr>
            <a:r>
              <a:rPr lang="en-US" sz="2000" b="1" spc="-5" dirty="0" smtClean="0">
                <a:solidFill>
                  <a:srgbClr val="C00000"/>
                </a:solidFill>
                <a:latin typeface="Courier New"/>
                <a:cs typeface="Courier New"/>
              </a:rPr>
              <a:t>GROU</a:t>
            </a:r>
            <a:r>
              <a:rPr lang="en-US" sz="2000" b="1" dirty="0" smtClean="0">
                <a:solidFill>
                  <a:srgbClr val="C00000"/>
                </a:solidFill>
                <a:latin typeface="Courier New"/>
                <a:cs typeface="Courier New"/>
              </a:rPr>
              <a:t>P</a:t>
            </a:r>
            <a:r>
              <a:rPr lang="en-US" sz="2000" b="1" dirty="0">
                <a:solidFill>
                  <a:srgbClr val="C00000"/>
                </a:solidFill>
                <a:latin typeface="Times New Roman"/>
                <a:cs typeface="Times New Roman"/>
              </a:rPr>
              <a:t>	</a:t>
            </a:r>
            <a:r>
              <a:rPr lang="en-US" sz="2000" b="1" spc="-5" dirty="0">
                <a:solidFill>
                  <a:srgbClr val="C00000"/>
                </a:solidFill>
                <a:latin typeface="Courier New"/>
                <a:cs typeface="Courier New"/>
              </a:rPr>
              <a:t>B</a:t>
            </a:r>
            <a:r>
              <a:rPr lang="en-US" sz="2000" b="1" dirty="0">
                <a:solidFill>
                  <a:srgbClr val="C00000"/>
                </a:solidFill>
                <a:latin typeface="Courier New"/>
                <a:cs typeface="Courier New"/>
              </a:rPr>
              <a:t>Y</a:t>
            </a:r>
            <a:r>
              <a:rPr lang="en-US" sz="2000" b="1" dirty="0">
                <a:solidFill>
                  <a:srgbClr val="C00000"/>
                </a:solidFill>
                <a:latin typeface="Times New Roman"/>
                <a:cs typeface="Times New Roman"/>
              </a:rPr>
              <a:t>	</a:t>
            </a:r>
            <a:r>
              <a:rPr lang="en-US" sz="2000" i="1" spc="-5" dirty="0" err="1">
                <a:solidFill>
                  <a:srgbClr val="252598"/>
                </a:solidFill>
                <a:latin typeface="Courier New"/>
                <a:cs typeface="Courier New"/>
              </a:rPr>
              <a:t>A</a:t>
            </a:r>
            <a:r>
              <a:rPr lang="en-US" sz="2400" i="1" spc="-15" baseline="-20576" dirty="0" err="1">
                <a:solidFill>
                  <a:srgbClr val="252598"/>
                </a:solidFill>
                <a:latin typeface="Courier New"/>
                <a:cs typeface="Courier New"/>
              </a:rPr>
              <a:t>j</a:t>
            </a:r>
            <a:r>
              <a:rPr lang="en-US" sz="2400" i="1" baseline="-20576" dirty="0">
                <a:solidFill>
                  <a:srgbClr val="252598"/>
                </a:solidFill>
                <a:latin typeface="Times New Roman"/>
                <a:cs typeface="Times New Roman"/>
              </a:rPr>
              <a:t>	</a:t>
            </a:r>
            <a:r>
              <a:rPr lang="en-US" sz="2000" dirty="0">
                <a:solidFill>
                  <a:srgbClr val="252598"/>
                </a:solidFill>
                <a:latin typeface="Courier New"/>
                <a:cs typeface="Courier New"/>
              </a:rPr>
              <a:t>…,</a:t>
            </a:r>
            <a:r>
              <a:rPr lang="en-US" sz="2000" spc="-5" dirty="0">
                <a:solidFill>
                  <a:srgbClr val="252598"/>
                </a:solidFill>
                <a:latin typeface="Courier New"/>
                <a:cs typeface="Courier New"/>
              </a:rPr>
              <a:t> </a:t>
            </a:r>
            <a:r>
              <a:rPr lang="en-US" sz="2000" i="1" dirty="0" err="1" smtClean="0">
                <a:solidFill>
                  <a:srgbClr val="252598"/>
                </a:solidFill>
                <a:latin typeface="Courier New"/>
                <a:cs typeface="Courier New"/>
              </a:rPr>
              <a:t>A</a:t>
            </a:r>
            <a:r>
              <a:rPr lang="en-US" sz="2400" i="1" spc="-15" baseline="-20576" dirty="0" err="1" smtClean="0">
                <a:solidFill>
                  <a:srgbClr val="252598"/>
                </a:solidFill>
                <a:latin typeface="Courier New"/>
                <a:cs typeface="Courier New"/>
              </a:rPr>
              <a:t>k</a:t>
            </a:r>
            <a:endParaRPr lang="en-US" sz="2400" baseline="-20576" dirty="0" smtClean="0">
              <a:latin typeface="Courier New"/>
              <a:cs typeface="Courier New"/>
            </a:endParaRPr>
          </a:p>
          <a:p>
            <a:pPr>
              <a:spcBef>
                <a:spcPts val="240"/>
              </a:spcBef>
            </a:pPr>
            <a:r>
              <a:rPr lang="en-US" sz="2000" b="1" spc="-5" dirty="0" smtClean="0">
                <a:solidFill>
                  <a:srgbClr val="C00000"/>
                </a:solidFill>
                <a:latin typeface="Courier New"/>
                <a:cs typeface="Courier New"/>
              </a:rPr>
              <a:t>HAVIN</a:t>
            </a:r>
            <a:r>
              <a:rPr lang="en-US" sz="2000" b="1" dirty="0" smtClean="0">
                <a:solidFill>
                  <a:srgbClr val="C00000"/>
                </a:solidFill>
                <a:latin typeface="Courier New"/>
                <a:cs typeface="Courier New"/>
              </a:rPr>
              <a:t>G </a:t>
            </a:r>
            <a:r>
              <a:rPr lang="en-US" sz="2000" b="1" dirty="0">
                <a:solidFill>
                  <a:srgbClr val="C00000"/>
                </a:solidFill>
                <a:latin typeface="Times New Roman"/>
                <a:cs typeface="Times New Roman"/>
              </a:rPr>
              <a:t>	</a:t>
            </a:r>
            <a:r>
              <a:rPr lang="en-US" sz="2000" i="1" spc="-5" dirty="0" smtClean="0">
                <a:solidFill>
                  <a:srgbClr val="252598"/>
                </a:solidFill>
                <a:latin typeface="Courier New"/>
                <a:cs typeface="Courier New"/>
              </a:rPr>
              <a:t>condition (sur </a:t>
            </a:r>
            <a:r>
              <a:rPr lang="en-US" sz="2000" i="1" spc="-5" dirty="0" err="1" smtClean="0">
                <a:solidFill>
                  <a:srgbClr val="252598"/>
                </a:solidFill>
                <a:latin typeface="Courier New"/>
                <a:cs typeface="Courier New"/>
              </a:rPr>
              <a:t>AggFunct</a:t>
            </a:r>
            <a:r>
              <a:rPr lang="en-US" sz="2000" i="1" spc="-5" dirty="0" smtClean="0">
                <a:solidFill>
                  <a:srgbClr val="252598"/>
                </a:solidFill>
                <a:latin typeface="Courier New"/>
                <a:cs typeface="Courier New"/>
              </a:rPr>
              <a:t>(Ai))</a:t>
            </a:r>
            <a:endParaRPr lang="en-US" sz="2000" dirty="0">
              <a:latin typeface="Courier New"/>
              <a:cs typeface="Courier New"/>
            </a:endParaRPr>
          </a:p>
        </p:txBody>
      </p:sp>
      <p:sp>
        <p:nvSpPr>
          <p:cNvPr id="11"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4" name="Rectangle 23"/>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5" name="ZoneTexte 24"/>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6" name="object 6"/>
          <p:cNvSpPr txBox="1"/>
          <p:nvPr/>
        </p:nvSpPr>
        <p:spPr>
          <a:xfrm>
            <a:off x="3710843" y="1156476"/>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smtClean="0">
                <a:solidFill>
                  <a:srgbClr val="00279E"/>
                </a:solidFill>
                <a:latin typeface="Times New Roman"/>
                <a:cs typeface="Times New Roman"/>
              </a:rPr>
              <a:t>Regroupement </a:t>
            </a:r>
            <a:r>
              <a:rPr lang="fr-FR" sz="2400" b="1" dirty="0" err="1" smtClean="0">
                <a:solidFill>
                  <a:srgbClr val="00279E"/>
                </a:solidFill>
                <a:latin typeface="Times New Roman"/>
                <a:cs typeface="Times New Roman"/>
              </a:rPr>
              <a:t>Having</a:t>
            </a:r>
            <a:r>
              <a:rPr lang="fr-FR" sz="2400" b="1" dirty="0" smtClean="0">
                <a:solidFill>
                  <a:srgbClr val="00279E"/>
                </a:solidFill>
                <a:latin typeface="Times New Roman"/>
                <a:cs typeface="Times New Roman"/>
              </a:rPr>
              <a:t> </a:t>
            </a:r>
            <a:endParaRPr lang="fr-FR" sz="2400" b="1" dirty="0">
              <a:latin typeface="Times New Roman"/>
              <a:cs typeface="Times New Roman"/>
            </a:endParaRPr>
          </a:p>
        </p:txBody>
      </p:sp>
    </p:spTree>
    <p:extLst>
      <p:ext uri="{BB962C8B-B14F-4D97-AF65-F5344CB8AC3E}">
        <p14:creationId xmlns:p14="http://schemas.microsoft.com/office/powerpoint/2010/main" val="3555633584"/>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5934" y="2135979"/>
            <a:ext cx="11542424" cy="1446550"/>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400" b="1" dirty="0">
                <a:solidFill>
                  <a:schemeClr val="accent2"/>
                </a:solidFill>
                <a:latin typeface="Times New Roman"/>
                <a:cs typeface="Times New Roman"/>
              </a:rPr>
              <a:t>R</a:t>
            </a:r>
            <a:r>
              <a:rPr sz="2400" b="1" spc="-10" dirty="0">
                <a:solidFill>
                  <a:schemeClr val="accent2"/>
                </a:solidFill>
                <a:latin typeface="Times New Roman"/>
                <a:cs typeface="Times New Roman"/>
              </a:rPr>
              <a:t>è</a:t>
            </a:r>
            <a:r>
              <a:rPr sz="2400" b="1" dirty="0">
                <a:solidFill>
                  <a:schemeClr val="accent2"/>
                </a:solidFill>
                <a:latin typeface="Times New Roman"/>
                <a:cs typeface="Times New Roman"/>
              </a:rPr>
              <a:t>g</a:t>
            </a:r>
            <a:r>
              <a:rPr sz="2400" b="1" spc="-10" dirty="0">
                <a:solidFill>
                  <a:schemeClr val="accent2"/>
                </a:solidFill>
                <a:latin typeface="Times New Roman"/>
                <a:cs typeface="Times New Roman"/>
              </a:rPr>
              <a:t>l</a:t>
            </a:r>
            <a:r>
              <a:rPr sz="2400" b="1" dirty="0">
                <a:solidFill>
                  <a:schemeClr val="accent2"/>
                </a:solidFill>
                <a:latin typeface="Times New Roman"/>
                <a:cs typeface="Times New Roman"/>
              </a:rPr>
              <a:t>e</a:t>
            </a:r>
            <a:r>
              <a:rPr sz="2400" spc="-30" dirty="0">
                <a:solidFill>
                  <a:schemeClr val="accent2"/>
                </a:solidFill>
                <a:latin typeface="Times New Roman"/>
                <a:cs typeface="Times New Roman"/>
              </a:rPr>
              <a:t> </a:t>
            </a:r>
            <a:r>
              <a:rPr sz="2400" dirty="0">
                <a:solidFill>
                  <a:srgbClr val="000098"/>
                </a:solidFill>
                <a:latin typeface="Times New Roman"/>
                <a:cs typeface="Times New Roman"/>
              </a:rPr>
              <a:t>:</a:t>
            </a:r>
            <a:r>
              <a:rPr sz="2400" spc="10" dirty="0">
                <a:solidFill>
                  <a:srgbClr val="000098"/>
                </a:solidFill>
                <a:latin typeface="Times New Roman"/>
                <a:cs typeface="Times New Roman"/>
              </a:rPr>
              <a:t> </a:t>
            </a:r>
            <a:r>
              <a:rPr sz="2400" spc="-10" dirty="0">
                <a:solidFill>
                  <a:srgbClr val="000098"/>
                </a:solidFill>
                <a:latin typeface="Times New Roman"/>
                <a:cs typeface="Times New Roman"/>
              </a:rPr>
              <a:t>L</a:t>
            </a:r>
            <a:r>
              <a:rPr sz="2400" dirty="0">
                <a:solidFill>
                  <a:srgbClr val="000098"/>
                </a:solidFill>
                <a:latin typeface="Times New Roman"/>
                <a:cs typeface="Times New Roman"/>
              </a:rPr>
              <a:t>a</a:t>
            </a:r>
            <a:r>
              <a:rPr sz="2400" spc="-5" dirty="0">
                <a:solidFill>
                  <a:srgbClr val="000098"/>
                </a:solidFill>
                <a:latin typeface="Times New Roman"/>
                <a:cs typeface="Times New Roman"/>
              </a:rPr>
              <a:t> </a:t>
            </a:r>
            <a:r>
              <a:rPr sz="2400" i="1" dirty="0">
                <a:solidFill>
                  <a:srgbClr val="000098"/>
                </a:solidFill>
                <a:latin typeface="Times New Roman"/>
                <a:cs typeface="Times New Roman"/>
              </a:rPr>
              <a:t>c</a:t>
            </a:r>
            <a:r>
              <a:rPr sz="2400" i="1" spc="-10" dirty="0">
                <a:solidFill>
                  <a:srgbClr val="000098"/>
                </a:solidFill>
                <a:latin typeface="Times New Roman"/>
                <a:cs typeface="Times New Roman"/>
              </a:rPr>
              <a:t>o</a:t>
            </a:r>
            <a:r>
              <a:rPr sz="2400" i="1" dirty="0">
                <a:solidFill>
                  <a:srgbClr val="000098"/>
                </a:solidFill>
                <a:latin typeface="Times New Roman"/>
                <a:cs typeface="Times New Roman"/>
              </a:rPr>
              <a:t>nd</a:t>
            </a:r>
            <a:r>
              <a:rPr sz="2400" i="1" spc="-10" dirty="0">
                <a:solidFill>
                  <a:srgbClr val="000098"/>
                </a:solidFill>
                <a:latin typeface="Times New Roman"/>
                <a:cs typeface="Times New Roman"/>
              </a:rPr>
              <a:t>iti</a:t>
            </a:r>
            <a:r>
              <a:rPr sz="2400" i="1" dirty="0">
                <a:solidFill>
                  <a:srgbClr val="000098"/>
                </a:solidFill>
                <a:latin typeface="Times New Roman"/>
                <a:cs typeface="Times New Roman"/>
              </a:rPr>
              <a:t>on</a:t>
            </a:r>
            <a:r>
              <a:rPr sz="2400" i="1" spc="-5" dirty="0">
                <a:solidFill>
                  <a:srgbClr val="000098"/>
                </a:solidFill>
                <a:latin typeface="Times New Roman"/>
                <a:cs typeface="Times New Roman"/>
              </a:rPr>
              <a:t> </a:t>
            </a:r>
            <a:r>
              <a:rPr sz="2400" dirty="0">
                <a:solidFill>
                  <a:srgbClr val="000098"/>
                </a:solidFill>
                <a:latin typeface="Times New Roman"/>
                <a:cs typeface="Times New Roman"/>
              </a:rPr>
              <a:t>de</a:t>
            </a:r>
            <a:r>
              <a:rPr sz="2400" spc="-10" dirty="0">
                <a:solidFill>
                  <a:srgbClr val="000098"/>
                </a:solidFill>
                <a:latin typeface="Times New Roman"/>
                <a:cs typeface="Times New Roman"/>
              </a:rPr>
              <a:t> l</a:t>
            </a:r>
            <a:r>
              <a:rPr sz="2400" dirty="0">
                <a:solidFill>
                  <a:srgbClr val="000098"/>
                </a:solidFill>
                <a:latin typeface="Times New Roman"/>
                <a:cs typeface="Times New Roman"/>
              </a:rPr>
              <a:t>a</a:t>
            </a:r>
            <a:r>
              <a:rPr sz="2400" spc="10" dirty="0">
                <a:solidFill>
                  <a:srgbClr val="000098"/>
                </a:solidFill>
                <a:latin typeface="Times New Roman"/>
                <a:cs typeface="Times New Roman"/>
              </a:rPr>
              <a:t> </a:t>
            </a:r>
            <a:r>
              <a:rPr sz="2400" dirty="0">
                <a:solidFill>
                  <a:srgbClr val="000098"/>
                </a:solidFill>
                <a:latin typeface="Times New Roman"/>
                <a:cs typeface="Times New Roman"/>
              </a:rPr>
              <a:t>c</a:t>
            </a:r>
            <a:r>
              <a:rPr sz="2400" spc="-15" dirty="0">
                <a:solidFill>
                  <a:srgbClr val="000098"/>
                </a:solidFill>
                <a:latin typeface="Times New Roman"/>
                <a:cs typeface="Times New Roman"/>
              </a:rPr>
              <a:t>l</a:t>
            </a:r>
            <a:r>
              <a:rPr sz="2400" dirty="0">
                <a:solidFill>
                  <a:srgbClr val="000098"/>
                </a:solidFill>
                <a:latin typeface="Times New Roman"/>
                <a:cs typeface="Times New Roman"/>
              </a:rPr>
              <a:t>a</a:t>
            </a:r>
            <a:r>
              <a:rPr sz="2400" spc="-10" dirty="0">
                <a:solidFill>
                  <a:srgbClr val="000098"/>
                </a:solidFill>
                <a:latin typeface="Times New Roman"/>
                <a:cs typeface="Times New Roman"/>
              </a:rPr>
              <a:t>u</a:t>
            </a:r>
            <a:r>
              <a:rPr sz="2400" spc="-5" dirty="0">
                <a:solidFill>
                  <a:srgbClr val="000098"/>
                </a:solidFill>
                <a:latin typeface="Times New Roman"/>
                <a:cs typeface="Times New Roman"/>
              </a:rPr>
              <a:t>s</a:t>
            </a:r>
            <a:r>
              <a:rPr sz="2400" dirty="0">
                <a:solidFill>
                  <a:srgbClr val="000098"/>
                </a:solidFill>
                <a:latin typeface="Times New Roman"/>
                <a:cs typeface="Times New Roman"/>
              </a:rPr>
              <a:t>e </a:t>
            </a:r>
            <a:r>
              <a:rPr sz="2400" b="1" spc="-5" dirty="0">
                <a:solidFill>
                  <a:srgbClr val="000098"/>
                </a:solidFill>
                <a:latin typeface="Times New Roman"/>
                <a:cs typeface="Times New Roman"/>
              </a:rPr>
              <a:t>H</a:t>
            </a:r>
            <a:r>
              <a:rPr sz="2400" b="1" spc="5" dirty="0">
                <a:solidFill>
                  <a:srgbClr val="000098"/>
                </a:solidFill>
                <a:latin typeface="Times New Roman"/>
                <a:cs typeface="Times New Roman"/>
              </a:rPr>
              <a:t>A</a:t>
            </a:r>
            <a:r>
              <a:rPr sz="2400" b="1" spc="-5" dirty="0">
                <a:solidFill>
                  <a:srgbClr val="000098"/>
                </a:solidFill>
                <a:latin typeface="Times New Roman"/>
                <a:cs typeface="Times New Roman"/>
              </a:rPr>
              <a:t>VI</a:t>
            </a:r>
            <a:r>
              <a:rPr sz="2400" b="1" spc="5" dirty="0">
                <a:solidFill>
                  <a:srgbClr val="000098"/>
                </a:solidFill>
                <a:latin typeface="Times New Roman"/>
                <a:cs typeface="Times New Roman"/>
              </a:rPr>
              <a:t>N</a:t>
            </a:r>
            <a:r>
              <a:rPr sz="2400" b="1" dirty="0">
                <a:solidFill>
                  <a:srgbClr val="000098"/>
                </a:solidFill>
                <a:latin typeface="Times New Roman"/>
                <a:cs typeface="Times New Roman"/>
              </a:rPr>
              <a:t>G</a:t>
            </a:r>
            <a:r>
              <a:rPr sz="2400" spc="-15" dirty="0">
                <a:solidFill>
                  <a:srgbClr val="000098"/>
                </a:solidFill>
                <a:latin typeface="Times New Roman"/>
                <a:cs typeface="Times New Roman"/>
              </a:rPr>
              <a:t> </a:t>
            </a:r>
            <a:r>
              <a:rPr sz="2400" dirty="0">
                <a:solidFill>
                  <a:srgbClr val="000098"/>
                </a:solidFill>
                <a:latin typeface="Times New Roman"/>
                <a:cs typeface="Times New Roman"/>
              </a:rPr>
              <a:t>por</a:t>
            </a:r>
            <a:r>
              <a:rPr sz="2400" spc="-10" dirty="0">
                <a:solidFill>
                  <a:srgbClr val="000098"/>
                </a:solidFill>
                <a:latin typeface="Times New Roman"/>
                <a:cs typeface="Times New Roman"/>
              </a:rPr>
              <a:t>t</a:t>
            </a:r>
            <a:r>
              <a:rPr sz="2400" dirty="0">
                <a:solidFill>
                  <a:srgbClr val="000098"/>
                </a:solidFill>
                <a:latin typeface="Times New Roman"/>
                <a:cs typeface="Times New Roman"/>
              </a:rPr>
              <a:t>e</a:t>
            </a:r>
            <a:endParaRPr sz="2400" dirty="0">
              <a:latin typeface="Times New Roman"/>
              <a:cs typeface="Times New Roman"/>
            </a:endParaRPr>
          </a:p>
          <a:p>
            <a:pPr marL="754380" lvl="1" indent="-284480">
              <a:lnSpc>
                <a:spcPts val="2340"/>
              </a:lnSpc>
              <a:spcBef>
                <a:spcPts val="919"/>
              </a:spcBef>
              <a:buSzPct val="75000"/>
              <a:buFont typeface="Wingdings"/>
              <a:buChar char=""/>
              <a:tabLst>
                <a:tab pos="755015" algn="l"/>
              </a:tabLst>
            </a:pPr>
            <a:r>
              <a:rPr sz="2000" spc="5" dirty="0">
                <a:solidFill>
                  <a:srgbClr val="000098"/>
                </a:solidFill>
                <a:latin typeface="Times New Roman"/>
                <a:cs typeface="Times New Roman"/>
              </a:rPr>
              <a:t>S</a:t>
            </a:r>
            <a:r>
              <a:rPr sz="2000" spc="-10" dirty="0">
                <a:solidFill>
                  <a:srgbClr val="000098"/>
                </a:solidFill>
                <a:latin typeface="Times New Roman"/>
                <a:cs typeface="Times New Roman"/>
              </a:rPr>
              <a:t>oit</a:t>
            </a:r>
            <a:r>
              <a:rPr sz="2000" dirty="0">
                <a:solidFill>
                  <a:srgbClr val="000098"/>
                </a:solidFill>
                <a:latin typeface="Times New Roman"/>
                <a:cs typeface="Times New Roman"/>
              </a:rPr>
              <a:t> </a:t>
            </a:r>
            <a:r>
              <a:rPr sz="2000" spc="-35" dirty="0">
                <a:solidFill>
                  <a:srgbClr val="000098"/>
                </a:solidFill>
                <a:latin typeface="Times New Roman"/>
                <a:cs typeface="Times New Roman"/>
              </a:rPr>
              <a:t> </a:t>
            </a:r>
            <a:r>
              <a:rPr sz="2000" spc="-5" dirty="0">
                <a:solidFill>
                  <a:srgbClr val="000098"/>
                </a:solidFill>
                <a:latin typeface="Times New Roman"/>
                <a:cs typeface="Times New Roman"/>
              </a:rPr>
              <a:t>su</a:t>
            </a:r>
            <a:r>
              <a:rPr sz="2000" dirty="0">
                <a:solidFill>
                  <a:srgbClr val="000098"/>
                </a:solidFill>
                <a:latin typeface="Times New Roman"/>
                <a:cs typeface="Times New Roman"/>
              </a:rPr>
              <a:t>r </a:t>
            </a:r>
            <a:r>
              <a:rPr sz="2000" spc="-10" dirty="0">
                <a:solidFill>
                  <a:srgbClr val="000098"/>
                </a:solidFill>
                <a:latin typeface="Times New Roman"/>
                <a:cs typeface="Times New Roman"/>
              </a:rPr>
              <a:t>d</a:t>
            </a:r>
            <a:r>
              <a:rPr sz="2000" spc="-25" dirty="0">
                <a:solidFill>
                  <a:srgbClr val="000098"/>
                </a:solidFill>
                <a:latin typeface="Times New Roman"/>
                <a:cs typeface="Times New Roman"/>
              </a:rPr>
              <a:t>e</a:t>
            </a:r>
            <a:r>
              <a:rPr sz="2000" dirty="0">
                <a:solidFill>
                  <a:srgbClr val="000098"/>
                </a:solidFill>
                <a:latin typeface="Times New Roman"/>
                <a:cs typeface="Times New Roman"/>
              </a:rPr>
              <a:t>s</a:t>
            </a:r>
            <a:r>
              <a:rPr sz="2000" spc="5" dirty="0">
                <a:solidFill>
                  <a:srgbClr val="000098"/>
                </a:solidFill>
                <a:latin typeface="Times New Roman"/>
                <a:cs typeface="Times New Roman"/>
              </a:rPr>
              <a:t> </a:t>
            </a:r>
            <a:r>
              <a:rPr sz="2000" i="1" spc="-20" dirty="0">
                <a:solidFill>
                  <a:srgbClr val="000098"/>
                </a:solidFill>
                <a:latin typeface="Times New Roman"/>
                <a:cs typeface="Times New Roman"/>
              </a:rPr>
              <a:t>v</a:t>
            </a:r>
            <a:r>
              <a:rPr sz="2000" i="1" dirty="0">
                <a:solidFill>
                  <a:srgbClr val="000098"/>
                </a:solidFill>
                <a:latin typeface="Times New Roman"/>
                <a:cs typeface="Times New Roman"/>
              </a:rPr>
              <a:t>aleurs</a:t>
            </a:r>
            <a:r>
              <a:rPr sz="2000" i="1" spc="-20" dirty="0">
                <a:solidFill>
                  <a:srgbClr val="000098"/>
                </a:solidFill>
                <a:latin typeface="Times New Roman"/>
                <a:cs typeface="Times New Roman"/>
              </a:rPr>
              <a:t> </a:t>
            </a:r>
            <a:r>
              <a:rPr sz="2000" i="1" spc="-10" dirty="0">
                <a:solidFill>
                  <a:srgbClr val="000098"/>
                </a:solidFill>
                <a:latin typeface="Times New Roman"/>
                <a:cs typeface="Times New Roman"/>
              </a:rPr>
              <a:t>atomiques</a:t>
            </a:r>
            <a:r>
              <a:rPr sz="2000" i="1" dirty="0">
                <a:solidFill>
                  <a:srgbClr val="000098"/>
                </a:solidFill>
                <a:latin typeface="Times New Roman"/>
                <a:cs typeface="Times New Roman"/>
              </a:rPr>
              <a:t> </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e</a:t>
            </a:r>
            <a:r>
              <a:rPr sz="2000" spc="-10" dirty="0">
                <a:solidFill>
                  <a:srgbClr val="000098"/>
                </a:solidFill>
                <a:latin typeface="Times New Roman"/>
                <a:cs typeface="Times New Roman"/>
              </a:rPr>
              <a:t>tourn</a:t>
            </a:r>
            <a:r>
              <a:rPr sz="2000" spc="-25" dirty="0">
                <a:solidFill>
                  <a:srgbClr val="000098"/>
                </a:solidFill>
                <a:latin typeface="Times New Roman"/>
                <a:cs typeface="Times New Roman"/>
              </a:rPr>
              <a:t>é</a:t>
            </a:r>
            <a:r>
              <a:rPr sz="2000" spc="-20" dirty="0">
                <a:solidFill>
                  <a:srgbClr val="000098"/>
                </a:solidFill>
                <a:latin typeface="Times New Roman"/>
                <a:cs typeface="Times New Roman"/>
              </a:rPr>
              <a:t>e</a:t>
            </a:r>
            <a:r>
              <a:rPr sz="2000" dirty="0">
                <a:solidFill>
                  <a:srgbClr val="000098"/>
                </a:solidFill>
                <a:latin typeface="Times New Roman"/>
                <a:cs typeface="Times New Roman"/>
              </a:rPr>
              <a:t>s</a:t>
            </a:r>
            <a:r>
              <a:rPr sz="2000" spc="15" dirty="0">
                <a:solidFill>
                  <a:srgbClr val="000098"/>
                </a:solidFill>
                <a:latin typeface="Times New Roman"/>
                <a:cs typeface="Times New Roman"/>
              </a:rPr>
              <a:t> </a:t>
            </a:r>
            <a:r>
              <a:rPr sz="2000" spc="-10" dirty="0">
                <a:solidFill>
                  <a:srgbClr val="000098"/>
                </a:solidFill>
                <a:latin typeface="Times New Roman"/>
                <a:cs typeface="Times New Roman"/>
              </a:rPr>
              <a:t>p</a:t>
            </a:r>
            <a:r>
              <a:rPr sz="2000" spc="-20" dirty="0">
                <a:solidFill>
                  <a:srgbClr val="000098"/>
                </a:solidFill>
                <a:latin typeface="Times New Roman"/>
                <a:cs typeface="Times New Roman"/>
              </a:rPr>
              <a:t>a</a:t>
            </a:r>
            <a:r>
              <a:rPr sz="2000" dirty="0">
                <a:solidFill>
                  <a:srgbClr val="000098"/>
                </a:solidFill>
                <a:latin typeface="Times New Roman"/>
                <a:cs typeface="Times New Roman"/>
              </a:rPr>
              <a:t>r</a:t>
            </a:r>
            <a:r>
              <a:rPr sz="2000" spc="-10" dirty="0">
                <a:solidFill>
                  <a:srgbClr val="000098"/>
                </a:solidFill>
                <a:latin typeface="Times New Roman"/>
                <a:cs typeface="Times New Roman"/>
              </a:rPr>
              <a:t> </a:t>
            </a:r>
            <a:r>
              <a:rPr sz="2000" dirty="0">
                <a:solidFill>
                  <a:srgbClr val="000098"/>
                </a:solidFill>
                <a:latin typeface="Times New Roman"/>
                <a:cs typeface="Times New Roman"/>
              </a:rPr>
              <a:t>un </a:t>
            </a:r>
            <a:r>
              <a:rPr sz="2000" spc="-10" dirty="0">
                <a:solidFill>
                  <a:srgbClr val="000098"/>
                </a:solidFill>
                <a:latin typeface="Times New Roman"/>
                <a:cs typeface="Times New Roman"/>
              </a:rPr>
              <a:t>op</a:t>
            </a:r>
            <a:r>
              <a:rPr sz="2000" spc="-20" dirty="0">
                <a:solidFill>
                  <a:srgbClr val="000098"/>
                </a:solidFill>
                <a:latin typeface="Times New Roman"/>
                <a:cs typeface="Times New Roman"/>
              </a:rPr>
              <a:t>é</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teur</a:t>
            </a:r>
            <a:r>
              <a:rPr sz="2000" spc="5" dirty="0">
                <a:solidFill>
                  <a:srgbClr val="000098"/>
                </a:solidFill>
                <a:latin typeface="Times New Roman"/>
                <a:cs typeface="Times New Roman"/>
              </a:rPr>
              <a:t> </a:t>
            </a:r>
            <a:r>
              <a:rPr sz="2000" dirty="0">
                <a:solidFill>
                  <a:srgbClr val="000098"/>
                </a:solidFill>
                <a:latin typeface="Times New Roman"/>
                <a:cs typeface="Times New Roman"/>
              </a:rPr>
              <a:t>d</a:t>
            </a:r>
            <a:r>
              <a:rPr sz="2000" spc="-25" dirty="0">
                <a:solidFill>
                  <a:srgbClr val="000098"/>
                </a:solidFill>
                <a:latin typeface="Times New Roman"/>
                <a:cs typeface="Times New Roman"/>
              </a:rPr>
              <a:t>'</a:t>
            </a:r>
            <a:r>
              <a:rPr sz="2000" spc="-20" dirty="0">
                <a:solidFill>
                  <a:srgbClr val="000098"/>
                </a:solidFill>
                <a:latin typeface="Times New Roman"/>
                <a:cs typeface="Times New Roman"/>
              </a:rPr>
              <a:t>ag</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éga</a:t>
            </a:r>
            <a:r>
              <a:rPr sz="2000" spc="-10" dirty="0">
                <a:solidFill>
                  <a:srgbClr val="000098"/>
                </a:solidFill>
                <a:latin typeface="Times New Roman"/>
                <a:cs typeface="Times New Roman"/>
              </a:rPr>
              <a:t>t</a:t>
            </a:r>
            <a:r>
              <a:rPr sz="2000" spc="-5" dirty="0">
                <a:solidFill>
                  <a:srgbClr val="000098"/>
                </a:solidFill>
                <a:latin typeface="Times New Roman"/>
                <a:cs typeface="Times New Roman"/>
              </a:rPr>
              <a:t>i</a:t>
            </a:r>
            <a:r>
              <a:rPr sz="2000" dirty="0">
                <a:solidFill>
                  <a:srgbClr val="000098"/>
                </a:solidFill>
                <a:latin typeface="Times New Roman"/>
                <a:cs typeface="Times New Roman"/>
              </a:rPr>
              <a:t>on</a:t>
            </a:r>
            <a:r>
              <a:rPr sz="2000" spc="55" dirty="0">
                <a:solidFill>
                  <a:srgbClr val="000098"/>
                </a:solidFill>
                <a:latin typeface="Times New Roman"/>
                <a:cs typeface="Times New Roman"/>
              </a:rPr>
              <a:t> </a:t>
            </a:r>
            <a:r>
              <a:rPr sz="2000" spc="-5" dirty="0">
                <a:solidFill>
                  <a:srgbClr val="000098"/>
                </a:solidFill>
                <a:latin typeface="Times New Roman"/>
                <a:cs typeface="Times New Roman"/>
              </a:rPr>
              <a:t>sur</a:t>
            </a:r>
            <a:endParaRPr sz="2000" dirty="0">
              <a:latin typeface="Times New Roman"/>
              <a:cs typeface="Times New Roman"/>
            </a:endParaRPr>
          </a:p>
          <a:p>
            <a:pPr marL="754380">
              <a:lnSpc>
                <a:spcPts val="2340"/>
              </a:lnSpc>
            </a:pPr>
            <a:r>
              <a:rPr sz="2000" dirty="0">
                <a:solidFill>
                  <a:srgbClr val="000098"/>
                </a:solidFill>
                <a:latin typeface="Times New Roman"/>
                <a:cs typeface="Times New Roman"/>
              </a:rPr>
              <a:t>les</a:t>
            </a:r>
            <a:r>
              <a:rPr sz="2000" spc="-30" dirty="0">
                <a:solidFill>
                  <a:srgbClr val="000098"/>
                </a:solidFill>
                <a:latin typeface="Times New Roman"/>
                <a:cs typeface="Times New Roman"/>
              </a:rPr>
              <a:t> </a:t>
            </a:r>
            <a:r>
              <a:rPr sz="2000" spc="-10" dirty="0">
                <a:solidFill>
                  <a:srgbClr val="000098"/>
                </a:solidFill>
                <a:latin typeface="Times New Roman"/>
                <a:cs typeface="Times New Roman"/>
              </a:rPr>
              <a:t>a</a:t>
            </a:r>
            <a:r>
              <a:rPr sz="2000" dirty="0">
                <a:solidFill>
                  <a:srgbClr val="000098"/>
                </a:solidFill>
                <a:latin typeface="Times New Roman"/>
                <a:cs typeface="Times New Roman"/>
              </a:rPr>
              <a:t>tt</a:t>
            </a:r>
            <a:r>
              <a:rPr sz="2000" spc="-10" dirty="0">
                <a:solidFill>
                  <a:srgbClr val="000098"/>
                </a:solidFill>
                <a:latin typeface="Times New Roman"/>
                <a:cs typeface="Times New Roman"/>
              </a:rPr>
              <a:t>r</a:t>
            </a:r>
            <a:r>
              <a:rPr sz="2000" dirty="0">
                <a:solidFill>
                  <a:srgbClr val="000098"/>
                </a:solidFill>
                <a:latin typeface="Times New Roman"/>
                <a:cs typeface="Times New Roman"/>
              </a:rPr>
              <a:t>ibuts</a:t>
            </a:r>
            <a:r>
              <a:rPr sz="2000" spc="-40" dirty="0">
                <a:solidFill>
                  <a:srgbClr val="000098"/>
                </a:solidFill>
                <a:latin typeface="Times New Roman"/>
                <a:cs typeface="Times New Roman"/>
              </a:rPr>
              <a:t> </a:t>
            </a:r>
            <a:r>
              <a:rPr sz="2000" dirty="0">
                <a:solidFill>
                  <a:srgbClr val="000098"/>
                </a:solidFill>
                <a:latin typeface="Times New Roman"/>
                <a:cs typeface="Times New Roman"/>
              </a:rPr>
              <a:t>qui</a:t>
            </a:r>
            <a:r>
              <a:rPr sz="2000" spc="-20" dirty="0">
                <a:solidFill>
                  <a:srgbClr val="000098"/>
                </a:solidFill>
                <a:latin typeface="Times New Roman"/>
                <a:cs typeface="Times New Roman"/>
              </a:rPr>
              <a:t> </a:t>
            </a:r>
            <a:r>
              <a:rPr sz="2000" dirty="0">
                <a:solidFill>
                  <a:srgbClr val="000098"/>
                </a:solidFill>
                <a:latin typeface="Times New Roman"/>
                <a:cs typeface="Times New Roman"/>
              </a:rPr>
              <a:t>n</a:t>
            </a:r>
            <a:r>
              <a:rPr sz="2000" spc="-10" dirty="0">
                <a:solidFill>
                  <a:srgbClr val="000098"/>
                </a:solidFill>
                <a:latin typeface="Times New Roman"/>
                <a:cs typeface="Times New Roman"/>
              </a:rPr>
              <a:t>’a</a:t>
            </a:r>
            <a:r>
              <a:rPr sz="2000" dirty="0">
                <a:solidFill>
                  <a:srgbClr val="000098"/>
                </a:solidFill>
                <a:latin typeface="Times New Roman"/>
                <a:cs typeface="Times New Roman"/>
              </a:rPr>
              <a:t>pp</a:t>
            </a:r>
            <a:r>
              <a:rPr sz="2000" spc="-15" dirty="0">
                <a:solidFill>
                  <a:srgbClr val="000098"/>
                </a:solidFill>
                <a:latin typeface="Times New Roman"/>
                <a:cs typeface="Times New Roman"/>
              </a:rPr>
              <a:t>a</a:t>
            </a:r>
            <a:r>
              <a:rPr sz="2000" spc="-10" dirty="0">
                <a:solidFill>
                  <a:srgbClr val="000098"/>
                </a:solidFill>
                <a:latin typeface="Times New Roman"/>
                <a:cs typeface="Times New Roman"/>
              </a:rPr>
              <a:t>ra</a:t>
            </a:r>
            <a:r>
              <a:rPr sz="2000" dirty="0">
                <a:solidFill>
                  <a:srgbClr val="000098"/>
                </a:solidFill>
                <a:latin typeface="Times New Roman"/>
                <a:cs typeface="Times New Roman"/>
              </a:rPr>
              <a:t>issent</a:t>
            </a:r>
            <a:r>
              <a:rPr sz="2000" spc="15" dirty="0">
                <a:solidFill>
                  <a:srgbClr val="000098"/>
                </a:solidFill>
                <a:latin typeface="Times New Roman"/>
                <a:cs typeface="Times New Roman"/>
              </a:rPr>
              <a:t> </a:t>
            </a:r>
            <a:r>
              <a:rPr sz="2000" dirty="0">
                <a:solidFill>
                  <a:srgbClr val="000098"/>
                </a:solidFill>
                <a:latin typeface="Times New Roman"/>
                <a:cs typeface="Times New Roman"/>
              </a:rPr>
              <a:t>p</a:t>
            </a:r>
            <a:r>
              <a:rPr sz="2000" spc="-10" dirty="0">
                <a:solidFill>
                  <a:srgbClr val="000098"/>
                </a:solidFill>
                <a:latin typeface="Times New Roman"/>
                <a:cs typeface="Times New Roman"/>
              </a:rPr>
              <a:t>a</a:t>
            </a:r>
            <a:r>
              <a:rPr sz="2000" dirty="0">
                <a:solidFill>
                  <a:srgbClr val="000098"/>
                </a:solidFill>
                <a:latin typeface="Times New Roman"/>
                <a:cs typeface="Times New Roman"/>
              </a:rPr>
              <a:t>s d</a:t>
            </a:r>
            <a:r>
              <a:rPr sz="2000" spc="-10" dirty="0">
                <a:solidFill>
                  <a:srgbClr val="000098"/>
                </a:solidFill>
                <a:latin typeface="Times New Roman"/>
                <a:cs typeface="Times New Roman"/>
              </a:rPr>
              <a:t>a</a:t>
            </a:r>
            <a:r>
              <a:rPr sz="2000" dirty="0">
                <a:solidFill>
                  <a:srgbClr val="000098"/>
                </a:solidFill>
                <a:latin typeface="Times New Roman"/>
                <a:cs typeface="Times New Roman"/>
              </a:rPr>
              <a:t>ns le</a:t>
            </a:r>
            <a:r>
              <a:rPr sz="2000" spc="-10" dirty="0">
                <a:solidFill>
                  <a:srgbClr val="000098"/>
                </a:solidFill>
                <a:latin typeface="Times New Roman"/>
                <a:cs typeface="Times New Roman"/>
              </a:rPr>
              <a:t> G</a:t>
            </a:r>
            <a:r>
              <a:rPr sz="2000" dirty="0">
                <a:solidFill>
                  <a:srgbClr val="000098"/>
                </a:solidFill>
                <a:latin typeface="Times New Roman"/>
                <a:cs typeface="Times New Roman"/>
              </a:rPr>
              <a:t>RO</a:t>
            </a:r>
            <a:r>
              <a:rPr sz="2000" spc="-10" dirty="0">
                <a:solidFill>
                  <a:srgbClr val="000098"/>
                </a:solidFill>
                <a:latin typeface="Times New Roman"/>
                <a:cs typeface="Times New Roman"/>
              </a:rPr>
              <a:t>U</a:t>
            </a:r>
            <a:r>
              <a:rPr sz="2000" dirty="0">
                <a:solidFill>
                  <a:srgbClr val="000098"/>
                </a:solidFill>
                <a:latin typeface="Times New Roman"/>
                <a:cs typeface="Times New Roman"/>
              </a:rPr>
              <a:t>P</a:t>
            </a:r>
            <a:r>
              <a:rPr sz="2000" spc="20" dirty="0">
                <a:solidFill>
                  <a:srgbClr val="000098"/>
                </a:solidFill>
                <a:latin typeface="Times New Roman"/>
                <a:cs typeface="Times New Roman"/>
              </a:rPr>
              <a:t> </a:t>
            </a:r>
            <a:r>
              <a:rPr sz="2000" spc="-20" dirty="0">
                <a:solidFill>
                  <a:srgbClr val="000098"/>
                </a:solidFill>
                <a:latin typeface="Times New Roman"/>
                <a:cs typeface="Times New Roman"/>
              </a:rPr>
              <a:t>B</a:t>
            </a:r>
            <a:r>
              <a:rPr sz="2000" dirty="0">
                <a:solidFill>
                  <a:srgbClr val="000098"/>
                </a:solidFill>
                <a:latin typeface="Times New Roman"/>
                <a:cs typeface="Times New Roman"/>
              </a:rPr>
              <a:t>Y</a:t>
            </a:r>
            <a:endParaRPr sz="2000" dirty="0">
              <a:latin typeface="Times New Roman"/>
              <a:cs typeface="Times New Roman"/>
            </a:endParaRPr>
          </a:p>
          <a:p>
            <a:pPr marL="754380" marR="73025" lvl="1" indent="-284480">
              <a:lnSpc>
                <a:spcPts val="2280"/>
              </a:lnSpc>
              <a:spcBef>
                <a:spcPts val="595"/>
              </a:spcBef>
              <a:buSzPct val="75000"/>
              <a:buFont typeface="Wingdings"/>
              <a:buChar char=""/>
              <a:tabLst>
                <a:tab pos="755015" algn="l"/>
              </a:tabLst>
            </a:pPr>
            <a:r>
              <a:rPr sz="2000" spc="5" dirty="0">
                <a:solidFill>
                  <a:srgbClr val="000098"/>
                </a:solidFill>
                <a:latin typeface="Times New Roman"/>
                <a:cs typeface="Times New Roman"/>
              </a:rPr>
              <a:t>S</a:t>
            </a:r>
            <a:r>
              <a:rPr sz="2000" spc="-10" dirty="0">
                <a:solidFill>
                  <a:srgbClr val="000098"/>
                </a:solidFill>
                <a:latin typeface="Times New Roman"/>
                <a:cs typeface="Times New Roman"/>
              </a:rPr>
              <a:t>oit</a:t>
            </a:r>
            <a:r>
              <a:rPr sz="2000" spc="-35" dirty="0">
                <a:solidFill>
                  <a:srgbClr val="000098"/>
                </a:solidFill>
                <a:latin typeface="Times New Roman"/>
                <a:cs typeface="Times New Roman"/>
              </a:rPr>
              <a:t> </a:t>
            </a:r>
            <a:r>
              <a:rPr sz="2000" spc="-5" dirty="0">
                <a:solidFill>
                  <a:srgbClr val="000098"/>
                </a:solidFill>
                <a:latin typeface="Times New Roman"/>
                <a:cs typeface="Times New Roman"/>
              </a:rPr>
              <a:t>su</a:t>
            </a:r>
            <a:r>
              <a:rPr sz="2000" dirty="0">
                <a:solidFill>
                  <a:srgbClr val="000098"/>
                </a:solidFill>
                <a:latin typeface="Times New Roman"/>
                <a:cs typeface="Times New Roman"/>
              </a:rPr>
              <a:t>r </a:t>
            </a:r>
            <a:r>
              <a:rPr sz="2000" spc="-10" dirty="0">
                <a:solidFill>
                  <a:srgbClr val="000098"/>
                </a:solidFill>
                <a:latin typeface="Times New Roman"/>
                <a:cs typeface="Times New Roman"/>
              </a:rPr>
              <a:t>d</a:t>
            </a:r>
            <a:r>
              <a:rPr sz="2000" spc="-25" dirty="0">
                <a:solidFill>
                  <a:srgbClr val="000098"/>
                </a:solidFill>
                <a:latin typeface="Times New Roman"/>
                <a:cs typeface="Times New Roman"/>
              </a:rPr>
              <a:t>e</a:t>
            </a:r>
            <a:r>
              <a:rPr sz="2000" dirty="0">
                <a:solidFill>
                  <a:srgbClr val="000098"/>
                </a:solidFill>
                <a:latin typeface="Times New Roman"/>
                <a:cs typeface="Times New Roman"/>
              </a:rPr>
              <a:t>s</a:t>
            </a:r>
            <a:r>
              <a:rPr sz="2000" spc="5" dirty="0">
                <a:solidFill>
                  <a:srgbClr val="000098"/>
                </a:solidFill>
                <a:latin typeface="Times New Roman"/>
                <a:cs typeface="Times New Roman"/>
              </a:rPr>
              <a:t> </a:t>
            </a:r>
            <a:r>
              <a:rPr sz="2000" i="1" dirty="0">
                <a:solidFill>
                  <a:srgbClr val="000098"/>
                </a:solidFill>
                <a:latin typeface="Times New Roman"/>
                <a:cs typeface="Times New Roman"/>
              </a:rPr>
              <a:t>op</a:t>
            </a:r>
            <a:r>
              <a:rPr sz="2000" i="1" spc="-10" dirty="0">
                <a:solidFill>
                  <a:srgbClr val="000098"/>
                </a:solidFill>
                <a:latin typeface="Times New Roman"/>
                <a:cs typeface="Times New Roman"/>
              </a:rPr>
              <a:t>é</a:t>
            </a:r>
            <a:r>
              <a:rPr sz="2000" i="1" dirty="0">
                <a:solidFill>
                  <a:srgbClr val="000098"/>
                </a:solidFill>
                <a:latin typeface="Times New Roman"/>
                <a:cs typeface="Times New Roman"/>
              </a:rPr>
              <a:t>rat</a:t>
            </a:r>
            <a:r>
              <a:rPr sz="2000" i="1" spc="5" dirty="0">
                <a:solidFill>
                  <a:srgbClr val="000098"/>
                </a:solidFill>
                <a:latin typeface="Times New Roman"/>
                <a:cs typeface="Times New Roman"/>
              </a:rPr>
              <a:t>i</a:t>
            </a:r>
            <a:r>
              <a:rPr sz="2000" i="1" dirty="0">
                <a:solidFill>
                  <a:srgbClr val="000098"/>
                </a:solidFill>
                <a:latin typeface="Times New Roman"/>
                <a:cs typeface="Times New Roman"/>
              </a:rPr>
              <a:t>ons</a:t>
            </a:r>
            <a:r>
              <a:rPr sz="2000" i="1" spc="-20" dirty="0">
                <a:solidFill>
                  <a:srgbClr val="000098"/>
                </a:solidFill>
                <a:latin typeface="Times New Roman"/>
                <a:cs typeface="Times New Roman"/>
              </a:rPr>
              <a:t> </a:t>
            </a:r>
            <a:r>
              <a:rPr sz="2000" i="1" dirty="0">
                <a:solidFill>
                  <a:srgbClr val="000098"/>
                </a:solidFill>
                <a:latin typeface="Times New Roman"/>
                <a:cs typeface="Times New Roman"/>
              </a:rPr>
              <a:t>d</a:t>
            </a:r>
            <a:r>
              <a:rPr sz="2000" i="1" spc="-10" dirty="0">
                <a:solidFill>
                  <a:srgbClr val="000098"/>
                </a:solidFill>
                <a:latin typeface="Times New Roman"/>
                <a:cs typeface="Times New Roman"/>
              </a:rPr>
              <a:t>’</a:t>
            </a:r>
            <a:r>
              <a:rPr sz="2000" i="1" dirty="0">
                <a:solidFill>
                  <a:srgbClr val="000098"/>
                </a:solidFill>
                <a:latin typeface="Times New Roman"/>
                <a:cs typeface="Times New Roman"/>
              </a:rPr>
              <a:t>agré</a:t>
            </a:r>
            <a:r>
              <a:rPr sz="2000" i="1" spc="-10" dirty="0">
                <a:solidFill>
                  <a:srgbClr val="000098"/>
                </a:solidFill>
                <a:latin typeface="Times New Roman"/>
                <a:cs typeface="Times New Roman"/>
              </a:rPr>
              <a:t>g</a:t>
            </a:r>
            <a:r>
              <a:rPr sz="2000" i="1" dirty="0">
                <a:solidFill>
                  <a:srgbClr val="000098"/>
                </a:solidFill>
                <a:latin typeface="Times New Roman"/>
                <a:cs typeface="Times New Roman"/>
              </a:rPr>
              <a:t>at</a:t>
            </a:r>
            <a:r>
              <a:rPr sz="2000" i="1" spc="5" dirty="0">
                <a:solidFill>
                  <a:srgbClr val="000098"/>
                </a:solidFill>
                <a:latin typeface="Times New Roman"/>
                <a:cs typeface="Times New Roman"/>
              </a:rPr>
              <a:t>i</a:t>
            </a:r>
            <a:r>
              <a:rPr sz="2000" i="1" dirty="0">
                <a:solidFill>
                  <a:srgbClr val="000098"/>
                </a:solidFill>
                <a:latin typeface="Times New Roman"/>
                <a:cs typeface="Times New Roman"/>
              </a:rPr>
              <a:t>on</a:t>
            </a:r>
            <a:r>
              <a:rPr sz="2000" i="1" spc="-15" dirty="0">
                <a:solidFill>
                  <a:srgbClr val="000098"/>
                </a:solidFill>
                <a:latin typeface="Times New Roman"/>
                <a:cs typeface="Times New Roman"/>
              </a:rPr>
              <a:t> </a:t>
            </a:r>
            <a:r>
              <a:rPr sz="2000" spc="-5" dirty="0">
                <a:solidFill>
                  <a:srgbClr val="000098"/>
                </a:solidFill>
                <a:latin typeface="Times New Roman"/>
                <a:cs typeface="Times New Roman"/>
              </a:rPr>
              <a:t>su</a:t>
            </a:r>
            <a:r>
              <a:rPr sz="2000" dirty="0">
                <a:solidFill>
                  <a:srgbClr val="000098"/>
                </a:solidFill>
                <a:latin typeface="Times New Roman"/>
                <a:cs typeface="Times New Roman"/>
              </a:rPr>
              <a:t>r </a:t>
            </a:r>
            <a:r>
              <a:rPr sz="2000" spc="-10" dirty="0">
                <a:solidFill>
                  <a:srgbClr val="000098"/>
                </a:solidFill>
                <a:latin typeface="Times New Roman"/>
                <a:cs typeface="Times New Roman"/>
              </a:rPr>
              <a:t>d</a:t>
            </a:r>
            <a:r>
              <a:rPr sz="2000" spc="-25" dirty="0">
                <a:solidFill>
                  <a:srgbClr val="000098"/>
                </a:solidFill>
                <a:latin typeface="Times New Roman"/>
                <a:cs typeface="Times New Roman"/>
              </a:rPr>
              <a:t>e</a:t>
            </a:r>
            <a:r>
              <a:rPr sz="2000" dirty="0">
                <a:solidFill>
                  <a:srgbClr val="000098"/>
                </a:solidFill>
                <a:latin typeface="Times New Roman"/>
                <a:cs typeface="Times New Roman"/>
              </a:rPr>
              <a:t>s</a:t>
            </a:r>
            <a:r>
              <a:rPr sz="2000" spc="-5" dirty="0">
                <a:solidFill>
                  <a:srgbClr val="000098"/>
                </a:solidFill>
                <a:latin typeface="Times New Roman"/>
                <a:cs typeface="Times New Roman"/>
              </a:rPr>
              <a:t> </a:t>
            </a:r>
            <a:r>
              <a:rPr sz="2000" spc="-10" dirty="0">
                <a:solidFill>
                  <a:srgbClr val="000098"/>
                </a:solidFill>
                <a:latin typeface="Times New Roman"/>
                <a:cs typeface="Times New Roman"/>
              </a:rPr>
              <a:t>attributs</a:t>
            </a:r>
            <a:r>
              <a:rPr sz="2000" spc="-40" dirty="0">
                <a:solidFill>
                  <a:srgbClr val="000098"/>
                </a:solidFill>
                <a:latin typeface="Times New Roman"/>
                <a:cs typeface="Times New Roman"/>
              </a:rPr>
              <a:t> </a:t>
            </a:r>
            <a:r>
              <a:rPr sz="2000" spc="-10" dirty="0">
                <a:solidFill>
                  <a:srgbClr val="000098"/>
                </a:solidFill>
                <a:latin typeface="Times New Roman"/>
                <a:cs typeface="Times New Roman"/>
              </a:rPr>
              <a:t>qui</a:t>
            </a:r>
            <a:r>
              <a:rPr sz="2000" dirty="0">
                <a:solidFill>
                  <a:srgbClr val="000098"/>
                </a:solidFill>
                <a:latin typeface="Times New Roman"/>
                <a:cs typeface="Times New Roman"/>
              </a:rPr>
              <a:t> </a:t>
            </a:r>
            <a:r>
              <a:rPr sz="2000" spc="-10" dirty="0">
                <a:solidFill>
                  <a:srgbClr val="000098"/>
                </a:solidFill>
                <a:latin typeface="Times New Roman"/>
                <a:cs typeface="Times New Roman"/>
              </a:rPr>
              <a:t>app</a:t>
            </a:r>
            <a:r>
              <a:rPr sz="2000" spc="-25" dirty="0">
                <a:solidFill>
                  <a:srgbClr val="000098"/>
                </a:solidFill>
                <a:latin typeface="Times New Roman"/>
                <a:cs typeface="Times New Roman"/>
              </a:rPr>
              <a:t>a</a:t>
            </a:r>
            <a:r>
              <a:rPr sz="2000" spc="-10" dirty="0">
                <a:solidFill>
                  <a:srgbClr val="000098"/>
                </a:solidFill>
                <a:latin typeface="Times New Roman"/>
                <a:cs typeface="Times New Roman"/>
              </a:rPr>
              <a:t>r</a:t>
            </a:r>
            <a:r>
              <a:rPr sz="2000" spc="-20" dirty="0">
                <a:solidFill>
                  <a:srgbClr val="000098"/>
                </a:solidFill>
                <a:latin typeface="Times New Roman"/>
                <a:cs typeface="Times New Roman"/>
              </a:rPr>
              <a:t>a</a:t>
            </a:r>
            <a:r>
              <a:rPr sz="2000" spc="-10" dirty="0">
                <a:solidFill>
                  <a:srgbClr val="000098"/>
                </a:solidFill>
                <a:latin typeface="Times New Roman"/>
                <a:cs typeface="Times New Roman"/>
              </a:rPr>
              <a:t>is</a:t>
            </a:r>
            <a:r>
              <a:rPr sz="2000" spc="-15" dirty="0">
                <a:solidFill>
                  <a:srgbClr val="000098"/>
                </a:solidFill>
                <a:latin typeface="Times New Roman"/>
                <a:cs typeface="Times New Roman"/>
              </a:rPr>
              <a:t>sen</a:t>
            </a:r>
            <a:r>
              <a:rPr sz="2000" spc="-10" dirty="0">
                <a:solidFill>
                  <a:srgbClr val="000098"/>
                </a:solidFill>
                <a:latin typeface="Times New Roman"/>
                <a:cs typeface="Times New Roman"/>
              </a:rPr>
              <a:t>t</a:t>
            </a:r>
            <a:r>
              <a:rPr sz="2000" dirty="0">
                <a:solidFill>
                  <a:srgbClr val="000098"/>
                </a:solidFill>
                <a:latin typeface="Times New Roman"/>
                <a:cs typeface="Times New Roman"/>
              </a:rPr>
              <a:t> </a:t>
            </a:r>
            <a:r>
              <a:rPr sz="2000" spc="-10" dirty="0">
                <a:solidFill>
                  <a:srgbClr val="000098"/>
                </a:solidFill>
                <a:latin typeface="Times New Roman"/>
                <a:cs typeface="Times New Roman"/>
              </a:rPr>
              <a:t>d</a:t>
            </a:r>
            <a:r>
              <a:rPr sz="2000" spc="-20" dirty="0">
                <a:solidFill>
                  <a:srgbClr val="000098"/>
                </a:solidFill>
                <a:latin typeface="Times New Roman"/>
                <a:cs typeface="Times New Roman"/>
              </a:rPr>
              <a:t>a</a:t>
            </a:r>
            <a:r>
              <a:rPr sz="2000" dirty="0">
                <a:solidFill>
                  <a:srgbClr val="000098"/>
                </a:solidFill>
                <a:latin typeface="Times New Roman"/>
                <a:cs typeface="Times New Roman"/>
              </a:rPr>
              <a:t>ns </a:t>
            </a:r>
            <a:r>
              <a:rPr sz="2000" spc="-10" dirty="0">
                <a:solidFill>
                  <a:srgbClr val="000098"/>
                </a:solidFill>
                <a:latin typeface="Times New Roman"/>
                <a:cs typeface="Times New Roman"/>
              </a:rPr>
              <a:t>le</a:t>
            </a:r>
            <a:r>
              <a:rPr sz="2000" spc="-25" dirty="0">
                <a:solidFill>
                  <a:srgbClr val="000098"/>
                </a:solidFill>
                <a:latin typeface="Times New Roman"/>
                <a:cs typeface="Times New Roman"/>
              </a:rPr>
              <a:t> </a:t>
            </a:r>
            <a:r>
              <a:rPr sz="2000" spc="-5" dirty="0">
                <a:solidFill>
                  <a:srgbClr val="000098"/>
                </a:solidFill>
                <a:latin typeface="Times New Roman"/>
                <a:cs typeface="Times New Roman"/>
              </a:rPr>
              <a:t>GRO</a:t>
            </a:r>
            <a:r>
              <a:rPr sz="2000" spc="-10" dirty="0">
                <a:solidFill>
                  <a:srgbClr val="000098"/>
                </a:solidFill>
                <a:latin typeface="Times New Roman"/>
                <a:cs typeface="Times New Roman"/>
              </a:rPr>
              <a:t>U</a:t>
            </a:r>
            <a:r>
              <a:rPr sz="2000" dirty="0">
                <a:solidFill>
                  <a:srgbClr val="000098"/>
                </a:solidFill>
                <a:latin typeface="Times New Roman"/>
                <a:cs typeface="Times New Roman"/>
              </a:rPr>
              <a:t>P</a:t>
            </a:r>
            <a:r>
              <a:rPr sz="2000" spc="20" dirty="0">
                <a:solidFill>
                  <a:srgbClr val="000098"/>
                </a:solidFill>
                <a:latin typeface="Times New Roman"/>
                <a:cs typeface="Times New Roman"/>
              </a:rPr>
              <a:t> </a:t>
            </a:r>
            <a:r>
              <a:rPr sz="2000" spc="-30" dirty="0">
                <a:solidFill>
                  <a:srgbClr val="000098"/>
                </a:solidFill>
                <a:latin typeface="Times New Roman"/>
                <a:cs typeface="Times New Roman"/>
              </a:rPr>
              <a:t>B</a:t>
            </a:r>
            <a:r>
              <a:rPr sz="2000" dirty="0">
                <a:solidFill>
                  <a:srgbClr val="000098"/>
                </a:solidFill>
                <a:latin typeface="Times New Roman"/>
                <a:cs typeface="Times New Roman"/>
              </a:rPr>
              <a:t>Y</a:t>
            </a:r>
            <a:endParaRPr sz="2000" dirty="0">
              <a:latin typeface="Times New Roman"/>
              <a:cs typeface="Times New Roman"/>
            </a:endParaRPr>
          </a:p>
        </p:txBody>
      </p:sp>
      <p:sp>
        <p:nvSpPr>
          <p:cNvPr id="4" name="object 4"/>
          <p:cNvSpPr txBox="1"/>
          <p:nvPr/>
        </p:nvSpPr>
        <p:spPr>
          <a:xfrm>
            <a:off x="76836" y="3650741"/>
            <a:ext cx="1447165" cy="369332"/>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400" spc="-15" dirty="0" err="1" smtClean="0">
                <a:solidFill>
                  <a:schemeClr val="accent2"/>
                </a:solidFill>
                <a:latin typeface="Times New Roman"/>
                <a:cs typeface="Times New Roman"/>
              </a:rPr>
              <a:t>Ex</a:t>
            </a:r>
            <a:r>
              <a:rPr sz="2400" spc="-30" dirty="0" err="1" smtClean="0">
                <a:solidFill>
                  <a:schemeClr val="accent2"/>
                </a:solidFill>
                <a:latin typeface="Times New Roman"/>
                <a:cs typeface="Times New Roman"/>
              </a:rPr>
              <a:t>e</a:t>
            </a:r>
            <a:r>
              <a:rPr sz="2400" spc="-45" dirty="0" err="1" smtClean="0">
                <a:solidFill>
                  <a:schemeClr val="accent2"/>
                </a:solidFill>
                <a:latin typeface="Times New Roman"/>
                <a:cs typeface="Times New Roman"/>
              </a:rPr>
              <a:t>m</a:t>
            </a:r>
            <a:r>
              <a:rPr sz="2400" spc="-15" dirty="0" err="1" smtClean="0">
                <a:solidFill>
                  <a:schemeClr val="accent2"/>
                </a:solidFill>
                <a:latin typeface="Times New Roman"/>
                <a:cs typeface="Times New Roman"/>
              </a:rPr>
              <a:t>p</a:t>
            </a:r>
            <a:r>
              <a:rPr sz="2400" spc="-20" dirty="0" err="1" smtClean="0">
                <a:solidFill>
                  <a:schemeClr val="accent2"/>
                </a:solidFill>
                <a:latin typeface="Times New Roman"/>
                <a:cs typeface="Times New Roman"/>
              </a:rPr>
              <a:t>l</a:t>
            </a:r>
            <a:r>
              <a:rPr sz="2400" spc="-15" dirty="0" err="1" smtClean="0">
                <a:solidFill>
                  <a:schemeClr val="accent2"/>
                </a:solidFill>
                <a:latin typeface="Times New Roman"/>
                <a:cs typeface="Times New Roman"/>
              </a:rPr>
              <a:t>e</a:t>
            </a:r>
            <a:endParaRPr sz="2400" dirty="0">
              <a:solidFill>
                <a:schemeClr val="accent2"/>
              </a:solidFill>
              <a:latin typeface="Times New Roman"/>
              <a:cs typeface="Times New Roman"/>
            </a:endParaRPr>
          </a:p>
        </p:txBody>
      </p:sp>
      <p:sp>
        <p:nvSpPr>
          <p:cNvPr id="7" name="object 7"/>
          <p:cNvSpPr txBox="1"/>
          <p:nvPr/>
        </p:nvSpPr>
        <p:spPr>
          <a:xfrm>
            <a:off x="164617" y="4457617"/>
            <a:ext cx="11647357" cy="2057999"/>
          </a:xfrm>
          <a:prstGeom prst="rect">
            <a:avLst/>
          </a:prstGeom>
        </p:spPr>
        <p:txBody>
          <a:bodyPr vert="horz" wrap="square" lIns="0" tIns="0" rIns="0" bIns="0" rtlCol="0">
            <a:spAutoFit/>
          </a:bodyPr>
          <a:lstStyle/>
          <a:p>
            <a:pPr marL="165100" marR="5080" indent="-20320">
              <a:lnSpc>
                <a:spcPct val="133500"/>
              </a:lnSpc>
              <a:tabLst>
                <a:tab pos="1536700" algn="l"/>
                <a:tab pos="4260215" algn="l"/>
                <a:tab pos="4717415" algn="l"/>
              </a:tabLst>
            </a:pPr>
            <a:r>
              <a:rPr lang="fr-FR" sz="2000" b="1" spc="-5" dirty="0" smtClean="0">
                <a:solidFill>
                  <a:srgbClr val="000098"/>
                </a:solidFill>
                <a:latin typeface="Courier New"/>
                <a:cs typeface="Courier New"/>
              </a:rPr>
              <a:t>SELECT</a:t>
            </a:r>
            <a:r>
              <a:rPr lang="fr-FR" sz="2000" dirty="0" smtClean="0">
                <a:latin typeface="Courier New"/>
                <a:cs typeface="Courier New"/>
              </a:rPr>
              <a:t> </a:t>
            </a:r>
            <a:r>
              <a:rPr lang="fr-FR" sz="2000" spc="-5" dirty="0" smtClean="0">
                <a:solidFill>
                  <a:srgbClr val="000098"/>
                </a:solidFill>
                <a:latin typeface="Courier New"/>
                <a:cs typeface="Courier New"/>
              </a:rPr>
              <a:t>DISTINCT( </a:t>
            </a:r>
            <a:r>
              <a:rPr lang="fr-FR" sz="2000" spc="-5" dirty="0" err="1" smtClean="0">
                <a:solidFill>
                  <a:srgbClr val="000098"/>
                </a:solidFill>
                <a:latin typeface="Courier New"/>
                <a:cs typeface="Courier New"/>
              </a:rPr>
              <a:t>produit.nom</a:t>
            </a:r>
            <a:r>
              <a:rPr lang="fr-FR" sz="2000" spc="-5" dirty="0" smtClean="0">
                <a:solidFill>
                  <a:srgbClr val="000098"/>
                </a:solidFill>
                <a:latin typeface="Courier New"/>
                <a:cs typeface="Courier New"/>
              </a:rPr>
              <a:t>),</a:t>
            </a:r>
            <a:r>
              <a:rPr lang="fr-FR" sz="2000" dirty="0" smtClean="0">
                <a:latin typeface="Courier New"/>
                <a:cs typeface="Courier New"/>
              </a:rPr>
              <a:t> </a:t>
            </a:r>
            <a:r>
              <a:rPr sz="2000" spc="-5" dirty="0" smtClean="0">
                <a:solidFill>
                  <a:srgbClr val="000098"/>
                </a:solidFill>
                <a:latin typeface="Courier New"/>
                <a:cs typeface="Courier New"/>
              </a:rPr>
              <a:t>SUM(</a:t>
            </a:r>
            <a:r>
              <a:rPr sz="2000" spc="-5" dirty="0" err="1" smtClean="0">
                <a:solidFill>
                  <a:srgbClr val="000098"/>
                </a:solidFill>
                <a:latin typeface="Courier New"/>
                <a:cs typeface="Courier New"/>
              </a:rPr>
              <a:t>vente.q</a:t>
            </a:r>
            <a:r>
              <a:rPr sz="2000" dirty="0" err="1" smtClean="0">
                <a:solidFill>
                  <a:srgbClr val="000098"/>
                </a:solidFill>
                <a:latin typeface="Courier New"/>
                <a:cs typeface="Courier New"/>
              </a:rPr>
              <a:t>t</a:t>
            </a:r>
            <a:r>
              <a:rPr sz="2000" spc="-5" dirty="0" smtClean="0">
                <a:solidFill>
                  <a:srgbClr val="000098"/>
                </a:solidFill>
                <a:latin typeface="Courier New"/>
                <a:cs typeface="Courier New"/>
              </a:rPr>
              <a:t>*</a:t>
            </a:r>
            <a:r>
              <a:rPr sz="2000" spc="-5" dirty="0" err="1" smtClean="0">
                <a:solidFill>
                  <a:srgbClr val="000098"/>
                </a:solidFill>
                <a:latin typeface="Courier New"/>
                <a:cs typeface="Courier New"/>
              </a:rPr>
              <a:t>produit.pri</a:t>
            </a:r>
            <a:r>
              <a:rPr sz="2000" dirty="0" err="1" smtClean="0">
                <a:solidFill>
                  <a:srgbClr val="000098"/>
                </a:solidFill>
                <a:latin typeface="Courier New"/>
                <a:cs typeface="Courier New"/>
              </a:rPr>
              <a:t>x</a:t>
            </a:r>
            <a:r>
              <a:rPr sz="2000" dirty="0" smtClean="0">
                <a:solidFill>
                  <a:srgbClr val="000098"/>
                </a:solidFill>
                <a:latin typeface="Courier New"/>
                <a:cs typeface="Courier New"/>
              </a:rPr>
              <a:t>)</a:t>
            </a:r>
            <a:r>
              <a:rPr lang="fr-FR" sz="2000" dirty="0" smtClean="0">
                <a:solidFill>
                  <a:srgbClr val="000098"/>
                </a:solidFill>
                <a:latin typeface="Times New Roman"/>
                <a:cs typeface="Times New Roman"/>
              </a:rPr>
              <a:t> </a:t>
            </a:r>
            <a:r>
              <a:rPr sz="2000" spc="-5" dirty="0" smtClean="0">
                <a:solidFill>
                  <a:srgbClr val="000098"/>
                </a:solidFill>
                <a:latin typeface="Courier New"/>
                <a:cs typeface="Courier New"/>
              </a:rPr>
              <a:t>A</a:t>
            </a:r>
            <a:r>
              <a:rPr sz="2000" dirty="0" smtClean="0">
                <a:solidFill>
                  <a:srgbClr val="000098"/>
                </a:solidFill>
                <a:latin typeface="Courier New"/>
                <a:cs typeface="Courier New"/>
              </a:rPr>
              <a:t>S</a:t>
            </a:r>
            <a:r>
              <a:rPr lang="fr-FR" sz="2000" dirty="0" smtClean="0">
                <a:solidFill>
                  <a:srgbClr val="000098"/>
                </a:solidFill>
                <a:latin typeface="Times New Roman"/>
                <a:cs typeface="Times New Roman"/>
              </a:rPr>
              <a:t> "</a:t>
            </a:r>
            <a:r>
              <a:rPr sz="2000" spc="-5" dirty="0" smtClean="0">
                <a:solidFill>
                  <a:srgbClr val="000098"/>
                </a:solidFill>
                <a:latin typeface="Courier New"/>
                <a:cs typeface="Courier New"/>
              </a:rPr>
              <a:t>total</a:t>
            </a:r>
            <a:r>
              <a:rPr sz="2000" spc="-5" dirty="0" smtClean="0">
                <a:solidFill>
                  <a:srgbClr val="000098"/>
                </a:solidFill>
                <a:latin typeface="Times New Roman"/>
                <a:cs typeface="Times New Roman"/>
              </a:rPr>
              <a:t> </a:t>
            </a:r>
            <a:r>
              <a:rPr sz="2000" spc="-5" dirty="0" err="1" smtClean="0">
                <a:solidFill>
                  <a:srgbClr val="000098"/>
                </a:solidFill>
                <a:latin typeface="Courier New"/>
                <a:cs typeface="Courier New"/>
              </a:rPr>
              <a:t>produit</a:t>
            </a:r>
            <a:r>
              <a:rPr lang="fr-FR" sz="2000" spc="-5" dirty="0" smtClean="0">
                <a:solidFill>
                  <a:srgbClr val="000098"/>
                </a:solidFill>
                <a:latin typeface="Courier New"/>
                <a:cs typeface="Courier New"/>
              </a:rPr>
              <a:t>"</a:t>
            </a:r>
            <a:endParaRPr lang="fr-FR" sz="2000" dirty="0" smtClean="0">
              <a:solidFill>
                <a:srgbClr val="000098"/>
              </a:solidFill>
              <a:latin typeface="Times New Roman"/>
              <a:cs typeface="Times New Roman"/>
            </a:endParaRPr>
          </a:p>
          <a:p>
            <a:pPr marL="165100" marR="5080" indent="-20320">
              <a:lnSpc>
                <a:spcPct val="133500"/>
              </a:lnSpc>
              <a:tabLst>
                <a:tab pos="1536700" algn="l"/>
                <a:tab pos="4260215" algn="l"/>
                <a:tab pos="4717415" algn="l"/>
              </a:tabLst>
            </a:pPr>
            <a:r>
              <a:rPr lang="fr-FR" sz="2000" b="1" spc="-5" dirty="0" smtClean="0">
                <a:solidFill>
                  <a:srgbClr val="000098"/>
                </a:solidFill>
                <a:latin typeface="Courier New"/>
                <a:cs typeface="Courier New"/>
              </a:rPr>
              <a:t>FROM</a:t>
            </a:r>
            <a:r>
              <a:rPr lang="fr-FR" sz="2000" b="1" spc="-5" dirty="0" smtClean="0">
                <a:solidFill>
                  <a:srgbClr val="000098"/>
                </a:solidFill>
                <a:latin typeface="Times New Roman"/>
                <a:cs typeface="Times New Roman"/>
              </a:rPr>
              <a:t>  </a:t>
            </a:r>
            <a:r>
              <a:rPr sz="2000" spc="-5" dirty="0" err="1" smtClean="0">
                <a:solidFill>
                  <a:srgbClr val="000098"/>
                </a:solidFill>
                <a:latin typeface="Courier New"/>
                <a:cs typeface="Courier New"/>
              </a:rPr>
              <a:t>vente</a:t>
            </a:r>
            <a:r>
              <a:rPr lang="fr-FR" sz="2000" spc="-5" dirty="0" smtClean="0">
                <a:solidFill>
                  <a:srgbClr val="000098"/>
                </a:solidFill>
                <a:latin typeface="Courier New"/>
                <a:cs typeface="Courier New"/>
              </a:rPr>
              <a:t>, produit</a:t>
            </a:r>
            <a:endParaRPr lang="fr-FR" sz="2000" dirty="0" smtClean="0">
              <a:latin typeface="Courier New"/>
              <a:cs typeface="Courier New"/>
            </a:endParaRPr>
          </a:p>
          <a:p>
            <a:pPr marL="165100" marR="5080" indent="-20320">
              <a:lnSpc>
                <a:spcPct val="133500"/>
              </a:lnSpc>
              <a:tabLst>
                <a:tab pos="1536700" algn="l"/>
                <a:tab pos="4260215" algn="l"/>
                <a:tab pos="4717415" algn="l"/>
              </a:tabLst>
            </a:pPr>
            <a:r>
              <a:rPr lang="fr-FR" sz="2000" b="1" spc="-5" dirty="0" smtClean="0">
                <a:solidFill>
                  <a:srgbClr val="000098"/>
                </a:solidFill>
                <a:latin typeface="Courier New"/>
                <a:cs typeface="Courier New"/>
              </a:rPr>
              <a:t>WHERE</a:t>
            </a:r>
            <a:r>
              <a:rPr lang="fr-FR" sz="2000" b="1" spc="-5" dirty="0" smtClean="0">
                <a:solidFill>
                  <a:srgbClr val="000098"/>
                </a:solidFill>
                <a:latin typeface="Times New Roman"/>
                <a:cs typeface="Times New Roman"/>
              </a:rPr>
              <a:t>  </a:t>
            </a:r>
            <a:r>
              <a:rPr sz="2000" spc="-5" dirty="0" smtClean="0">
                <a:solidFill>
                  <a:srgbClr val="000098"/>
                </a:solidFill>
                <a:latin typeface="Courier New"/>
                <a:cs typeface="Courier New"/>
              </a:rPr>
              <a:t>produit.i</a:t>
            </a:r>
            <a:r>
              <a:rPr sz="2000" dirty="0" smtClean="0">
                <a:solidFill>
                  <a:srgbClr val="000098"/>
                </a:solidFill>
                <a:latin typeface="Courier New"/>
                <a:cs typeface="Courier New"/>
              </a:rPr>
              <a:t>d=</a:t>
            </a:r>
            <a:r>
              <a:rPr lang="fr-FR" sz="2000" dirty="0" smtClean="0">
                <a:solidFill>
                  <a:srgbClr val="000098"/>
                </a:solidFill>
                <a:latin typeface="Times New Roman"/>
                <a:cs typeface="Times New Roman"/>
              </a:rPr>
              <a:t> </a:t>
            </a:r>
            <a:r>
              <a:rPr sz="2000" spc="-5" dirty="0" err="1" smtClean="0">
                <a:solidFill>
                  <a:srgbClr val="000098"/>
                </a:solidFill>
                <a:latin typeface="Courier New"/>
                <a:cs typeface="Courier New"/>
              </a:rPr>
              <a:t>vente</a:t>
            </a:r>
            <a:r>
              <a:rPr sz="2000" dirty="0" err="1" smtClean="0">
                <a:solidFill>
                  <a:srgbClr val="000098"/>
                </a:solidFill>
                <a:latin typeface="Courier New"/>
                <a:cs typeface="Courier New"/>
              </a:rPr>
              <a:t>.</a:t>
            </a:r>
            <a:r>
              <a:rPr sz="2000" spc="-5" dirty="0" err="1" smtClean="0">
                <a:solidFill>
                  <a:srgbClr val="000098"/>
                </a:solidFill>
                <a:latin typeface="Courier New"/>
                <a:cs typeface="Courier New"/>
              </a:rPr>
              <a:t>produit_idx</a:t>
            </a:r>
            <a:r>
              <a:rPr lang="fr-FR" sz="2000" spc="-5" dirty="0" smtClean="0">
                <a:solidFill>
                  <a:srgbClr val="000098"/>
                </a:solidFill>
                <a:latin typeface="Courier New"/>
                <a:cs typeface="Courier New"/>
              </a:rPr>
              <a:t> </a:t>
            </a:r>
            <a:r>
              <a:rPr lang="fr-FR" sz="2000" b="1" spc="-5" dirty="0">
                <a:solidFill>
                  <a:srgbClr val="000098"/>
                </a:solidFill>
                <a:latin typeface="Courier New"/>
                <a:cs typeface="Courier New"/>
              </a:rPr>
              <a:t>and</a:t>
            </a:r>
            <a:r>
              <a:rPr lang="fr-FR" sz="2000" spc="-5" dirty="0">
                <a:solidFill>
                  <a:srgbClr val="000098"/>
                </a:solidFill>
                <a:latin typeface="Courier New"/>
                <a:cs typeface="Courier New"/>
              </a:rPr>
              <a:t> nom </a:t>
            </a:r>
            <a:r>
              <a:rPr lang="fr-FR" sz="2000" spc="-5" dirty="0" err="1" smtClean="0">
                <a:solidFill>
                  <a:srgbClr val="000098"/>
                </a:solidFill>
                <a:latin typeface="Courier New"/>
                <a:cs typeface="Courier New"/>
              </a:rPr>
              <a:t>like</a:t>
            </a:r>
            <a:r>
              <a:rPr lang="fr-FR" sz="2000" spc="-5" dirty="0" smtClean="0">
                <a:solidFill>
                  <a:srgbClr val="000098"/>
                </a:solidFill>
                <a:latin typeface="Courier New"/>
                <a:cs typeface="Courier New"/>
              </a:rPr>
              <a:t> </a:t>
            </a:r>
            <a:r>
              <a:rPr lang="fr-FR" sz="2000" dirty="0" smtClean="0">
                <a:solidFill>
                  <a:srgbClr val="000098"/>
                </a:solidFill>
                <a:latin typeface="Courier New"/>
                <a:cs typeface="Courier New"/>
              </a:rPr>
              <a:t>’a</a:t>
            </a:r>
            <a:r>
              <a:rPr lang="fr-FR" sz="2000" dirty="0">
                <a:solidFill>
                  <a:srgbClr val="000098"/>
                </a:solidFill>
                <a:latin typeface="Courier New"/>
                <a:cs typeface="Courier New"/>
              </a:rPr>
              <a:t>%’ </a:t>
            </a:r>
            <a:endParaRPr sz="2000" dirty="0">
              <a:latin typeface="Courier New"/>
              <a:cs typeface="Courier New"/>
            </a:endParaRPr>
          </a:p>
          <a:p>
            <a:pPr marL="12700">
              <a:spcBef>
                <a:spcPts val="800"/>
              </a:spcBef>
              <a:tabLst>
                <a:tab pos="469900" algn="l"/>
              </a:tabLst>
            </a:pPr>
            <a:r>
              <a:rPr lang="fr-FR" sz="2000" b="1" spc="-5" dirty="0" smtClean="0">
                <a:solidFill>
                  <a:srgbClr val="000098"/>
                </a:solidFill>
                <a:latin typeface="Courier New"/>
                <a:cs typeface="Courier New"/>
              </a:rPr>
              <a:t>GROUP </a:t>
            </a:r>
            <a:r>
              <a:rPr sz="2000" b="1" spc="-5" dirty="0" smtClean="0">
                <a:solidFill>
                  <a:srgbClr val="000098"/>
                </a:solidFill>
                <a:latin typeface="Courier New"/>
                <a:cs typeface="Courier New"/>
              </a:rPr>
              <a:t>B</a:t>
            </a:r>
            <a:r>
              <a:rPr sz="2000" b="1" dirty="0" smtClean="0">
                <a:solidFill>
                  <a:srgbClr val="000098"/>
                </a:solidFill>
                <a:latin typeface="Courier New"/>
                <a:cs typeface="Courier New"/>
              </a:rPr>
              <a:t>Y</a:t>
            </a:r>
            <a:r>
              <a:rPr sz="2000" b="1" dirty="0">
                <a:solidFill>
                  <a:srgbClr val="000098"/>
                </a:solidFill>
                <a:latin typeface="Times New Roman"/>
                <a:cs typeface="Times New Roman"/>
              </a:rPr>
              <a:t>	</a:t>
            </a:r>
            <a:r>
              <a:rPr sz="2000" spc="-5" dirty="0" err="1" smtClean="0">
                <a:solidFill>
                  <a:srgbClr val="000098"/>
                </a:solidFill>
                <a:latin typeface="Courier New"/>
                <a:cs typeface="Courier New"/>
              </a:rPr>
              <a:t>produit.nom</a:t>
            </a:r>
            <a:endParaRPr lang="fr-FR" sz="2000" spc="-5" dirty="0" smtClean="0">
              <a:solidFill>
                <a:srgbClr val="000098"/>
              </a:solidFill>
              <a:latin typeface="Courier New"/>
              <a:cs typeface="Courier New"/>
            </a:endParaRPr>
          </a:p>
          <a:p>
            <a:pPr marL="12700">
              <a:spcBef>
                <a:spcPts val="800"/>
              </a:spcBef>
              <a:tabLst>
                <a:tab pos="469900" algn="l"/>
              </a:tabLst>
            </a:pPr>
            <a:r>
              <a:rPr lang="fr-FR" sz="2000" b="1" spc="-5" dirty="0">
                <a:solidFill>
                  <a:srgbClr val="000098"/>
                </a:solidFill>
                <a:latin typeface="Courier New"/>
                <a:cs typeface="Courier New"/>
              </a:rPr>
              <a:t>HAVIN</a:t>
            </a:r>
            <a:r>
              <a:rPr lang="fr-FR" sz="2000" b="1" dirty="0">
                <a:solidFill>
                  <a:srgbClr val="000098"/>
                </a:solidFill>
                <a:latin typeface="Courier New"/>
                <a:cs typeface="Courier New"/>
              </a:rPr>
              <a:t>G</a:t>
            </a:r>
            <a:r>
              <a:rPr lang="fr-FR" sz="2000" b="1" dirty="0">
                <a:solidFill>
                  <a:srgbClr val="000098"/>
                </a:solidFill>
                <a:latin typeface="Times New Roman"/>
                <a:cs typeface="Times New Roman"/>
              </a:rPr>
              <a:t>	</a:t>
            </a:r>
            <a:r>
              <a:rPr lang="fr-FR" sz="2000" spc="-5" dirty="0">
                <a:solidFill>
                  <a:srgbClr val="000098"/>
                </a:solidFill>
                <a:latin typeface="Courier New"/>
                <a:cs typeface="Courier New"/>
              </a:rPr>
              <a:t>MIN(</a:t>
            </a:r>
            <a:r>
              <a:rPr lang="fr-FR" sz="2000" spc="-5" dirty="0" err="1">
                <a:solidFill>
                  <a:srgbClr val="000098"/>
                </a:solidFill>
                <a:latin typeface="Courier New"/>
                <a:cs typeface="Courier New"/>
              </a:rPr>
              <a:t>vente.q</a:t>
            </a:r>
            <a:r>
              <a:rPr lang="fr-FR" sz="2000" dirty="0" err="1">
                <a:solidFill>
                  <a:srgbClr val="000098"/>
                </a:solidFill>
                <a:latin typeface="Courier New"/>
                <a:cs typeface="Courier New"/>
              </a:rPr>
              <a:t>t</a:t>
            </a:r>
            <a:r>
              <a:rPr lang="fr-FR" sz="2000" spc="-5" dirty="0">
                <a:solidFill>
                  <a:srgbClr val="000098"/>
                </a:solidFill>
                <a:latin typeface="Courier New"/>
                <a:cs typeface="Courier New"/>
              </a:rPr>
              <a:t>)&gt;1</a:t>
            </a:r>
            <a:r>
              <a:rPr lang="fr-FR" sz="2000" spc="-5" dirty="0" smtClean="0">
                <a:solidFill>
                  <a:srgbClr val="000098"/>
                </a:solidFill>
                <a:latin typeface="Courier New"/>
                <a:cs typeface="Courier New"/>
              </a:rPr>
              <a:t>;</a:t>
            </a:r>
            <a:endParaRPr lang="fr-FR" sz="2000" dirty="0">
              <a:latin typeface="Courier New"/>
              <a:cs typeface="Courier New"/>
            </a:endParaRPr>
          </a:p>
        </p:txBody>
      </p:sp>
      <p:sp>
        <p:nvSpPr>
          <p:cNvPr id="12" name="object 2"/>
          <p:cNvSpPr txBox="1">
            <a:spLocks noGrp="1"/>
          </p:cNvSpPr>
          <p:nvPr>
            <p:ph type="title"/>
          </p:nvPr>
        </p:nvSpPr>
        <p:spPr>
          <a:xfrm>
            <a:off x="0" y="1579332"/>
            <a:ext cx="4065779" cy="400110"/>
          </a:xfrm>
          <a:prstGeom prst="rect">
            <a:avLst/>
          </a:prstGeom>
        </p:spPr>
        <p:txBody>
          <a:bodyPr vert="horz" wrap="square" lIns="0" tIns="0" rIns="0" bIns="0" rtlCol="0" anchor="ctr">
            <a:spAutoFit/>
          </a:bodyPr>
          <a:lstStyle/>
          <a:p>
            <a:pPr marL="12700">
              <a:tabLst>
                <a:tab pos="3052445" algn="l"/>
              </a:tabLst>
            </a:pPr>
            <a:r>
              <a:rPr sz="2600" b="1" dirty="0" err="1">
                <a:solidFill>
                  <a:srgbClr val="FF0000"/>
                </a:solidFill>
              </a:rPr>
              <a:t>Sélection</a:t>
            </a:r>
            <a:r>
              <a:rPr sz="2600" b="1" dirty="0">
                <a:solidFill>
                  <a:srgbClr val="FF0000"/>
                </a:solidFill>
              </a:rPr>
              <a:t> </a:t>
            </a:r>
            <a:r>
              <a:rPr sz="2600" b="1" dirty="0" smtClean="0">
                <a:solidFill>
                  <a:srgbClr val="FF0000"/>
                </a:solidFill>
              </a:rPr>
              <a:t>sur</a:t>
            </a:r>
            <a:r>
              <a:rPr lang="fr-FR" sz="2600" b="1" dirty="0" smtClean="0">
                <a:solidFill>
                  <a:srgbClr val="FF0000"/>
                </a:solidFill>
              </a:rPr>
              <a:t> </a:t>
            </a:r>
            <a:r>
              <a:rPr sz="2600" b="1" dirty="0" smtClean="0">
                <a:solidFill>
                  <a:srgbClr val="FF0000"/>
                </a:solidFill>
              </a:rPr>
              <a:t>des </a:t>
            </a:r>
            <a:r>
              <a:rPr sz="2600" b="1" dirty="0">
                <a:solidFill>
                  <a:srgbClr val="FF0000"/>
                </a:solidFill>
              </a:rPr>
              <a:t>groupes</a:t>
            </a:r>
          </a:p>
        </p:txBody>
      </p:sp>
      <p:sp>
        <p:nvSpPr>
          <p:cNvPr id="13"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6" name="Rectangle 2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7" name="ZoneTexte 26"/>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8" name="object 6"/>
          <p:cNvSpPr txBox="1"/>
          <p:nvPr/>
        </p:nvSpPr>
        <p:spPr>
          <a:xfrm>
            <a:off x="3710843" y="1156476"/>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smtClean="0">
                <a:solidFill>
                  <a:srgbClr val="00279E"/>
                </a:solidFill>
                <a:latin typeface="Times New Roman"/>
                <a:cs typeface="Times New Roman"/>
              </a:rPr>
              <a:t>Regroupement </a:t>
            </a:r>
            <a:r>
              <a:rPr lang="fr-FR" sz="2400" b="1" dirty="0" err="1" smtClean="0">
                <a:solidFill>
                  <a:srgbClr val="00279E"/>
                </a:solidFill>
                <a:latin typeface="Times New Roman"/>
                <a:cs typeface="Times New Roman"/>
              </a:rPr>
              <a:t>Having</a:t>
            </a:r>
            <a:r>
              <a:rPr lang="fr-FR" sz="2400" b="1" dirty="0" smtClean="0">
                <a:solidFill>
                  <a:srgbClr val="00279E"/>
                </a:solidFill>
                <a:latin typeface="Times New Roman"/>
                <a:cs typeface="Times New Roman"/>
              </a:rPr>
              <a:t> </a:t>
            </a:r>
            <a:endParaRPr lang="fr-FR" sz="2400" b="1" dirty="0">
              <a:latin typeface="Times New Roman"/>
              <a:cs typeface="Times New Roman"/>
            </a:endParaRPr>
          </a:p>
        </p:txBody>
      </p:sp>
      <p:sp>
        <p:nvSpPr>
          <p:cNvPr id="29" name="Rectangle 28"/>
          <p:cNvSpPr/>
          <p:nvPr/>
        </p:nvSpPr>
        <p:spPr>
          <a:xfrm>
            <a:off x="554636" y="4020073"/>
            <a:ext cx="11048811" cy="400110"/>
          </a:xfrm>
          <a:prstGeom prst="rect">
            <a:avLst/>
          </a:prstGeom>
        </p:spPr>
        <p:txBody>
          <a:bodyPr wrap="square">
            <a:spAutoFit/>
          </a:bodyPr>
          <a:lstStyle/>
          <a:p>
            <a:pPr marL="1384300" lvl="3" indent="-1384300"/>
            <a:r>
              <a:rPr lang="fr-FR" sz="2000" b="1" spc="-25" dirty="0">
                <a:solidFill>
                  <a:srgbClr val="002060"/>
                </a:solidFill>
                <a:latin typeface="Courier New"/>
                <a:cs typeface="Courier New"/>
              </a:rPr>
              <a:t>Produit</a:t>
            </a:r>
            <a:r>
              <a:rPr lang="fr-FR" sz="2000" b="1" spc="-5" dirty="0">
                <a:solidFill>
                  <a:srgbClr val="002060"/>
                </a:solidFill>
                <a:latin typeface="Courier New"/>
                <a:cs typeface="Courier New"/>
              </a:rPr>
              <a:t>( </a:t>
            </a:r>
            <a:r>
              <a:rPr lang="fr-FR" sz="2000" b="1" u="sng" spc="-5" dirty="0">
                <a:solidFill>
                  <a:srgbClr val="002060"/>
                </a:solidFill>
                <a:latin typeface="Courier New"/>
                <a:cs typeface="Courier New"/>
              </a:rPr>
              <a:t>id</a:t>
            </a:r>
            <a:r>
              <a:rPr lang="fr-FR" sz="2000" b="1" spc="-5" dirty="0">
                <a:solidFill>
                  <a:srgbClr val="002060"/>
                </a:solidFill>
                <a:latin typeface="Courier New"/>
                <a:cs typeface="Courier New"/>
              </a:rPr>
              <a:t>, </a:t>
            </a:r>
            <a:r>
              <a:rPr lang="fr-FR" sz="2000" spc="-5" dirty="0">
                <a:solidFill>
                  <a:srgbClr val="002060"/>
                </a:solidFill>
                <a:latin typeface="Courier New"/>
                <a:cs typeface="Courier New"/>
              </a:rPr>
              <a:t>nom, prix</a:t>
            </a:r>
            <a:r>
              <a:rPr lang="fr-FR" sz="2000" spc="-5" dirty="0" smtClean="0">
                <a:solidFill>
                  <a:srgbClr val="002060"/>
                </a:solidFill>
                <a:latin typeface="Courier New"/>
                <a:cs typeface="Courier New"/>
              </a:rPr>
              <a:t>,…) -- </a:t>
            </a:r>
            <a:r>
              <a:rPr lang="fr-FR" sz="2000" b="1" spc="-5" dirty="0" smtClean="0">
                <a:solidFill>
                  <a:srgbClr val="002060"/>
                </a:solidFill>
                <a:latin typeface="Courier New"/>
                <a:cs typeface="Courier New"/>
              </a:rPr>
              <a:t>ven</a:t>
            </a:r>
            <a:r>
              <a:rPr lang="fr-FR" sz="2000" b="1" spc="-20" dirty="0" smtClean="0">
                <a:solidFill>
                  <a:srgbClr val="002060"/>
                </a:solidFill>
                <a:latin typeface="Courier New"/>
                <a:cs typeface="Courier New"/>
              </a:rPr>
              <a:t>te</a:t>
            </a:r>
            <a:r>
              <a:rPr lang="fr-FR" sz="2000" b="1" spc="-5" dirty="0">
                <a:solidFill>
                  <a:srgbClr val="002060"/>
                </a:solidFill>
                <a:latin typeface="Courier New"/>
                <a:cs typeface="Courier New"/>
              </a:rPr>
              <a:t>( </a:t>
            </a:r>
            <a:r>
              <a:rPr lang="fr-FR" sz="2000" b="1" u="sng" spc="-5" dirty="0" err="1">
                <a:solidFill>
                  <a:srgbClr val="002060"/>
                </a:solidFill>
                <a:latin typeface="Courier New"/>
                <a:cs typeface="Courier New"/>
              </a:rPr>
              <a:t>id_vente</a:t>
            </a:r>
            <a:r>
              <a:rPr lang="fr-FR" sz="2000" b="1" spc="-5" dirty="0">
                <a:solidFill>
                  <a:srgbClr val="002060"/>
                </a:solidFill>
                <a:latin typeface="Courier New"/>
                <a:cs typeface="Courier New"/>
              </a:rPr>
              <a:t>,</a:t>
            </a:r>
            <a:r>
              <a:rPr lang="fr-FR" sz="2000" spc="-5" dirty="0">
                <a:solidFill>
                  <a:srgbClr val="002060"/>
                </a:solidFill>
                <a:latin typeface="Courier New"/>
                <a:cs typeface="Courier New"/>
              </a:rPr>
              <a:t> </a:t>
            </a:r>
            <a:r>
              <a:rPr lang="fr-FR" sz="2000" b="1" spc="-5" dirty="0" err="1">
                <a:solidFill>
                  <a:srgbClr val="002060"/>
                </a:solidFill>
                <a:latin typeface="Courier New"/>
                <a:cs typeface="Courier New"/>
              </a:rPr>
              <a:t>pro</a:t>
            </a:r>
            <a:r>
              <a:rPr lang="fr-FR" sz="2000" b="1" spc="-20" dirty="0" err="1">
                <a:solidFill>
                  <a:srgbClr val="002060"/>
                </a:solidFill>
                <a:latin typeface="Courier New"/>
                <a:cs typeface="Courier New"/>
              </a:rPr>
              <a:t>d</a:t>
            </a:r>
            <a:r>
              <a:rPr lang="fr-FR" sz="2000" b="1" spc="-5" dirty="0" err="1">
                <a:solidFill>
                  <a:srgbClr val="002060"/>
                </a:solidFill>
                <a:latin typeface="Courier New"/>
                <a:cs typeface="Courier New"/>
              </a:rPr>
              <a:t>uit</a:t>
            </a:r>
            <a:r>
              <a:rPr lang="fr-FR" sz="2000" b="1" spc="-20" dirty="0" err="1">
                <a:solidFill>
                  <a:srgbClr val="002060"/>
                </a:solidFill>
                <a:latin typeface="Courier New"/>
                <a:cs typeface="Courier New"/>
              </a:rPr>
              <a:t>_</a:t>
            </a:r>
            <a:r>
              <a:rPr lang="fr-FR" sz="2000" b="1" spc="-5" dirty="0" err="1">
                <a:solidFill>
                  <a:srgbClr val="002060"/>
                </a:solidFill>
                <a:latin typeface="Courier New"/>
                <a:cs typeface="Courier New"/>
              </a:rPr>
              <a:t>idx</a:t>
            </a:r>
            <a:r>
              <a:rPr lang="fr-FR" sz="2000" spc="-5" dirty="0">
                <a:solidFill>
                  <a:srgbClr val="002060"/>
                </a:solidFill>
                <a:latin typeface="Courier New"/>
                <a:cs typeface="Courier New"/>
              </a:rPr>
              <a:t>*,</a:t>
            </a:r>
            <a:r>
              <a:rPr lang="fr-FR" sz="2000" b="1" spc="-5" dirty="0">
                <a:solidFill>
                  <a:srgbClr val="002060"/>
                </a:solidFill>
                <a:latin typeface="Courier New"/>
                <a:cs typeface="Courier New"/>
              </a:rPr>
              <a:t> </a:t>
            </a:r>
            <a:r>
              <a:rPr lang="fr-FR" sz="2000" spc="-5" dirty="0" err="1">
                <a:solidFill>
                  <a:srgbClr val="002060"/>
                </a:solidFill>
                <a:latin typeface="Courier New"/>
                <a:cs typeface="Courier New"/>
              </a:rPr>
              <a:t>qt</a:t>
            </a:r>
            <a:r>
              <a:rPr lang="fr-FR" sz="2000" spc="-5" dirty="0">
                <a:solidFill>
                  <a:srgbClr val="002060"/>
                </a:solidFill>
                <a:latin typeface="Courier New"/>
                <a:cs typeface="Courier New"/>
              </a:rPr>
              <a:t>, …,…)</a:t>
            </a:r>
            <a:endParaRPr lang="fr-FR" sz="2000" dirty="0">
              <a:solidFill>
                <a:srgbClr val="002060"/>
              </a:solidFill>
            </a:endParaRPr>
          </a:p>
        </p:txBody>
      </p:sp>
    </p:spTree>
    <p:extLst>
      <p:ext uri="{BB962C8B-B14F-4D97-AF65-F5344CB8AC3E}">
        <p14:creationId xmlns:p14="http://schemas.microsoft.com/office/powerpoint/2010/main" val="1189001188"/>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76781" y="4145920"/>
            <a:ext cx="9791219" cy="1505540"/>
          </a:xfrm>
          <a:prstGeom prst="rect">
            <a:avLst/>
          </a:prstGeom>
        </p:spPr>
        <p:txBody>
          <a:bodyPr vert="horz" wrap="square" lIns="0" tIns="0" rIns="0" bIns="0" rtlCol="0">
            <a:spAutoFit/>
          </a:bodyPr>
          <a:lstStyle/>
          <a:p>
            <a:pPr marL="355600" indent="-342900">
              <a:buClr>
                <a:srgbClr val="000098"/>
              </a:buClr>
              <a:buFont typeface="Times New Roman"/>
              <a:buChar char="•"/>
              <a:tabLst>
                <a:tab pos="356235" algn="l"/>
              </a:tabLst>
            </a:pPr>
            <a:r>
              <a:rPr sz="2400" spc="-5" dirty="0" err="1">
                <a:solidFill>
                  <a:srgbClr val="D93090"/>
                </a:solidFill>
                <a:latin typeface="Times New Roman"/>
                <a:cs typeface="Times New Roman"/>
              </a:rPr>
              <a:t>Vi</a:t>
            </a:r>
            <a:r>
              <a:rPr sz="2400" spc="-10" dirty="0" err="1">
                <a:solidFill>
                  <a:srgbClr val="D93090"/>
                </a:solidFill>
                <a:latin typeface="Times New Roman"/>
                <a:cs typeface="Times New Roman"/>
              </a:rPr>
              <a:t>ll</a:t>
            </a:r>
            <a:r>
              <a:rPr sz="2400" dirty="0" err="1">
                <a:solidFill>
                  <a:srgbClr val="D93090"/>
                </a:solidFill>
                <a:latin typeface="Times New Roman"/>
                <a:cs typeface="Times New Roman"/>
              </a:rPr>
              <a:t>es</a:t>
            </a:r>
            <a:r>
              <a:rPr sz="2400" spc="-25" dirty="0">
                <a:solidFill>
                  <a:srgbClr val="D93090"/>
                </a:solidFill>
                <a:latin typeface="Times New Roman"/>
                <a:cs typeface="Times New Roman"/>
              </a:rPr>
              <a:t> </a:t>
            </a:r>
            <a:r>
              <a:rPr sz="2400" dirty="0">
                <a:solidFill>
                  <a:srgbClr val="D93090"/>
                </a:solidFill>
                <a:latin typeface="Times New Roman"/>
                <a:cs typeface="Times New Roman"/>
              </a:rPr>
              <a:t>d</a:t>
            </a:r>
            <a:r>
              <a:rPr sz="2400" spc="-10" dirty="0">
                <a:solidFill>
                  <a:srgbClr val="D93090"/>
                </a:solidFill>
                <a:latin typeface="Times New Roman"/>
                <a:cs typeface="Times New Roman"/>
              </a:rPr>
              <a:t>a</a:t>
            </a:r>
            <a:r>
              <a:rPr sz="2400" dirty="0">
                <a:solidFill>
                  <a:srgbClr val="D93090"/>
                </a:solidFill>
                <a:latin typeface="Times New Roman"/>
                <a:cs typeface="Times New Roman"/>
              </a:rPr>
              <a:t>ns l</a:t>
            </a:r>
            <a:r>
              <a:rPr sz="2400" spc="-15" dirty="0">
                <a:solidFill>
                  <a:srgbClr val="D93090"/>
                </a:solidFill>
                <a:latin typeface="Times New Roman"/>
                <a:cs typeface="Times New Roman"/>
              </a:rPr>
              <a:t>e</a:t>
            </a:r>
            <a:r>
              <a:rPr sz="2400" spc="-5" dirty="0">
                <a:solidFill>
                  <a:srgbClr val="D93090"/>
                </a:solidFill>
                <a:latin typeface="Times New Roman"/>
                <a:cs typeface="Times New Roman"/>
              </a:rPr>
              <a:t>sque</a:t>
            </a:r>
            <a:r>
              <a:rPr sz="2400" spc="-10" dirty="0">
                <a:solidFill>
                  <a:srgbClr val="D93090"/>
                </a:solidFill>
                <a:latin typeface="Times New Roman"/>
                <a:cs typeface="Times New Roman"/>
              </a:rPr>
              <a:t>ll</a:t>
            </a:r>
            <a:r>
              <a:rPr sz="2400" dirty="0">
                <a:solidFill>
                  <a:srgbClr val="D93090"/>
                </a:solidFill>
                <a:latin typeface="Times New Roman"/>
                <a:cs typeface="Times New Roman"/>
              </a:rPr>
              <a:t>es</a:t>
            </a:r>
            <a:r>
              <a:rPr sz="2400" spc="15" dirty="0">
                <a:solidFill>
                  <a:srgbClr val="D93090"/>
                </a:solidFill>
                <a:latin typeface="Times New Roman"/>
                <a:cs typeface="Times New Roman"/>
              </a:rPr>
              <a:t> </a:t>
            </a:r>
            <a:r>
              <a:rPr sz="2400" dirty="0">
                <a:solidFill>
                  <a:srgbClr val="D93090"/>
                </a:solidFill>
                <a:latin typeface="Times New Roman"/>
                <a:cs typeface="Times New Roman"/>
              </a:rPr>
              <a:t>h</a:t>
            </a:r>
            <a:r>
              <a:rPr sz="2400" spc="-10" dirty="0">
                <a:solidFill>
                  <a:srgbClr val="D93090"/>
                </a:solidFill>
                <a:latin typeface="Times New Roman"/>
                <a:cs typeface="Times New Roman"/>
              </a:rPr>
              <a:t>a</a:t>
            </a:r>
            <a:r>
              <a:rPr sz="2400" dirty="0">
                <a:solidFill>
                  <a:srgbClr val="D93090"/>
                </a:solidFill>
                <a:latin typeface="Times New Roman"/>
                <a:cs typeface="Times New Roman"/>
              </a:rPr>
              <a:t>b</a:t>
            </a:r>
            <a:r>
              <a:rPr sz="2400" spc="-10" dirty="0">
                <a:solidFill>
                  <a:srgbClr val="D93090"/>
                </a:solidFill>
                <a:latin typeface="Times New Roman"/>
                <a:cs typeface="Times New Roman"/>
              </a:rPr>
              <a:t>it</a:t>
            </a:r>
            <a:r>
              <a:rPr sz="2400" dirty="0">
                <a:solidFill>
                  <a:srgbClr val="D93090"/>
                </a:solidFill>
                <a:latin typeface="Times New Roman"/>
                <a:cs typeface="Times New Roman"/>
              </a:rPr>
              <a:t>e</a:t>
            </a:r>
            <a:r>
              <a:rPr sz="2400" spc="-10" dirty="0">
                <a:solidFill>
                  <a:srgbClr val="D93090"/>
                </a:solidFill>
                <a:latin typeface="Times New Roman"/>
                <a:cs typeface="Times New Roman"/>
              </a:rPr>
              <a:t>n</a:t>
            </a:r>
            <a:r>
              <a:rPr sz="2400" dirty="0">
                <a:solidFill>
                  <a:srgbClr val="D93090"/>
                </a:solidFill>
                <a:latin typeface="Times New Roman"/>
                <a:cs typeface="Times New Roman"/>
              </a:rPr>
              <a:t>t</a:t>
            </a:r>
            <a:r>
              <a:rPr sz="2400" spc="-10" dirty="0">
                <a:solidFill>
                  <a:srgbClr val="D93090"/>
                </a:solidFill>
                <a:latin typeface="Times New Roman"/>
                <a:cs typeface="Times New Roman"/>
              </a:rPr>
              <a:t> </a:t>
            </a:r>
            <a:r>
              <a:rPr sz="2400" dirty="0">
                <a:solidFill>
                  <a:srgbClr val="D93090"/>
                </a:solidFill>
                <a:latin typeface="Times New Roman"/>
                <a:cs typeface="Times New Roman"/>
              </a:rPr>
              <a:t>p</a:t>
            </a:r>
            <a:r>
              <a:rPr sz="2400" spc="-10" dirty="0">
                <a:solidFill>
                  <a:srgbClr val="D93090"/>
                </a:solidFill>
                <a:latin typeface="Times New Roman"/>
                <a:cs typeface="Times New Roman"/>
              </a:rPr>
              <a:t>l</a:t>
            </a:r>
            <a:r>
              <a:rPr sz="2400" dirty="0">
                <a:solidFill>
                  <a:srgbClr val="D93090"/>
                </a:solidFill>
                <a:latin typeface="Times New Roman"/>
                <a:cs typeface="Times New Roman"/>
              </a:rPr>
              <a:t>us de</a:t>
            </a:r>
            <a:r>
              <a:rPr sz="2400" spc="10" dirty="0">
                <a:solidFill>
                  <a:srgbClr val="D93090"/>
                </a:solidFill>
                <a:latin typeface="Times New Roman"/>
                <a:cs typeface="Times New Roman"/>
              </a:rPr>
              <a:t> </a:t>
            </a:r>
            <a:r>
              <a:rPr sz="2400" dirty="0">
                <a:solidFill>
                  <a:srgbClr val="D93090"/>
                </a:solidFill>
                <a:latin typeface="Times New Roman"/>
                <a:cs typeface="Times New Roman"/>
              </a:rPr>
              <a:t>2 </a:t>
            </a:r>
            <a:r>
              <a:rPr sz="2400" spc="-10" dirty="0">
                <a:solidFill>
                  <a:srgbClr val="D93090"/>
                </a:solidFill>
                <a:latin typeface="Times New Roman"/>
                <a:cs typeface="Times New Roman"/>
              </a:rPr>
              <a:t>e</a:t>
            </a:r>
            <a:r>
              <a:rPr sz="2400" spc="-30" dirty="0">
                <a:solidFill>
                  <a:srgbClr val="D93090"/>
                </a:solidFill>
                <a:latin typeface="Times New Roman"/>
                <a:cs typeface="Times New Roman"/>
              </a:rPr>
              <a:t>m</a:t>
            </a:r>
            <a:r>
              <a:rPr sz="2400" dirty="0">
                <a:solidFill>
                  <a:srgbClr val="D93090"/>
                </a:solidFill>
                <a:latin typeface="Times New Roman"/>
                <a:cs typeface="Times New Roman"/>
              </a:rPr>
              <a:t>p</a:t>
            </a:r>
            <a:r>
              <a:rPr sz="2400" spc="-10" dirty="0">
                <a:solidFill>
                  <a:srgbClr val="D93090"/>
                </a:solidFill>
                <a:latin typeface="Times New Roman"/>
                <a:cs typeface="Times New Roman"/>
              </a:rPr>
              <a:t>l</a:t>
            </a:r>
            <a:r>
              <a:rPr sz="2400" dirty="0">
                <a:solidFill>
                  <a:srgbClr val="D93090"/>
                </a:solidFill>
                <a:latin typeface="Times New Roman"/>
                <a:cs typeface="Times New Roman"/>
              </a:rPr>
              <a:t>o</a:t>
            </a:r>
            <a:r>
              <a:rPr sz="2400" spc="-65" dirty="0">
                <a:solidFill>
                  <a:srgbClr val="D93090"/>
                </a:solidFill>
                <a:latin typeface="Times New Roman"/>
                <a:cs typeface="Times New Roman"/>
              </a:rPr>
              <a:t>y</a:t>
            </a:r>
            <a:r>
              <a:rPr sz="2400" dirty="0">
                <a:solidFill>
                  <a:srgbClr val="D93090"/>
                </a:solidFill>
                <a:latin typeface="Times New Roman"/>
                <a:cs typeface="Times New Roman"/>
              </a:rPr>
              <a:t>és?</a:t>
            </a:r>
            <a:endParaRPr sz="2400" dirty="0">
              <a:latin typeface="Times New Roman"/>
              <a:cs typeface="Times New Roman"/>
            </a:endParaRPr>
          </a:p>
          <a:p>
            <a:pPr marL="462280" marR="4680585">
              <a:lnSpc>
                <a:spcPts val="2860"/>
              </a:lnSpc>
              <a:spcBef>
                <a:spcPts val="150"/>
              </a:spcBef>
              <a:tabLst>
                <a:tab pos="1282700" algn="l"/>
                <a:tab pos="1811020" algn="l"/>
              </a:tabLst>
            </a:pPr>
            <a:r>
              <a:rPr b="1" spc="-5" dirty="0">
                <a:solidFill>
                  <a:srgbClr val="000098"/>
                </a:solidFill>
                <a:latin typeface="Courier New"/>
                <a:cs typeface="Courier New"/>
              </a:rPr>
              <a:t>SELEC</a:t>
            </a:r>
            <a:r>
              <a:rPr b="1" dirty="0">
                <a:solidFill>
                  <a:srgbClr val="000098"/>
                </a:solidFill>
                <a:latin typeface="Courier New"/>
                <a:cs typeface="Courier New"/>
              </a:rPr>
              <a:t>T</a:t>
            </a:r>
            <a:r>
              <a:rPr b="1" spc="145" dirty="0">
                <a:solidFill>
                  <a:srgbClr val="000098"/>
                </a:solidFill>
                <a:latin typeface="Times New Roman"/>
                <a:cs typeface="Times New Roman"/>
              </a:rPr>
              <a:t> </a:t>
            </a:r>
            <a:r>
              <a:rPr spc="-5" dirty="0">
                <a:solidFill>
                  <a:srgbClr val="000098"/>
                </a:solidFill>
                <a:latin typeface="Courier New"/>
                <a:cs typeface="Courier New"/>
              </a:rPr>
              <a:t>City</a:t>
            </a:r>
            <a:r>
              <a:rPr spc="-5" dirty="0">
                <a:solidFill>
                  <a:srgbClr val="000098"/>
                </a:solidFill>
                <a:latin typeface="Times New Roman"/>
                <a:cs typeface="Times New Roman"/>
              </a:rPr>
              <a:t> </a:t>
            </a:r>
            <a:r>
              <a:rPr b="1" spc="-5" dirty="0">
                <a:solidFill>
                  <a:srgbClr val="000098"/>
                </a:solidFill>
                <a:latin typeface="Courier New"/>
                <a:cs typeface="Courier New"/>
              </a:rPr>
              <a:t>FRO</a:t>
            </a:r>
            <a:r>
              <a:rPr b="1" dirty="0">
                <a:solidFill>
                  <a:srgbClr val="000098"/>
                </a:solidFill>
                <a:latin typeface="Courier New"/>
                <a:cs typeface="Courier New"/>
              </a:rPr>
              <a:t>M</a:t>
            </a:r>
            <a:r>
              <a:rPr b="1" dirty="0">
                <a:solidFill>
                  <a:srgbClr val="000098"/>
                </a:solidFill>
                <a:latin typeface="Times New Roman"/>
                <a:cs typeface="Times New Roman"/>
              </a:rPr>
              <a:t>	</a:t>
            </a:r>
            <a:r>
              <a:rPr b="1" spc="165" dirty="0">
                <a:solidFill>
                  <a:srgbClr val="000098"/>
                </a:solidFill>
                <a:latin typeface="Times New Roman"/>
                <a:cs typeface="Times New Roman"/>
              </a:rPr>
              <a:t> </a:t>
            </a:r>
            <a:r>
              <a:rPr spc="-5" dirty="0" err="1">
                <a:solidFill>
                  <a:srgbClr val="000098"/>
                </a:solidFill>
                <a:latin typeface="Courier New"/>
                <a:cs typeface="Courier New"/>
              </a:rPr>
              <a:t>Emp</a:t>
            </a:r>
            <a:r>
              <a:rPr spc="-5" dirty="0">
                <a:solidFill>
                  <a:srgbClr val="000098"/>
                </a:solidFill>
                <a:latin typeface="Times New Roman"/>
                <a:cs typeface="Times New Roman"/>
              </a:rPr>
              <a:t> </a:t>
            </a:r>
            <a:endParaRPr lang="fr-FR" spc="-5" dirty="0" smtClean="0">
              <a:solidFill>
                <a:srgbClr val="000098"/>
              </a:solidFill>
              <a:latin typeface="Times New Roman"/>
              <a:cs typeface="Times New Roman"/>
            </a:endParaRPr>
          </a:p>
          <a:p>
            <a:pPr marL="462280" marR="4680585">
              <a:lnSpc>
                <a:spcPts val="2860"/>
              </a:lnSpc>
              <a:spcBef>
                <a:spcPts val="150"/>
              </a:spcBef>
              <a:tabLst>
                <a:tab pos="1282700" algn="l"/>
                <a:tab pos="1811020" algn="l"/>
              </a:tabLst>
            </a:pPr>
            <a:r>
              <a:rPr b="1" spc="-5" dirty="0" smtClean="0">
                <a:solidFill>
                  <a:srgbClr val="000098"/>
                </a:solidFill>
                <a:latin typeface="Courier New"/>
                <a:cs typeface="Courier New"/>
              </a:rPr>
              <a:t>GROU</a:t>
            </a:r>
            <a:r>
              <a:rPr b="1" dirty="0" smtClean="0">
                <a:solidFill>
                  <a:srgbClr val="000098"/>
                </a:solidFill>
                <a:latin typeface="Courier New"/>
                <a:cs typeface="Courier New"/>
              </a:rPr>
              <a:t>P</a:t>
            </a:r>
            <a:r>
              <a:rPr b="1" dirty="0">
                <a:solidFill>
                  <a:srgbClr val="000098"/>
                </a:solidFill>
                <a:latin typeface="Times New Roman"/>
                <a:cs typeface="Times New Roman"/>
              </a:rPr>
              <a:t>	</a:t>
            </a:r>
            <a:r>
              <a:rPr b="1" spc="-5" dirty="0">
                <a:solidFill>
                  <a:srgbClr val="000098"/>
                </a:solidFill>
                <a:latin typeface="Courier New"/>
                <a:cs typeface="Courier New"/>
              </a:rPr>
              <a:t>B</a:t>
            </a:r>
            <a:r>
              <a:rPr b="1" dirty="0">
                <a:solidFill>
                  <a:srgbClr val="000098"/>
                </a:solidFill>
                <a:latin typeface="Courier New"/>
                <a:cs typeface="Courier New"/>
              </a:rPr>
              <a:t>Y</a:t>
            </a:r>
            <a:r>
              <a:rPr b="1" dirty="0">
                <a:solidFill>
                  <a:srgbClr val="000098"/>
                </a:solidFill>
                <a:latin typeface="Times New Roman"/>
                <a:cs typeface="Times New Roman"/>
              </a:rPr>
              <a:t>	</a:t>
            </a:r>
            <a:r>
              <a:rPr spc="-5" dirty="0">
                <a:solidFill>
                  <a:srgbClr val="000098"/>
                </a:solidFill>
                <a:latin typeface="Courier New"/>
                <a:cs typeface="Courier New"/>
              </a:rPr>
              <a:t>City</a:t>
            </a:r>
            <a:endParaRPr dirty="0">
              <a:latin typeface="Courier New"/>
              <a:cs typeface="Courier New"/>
            </a:endParaRPr>
          </a:p>
          <a:p>
            <a:pPr marL="462280">
              <a:spcBef>
                <a:spcPts val="470"/>
              </a:spcBef>
              <a:tabLst>
                <a:tab pos="2865755" algn="l"/>
                <a:tab pos="3140075" algn="l"/>
              </a:tabLst>
            </a:pPr>
            <a:r>
              <a:rPr b="1" spc="-5" dirty="0">
                <a:solidFill>
                  <a:srgbClr val="000098"/>
                </a:solidFill>
                <a:latin typeface="Courier New"/>
                <a:cs typeface="Courier New"/>
              </a:rPr>
              <a:t>HAVIN</a:t>
            </a:r>
            <a:r>
              <a:rPr b="1" dirty="0">
                <a:solidFill>
                  <a:srgbClr val="000098"/>
                </a:solidFill>
                <a:latin typeface="Courier New"/>
                <a:cs typeface="Courier New"/>
              </a:rPr>
              <a:t>G</a:t>
            </a:r>
            <a:r>
              <a:rPr b="1" spc="145" dirty="0">
                <a:solidFill>
                  <a:srgbClr val="000098"/>
                </a:solidFill>
                <a:latin typeface="Times New Roman"/>
                <a:cs typeface="Times New Roman"/>
              </a:rPr>
              <a:t> </a:t>
            </a:r>
            <a:r>
              <a:rPr b="1" spc="-5" dirty="0">
                <a:solidFill>
                  <a:srgbClr val="000098"/>
                </a:solidFill>
                <a:latin typeface="Courier New"/>
                <a:cs typeface="Courier New"/>
              </a:rPr>
              <a:t>COUN</a:t>
            </a:r>
            <a:r>
              <a:rPr b="1" dirty="0">
                <a:solidFill>
                  <a:srgbClr val="000098"/>
                </a:solidFill>
                <a:latin typeface="Courier New"/>
                <a:cs typeface="Courier New"/>
              </a:rPr>
              <a:t>T</a:t>
            </a:r>
            <a:r>
              <a:rPr spc="-20" dirty="0">
                <a:solidFill>
                  <a:srgbClr val="000098"/>
                </a:solidFill>
                <a:latin typeface="Courier New"/>
                <a:cs typeface="Courier New"/>
              </a:rPr>
              <a:t>(</a:t>
            </a:r>
            <a:r>
              <a:rPr spc="-5" dirty="0">
                <a:solidFill>
                  <a:srgbClr val="000098"/>
                </a:solidFill>
                <a:latin typeface="Courier New"/>
                <a:cs typeface="Courier New"/>
              </a:rPr>
              <a:t>ENO</a:t>
            </a:r>
            <a:r>
              <a:rPr dirty="0">
                <a:solidFill>
                  <a:srgbClr val="000098"/>
                </a:solidFill>
                <a:latin typeface="Courier New"/>
                <a:cs typeface="Courier New"/>
              </a:rPr>
              <a:t>)</a:t>
            </a:r>
            <a:r>
              <a:rPr dirty="0">
                <a:solidFill>
                  <a:srgbClr val="000098"/>
                </a:solidFill>
                <a:latin typeface="Times New Roman"/>
                <a:cs typeface="Times New Roman"/>
              </a:rPr>
              <a:t>	</a:t>
            </a:r>
            <a:r>
              <a:rPr dirty="0">
                <a:solidFill>
                  <a:srgbClr val="000098"/>
                </a:solidFill>
                <a:latin typeface="Courier New"/>
                <a:cs typeface="Courier New"/>
              </a:rPr>
              <a:t>&gt;</a:t>
            </a:r>
            <a:r>
              <a:rPr dirty="0">
                <a:solidFill>
                  <a:srgbClr val="000098"/>
                </a:solidFill>
                <a:latin typeface="Times New Roman"/>
                <a:cs typeface="Times New Roman"/>
              </a:rPr>
              <a:t>	</a:t>
            </a:r>
            <a:r>
              <a:rPr spc="-20" dirty="0">
                <a:solidFill>
                  <a:srgbClr val="000098"/>
                </a:solidFill>
                <a:latin typeface="Courier New"/>
                <a:cs typeface="Courier New"/>
              </a:rPr>
              <a:t>2</a:t>
            </a:r>
            <a:r>
              <a:rPr dirty="0" smtClean="0">
                <a:solidFill>
                  <a:srgbClr val="000098"/>
                </a:solidFill>
                <a:latin typeface="Courier New"/>
                <a:cs typeface="Courier New"/>
              </a:rPr>
              <a:t>;</a:t>
            </a:r>
            <a:endParaRPr dirty="0">
              <a:latin typeface="Times New Roman"/>
              <a:cs typeface="Times New Roman"/>
            </a:endParaRPr>
          </a:p>
        </p:txBody>
      </p:sp>
      <p:sp>
        <p:nvSpPr>
          <p:cNvPr id="4" name="object 4"/>
          <p:cNvSpPr txBox="1"/>
          <p:nvPr/>
        </p:nvSpPr>
        <p:spPr>
          <a:xfrm>
            <a:off x="788053" y="2839451"/>
            <a:ext cx="3168015" cy="589905"/>
          </a:xfrm>
          <a:prstGeom prst="rect">
            <a:avLst/>
          </a:prstGeom>
        </p:spPr>
        <p:txBody>
          <a:bodyPr vert="horz" wrap="square" lIns="0" tIns="0" rIns="0" bIns="0" rtlCol="0">
            <a:spAutoFit/>
          </a:bodyPr>
          <a:lstStyle/>
          <a:p>
            <a:pPr marL="12700">
              <a:lnSpc>
                <a:spcPts val="2330"/>
              </a:lnSpc>
            </a:pPr>
            <a:r>
              <a:rPr sz="2000" b="1" dirty="0">
                <a:latin typeface="Times New Roman"/>
                <a:cs typeface="Times New Roman"/>
              </a:rPr>
              <a:t>E</a:t>
            </a:r>
            <a:r>
              <a:rPr sz="2000" b="1" spc="-20" dirty="0">
                <a:latin typeface="Times New Roman"/>
                <a:cs typeface="Times New Roman"/>
              </a:rPr>
              <a:t>m</a:t>
            </a:r>
            <a:r>
              <a:rPr sz="2000" b="1" dirty="0">
                <a:latin typeface="Times New Roman"/>
                <a:cs typeface="Times New Roman"/>
              </a:rPr>
              <a:t>p</a:t>
            </a:r>
            <a:r>
              <a:rPr sz="2000" b="1" spc="5" dirty="0">
                <a:latin typeface="Times New Roman"/>
                <a:cs typeface="Times New Roman"/>
              </a:rPr>
              <a:t> </a:t>
            </a:r>
            <a:r>
              <a:rPr sz="2000" spc="-10" dirty="0">
                <a:latin typeface="Times New Roman"/>
                <a:cs typeface="Times New Roman"/>
              </a:rPr>
              <a:t>(</a:t>
            </a:r>
            <a:r>
              <a:rPr sz="2000" u="heavy" dirty="0">
                <a:latin typeface="Times New Roman"/>
                <a:cs typeface="Times New Roman"/>
              </a:rPr>
              <a:t>Eno</a:t>
            </a:r>
            <a:r>
              <a:rPr sz="2000" dirty="0">
                <a:latin typeface="Times New Roman"/>
                <a:cs typeface="Times New Roman"/>
              </a:rPr>
              <a:t>, En</a:t>
            </a:r>
            <a:r>
              <a:rPr sz="2000" spc="-10" dirty="0">
                <a:latin typeface="Times New Roman"/>
                <a:cs typeface="Times New Roman"/>
              </a:rPr>
              <a:t>a</a:t>
            </a:r>
            <a:r>
              <a:rPr sz="2000" dirty="0">
                <a:latin typeface="Times New Roman"/>
                <a:cs typeface="Times New Roman"/>
              </a:rPr>
              <a:t>me,</a:t>
            </a:r>
            <a:r>
              <a:rPr sz="2000" spc="-25" dirty="0">
                <a:latin typeface="Times New Roman"/>
                <a:cs typeface="Times New Roman"/>
              </a:rPr>
              <a:t> </a:t>
            </a:r>
            <a:r>
              <a:rPr sz="2000" spc="-85" dirty="0">
                <a:latin typeface="Times New Roman"/>
                <a:cs typeface="Times New Roman"/>
              </a:rPr>
              <a:t>T</a:t>
            </a:r>
            <a:r>
              <a:rPr sz="2000" dirty="0">
                <a:latin typeface="Times New Roman"/>
                <a:cs typeface="Times New Roman"/>
              </a:rPr>
              <a:t>i</a:t>
            </a:r>
            <a:r>
              <a:rPr sz="2000" spc="5" dirty="0">
                <a:latin typeface="Times New Roman"/>
                <a:cs typeface="Times New Roman"/>
              </a:rPr>
              <a:t>t</a:t>
            </a:r>
            <a:r>
              <a:rPr sz="2000" dirty="0">
                <a:latin typeface="Times New Roman"/>
                <a:cs typeface="Times New Roman"/>
              </a:rPr>
              <a:t>le,</a:t>
            </a:r>
            <a:r>
              <a:rPr sz="2000" spc="-25"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a:t>
            </a:r>
            <a:endParaRPr sz="2000">
              <a:latin typeface="Times New Roman"/>
              <a:cs typeface="Times New Roman"/>
            </a:endParaRPr>
          </a:p>
          <a:p>
            <a:pPr marL="12700">
              <a:lnSpc>
                <a:spcPts val="2330"/>
              </a:lnSpc>
            </a:pPr>
            <a:r>
              <a:rPr sz="2000" b="1" spc="-25" dirty="0">
                <a:latin typeface="Times New Roman"/>
                <a:cs typeface="Times New Roman"/>
              </a:rPr>
              <a:t>P</a:t>
            </a:r>
            <a:r>
              <a:rPr sz="2000" b="1" dirty="0">
                <a:latin typeface="Times New Roman"/>
                <a:cs typeface="Times New Roman"/>
              </a:rPr>
              <a:t>ay</a:t>
            </a:r>
            <a:r>
              <a:rPr sz="2000" spc="-10" dirty="0">
                <a:latin typeface="Times New Roman"/>
                <a:cs typeface="Times New Roman"/>
              </a:rPr>
              <a:t>(</a:t>
            </a:r>
            <a:r>
              <a:rPr sz="2000" u="heavy" spc="-85" dirty="0">
                <a:latin typeface="Times New Roman"/>
                <a:cs typeface="Times New Roman"/>
              </a:rPr>
              <a:t>T</a:t>
            </a:r>
            <a:r>
              <a:rPr sz="2000" u="heavy" dirty="0">
                <a:latin typeface="Times New Roman"/>
                <a:cs typeface="Times New Roman"/>
              </a:rPr>
              <a:t>i</a:t>
            </a:r>
            <a:r>
              <a:rPr sz="2000" u="heavy" spc="5" dirty="0">
                <a:latin typeface="Times New Roman"/>
                <a:cs typeface="Times New Roman"/>
              </a:rPr>
              <a:t>t</a:t>
            </a:r>
            <a:r>
              <a:rPr sz="2000" u="heavy" dirty="0">
                <a:latin typeface="Times New Roman"/>
                <a:cs typeface="Times New Roman"/>
              </a:rPr>
              <a:t>le</a:t>
            </a:r>
            <a:r>
              <a:rPr sz="2000" dirty="0">
                <a:latin typeface="Times New Roman"/>
                <a:cs typeface="Times New Roman"/>
              </a:rPr>
              <a:t>, </a:t>
            </a:r>
            <a:r>
              <a:rPr sz="2000" spc="5" dirty="0">
                <a:latin typeface="Times New Roman"/>
                <a:cs typeface="Times New Roman"/>
              </a:rPr>
              <a:t>S</a:t>
            </a:r>
            <a:r>
              <a:rPr sz="2000" spc="-10" dirty="0">
                <a:latin typeface="Times New Roman"/>
                <a:cs typeface="Times New Roman"/>
              </a:rPr>
              <a:t>a</a:t>
            </a:r>
            <a:r>
              <a:rPr sz="2000" dirty="0">
                <a:latin typeface="Times New Roman"/>
                <a:cs typeface="Times New Roman"/>
              </a:rPr>
              <a:t>la</a:t>
            </a:r>
            <a:r>
              <a:rPr sz="2000" spc="-10" dirty="0">
                <a:latin typeface="Times New Roman"/>
                <a:cs typeface="Times New Roman"/>
              </a:rPr>
              <a:t>r</a:t>
            </a:r>
            <a:r>
              <a:rPr sz="2000" spc="-60" dirty="0">
                <a:latin typeface="Times New Roman"/>
                <a:cs typeface="Times New Roman"/>
              </a:rPr>
              <a:t>y</a:t>
            </a:r>
            <a:r>
              <a:rPr sz="2000" dirty="0">
                <a:latin typeface="Times New Roman"/>
                <a:cs typeface="Times New Roman"/>
              </a:rPr>
              <a:t>)</a:t>
            </a:r>
            <a:endParaRPr sz="2000">
              <a:latin typeface="Times New Roman"/>
              <a:cs typeface="Times New Roman"/>
            </a:endParaRPr>
          </a:p>
        </p:txBody>
      </p:sp>
      <p:sp>
        <p:nvSpPr>
          <p:cNvPr id="5" name="object 5"/>
          <p:cNvSpPr txBox="1"/>
          <p:nvPr/>
        </p:nvSpPr>
        <p:spPr>
          <a:xfrm>
            <a:off x="5841854" y="2839450"/>
            <a:ext cx="3606800" cy="589905"/>
          </a:xfrm>
          <a:prstGeom prst="rect">
            <a:avLst/>
          </a:prstGeom>
        </p:spPr>
        <p:txBody>
          <a:bodyPr vert="horz" wrap="square" lIns="0" tIns="0" rIns="0" bIns="0" rtlCol="0">
            <a:spAutoFit/>
          </a:bodyPr>
          <a:lstStyle/>
          <a:p>
            <a:pPr marL="12700">
              <a:lnSpc>
                <a:spcPts val="2330"/>
              </a:lnSpc>
            </a:pPr>
            <a:r>
              <a:rPr sz="2000" b="1" spc="-25" dirty="0">
                <a:latin typeface="Times New Roman"/>
                <a:cs typeface="Times New Roman"/>
              </a:rPr>
              <a:t>P</a:t>
            </a:r>
            <a:r>
              <a:rPr sz="2000" b="1" spc="-50" dirty="0">
                <a:latin typeface="Times New Roman"/>
                <a:cs typeface="Times New Roman"/>
              </a:rPr>
              <a:t>r</a:t>
            </a:r>
            <a:r>
              <a:rPr sz="2000" b="1" dirty="0">
                <a:latin typeface="Times New Roman"/>
                <a:cs typeface="Times New Roman"/>
              </a:rPr>
              <a:t>o</a:t>
            </a:r>
            <a:r>
              <a:rPr sz="2000" b="1" spc="-10" dirty="0">
                <a:latin typeface="Times New Roman"/>
                <a:cs typeface="Times New Roman"/>
              </a:rPr>
              <a:t>ject</a:t>
            </a:r>
            <a:r>
              <a:rPr sz="2000" spc="-5" dirty="0">
                <a:latin typeface="Times New Roman"/>
                <a:cs typeface="Times New Roman"/>
              </a:rPr>
              <a:t>(</a:t>
            </a:r>
            <a:r>
              <a:rPr sz="2000" u="heavy" spc="5" dirty="0">
                <a:latin typeface="Times New Roman"/>
                <a:cs typeface="Times New Roman"/>
              </a:rPr>
              <a:t>P</a:t>
            </a:r>
            <a:r>
              <a:rPr sz="2000" u="heavy" dirty="0">
                <a:latin typeface="Times New Roman"/>
                <a:cs typeface="Times New Roman"/>
              </a:rPr>
              <a:t>no</a:t>
            </a:r>
            <a:r>
              <a:rPr sz="2000" dirty="0">
                <a:latin typeface="Times New Roman"/>
                <a:cs typeface="Times New Roman"/>
              </a:rPr>
              <a:t>,</a:t>
            </a:r>
            <a:r>
              <a:rPr sz="2000" spc="35" dirty="0">
                <a:latin typeface="Times New Roman"/>
                <a:cs typeface="Times New Roman"/>
              </a:rPr>
              <a:t> </a:t>
            </a:r>
            <a:r>
              <a:rPr sz="2000" spc="5" dirty="0">
                <a:latin typeface="Times New Roman"/>
                <a:cs typeface="Times New Roman"/>
              </a:rPr>
              <a:t>P</a:t>
            </a:r>
            <a:r>
              <a:rPr sz="2000" dirty="0">
                <a:latin typeface="Times New Roman"/>
                <a:cs typeface="Times New Roman"/>
              </a:rPr>
              <a:t>n</a:t>
            </a:r>
            <a:r>
              <a:rPr sz="2000" spc="-10" dirty="0">
                <a:latin typeface="Times New Roman"/>
                <a:cs typeface="Times New Roman"/>
              </a:rPr>
              <a:t>a</a:t>
            </a:r>
            <a:r>
              <a:rPr sz="2000" dirty="0">
                <a:latin typeface="Times New Roman"/>
                <a:cs typeface="Times New Roman"/>
              </a:rPr>
              <a:t>me,</a:t>
            </a:r>
            <a:r>
              <a:rPr sz="2000" spc="-25" dirty="0">
                <a:latin typeface="Times New Roman"/>
                <a:cs typeface="Times New Roman"/>
              </a:rPr>
              <a:t> </a:t>
            </a:r>
            <a:r>
              <a:rPr sz="2000" spc="-15" dirty="0">
                <a:latin typeface="Times New Roman"/>
                <a:cs typeface="Times New Roman"/>
              </a:rPr>
              <a:t>B</a:t>
            </a:r>
            <a:r>
              <a:rPr sz="2000" dirty="0">
                <a:latin typeface="Times New Roman"/>
                <a:cs typeface="Times New Roman"/>
              </a:rPr>
              <a:t>ud</a:t>
            </a:r>
            <a:r>
              <a:rPr sz="2000" spc="-20" dirty="0">
                <a:latin typeface="Times New Roman"/>
                <a:cs typeface="Times New Roman"/>
              </a:rPr>
              <a:t>g</a:t>
            </a:r>
            <a:r>
              <a:rPr sz="2000" spc="-10" dirty="0">
                <a:latin typeface="Times New Roman"/>
                <a:cs typeface="Times New Roman"/>
              </a:rPr>
              <a:t>e</a:t>
            </a:r>
            <a:r>
              <a:rPr sz="2000" dirty="0">
                <a:latin typeface="Times New Roman"/>
                <a:cs typeface="Times New Roman"/>
              </a:rPr>
              <a:t>t,</a:t>
            </a:r>
            <a:r>
              <a:rPr sz="2000" spc="40" dirty="0">
                <a:latin typeface="Times New Roman"/>
                <a:cs typeface="Times New Roman"/>
              </a:rPr>
              <a:t> </a:t>
            </a:r>
            <a:r>
              <a:rPr sz="2000" dirty="0">
                <a:latin typeface="Times New Roman"/>
                <a:cs typeface="Times New Roman"/>
              </a:rPr>
              <a:t>C</a:t>
            </a:r>
            <a:r>
              <a:rPr sz="2000" spc="5" dirty="0">
                <a:latin typeface="Times New Roman"/>
                <a:cs typeface="Times New Roman"/>
              </a:rPr>
              <a:t>i</a:t>
            </a:r>
            <a:r>
              <a:rPr sz="2000" dirty="0">
                <a:latin typeface="Times New Roman"/>
                <a:cs typeface="Times New Roman"/>
              </a:rPr>
              <a:t>t</a:t>
            </a:r>
            <a:r>
              <a:rPr sz="2000" spc="-60" dirty="0">
                <a:latin typeface="Times New Roman"/>
                <a:cs typeface="Times New Roman"/>
              </a:rPr>
              <a:t>y</a:t>
            </a:r>
            <a:r>
              <a:rPr sz="2000" dirty="0">
                <a:latin typeface="Times New Roman"/>
                <a:cs typeface="Times New Roman"/>
              </a:rPr>
              <a:t>)</a:t>
            </a:r>
          </a:p>
          <a:p>
            <a:pPr marL="12700">
              <a:lnSpc>
                <a:spcPts val="2330"/>
              </a:lnSpc>
            </a:pPr>
            <a:r>
              <a:rPr sz="2000" b="1" spc="-120" dirty="0">
                <a:latin typeface="Times New Roman"/>
                <a:cs typeface="Times New Roman"/>
              </a:rPr>
              <a:t>W</a:t>
            </a:r>
            <a:r>
              <a:rPr sz="2000" b="1" dirty="0">
                <a:latin typeface="Times New Roman"/>
                <a:cs typeface="Times New Roman"/>
              </a:rPr>
              <a:t>o</a:t>
            </a:r>
            <a:r>
              <a:rPr sz="2000" b="1" spc="-10" dirty="0">
                <a:latin typeface="Times New Roman"/>
                <a:cs typeface="Times New Roman"/>
              </a:rPr>
              <a:t>r</a:t>
            </a:r>
            <a:r>
              <a:rPr sz="2000" b="1" spc="5" dirty="0">
                <a:latin typeface="Times New Roman"/>
                <a:cs typeface="Times New Roman"/>
              </a:rPr>
              <a:t>k</a:t>
            </a:r>
            <a:r>
              <a:rPr sz="2000" b="1" dirty="0">
                <a:latin typeface="Times New Roman"/>
                <a:cs typeface="Times New Roman"/>
              </a:rPr>
              <a:t>s</a:t>
            </a:r>
            <a:r>
              <a:rPr sz="2000" spc="-10" dirty="0">
                <a:latin typeface="Times New Roman"/>
                <a:cs typeface="Times New Roman"/>
              </a:rPr>
              <a:t>(</a:t>
            </a:r>
            <a:r>
              <a:rPr sz="2000" u="heavy" dirty="0">
                <a:latin typeface="Times New Roman"/>
                <a:cs typeface="Times New Roman"/>
              </a:rPr>
              <a:t>Eno, Pn</a:t>
            </a:r>
            <a:r>
              <a:rPr sz="2000" u="heavy" spc="5" dirty="0">
                <a:latin typeface="Times New Roman"/>
                <a:cs typeface="Times New Roman"/>
              </a:rPr>
              <a:t>o</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Resp,  </a:t>
            </a:r>
            <a:r>
              <a:rPr sz="2000" dirty="0" err="1">
                <a:latin typeface="Times New Roman"/>
                <a:cs typeface="Times New Roman"/>
              </a:rPr>
              <a:t>Du</a:t>
            </a:r>
            <a:r>
              <a:rPr sz="2000" spc="-10" dirty="0" err="1">
                <a:latin typeface="Times New Roman"/>
                <a:cs typeface="Times New Roman"/>
              </a:rPr>
              <a:t>r</a:t>
            </a:r>
            <a:r>
              <a:rPr sz="2000" dirty="0">
                <a:latin typeface="Times New Roman"/>
                <a:cs typeface="Times New Roman"/>
              </a:rPr>
              <a:t>)</a:t>
            </a:r>
          </a:p>
        </p:txBody>
      </p:sp>
      <p:sp>
        <p:nvSpPr>
          <p:cNvPr id="9" name="object 2"/>
          <p:cNvSpPr txBox="1">
            <a:spLocks noGrp="1"/>
          </p:cNvSpPr>
          <p:nvPr>
            <p:ph type="title"/>
          </p:nvPr>
        </p:nvSpPr>
        <p:spPr>
          <a:xfrm>
            <a:off x="339170" y="1722776"/>
            <a:ext cx="1533173" cy="400110"/>
          </a:xfrm>
          <a:prstGeom prst="rect">
            <a:avLst/>
          </a:prstGeom>
        </p:spPr>
        <p:txBody>
          <a:bodyPr vert="horz" wrap="square" lIns="0" tIns="0" rIns="0" bIns="0" rtlCol="0" anchor="ctr">
            <a:spAutoFit/>
          </a:bodyPr>
          <a:lstStyle/>
          <a:p>
            <a:pPr marL="12700" algn="l">
              <a:tabLst>
                <a:tab pos="3052445" algn="l"/>
              </a:tabLst>
            </a:pPr>
            <a:r>
              <a:rPr lang="fr-FR" sz="2600" b="1" dirty="0" smtClean="0">
                <a:solidFill>
                  <a:srgbClr val="FF0000"/>
                </a:solidFill>
              </a:rPr>
              <a:t>Exemple </a:t>
            </a:r>
            <a:endParaRPr sz="2600" b="1" dirty="0">
              <a:solidFill>
                <a:srgbClr val="FF0000"/>
              </a:solidFill>
            </a:endParaRPr>
          </a:p>
        </p:txBody>
      </p:sp>
      <p:sp>
        <p:nvSpPr>
          <p:cNvPr id="10"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1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3"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4"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5"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6"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3" name="Rectangle 22"/>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4" name="ZoneTexte 23"/>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5" name="object 6"/>
          <p:cNvSpPr txBox="1"/>
          <p:nvPr/>
        </p:nvSpPr>
        <p:spPr>
          <a:xfrm>
            <a:off x="3710843" y="1156476"/>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smtClean="0">
                <a:solidFill>
                  <a:srgbClr val="00279E"/>
                </a:solidFill>
                <a:latin typeface="Times New Roman"/>
                <a:cs typeface="Times New Roman"/>
              </a:rPr>
              <a:t>Regroupement </a:t>
            </a:r>
            <a:r>
              <a:rPr lang="fr-FR" sz="2400" b="1" dirty="0" err="1" smtClean="0">
                <a:solidFill>
                  <a:srgbClr val="00279E"/>
                </a:solidFill>
                <a:latin typeface="Times New Roman"/>
                <a:cs typeface="Times New Roman"/>
              </a:rPr>
              <a:t>Having</a:t>
            </a:r>
            <a:r>
              <a:rPr lang="fr-FR" sz="2400" b="1" dirty="0" smtClean="0">
                <a:solidFill>
                  <a:srgbClr val="00279E"/>
                </a:solidFill>
                <a:latin typeface="Times New Roman"/>
                <a:cs typeface="Times New Roman"/>
              </a:rPr>
              <a:t> </a:t>
            </a:r>
            <a:endParaRPr lang="fr-FR" sz="2400" b="1" dirty="0">
              <a:latin typeface="Times New Roman"/>
              <a:cs typeface="Times New Roman"/>
            </a:endParaRPr>
          </a:p>
        </p:txBody>
      </p:sp>
    </p:spTree>
    <p:extLst>
      <p:ext uri="{BB962C8B-B14F-4D97-AF65-F5344CB8AC3E}">
        <p14:creationId xmlns:p14="http://schemas.microsoft.com/office/powerpoint/2010/main" val="1479248161"/>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9943" y="3123937"/>
            <a:ext cx="5922337" cy="948978"/>
          </a:xfrm>
          <a:prstGeom prst="rect">
            <a:avLst/>
          </a:prstGeom>
        </p:spPr>
        <p:txBody>
          <a:bodyPr vert="horz" wrap="square" lIns="0" tIns="0" rIns="0" bIns="0" rtlCol="0">
            <a:spAutoFit/>
          </a:bodyPr>
          <a:lstStyle/>
          <a:p>
            <a:pPr marL="12700">
              <a:spcBef>
                <a:spcPts val="1380"/>
              </a:spcBef>
              <a:tabLst>
                <a:tab pos="969644" algn="l"/>
                <a:tab pos="2199640" algn="l"/>
              </a:tabLst>
            </a:pPr>
            <a:r>
              <a:rPr b="1" spc="-5" dirty="0">
                <a:solidFill>
                  <a:srgbClr val="000098"/>
                </a:solidFill>
                <a:latin typeface="Courier New"/>
                <a:cs typeface="Courier New"/>
              </a:rPr>
              <a:t>SELEC</a:t>
            </a:r>
            <a:r>
              <a:rPr b="1" dirty="0">
                <a:solidFill>
                  <a:srgbClr val="000098"/>
                </a:solidFill>
                <a:latin typeface="Courier New"/>
                <a:cs typeface="Courier New"/>
              </a:rPr>
              <a:t>T</a:t>
            </a:r>
            <a:r>
              <a:rPr b="1" dirty="0">
                <a:solidFill>
                  <a:srgbClr val="000098"/>
                </a:solidFill>
                <a:latin typeface="Times New Roman"/>
                <a:cs typeface="Times New Roman"/>
              </a:rPr>
              <a:t>	</a:t>
            </a:r>
            <a:r>
              <a:rPr spc="-5" dirty="0">
                <a:solidFill>
                  <a:srgbClr val="000098"/>
                </a:solidFill>
                <a:latin typeface="Courier New"/>
                <a:cs typeface="Courier New"/>
              </a:rPr>
              <a:t>DI</a:t>
            </a:r>
            <a:r>
              <a:rPr spc="-20" dirty="0">
                <a:solidFill>
                  <a:srgbClr val="000098"/>
                </a:solidFill>
                <a:latin typeface="Courier New"/>
                <a:cs typeface="Courier New"/>
              </a:rPr>
              <a:t>S</a:t>
            </a:r>
            <a:r>
              <a:rPr spc="-5" dirty="0">
                <a:solidFill>
                  <a:srgbClr val="000098"/>
                </a:solidFill>
                <a:latin typeface="Courier New"/>
                <a:cs typeface="Courier New"/>
              </a:rPr>
              <a:t>TIN</a:t>
            </a:r>
            <a:r>
              <a:rPr spc="-20" dirty="0">
                <a:solidFill>
                  <a:srgbClr val="000098"/>
                </a:solidFill>
                <a:latin typeface="Courier New"/>
                <a:cs typeface="Courier New"/>
              </a:rPr>
              <a:t>C</a:t>
            </a:r>
            <a:r>
              <a:rPr dirty="0">
                <a:solidFill>
                  <a:srgbClr val="000098"/>
                </a:solidFill>
                <a:latin typeface="Courier New"/>
                <a:cs typeface="Courier New"/>
              </a:rPr>
              <a:t>T</a:t>
            </a:r>
            <a:r>
              <a:rPr dirty="0">
                <a:solidFill>
                  <a:srgbClr val="000098"/>
                </a:solidFill>
                <a:latin typeface="Times New Roman"/>
                <a:cs typeface="Times New Roman"/>
              </a:rPr>
              <a:t>	</a:t>
            </a:r>
            <a:r>
              <a:rPr spc="-5" dirty="0">
                <a:solidFill>
                  <a:srgbClr val="000098"/>
                </a:solidFill>
                <a:latin typeface="Courier New"/>
                <a:cs typeface="Courier New"/>
              </a:rPr>
              <a:t>m</a:t>
            </a:r>
            <a:r>
              <a:rPr spc="-20" dirty="0">
                <a:solidFill>
                  <a:srgbClr val="000098"/>
                </a:solidFill>
                <a:latin typeface="Courier New"/>
                <a:cs typeface="Courier New"/>
              </a:rPr>
              <a:t>od</a:t>
            </a:r>
            <a:r>
              <a:rPr spc="-5" dirty="0">
                <a:solidFill>
                  <a:srgbClr val="000098"/>
                </a:solidFill>
                <a:latin typeface="Courier New"/>
                <a:cs typeface="Courier New"/>
              </a:rPr>
              <a:t>el</a:t>
            </a:r>
            <a:r>
              <a:rPr lang="fr-FR" spc="-5" dirty="0">
                <a:solidFill>
                  <a:srgbClr val="000098"/>
                </a:solidFill>
                <a:latin typeface="Courier New"/>
                <a:cs typeface="Courier New"/>
              </a:rPr>
              <a:t> </a:t>
            </a:r>
            <a:r>
              <a:rPr b="1" spc="-5" dirty="0">
                <a:solidFill>
                  <a:srgbClr val="000098"/>
                </a:solidFill>
                <a:latin typeface="Courier New"/>
                <a:cs typeface="Courier New"/>
              </a:rPr>
              <a:t>FRO</a:t>
            </a:r>
            <a:r>
              <a:rPr b="1" dirty="0">
                <a:solidFill>
                  <a:srgbClr val="000098"/>
                </a:solidFill>
                <a:latin typeface="Courier New"/>
                <a:cs typeface="Courier New"/>
              </a:rPr>
              <a:t>M</a:t>
            </a:r>
            <a:r>
              <a:rPr b="1" dirty="0">
                <a:solidFill>
                  <a:srgbClr val="000098"/>
                </a:solidFill>
                <a:latin typeface="Times New Roman"/>
                <a:cs typeface="Times New Roman"/>
              </a:rPr>
              <a:t>	</a:t>
            </a:r>
            <a:r>
              <a:rPr spc="-25" dirty="0" err="1" smtClean="0">
                <a:solidFill>
                  <a:srgbClr val="000098"/>
                </a:solidFill>
                <a:latin typeface="Courier New"/>
                <a:cs typeface="Courier New"/>
              </a:rPr>
              <a:t>v</a:t>
            </a:r>
            <a:r>
              <a:rPr spc="-5" dirty="0" err="1" smtClean="0">
                <a:solidFill>
                  <a:srgbClr val="000098"/>
                </a:solidFill>
                <a:latin typeface="Courier New"/>
                <a:cs typeface="Courier New"/>
              </a:rPr>
              <a:t>oit</a:t>
            </a:r>
            <a:r>
              <a:rPr spc="-30" dirty="0" err="1" smtClean="0">
                <a:solidFill>
                  <a:srgbClr val="000098"/>
                </a:solidFill>
                <a:latin typeface="Courier New"/>
                <a:cs typeface="Courier New"/>
              </a:rPr>
              <a:t>u</a:t>
            </a:r>
            <a:r>
              <a:rPr spc="-5" dirty="0" err="1" smtClean="0">
                <a:solidFill>
                  <a:srgbClr val="000098"/>
                </a:solidFill>
                <a:latin typeface="Courier New"/>
                <a:cs typeface="Courier New"/>
              </a:rPr>
              <a:t>re</a:t>
            </a:r>
            <a:r>
              <a:rPr lang="fr-FR" spc="-5" dirty="0" smtClean="0">
                <a:solidFill>
                  <a:srgbClr val="000098"/>
                </a:solidFill>
                <a:latin typeface="Courier New"/>
                <a:cs typeface="Courier New"/>
              </a:rPr>
              <a:t> </a:t>
            </a:r>
          </a:p>
          <a:p>
            <a:pPr marL="12700">
              <a:spcBef>
                <a:spcPts val="1380"/>
              </a:spcBef>
              <a:tabLst>
                <a:tab pos="969644" algn="l"/>
                <a:tab pos="2199640" algn="l"/>
              </a:tabLst>
            </a:pPr>
            <a:r>
              <a:rPr lang="fr-FR" b="1" spc="-5" dirty="0" smtClean="0">
                <a:solidFill>
                  <a:srgbClr val="FF0000"/>
                </a:solidFill>
                <a:latin typeface="Courier New"/>
                <a:cs typeface="Courier New"/>
              </a:rPr>
              <a:t>GROU</a:t>
            </a:r>
            <a:r>
              <a:rPr lang="fr-FR" b="1" dirty="0" smtClean="0">
                <a:solidFill>
                  <a:srgbClr val="FF0000"/>
                </a:solidFill>
                <a:latin typeface="Courier New"/>
                <a:cs typeface="Courier New"/>
              </a:rPr>
              <a:t>P</a:t>
            </a:r>
            <a:r>
              <a:rPr lang="fr-FR" b="1" dirty="0">
                <a:solidFill>
                  <a:srgbClr val="FF0000"/>
                </a:solidFill>
                <a:latin typeface="Times New Roman"/>
                <a:cs typeface="Times New Roman"/>
              </a:rPr>
              <a:t>	</a:t>
            </a:r>
            <a:r>
              <a:rPr lang="fr-FR" b="1" spc="-5" dirty="0">
                <a:solidFill>
                  <a:srgbClr val="FF0000"/>
                </a:solidFill>
                <a:latin typeface="Courier New"/>
                <a:cs typeface="Courier New"/>
              </a:rPr>
              <a:t>B</a:t>
            </a:r>
            <a:r>
              <a:rPr lang="fr-FR" b="1" dirty="0">
                <a:solidFill>
                  <a:srgbClr val="FF0000"/>
                </a:solidFill>
                <a:latin typeface="Courier New"/>
                <a:cs typeface="Courier New"/>
              </a:rPr>
              <a:t>Y</a:t>
            </a:r>
            <a:r>
              <a:rPr lang="fr-FR" b="1" dirty="0">
                <a:solidFill>
                  <a:srgbClr val="FF0000"/>
                </a:solidFill>
                <a:latin typeface="Times New Roman"/>
                <a:cs typeface="Times New Roman"/>
              </a:rPr>
              <a:t> </a:t>
            </a:r>
            <a:r>
              <a:rPr lang="fr-FR" b="1" spc="-20" dirty="0" smtClean="0">
                <a:solidFill>
                  <a:srgbClr val="FF0000"/>
                </a:solidFill>
                <a:latin typeface="Courier New"/>
                <a:cs typeface="Courier New"/>
              </a:rPr>
              <a:t>m</a:t>
            </a:r>
            <a:r>
              <a:rPr lang="fr-FR" b="1" spc="-5" dirty="0" smtClean="0">
                <a:solidFill>
                  <a:srgbClr val="FF0000"/>
                </a:solidFill>
                <a:latin typeface="Courier New"/>
                <a:cs typeface="Courier New"/>
              </a:rPr>
              <a:t>odel </a:t>
            </a:r>
            <a:r>
              <a:rPr lang="fr-FR" b="1" spc="-5" dirty="0" smtClean="0">
                <a:solidFill>
                  <a:srgbClr val="000098"/>
                </a:solidFill>
                <a:latin typeface="Courier New"/>
                <a:cs typeface="Courier New"/>
              </a:rPr>
              <a:t>HAVIN</a:t>
            </a:r>
            <a:r>
              <a:rPr lang="fr-FR" b="1" dirty="0" smtClean="0">
                <a:solidFill>
                  <a:srgbClr val="000098"/>
                </a:solidFill>
                <a:latin typeface="Courier New"/>
                <a:cs typeface="Courier New"/>
              </a:rPr>
              <a:t>G</a:t>
            </a:r>
            <a:r>
              <a:rPr lang="fr-FR" b="1" dirty="0" smtClean="0">
                <a:solidFill>
                  <a:srgbClr val="000098"/>
                </a:solidFill>
                <a:latin typeface="Times New Roman"/>
                <a:cs typeface="Times New Roman"/>
              </a:rPr>
              <a:t> </a:t>
            </a:r>
            <a:r>
              <a:rPr lang="fr-FR" spc="-5" dirty="0" smtClean="0">
                <a:solidFill>
                  <a:srgbClr val="000098"/>
                </a:solidFill>
                <a:latin typeface="Courier New"/>
                <a:cs typeface="Courier New"/>
              </a:rPr>
              <a:t>CO</a:t>
            </a:r>
            <a:r>
              <a:rPr lang="fr-FR" spc="-20" dirty="0" smtClean="0">
                <a:solidFill>
                  <a:srgbClr val="000098"/>
                </a:solidFill>
                <a:latin typeface="Courier New"/>
                <a:cs typeface="Courier New"/>
              </a:rPr>
              <a:t>U</a:t>
            </a:r>
            <a:r>
              <a:rPr lang="fr-FR" spc="-5" dirty="0" smtClean="0">
                <a:solidFill>
                  <a:srgbClr val="000098"/>
                </a:solidFill>
                <a:latin typeface="Courier New"/>
                <a:cs typeface="Courier New"/>
              </a:rPr>
              <a:t>NT(</a:t>
            </a:r>
            <a:r>
              <a:rPr lang="fr-FR" spc="-20" dirty="0" smtClean="0">
                <a:solidFill>
                  <a:srgbClr val="000098"/>
                </a:solidFill>
                <a:latin typeface="Courier New"/>
                <a:cs typeface="Courier New"/>
              </a:rPr>
              <a:t>c</a:t>
            </a:r>
            <a:r>
              <a:rPr lang="fr-FR" spc="-5" dirty="0" smtClean="0">
                <a:solidFill>
                  <a:srgbClr val="000098"/>
                </a:solidFill>
                <a:latin typeface="Courier New"/>
                <a:cs typeface="Courier New"/>
              </a:rPr>
              <a:t>oul</a:t>
            </a:r>
            <a:r>
              <a:rPr lang="fr-FR" spc="-20" dirty="0" smtClean="0">
                <a:solidFill>
                  <a:srgbClr val="000098"/>
                </a:solidFill>
                <a:latin typeface="Courier New"/>
                <a:cs typeface="Courier New"/>
              </a:rPr>
              <a:t>eu</a:t>
            </a:r>
            <a:r>
              <a:rPr lang="fr-FR" spc="-5" dirty="0" smtClean="0">
                <a:solidFill>
                  <a:srgbClr val="000098"/>
                </a:solidFill>
                <a:latin typeface="Courier New"/>
                <a:cs typeface="Courier New"/>
              </a:rPr>
              <a:t>r</a:t>
            </a:r>
            <a:r>
              <a:rPr lang="fr-FR" dirty="0" smtClean="0">
                <a:solidFill>
                  <a:srgbClr val="000098"/>
                </a:solidFill>
                <a:latin typeface="Courier New"/>
                <a:cs typeface="Courier New"/>
              </a:rPr>
              <a:t>)&gt;</a:t>
            </a:r>
            <a:r>
              <a:rPr lang="fr-FR" spc="-20" dirty="0" smtClean="0">
                <a:solidFill>
                  <a:srgbClr val="000098"/>
                </a:solidFill>
                <a:latin typeface="Courier New"/>
                <a:cs typeface="Courier New"/>
              </a:rPr>
              <a:t>1</a:t>
            </a:r>
            <a:r>
              <a:rPr lang="fr-FR" spc="-5" dirty="0" smtClean="0">
                <a:solidFill>
                  <a:srgbClr val="000098"/>
                </a:solidFill>
                <a:latin typeface="Courier New"/>
                <a:cs typeface="Courier New"/>
              </a:rPr>
              <a:t>0;</a:t>
            </a:r>
            <a:endParaRPr dirty="0">
              <a:latin typeface="Courier New"/>
              <a:cs typeface="Courier New"/>
            </a:endParaRPr>
          </a:p>
          <a:p>
            <a:pPr>
              <a:spcBef>
                <a:spcPts val="23"/>
              </a:spcBef>
            </a:pPr>
            <a:endParaRPr sz="1400" dirty="0">
              <a:latin typeface="Times New Roman"/>
              <a:cs typeface="Times New Roman"/>
            </a:endParaRPr>
          </a:p>
        </p:txBody>
      </p:sp>
      <p:sp>
        <p:nvSpPr>
          <p:cNvPr id="4" name="object 4"/>
          <p:cNvSpPr txBox="1"/>
          <p:nvPr/>
        </p:nvSpPr>
        <p:spPr>
          <a:xfrm>
            <a:off x="249467" y="4910984"/>
            <a:ext cx="10893279" cy="1795363"/>
          </a:xfrm>
          <a:prstGeom prst="rect">
            <a:avLst/>
          </a:prstGeom>
        </p:spPr>
        <p:txBody>
          <a:bodyPr vert="horz" wrap="square" lIns="0" tIns="0" rIns="0" bIns="0" rtlCol="0">
            <a:spAutoFit/>
          </a:bodyPr>
          <a:lstStyle/>
          <a:p>
            <a:pPr marL="12700">
              <a:tabLst>
                <a:tab pos="969644" algn="l"/>
                <a:tab pos="2199640" algn="l"/>
                <a:tab pos="3972560" algn="l"/>
              </a:tabLst>
            </a:pPr>
            <a:r>
              <a:rPr b="1" spc="-5" dirty="0">
                <a:solidFill>
                  <a:srgbClr val="000098"/>
                </a:solidFill>
                <a:latin typeface="Courier New"/>
                <a:cs typeface="Courier New"/>
              </a:rPr>
              <a:t>SELEC</a:t>
            </a:r>
            <a:r>
              <a:rPr b="1" dirty="0">
                <a:solidFill>
                  <a:srgbClr val="000098"/>
                </a:solidFill>
                <a:latin typeface="Courier New"/>
                <a:cs typeface="Courier New"/>
              </a:rPr>
              <a:t>T</a:t>
            </a:r>
            <a:r>
              <a:rPr b="1" dirty="0">
                <a:solidFill>
                  <a:srgbClr val="000098"/>
                </a:solidFill>
                <a:latin typeface="Times New Roman"/>
                <a:cs typeface="Times New Roman"/>
              </a:rPr>
              <a:t>	</a:t>
            </a:r>
            <a:r>
              <a:rPr spc="-5" dirty="0">
                <a:solidFill>
                  <a:srgbClr val="000098"/>
                </a:solidFill>
                <a:latin typeface="Courier New"/>
                <a:cs typeface="Courier New"/>
              </a:rPr>
              <a:t>DI</a:t>
            </a:r>
            <a:r>
              <a:rPr spc="-20" dirty="0">
                <a:solidFill>
                  <a:srgbClr val="000098"/>
                </a:solidFill>
                <a:latin typeface="Courier New"/>
                <a:cs typeface="Courier New"/>
              </a:rPr>
              <a:t>S</a:t>
            </a:r>
            <a:r>
              <a:rPr spc="-5" dirty="0">
                <a:solidFill>
                  <a:srgbClr val="000098"/>
                </a:solidFill>
                <a:latin typeface="Courier New"/>
                <a:cs typeface="Courier New"/>
              </a:rPr>
              <a:t>TIN</a:t>
            </a:r>
            <a:r>
              <a:rPr spc="-20" dirty="0">
                <a:solidFill>
                  <a:srgbClr val="000098"/>
                </a:solidFill>
                <a:latin typeface="Courier New"/>
                <a:cs typeface="Courier New"/>
              </a:rPr>
              <a:t>C</a:t>
            </a:r>
            <a:r>
              <a:rPr dirty="0">
                <a:solidFill>
                  <a:srgbClr val="000098"/>
                </a:solidFill>
                <a:latin typeface="Courier New"/>
                <a:cs typeface="Courier New"/>
              </a:rPr>
              <a:t>T</a:t>
            </a:r>
            <a:r>
              <a:rPr dirty="0">
                <a:solidFill>
                  <a:srgbClr val="000098"/>
                </a:solidFill>
                <a:latin typeface="Times New Roman"/>
                <a:cs typeface="Times New Roman"/>
              </a:rPr>
              <a:t>	</a:t>
            </a:r>
            <a:r>
              <a:rPr spc="-5" dirty="0">
                <a:solidFill>
                  <a:srgbClr val="000098"/>
                </a:solidFill>
                <a:latin typeface="Courier New"/>
                <a:cs typeface="Courier New"/>
              </a:rPr>
              <a:t>p</a:t>
            </a:r>
            <a:r>
              <a:rPr spc="-20" dirty="0">
                <a:solidFill>
                  <a:srgbClr val="000098"/>
                </a:solidFill>
                <a:latin typeface="Courier New"/>
                <a:cs typeface="Courier New"/>
              </a:rPr>
              <a:t>ro</a:t>
            </a:r>
            <a:r>
              <a:rPr spc="-5" dirty="0">
                <a:solidFill>
                  <a:srgbClr val="000098"/>
                </a:solidFill>
                <a:latin typeface="Courier New"/>
                <a:cs typeface="Courier New"/>
              </a:rPr>
              <a:t>duit.</a:t>
            </a:r>
            <a:r>
              <a:rPr spc="-20" dirty="0">
                <a:solidFill>
                  <a:srgbClr val="000098"/>
                </a:solidFill>
                <a:latin typeface="Courier New"/>
                <a:cs typeface="Courier New"/>
              </a:rPr>
              <a:t>n</a:t>
            </a:r>
            <a:r>
              <a:rPr spc="-5" dirty="0">
                <a:solidFill>
                  <a:srgbClr val="000098"/>
                </a:solidFill>
                <a:latin typeface="Courier New"/>
                <a:cs typeface="Courier New"/>
              </a:rPr>
              <a:t>om</a:t>
            </a:r>
            <a:r>
              <a:rPr dirty="0">
                <a:solidFill>
                  <a:srgbClr val="000098"/>
                </a:solidFill>
                <a:latin typeface="Courier New"/>
                <a:cs typeface="Courier New"/>
              </a:rPr>
              <a:t>,</a:t>
            </a:r>
            <a:r>
              <a:rPr dirty="0">
                <a:solidFill>
                  <a:srgbClr val="000098"/>
                </a:solidFill>
                <a:latin typeface="Times New Roman"/>
                <a:cs typeface="Times New Roman"/>
              </a:rPr>
              <a:t>	</a:t>
            </a:r>
            <a:r>
              <a:rPr spc="-5" dirty="0">
                <a:solidFill>
                  <a:srgbClr val="000098"/>
                </a:solidFill>
                <a:latin typeface="Courier New"/>
                <a:cs typeface="Courier New"/>
              </a:rPr>
              <a:t>SUM</a:t>
            </a:r>
            <a:r>
              <a:rPr spc="-15" dirty="0">
                <a:solidFill>
                  <a:srgbClr val="000098"/>
                </a:solidFill>
                <a:latin typeface="Courier New"/>
                <a:cs typeface="Courier New"/>
              </a:rPr>
              <a:t>(</a:t>
            </a:r>
            <a:r>
              <a:rPr spc="-5" dirty="0" err="1">
                <a:solidFill>
                  <a:srgbClr val="000098"/>
                </a:solidFill>
                <a:latin typeface="Courier New"/>
                <a:cs typeface="Courier New"/>
              </a:rPr>
              <a:t>ven</a:t>
            </a:r>
            <a:r>
              <a:rPr spc="-20" dirty="0" err="1">
                <a:solidFill>
                  <a:srgbClr val="000098"/>
                </a:solidFill>
                <a:latin typeface="Courier New"/>
                <a:cs typeface="Courier New"/>
              </a:rPr>
              <a:t>te</a:t>
            </a:r>
            <a:r>
              <a:rPr spc="-5" dirty="0" err="1">
                <a:solidFill>
                  <a:srgbClr val="000098"/>
                </a:solidFill>
                <a:latin typeface="Courier New"/>
                <a:cs typeface="Courier New"/>
              </a:rPr>
              <a:t>.qt</a:t>
            </a:r>
            <a:r>
              <a:rPr lang="fr-FR" spc="-5" dirty="0">
                <a:solidFill>
                  <a:srgbClr val="000098"/>
                </a:solidFill>
                <a:latin typeface="Courier New"/>
                <a:cs typeface="Courier New"/>
              </a:rPr>
              <a:t> </a:t>
            </a:r>
            <a:r>
              <a:rPr lang="fr-FR" dirty="0">
                <a:solidFill>
                  <a:srgbClr val="000098"/>
                </a:solidFill>
                <a:latin typeface="Courier New"/>
                <a:cs typeface="Courier New"/>
              </a:rPr>
              <a:t>*</a:t>
            </a:r>
            <a:r>
              <a:rPr lang="fr-FR" dirty="0">
                <a:solidFill>
                  <a:srgbClr val="000098"/>
                </a:solidFill>
                <a:latin typeface="Times New Roman"/>
                <a:cs typeface="Times New Roman"/>
              </a:rPr>
              <a:t> </a:t>
            </a:r>
            <a:r>
              <a:rPr lang="fr-FR" spc="-5" dirty="0" err="1">
                <a:solidFill>
                  <a:srgbClr val="000098"/>
                </a:solidFill>
                <a:latin typeface="Courier New"/>
                <a:cs typeface="Courier New"/>
              </a:rPr>
              <a:t>pro</a:t>
            </a:r>
            <a:r>
              <a:rPr lang="fr-FR" spc="-20" dirty="0" err="1">
                <a:solidFill>
                  <a:srgbClr val="000098"/>
                </a:solidFill>
                <a:latin typeface="Courier New"/>
                <a:cs typeface="Courier New"/>
              </a:rPr>
              <a:t>d</a:t>
            </a:r>
            <a:r>
              <a:rPr lang="fr-FR" spc="-5" dirty="0" err="1">
                <a:solidFill>
                  <a:srgbClr val="000098"/>
                </a:solidFill>
                <a:latin typeface="Courier New"/>
                <a:cs typeface="Courier New"/>
              </a:rPr>
              <a:t>uit</a:t>
            </a:r>
            <a:r>
              <a:rPr lang="fr-FR" spc="-20" dirty="0" err="1">
                <a:solidFill>
                  <a:srgbClr val="000098"/>
                </a:solidFill>
                <a:latin typeface="Courier New"/>
                <a:cs typeface="Courier New"/>
              </a:rPr>
              <a:t>.</a:t>
            </a:r>
            <a:r>
              <a:rPr lang="fr-FR" spc="-5" dirty="0" err="1">
                <a:solidFill>
                  <a:srgbClr val="000098"/>
                </a:solidFill>
                <a:latin typeface="Courier New"/>
                <a:cs typeface="Courier New"/>
              </a:rPr>
              <a:t>pri</a:t>
            </a:r>
            <a:r>
              <a:rPr lang="fr-FR" spc="-20" dirty="0" err="1">
                <a:solidFill>
                  <a:srgbClr val="000098"/>
                </a:solidFill>
                <a:latin typeface="Courier New"/>
                <a:cs typeface="Courier New"/>
              </a:rPr>
              <a:t>x</a:t>
            </a:r>
            <a:r>
              <a:rPr lang="fr-FR" dirty="0">
                <a:solidFill>
                  <a:srgbClr val="000098"/>
                </a:solidFill>
                <a:latin typeface="Courier New"/>
                <a:cs typeface="Courier New"/>
              </a:rPr>
              <a:t>)</a:t>
            </a:r>
            <a:r>
              <a:rPr lang="fr-FR" dirty="0">
                <a:latin typeface="Courier New"/>
                <a:cs typeface="Courier New"/>
              </a:rPr>
              <a:t> </a:t>
            </a:r>
            <a:r>
              <a:rPr spc="-5" dirty="0">
                <a:solidFill>
                  <a:srgbClr val="000098"/>
                </a:solidFill>
                <a:latin typeface="Courier New"/>
                <a:cs typeface="Courier New"/>
              </a:rPr>
              <a:t>A</a:t>
            </a:r>
            <a:r>
              <a:rPr dirty="0">
                <a:solidFill>
                  <a:srgbClr val="000098"/>
                </a:solidFill>
                <a:latin typeface="Courier New"/>
                <a:cs typeface="Courier New"/>
              </a:rPr>
              <a:t>S</a:t>
            </a:r>
            <a:r>
              <a:rPr dirty="0">
                <a:solidFill>
                  <a:srgbClr val="000098"/>
                </a:solidFill>
                <a:latin typeface="Times New Roman"/>
                <a:cs typeface="Times New Roman"/>
              </a:rPr>
              <a:t>	</a:t>
            </a:r>
            <a:r>
              <a:rPr spc="-10" dirty="0">
                <a:solidFill>
                  <a:srgbClr val="000098"/>
                </a:solidFill>
                <a:latin typeface="Courier New"/>
                <a:cs typeface="Courier New"/>
              </a:rPr>
              <a:t>t</a:t>
            </a:r>
            <a:r>
              <a:rPr spc="-5" dirty="0">
                <a:solidFill>
                  <a:srgbClr val="000098"/>
                </a:solidFill>
                <a:latin typeface="Courier New"/>
                <a:cs typeface="Courier New"/>
              </a:rPr>
              <a:t>o</a:t>
            </a:r>
            <a:r>
              <a:rPr spc="-25" dirty="0">
                <a:solidFill>
                  <a:srgbClr val="000098"/>
                </a:solidFill>
                <a:latin typeface="Courier New"/>
                <a:cs typeface="Courier New"/>
              </a:rPr>
              <a:t>t</a:t>
            </a:r>
            <a:r>
              <a:rPr spc="-5" dirty="0">
                <a:solidFill>
                  <a:srgbClr val="000098"/>
                </a:solidFill>
                <a:latin typeface="Courier New"/>
                <a:cs typeface="Courier New"/>
              </a:rPr>
              <a:t>al</a:t>
            </a:r>
            <a:endParaRPr dirty="0">
              <a:latin typeface="Courier New"/>
              <a:cs typeface="Courier New"/>
            </a:endParaRPr>
          </a:p>
          <a:p>
            <a:pPr marL="12700">
              <a:spcBef>
                <a:spcPts val="800"/>
              </a:spcBef>
              <a:tabLst>
                <a:tab pos="697865" algn="l"/>
                <a:tab pos="1925320" algn="l"/>
              </a:tabLst>
            </a:pPr>
            <a:r>
              <a:rPr b="1" spc="-5" dirty="0">
                <a:solidFill>
                  <a:srgbClr val="000098"/>
                </a:solidFill>
                <a:latin typeface="Courier New"/>
                <a:cs typeface="Courier New"/>
              </a:rPr>
              <a:t>FRO</a:t>
            </a:r>
            <a:r>
              <a:rPr b="1" dirty="0">
                <a:solidFill>
                  <a:srgbClr val="000098"/>
                </a:solidFill>
                <a:latin typeface="Courier New"/>
                <a:cs typeface="Courier New"/>
              </a:rPr>
              <a:t>M</a:t>
            </a:r>
            <a:r>
              <a:rPr b="1" dirty="0">
                <a:solidFill>
                  <a:srgbClr val="000098"/>
                </a:solidFill>
                <a:latin typeface="Times New Roman"/>
                <a:cs typeface="Times New Roman"/>
              </a:rPr>
              <a:t>	</a:t>
            </a:r>
            <a:r>
              <a:rPr spc="-20" dirty="0">
                <a:solidFill>
                  <a:srgbClr val="000098"/>
                </a:solidFill>
                <a:latin typeface="Courier New"/>
                <a:cs typeface="Courier New"/>
              </a:rPr>
              <a:t>p</a:t>
            </a:r>
            <a:r>
              <a:rPr spc="-5" dirty="0">
                <a:solidFill>
                  <a:srgbClr val="000098"/>
                </a:solidFill>
                <a:latin typeface="Courier New"/>
                <a:cs typeface="Courier New"/>
              </a:rPr>
              <a:t>rod</a:t>
            </a:r>
            <a:r>
              <a:rPr spc="-20" dirty="0">
                <a:solidFill>
                  <a:srgbClr val="000098"/>
                </a:solidFill>
                <a:latin typeface="Courier New"/>
                <a:cs typeface="Courier New"/>
              </a:rPr>
              <a:t>u</a:t>
            </a:r>
            <a:r>
              <a:rPr spc="-5" dirty="0">
                <a:solidFill>
                  <a:srgbClr val="000098"/>
                </a:solidFill>
                <a:latin typeface="Courier New"/>
                <a:cs typeface="Courier New"/>
              </a:rPr>
              <a:t>it</a:t>
            </a:r>
            <a:r>
              <a:rPr dirty="0">
                <a:solidFill>
                  <a:srgbClr val="000098"/>
                </a:solidFill>
                <a:latin typeface="Courier New"/>
                <a:cs typeface="Courier New"/>
              </a:rPr>
              <a:t>,</a:t>
            </a:r>
            <a:r>
              <a:rPr dirty="0">
                <a:solidFill>
                  <a:srgbClr val="000098"/>
                </a:solidFill>
                <a:latin typeface="Times New Roman"/>
                <a:cs typeface="Times New Roman"/>
              </a:rPr>
              <a:t>	</a:t>
            </a:r>
            <a:r>
              <a:rPr spc="-5" dirty="0" err="1">
                <a:solidFill>
                  <a:srgbClr val="000098"/>
                </a:solidFill>
                <a:latin typeface="Courier New"/>
                <a:cs typeface="Courier New"/>
              </a:rPr>
              <a:t>ven</a:t>
            </a:r>
            <a:r>
              <a:rPr spc="-20" dirty="0" err="1">
                <a:solidFill>
                  <a:srgbClr val="000098"/>
                </a:solidFill>
                <a:latin typeface="Courier New"/>
                <a:cs typeface="Courier New"/>
              </a:rPr>
              <a:t>t</a:t>
            </a:r>
            <a:r>
              <a:rPr dirty="0" err="1">
                <a:solidFill>
                  <a:srgbClr val="000098"/>
                </a:solidFill>
                <a:latin typeface="Courier New"/>
                <a:cs typeface="Courier New"/>
              </a:rPr>
              <a:t>e</a:t>
            </a:r>
            <a:r>
              <a:rPr lang="fr-FR" dirty="0">
                <a:solidFill>
                  <a:srgbClr val="000098"/>
                </a:solidFill>
                <a:latin typeface="Courier New"/>
                <a:cs typeface="Courier New"/>
              </a:rPr>
              <a:t> </a:t>
            </a:r>
            <a:r>
              <a:rPr b="1" spc="-5" dirty="0">
                <a:solidFill>
                  <a:srgbClr val="000098"/>
                </a:solidFill>
                <a:latin typeface="Courier New"/>
                <a:cs typeface="Courier New"/>
              </a:rPr>
              <a:t>WHER</a:t>
            </a:r>
            <a:r>
              <a:rPr b="1" dirty="0">
                <a:solidFill>
                  <a:srgbClr val="000098"/>
                </a:solidFill>
                <a:latin typeface="Courier New"/>
                <a:cs typeface="Courier New"/>
              </a:rPr>
              <a:t>E</a:t>
            </a:r>
            <a:r>
              <a:rPr b="1" dirty="0">
                <a:solidFill>
                  <a:srgbClr val="000098"/>
                </a:solidFill>
                <a:latin typeface="Times New Roman"/>
                <a:cs typeface="Times New Roman"/>
              </a:rPr>
              <a:t>	</a:t>
            </a:r>
            <a:r>
              <a:rPr spc="-5" dirty="0">
                <a:solidFill>
                  <a:srgbClr val="000098"/>
                </a:solidFill>
                <a:latin typeface="Courier New"/>
                <a:cs typeface="Courier New"/>
              </a:rPr>
              <a:t>pro</a:t>
            </a:r>
            <a:r>
              <a:rPr spc="-20" dirty="0">
                <a:solidFill>
                  <a:srgbClr val="000098"/>
                </a:solidFill>
                <a:latin typeface="Courier New"/>
                <a:cs typeface="Courier New"/>
              </a:rPr>
              <a:t>d</a:t>
            </a:r>
            <a:r>
              <a:rPr spc="-5" dirty="0">
                <a:solidFill>
                  <a:srgbClr val="000098"/>
                </a:solidFill>
                <a:latin typeface="Courier New"/>
                <a:cs typeface="Courier New"/>
              </a:rPr>
              <a:t>uit</a:t>
            </a:r>
            <a:r>
              <a:rPr spc="-20" dirty="0">
                <a:solidFill>
                  <a:srgbClr val="000098"/>
                </a:solidFill>
                <a:latin typeface="Courier New"/>
                <a:cs typeface="Courier New"/>
              </a:rPr>
              <a:t>.</a:t>
            </a:r>
            <a:r>
              <a:rPr spc="-5" dirty="0">
                <a:solidFill>
                  <a:srgbClr val="000098"/>
                </a:solidFill>
                <a:latin typeface="Courier New"/>
                <a:cs typeface="Courier New"/>
              </a:rPr>
              <a:t>i</a:t>
            </a:r>
            <a:r>
              <a:rPr dirty="0">
                <a:solidFill>
                  <a:srgbClr val="000098"/>
                </a:solidFill>
                <a:latin typeface="Courier New"/>
                <a:cs typeface="Courier New"/>
              </a:rPr>
              <a:t>d=</a:t>
            </a:r>
            <a:r>
              <a:rPr spc="-5" dirty="0" err="1">
                <a:solidFill>
                  <a:srgbClr val="000098"/>
                </a:solidFill>
                <a:latin typeface="Courier New"/>
                <a:cs typeface="Courier New"/>
              </a:rPr>
              <a:t>vente</a:t>
            </a:r>
            <a:r>
              <a:rPr spc="-20" dirty="0" err="1">
                <a:solidFill>
                  <a:srgbClr val="000098"/>
                </a:solidFill>
                <a:latin typeface="Courier New"/>
                <a:cs typeface="Courier New"/>
              </a:rPr>
              <a:t>.</a:t>
            </a:r>
            <a:r>
              <a:rPr spc="-5" dirty="0" err="1">
                <a:solidFill>
                  <a:srgbClr val="000098"/>
                </a:solidFill>
                <a:latin typeface="Courier New"/>
                <a:cs typeface="Courier New"/>
              </a:rPr>
              <a:t>pro</a:t>
            </a:r>
            <a:r>
              <a:rPr spc="-20" dirty="0" err="1">
                <a:solidFill>
                  <a:srgbClr val="000098"/>
                </a:solidFill>
                <a:latin typeface="Courier New"/>
                <a:cs typeface="Courier New"/>
              </a:rPr>
              <a:t>d</a:t>
            </a:r>
            <a:r>
              <a:rPr spc="-5" dirty="0" err="1">
                <a:solidFill>
                  <a:srgbClr val="000098"/>
                </a:solidFill>
                <a:latin typeface="Courier New"/>
                <a:cs typeface="Courier New"/>
              </a:rPr>
              <a:t>uit</a:t>
            </a:r>
            <a:r>
              <a:rPr spc="-20" dirty="0" err="1">
                <a:solidFill>
                  <a:srgbClr val="000098"/>
                </a:solidFill>
                <a:latin typeface="Courier New"/>
                <a:cs typeface="Courier New"/>
              </a:rPr>
              <a:t>_</a:t>
            </a:r>
            <a:r>
              <a:rPr spc="-5" dirty="0" err="1">
                <a:solidFill>
                  <a:srgbClr val="000098"/>
                </a:solidFill>
                <a:latin typeface="Courier New"/>
                <a:cs typeface="Courier New"/>
              </a:rPr>
              <a:t>idx</a:t>
            </a:r>
            <a:endParaRPr lang="fr-FR" spc="-5" dirty="0">
              <a:solidFill>
                <a:srgbClr val="000098"/>
              </a:solidFill>
              <a:latin typeface="Courier New"/>
              <a:cs typeface="Courier New"/>
            </a:endParaRPr>
          </a:p>
          <a:p>
            <a:pPr marL="12700">
              <a:spcBef>
                <a:spcPts val="800"/>
              </a:spcBef>
              <a:tabLst>
                <a:tab pos="697865" algn="l"/>
                <a:tab pos="1925320" algn="l"/>
              </a:tabLst>
            </a:pPr>
            <a:r>
              <a:rPr lang="fr-FR" b="1" spc="-5" dirty="0">
                <a:solidFill>
                  <a:srgbClr val="000098"/>
                </a:solidFill>
                <a:latin typeface="Courier New"/>
                <a:cs typeface="Courier New"/>
              </a:rPr>
              <a:t>And </a:t>
            </a:r>
            <a:r>
              <a:rPr lang="fr-FR" spc="-5" dirty="0" err="1">
                <a:solidFill>
                  <a:srgbClr val="000098"/>
                </a:solidFill>
                <a:latin typeface="Courier New"/>
                <a:cs typeface="Courier New"/>
              </a:rPr>
              <a:t>pr</a:t>
            </a:r>
            <a:r>
              <a:rPr lang="fr-FR" spc="-20" dirty="0" err="1">
                <a:solidFill>
                  <a:srgbClr val="000098"/>
                </a:solidFill>
                <a:latin typeface="Courier New"/>
                <a:cs typeface="Courier New"/>
              </a:rPr>
              <a:t>o</a:t>
            </a:r>
            <a:r>
              <a:rPr lang="fr-FR" spc="-5" dirty="0" err="1">
                <a:solidFill>
                  <a:srgbClr val="000098"/>
                </a:solidFill>
                <a:latin typeface="Courier New"/>
                <a:cs typeface="Courier New"/>
              </a:rPr>
              <a:t>dui</a:t>
            </a:r>
            <a:r>
              <a:rPr lang="fr-FR" spc="-20" dirty="0" err="1">
                <a:solidFill>
                  <a:srgbClr val="000098"/>
                </a:solidFill>
                <a:latin typeface="Courier New"/>
                <a:cs typeface="Courier New"/>
              </a:rPr>
              <a:t>t</a:t>
            </a:r>
            <a:r>
              <a:rPr lang="fr-FR" spc="-5" dirty="0" err="1">
                <a:solidFill>
                  <a:srgbClr val="000098"/>
                </a:solidFill>
                <a:latin typeface="Courier New"/>
                <a:cs typeface="Courier New"/>
              </a:rPr>
              <a:t>.no</a:t>
            </a:r>
            <a:r>
              <a:rPr lang="fr-FR" dirty="0" err="1">
                <a:solidFill>
                  <a:srgbClr val="000098"/>
                </a:solidFill>
                <a:latin typeface="Courier New"/>
                <a:cs typeface="Courier New"/>
              </a:rPr>
              <a:t>m</a:t>
            </a:r>
            <a:r>
              <a:rPr lang="fr-FR" dirty="0">
                <a:solidFill>
                  <a:srgbClr val="000098"/>
                </a:solidFill>
                <a:latin typeface="Times New Roman"/>
                <a:cs typeface="Times New Roman"/>
              </a:rPr>
              <a:t> </a:t>
            </a:r>
            <a:r>
              <a:rPr lang="fr-FR" spc="-5" dirty="0" err="1">
                <a:solidFill>
                  <a:srgbClr val="000098"/>
                </a:solidFill>
                <a:latin typeface="Courier New"/>
                <a:cs typeface="Courier New"/>
              </a:rPr>
              <a:t>lik</a:t>
            </a:r>
            <a:r>
              <a:rPr lang="fr-FR" dirty="0" err="1">
                <a:solidFill>
                  <a:srgbClr val="000098"/>
                </a:solidFill>
                <a:latin typeface="Courier New"/>
                <a:cs typeface="Courier New"/>
              </a:rPr>
              <a:t>e</a:t>
            </a:r>
            <a:r>
              <a:rPr lang="fr-FR" dirty="0">
                <a:solidFill>
                  <a:srgbClr val="000098"/>
                </a:solidFill>
                <a:latin typeface="Times New Roman"/>
                <a:cs typeface="Times New Roman"/>
              </a:rPr>
              <a:t>	</a:t>
            </a:r>
            <a:r>
              <a:rPr lang="fr-FR" spc="-20" dirty="0">
                <a:solidFill>
                  <a:srgbClr val="000098"/>
                </a:solidFill>
                <a:latin typeface="Courier New"/>
                <a:cs typeface="Courier New"/>
              </a:rPr>
              <a:t>’</a:t>
            </a:r>
            <a:r>
              <a:rPr lang="fr-FR" dirty="0">
                <a:solidFill>
                  <a:srgbClr val="000098"/>
                </a:solidFill>
                <a:latin typeface="Courier New"/>
                <a:cs typeface="Courier New"/>
              </a:rPr>
              <a:t>M%’</a:t>
            </a:r>
            <a:endParaRPr lang="fr-FR" dirty="0">
              <a:latin typeface="Courier New"/>
              <a:cs typeface="Courier New"/>
            </a:endParaRPr>
          </a:p>
          <a:p>
            <a:pPr marL="12700">
              <a:spcBef>
                <a:spcPts val="800"/>
              </a:spcBef>
              <a:tabLst>
                <a:tab pos="832485" algn="l"/>
                <a:tab pos="1243965" algn="l"/>
              </a:tabLst>
            </a:pPr>
            <a:r>
              <a:rPr b="1" spc="-5" dirty="0">
                <a:solidFill>
                  <a:srgbClr val="000098"/>
                </a:solidFill>
                <a:latin typeface="Courier New"/>
                <a:cs typeface="Courier New"/>
              </a:rPr>
              <a:t>GROU</a:t>
            </a:r>
            <a:r>
              <a:rPr b="1" dirty="0">
                <a:solidFill>
                  <a:srgbClr val="000098"/>
                </a:solidFill>
                <a:latin typeface="Courier New"/>
                <a:cs typeface="Courier New"/>
              </a:rPr>
              <a:t>P</a:t>
            </a:r>
            <a:r>
              <a:rPr b="1" dirty="0">
                <a:solidFill>
                  <a:srgbClr val="000098"/>
                </a:solidFill>
                <a:latin typeface="Times New Roman"/>
                <a:cs typeface="Times New Roman"/>
              </a:rPr>
              <a:t>	</a:t>
            </a:r>
            <a:r>
              <a:rPr spc="-5" dirty="0">
                <a:solidFill>
                  <a:srgbClr val="000098"/>
                </a:solidFill>
                <a:latin typeface="Courier New"/>
                <a:cs typeface="Courier New"/>
              </a:rPr>
              <a:t>B</a:t>
            </a:r>
            <a:r>
              <a:rPr dirty="0">
                <a:solidFill>
                  <a:srgbClr val="000098"/>
                </a:solidFill>
                <a:latin typeface="Courier New"/>
                <a:cs typeface="Courier New"/>
              </a:rPr>
              <a:t>Y</a:t>
            </a:r>
            <a:r>
              <a:rPr dirty="0">
                <a:solidFill>
                  <a:srgbClr val="000098"/>
                </a:solidFill>
                <a:latin typeface="Times New Roman"/>
                <a:cs typeface="Times New Roman"/>
              </a:rPr>
              <a:t>	</a:t>
            </a:r>
            <a:r>
              <a:rPr spc="-20" dirty="0" err="1">
                <a:solidFill>
                  <a:srgbClr val="000098"/>
                </a:solidFill>
                <a:latin typeface="Courier New"/>
                <a:cs typeface="Courier New"/>
              </a:rPr>
              <a:t>p</a:t>
            </a:r>
            <a:r>
              <a:rPr spc="-5" dirty="0" err="1">
                <a:solidFill>
                  <a:srgbClr val="000098"/>
                </a:solidFill>
                <a:latin typeface="Courier New"/>
                <a:cs typeface="Courier New"/>
              </a:rPr>
              <a:t>rod</a:t>
            </a:r>
            <a:r>
              <a:rPr spc="-20" dirty="0" err="1">
                <a:solidFill>
                  <a:srgbClr val="000098"/>
                </a:solidFill>
                <a:latin typeface="Courier New"/>
                <a:cs typeface="Courier New"/>
              </a:rPr>
              <a:t>u</a:t>
            </a:r>
            <a:r>
              <a:rPr spc="-5" dirty="0" err="1">
                <a:solidFill>
                  <a:srgbClr val="000098"/>
                </a:solidFill>
                <a:latin typeface="Courier New"/>
                <a:cs typeface="Courier New"/>
              </a:rPr>
              <a:t>it.</a:t>
            </a:r>
            <a:r>
              <a:rPr spc="-20" dirty="0" err="1">
                <a:solidFill>
                  <a:srgbClr val="000098"/>
                </a:solidFill>
                <a:latin typeface="Courier New"/>
                <a:cs typeface="Courier New"/>
              </a:rPr>
              <a:t>no</a:t>
            </a:r>
            <a:r>
              <a:rPr dirty="0" err="1">
                <a:solidFill>
                  <a:srgbClr val="000098"/>
                </a:solidFill>
                <a:latin typeface="Courier New"/>
                <a:cs typeface="Courier New"/>
              </a:rPr>
              <a:t>m</a:t>
            </a:r>
            <a:r>
              <a:rPr lang="fr-FR" dirty="0">
                <a:solidFill>
                  <a:srgbClr val="000098"/>
                </a:solidFill>
                <a:latin typeface="Courier New"/>
                <a:cs typeface="Courier New"/>
              </a:rPr>
              <a:t> ,</a:t>
            </a:r>
            <a:r>
              <a:rPr lang="fr-FR" spc="-5" dirty="0">
                <a:solidFill>
                  <a:srgbClr val="000098"/>
                </a:solidFill>
                <a:latin typeface="Courier New"/>
                <a:cs typeface="Courier New"/>
              </a:rPr>
              <a:t> </a:t>
            </a:r>
            <a:r>
              <a:rPr lang="fr-FR" spc="-5" dirty="0" err="1">
                <a:solidFill>
                  <a:srgbClr val="000098"/>
                </a:solidFill>
                <a:latin typeface="Courier New"/>
                <a:cs typeface="Courier New"/>
              </a:rPr>
              <a:t>pro</a:t>
            </a:r>
            <a:r>
              <a:rPr lang="fr-FR" spc="-20" dirty="0" err="1">
                <a:solidFill>
                  <a:srgbClr val="000098"/>
                </a:solidFill>
                <a:latin typeface="Courier New"/>
                <a:cs typeface="Courier New"/>
              </a:rPr>
              <a:t>d</a:t>
            </a:r>
            <a:r>
              <a:rPr lang="fr-FR" spc="-5" dirty="0" err="1">
                <a:solidFill>
                  <a:srgbClr val="000098"/>
                </a:solidFill>
                <a:latin typeface="Courier New"/>
                <a:cs typeface="Courier New"/>
              </a:rPr>
              <a:t>uit</a:t>
            </a:r>
            <a:r>
              <a:rPr lang="fr-FR" spc="-20" dirty="0" err="1">
                <a:solidFill>
                  <a:srgbClr val="000098"/>
                </a:solidFill>
                <a:latin typeface="Courier New"/>
                <a:cs typeface="Courier New"/>
              </a:rPr>
              <a:t>_</a:t>
            </a:r>
            <a:r>
              <a:rPr lang="fr-FR" spc="-5" dirty="0" err="1">
                <a:solidFill>
                  <a:srgbClr val="000098"/>
                </a:solidFill>
                <a:latin typeface="Courier New"/>
                <a:cs typeface="Courier New"/>
              </a:rPr>
              <a:t>idx</a:t>
            </a:r>
            <a:endParaRPr lang="fr-FR" spc="-5" dirty="0">
              <a:solidFill>
                <a:srgbClr val="000098"/>
              </a:solidFill>
              <a:latin typeface="Courier New"/>
              <a:cs typeface="Courier New"/>
            </a:endParaRPr>
          </a:p>
          <a:p>
            <a:pPr marL="12700">
              <a:spcBef>
                <a:spcPts val="800"/>
              </a:spcBef>
              <a:tabLst>
                <a:tab pos="832485" algn="l"/>
                <a:tab pos="1243965" algn="l"/>
              </a:tabLst>
            </a:pPr>
            <a:r>
              <a:rPr b="1" spc="-5" dirty="0">
                <a:solidFill>
                  <a:srgbClr val="000098"/>
                </a:solidFill>
                <a:latin typeface="Courier New"/>
                <a:cs typeface="Courier New"/>
              </a:rPr>
              <a:t>ORDE</a:t>
            </a:r>
            <a:r>
              <a:rPr b="1" dirty="0">
                <a:solidFill>
                  <a:srgbClr val="000098"/>
                </a:solidFill>
                <a:latin typeface="Courier New"/>
                <a:cs typeface="Courier New"/>
              </a:rPr>
              <a:t>R</a:t>
            </a:r>
            <a:r>
              <a:rPr b="1" dirty="0">
                <a:solidFill>
                  <a:srgbClr val="000098"/>
                </a:solidFill>
                <a:latin typeface="Times New Roman"/>
                <a:cs typeface="Times New Roman"/>
              </a:rPr>
              <a:t>	</a:t>
            </a:r>
            <a:r>
              <a:rPr spc="-5" dirty="0">
                <a:solidFill>
                  <a:srgbClr val="000098"/>
                </a:solidFill>
                <a:latin typeface="Courier New"/>
                <a:cs typeface="Courier New"/>
              </a:rPr>
              <a:t>B</a:t>
            </a:r>
            <a:r>
              <a:rPr dirty="0">
                <a:solidFill>
                  <a:srgbClr val="000098"/>
                </a:solidFill>
                <a:latin typeface="Courier New"/>
                <a:cs typeface="Courier New"/>
              </a:rPr>
              <a:t>Y</a:t>
            </a:r>
            <a:r>
              <a:rPr dirty="0">
                <a:solidFill>
                  <a:srgbClr val="000098"/>
                </a:solidFill>
                <a:latin typeface="Times New Roman"/>
                <a:cs typeface="Times New Roman"/>
              </a:rPr>
              <a:t>	</a:t>
            </a:r>
            <a:r>
              <a:rPr spc="-30" dirty="0">
                <a:solidFill>
                  <a:srgbClr val="000098"/>
                </a:solidFill>
                <a:latin typeface="Courier New"/>
                <a:cs typeface="Courier New"/>
              </a:rPr>
              <a:t>t</a:t>
            </a:r>
            <a:r>
              <a:rPr spc="-5" dirty="0">
                <a:solidFill>
                  <a:srgbClr val="000098"/>
                </a:solidFill>
                <a:latin typeface="Courier New"/>
                <a:cs typeface="Courier New"/>
              </a:rPr>
              <a:t>ota</a:t>
            </a:r>
            <a:r>
              <a:rPr spc="-30" dirty="0">
                <a:solidFill>
                  <a:srgbClr val="000098"/>
                </a:solidFill>
                <a:latin typeface="Courier New"/>
                <a:cs typeface="Courier New"/>
              </a:rPr>
              <a:t>l</a:t>
            </a:r>
            <a:r>
              <a:rPr dirty="0">
                <a:solidFill>
                  <a:srgbClr val="000098"/>
                </a:solidFill>
                <a:latin typeface="Courier New"/>
                <a:cs typeface="Courier New"/>
              </a:rPr>
              <a:t>;</a:t>
            </a:r>
            <a:endParaRPr dirty="0">
              <a:latin typeface="Courier New"/>
              <a:cs typeface="Courier New"/>
            </a:endParaRPr>
          </a:p>
        </p:txBody>
      </p:sp>
      <p:sp>
        <p:nvSpPr>
          <p:cNvPr id="7" name="Rectangle 6"/>
          <p:cNvSpPr/>
          <p:nvPr/>
        </p:nvSpPr>
        <p:spPr>
          <a:xfrm>
            <a:off x="0" y="3962006"/>
            <a:ext cx="9956502" cy="923330"/>
          </a:xfrm>
          <a:prstGeom prst="rect">
            <a:avLst/>
          </a:prstGeom>
        </p:spPr>
        <p:txBody>
          <a:bodyPr wrap="square">
            <a:spAutoFit/>
          </a:bodyPr>
          <a:lstStyle/>
          <a:p>
            <a:pPr marL="12700"/>
            <a:r>
              <a:rPr lang="fr-FR" b="1" spc="-20" dirty="0">
                <a:solidFill>
                  <a:srgbClr val="D93090"/>
                </a:solidFill>
                <a:latin typeface="Times New Roman"/>
                <a:cs typeface="Times New Roman"/>
              </a:rPr>
              <a:t>Cl</a:t>
            </a:r>
            <a:r>
              <a:rPr lang="fr-FR" b="1" dirty="0">
                <a:solidFill>
                  <a:srgbClr val="D93090"/>
                </a:solidFill>
                <a:latin typeface="Times New Roman"/>
                <a:cs typeface="Times New Roman"/>
              </a:rPr>
              <a:t>ass</a:t>
            </a:r>
            <a:r>
              <a:rPr lang="fr-FR" b="1" spc="-15" dirty="0">
                <a:solidFill>
                  <a:srgbClr val="D93090"/>
                </a:solidFill>
                <a:latin typeface="Times New Roman"/>
                <a:cs typeface="Times New Roman"/>
              </a:rPr>
              <a:t>e</a:t>
            </a:r>
            <a:r>
              <a:rPr lang="fr-FR" b="1" spc="-55" dirty="0">
                <a:solidFill>
                  <a:srgbClr val="D93090"/>
                </a:solidFill>
                <a:latin typeface="Times New Roman"/>
                <a:cs typeface="Times New Roman"/>
              </a:rPr>
              <a:t>m</a:t>
            </a:r>
            <a:r>
              <a:rPr lang="fr-FR" b="1" spc="-10" dirty="0">
                <a:solidFill>
                  <a:srgbClr val="D93090"/>
                </a:solidFill>
                <a:latin typeface="Times New Roman"/>
                <a:cs typeface="Times New Roman"/>
              </a:rPr>
              <a:t>ent</a:t>
            </a:r>
            <a:r>
              <a:rPr lang="fr-FR" b="1" dirty="0">
                <a:solidFill>
                  <a:srgbClr val="D93090"/>
                </a:solidFill>
                <a:latin typeface="Times New Roman"/>
                <a:cs typeface="Times New Roman"/>
              </a:rPr>
              <a:t> des </a:t>
            </a:r>
            <a:r>
              <a:rPr lang="fr-FR" b="1" spc="-15" dirty="0">
                <a:solidFill>
                  <a:srgbClr val="D93090"/>
                </a:solidFill>
                <a:latin typeface="Times New Roman"/>
                <a:cs typeface="Times New Roman"/>
              </a:rPr>
              <a:t>produi</a:t>
            </a:r>
            <a:r>
              <a:rPr lang="fr-FR" b="1" spc="-25" dirty="0">
                <a:solidFill>
                  <a:srgbClr val="D93090"/>
                </a:solidFill>
                <a:latin typeface="Times New Roman"/>
                <a:cs typeface="Times New Roman"/>
              </a:rPr>
              <a:t>t</a:t>
            </a:r>
            <a:r>
              <a:rPr lang="fr-FR" b="1" dirty="0">
                <a:solidFill>
                  <a:srgbClr val="D93090"/>
                </a:solidFill>
                <a:latin typeface="Times New Roman"/>
                <a:cs typeface="Times New Roman"/>
              </a:rPr>
              <a:t>s</a:t>
            </a:r>
            <a:r>
              <a:rPr lang="fr-FR" b="1" spc="-5" dirty="0">
                <a:solidFill>
                  <a:srgbClr val="D93090"/>
                </a:solidFill>
                <a:latin typeface="Times New Roman"/>
                <a:cs typeface="Times New Roman"/>
              </a:rPr>
              <a:t> </a:t>
            </a:r>
            <a:r>
              <a:rPr lang="fr-FR" b="1" spc="-15" dirty="0">
                <a:solidFill>
                  <a:srgbClr val="D93090"/>
                </a:solidFill>
                <a:latin typeface="Times New Roman"/>
                <a:cs typeface="Times New Roman"/>
              </a:rPr>
              <a:t>par</a:t>
            </a:r>
            <a:r>
              <a:rPr lang="fr-FR" b="1" dirty="0">
                <a:solidFill>
                  <a:srgbClr val="D93090"/>
                </a:solidFill>
                <a:latin typeface="Times New Roman"/>
                <a:cs typeface="Times New Roman"/>
              </a:rPr>
              <a:t> </a:t>
            </a:r>
            <a:r>
              <a:rPr lang="fr-FR" b="1" spc="-10" dirty="0">
                <a:solidFill>
                  <a:srgbClr val="D93090"/>
                </a:solidFill>
                <a:latin typeface="Times New Roman"/>
                <a:cs typeface="Times New Roman"/>
              </a:rPr>
              <a:t>la</a:t>
            </a:r>
            <a:r>
              <a:rPr lang="fr-FR" b="1" spc="-15" dirty="0">
                <a:solidFill>
                  <a:srgbClr val="D93090"/>
                </a:solidFill>
                <a:latin typeface="Times New Roman"/>
                <a:cs typeface="Times New Roman"/>
              </a:rPr>
              <a:t> va</a:t>
            </a:r>
            <a:r>
              <a:rPr lang="fr-FR" b="1" spc="-25" dirty="0">
                <a:solidFill>
                  <a:srgbClr val="D93090"/>
                </a:solidFill>
                <a:latin typeface="Times New Roman"/>
                <a:cs typeface="Times New Roman"/>
              </a:rPr>
              <a:t>l</a:t>
            </a:r>
            <a:r>
              <a:rPr lang="fr-FR" b="1" spc="-15" dirty="0">
                <a:solidFill>
                  <a:srgbClr val="D93090"/>
                </a:solidFill>
                <a:latin typeface="Times New Roman"/>
                <a:cs typeface="Times New Roman"/>
              </a:rPr>
              <a:t>eur</a:t>
            </a:r>
            <a:r>
              <a:rPr lang="fr-FR" b="1" spc="-5" dirty="0">
                <a:solidFill>
                  <a:srgbClr val="D93090"/>
                </a:solidFill>
                <a:latin typeface="Times New Roman"/>
                <a:cs typeface="Times New Roman"/>
              </a:rPr>
              <a:t> </a:t>
            </a:r>
            <a:r>
              <a:rPr lang="fr-FR" b="1" spc="-25" dirty="0">
                <a:solidFill>
                  <a:srgbClr val="D93090"/>
                </a:solidFill>
                <a:latin typeface="Times New Roman"/>
                <a:cs typeface="Times New Roman"/>
              </a:rPr>
              <a:t>t</a:t>
            </a:r>
            <a:r>
              <a:rPr lang="fr-FR" b="1" spc="-15" dirty="0">
                <a:solidFill>
                  <a:srgbClr val="D93090"/>
                </a:solidFill>
                <a:latin typeface="Times New Roman"/>
                <a:cs typeface="Times New Roman"/>
              </a:rPr>
              <a:t>o</a:t>
            </a:r>
            <a:r>
              <a:rPr lang="fr-FR" b="1" spc="-20" dirty="0">
                <a:solidFill>
                  <a:srgbClr val="D93090"/>
                </a:solidFill>
                <a:latin typeface="Times New Roman"/>
                <a:cs typeface="Times New Roman"/>
              </a:rPr>
              <a:t>t</a:t>
            </a:r>
            <a:r>
              <a:rPr lang="fr-FR" b="1" spc="-15" dirty="0">
                <a:solidFill>
                  <a:srgbClr val="D93090"/>
                </a:solidFill>
                <a:latin typeface="Times New Roman"/>
                <a:cs typeface="Times New Roman"/>
              </a:rPr>
              <a:t>a</a:t>
            </a:r>
            <a:r>
              <a:rPr lang="fr-FR" b="1" spc="-25" dirty="0">
                <a:solidFill>
                  <a:srgbClr val="D93090"/>
                </a:solidFill>
                <a:latin typeface="Times New Roman"/>
                <a:cs typeface="Times New Roman"/>
              </a:rPr>
              <a:t>l</a:t>
            </a:r>
            <a:r>
              <a:rPr lang="fr-FR" b="1" spc="-15" dirty="0">
                <a:solidFill>
                  <a:srgbClr val="D93090"/>
                </a:solidFill>
                <a:latin typeface="Times New Roman"/>
                <a:cs typeface="Times New Roman"/>
              </a:rPr>
              <a:t>e</a:t>
            </a:r>
            <a:r>
              <a:rPr lang="fr-FR" b="1" spc="10" dirty="0">
                <a:solidFill>
                  <a:srgbClr val="D93090"/>
                </a:solidFill>
                <a:latin typeface="Times New Roman"/>
                <a:cs typeface="Times New Roman"/>
              </a:rPr>
              <a:t> </a:t>
            </a:r>
            <a:r>
              <a:rPr lang="fr-FR" b="1" spc="-15" dirty="0">
                <a:solidFill>
                  <a:srgbClr val="D93090"/>
                </a:solidFill>
                <a:latin typeface="Times New Roman"/>
                <a:cs typeface="Times New Roman"/>
              </a:rPr>
              <a:t>vendue </a:t>
            </a:r>
            <a:r>
              <a:rPr lang="fr-FR" b="1" dirty="0">
                <a:solidFill>
                  <a:srgbClr val="D93090"/>
                </a:solidFill>
                <a:latin typeface="Times New Roman"/>
                <a:cs typeface="Times New Roman"/>
              </a:rPr>
              <a:t>pour </a:t>
            </a:r>
            <a:r>
              <a:rPr lang="fr-FR" b="1" spc="-10" dirty="0">
                <a:solidFill>
                  <a:srgbClr val="D93090"/>
                </a:solidFill>
                <a:latin typeface="Times New Roman"/>
                <a:cs typeface="Times New Roman"/>
              </a:rPr>
              <a:t>l</a:t>
            </a:r>
            <a:r>
              <a:rPr lang="fr-FR" b="1" spc="-30" dirty="0">
                <a:solidFill>
                  <a:srgbClr val="D93090"/>
                </a:solidFill>
                <a:latin typeface="Times New Roman"/>
                <a:cs typeface="Times New Roman"/>
              </a:rPr>
              <a:t>e</a:t>
            </a:r>
            <a:r>
              <a:rPr lang="fr-FR" b="1" dirty="0">
                <a:solidFill>
                  <a:srgbClr val="D93090"/>
                </a:solidFill>
                <a:latin typeface="Times New Roman"/>
                <a:cs typeface="Times New Roman"/>
              </a:rPr>
              <a:t>s produ</a:t>
            </a:r>
            <a:r>
              <a:rPr lang="fr-FR" b="1" spc="-15" dirty="0">
                <a:solidFill>
                  <a:srgbClr val="D93090"/>
                </a:solidFill>
                <a:latin typeface="Times New Roman"/>
                <a:cs typeface="Times New Roman"/>
              </a:rPr>
              <a:t>i</a:t>
            </a:r>
            <a:r>
              <a:rPr lang="fr-FR" b="1" spc="-10" dirty="0">
                <a:solidFill>
                  <a:srgbClr val="D93090"/>
                </a:solidFill>
                <a:latin typeface="Times New Roman"/>
                <a:cs typeface="Times New Roman"/>
              </a:rPr>
              <a:t>t</a:t>
            </a:r>
            <a:r>
              <a:rPr lang="fr-FR" b="1" dirty="0">
                <a:solidFill>
                  <a:srgbClr val="D93090"/>
                </a:solidFill>
                <a:latin typeface="Times New Roman"/>
                <a:cs typeface="Times New Roman"/>
              </a:rPr>
              <a:t>s</a:t>
            </a:r>
            <a:r>
              <a:rPr lang="fr-FR" b="1" spc="-15" dirty="0">
                <a:solidFill>
                  <a:srgbClr val="D93090"/>
                </a:solidFill>
                <a:latin typeface="Times New Roman"/>
                <a:cs typeface="Times New Roman"/>
              </a:rPr>
              <a:t> </a:t>
            </a:r>
            <a:r>
              <a:rPr lang="fr-FR" b="1" dirty="0">
                <a:solidFill>
                  <a:srgbClr val="D93090"/>
                </a:solidFill>
                <a:latin typeface="Times New Roman"/>
                <a:cs typeface="Times New Roman"/>
              </a:rPr>
              <a:t>c</a:t>
            </a:r>
            <a:r>
              <a:rPr lang="fr-FR" b="1" spc="-10" dirty="0">
                <a:solidFill>
                  <a:srgbClr val="D93090"/>
                </a:solidFill>
                <a:latin typeface="Times New Roman"/>
                <a:cs typeface="Times New Roman"/>
              </a:rPr>
              <a:t>o</a:t>
            </a:r>
            <a:r>
              <a:rPr lang="fr-FR" b="1" spc="-30" dirty="0">
                <a:solidFill>
                  <a:srgbClr val="D93090"/>
                </a:solidFill>
                <a:latin typeface="Times New Roman"/>
                <a:cs typeface="Times New Roman"/>
              </a:rPr>
              <a:t>mm</a:t>
            </a:r>
            <a:r>
              <a:rPr lang="fr-FR" b="1" dirty="0">
                <a:solidFill>
                  <a:srgbClr val="D93090"/>
                </a:solidFill>
                <a:latin typeface="Times New Roman"/>
                <a:cs typeface="Times New Roman"/>
              </a:rPr>
              <a:t>e</a:t>
            </a:r>
            <a:r>
              <a:rPr lang="fr-FR" b="1" spc="-10" dirty="0">
                <a:solidFill>
                  <a:srgbClr val="D93090"/>
                </a:solidFill>
                <a:latin typeface="Times New Roman"/>
                <a:cs typeface="Times New Roman"/>
              </a:rPr>
              <a:t>n</a:t>
            </a:r>
            <a:r>
              <a:rPr lang="fr-FR" b="1" dirty="0">
                <a:solidFill>
                  <a:srgbClr val="D93090"/>
                </a:solidFill>
                <a:latin typeface="Times New Roman"/>
                <a:cs typeface="Times New Roman"/>
              </a:rPr>
              <a:t>ç</a:t>
            </a:r>
            <a:r>
              <a:rPr lang="fr-FR" b="1" spc="-15" dirty="0">
                <a:solidFill>
                  <a:srgbClr val="D93090"/>
                </a:solidFill>
                <a:latin typeface="Times New Roman"/>
                <a:cs typeface="Times New Roman"/>
              </a:rPr>
              <a:t>a</a:t>
            </a:r>
            <a:r>
              <a:rPr lang="fr-FR" b="1" dirty="0">
                <a:solidFill>
                  <a:srgbClr val="D93090"/>
                </a:solidFill>
                <a:latin typeface="Times New Roman"/>
                <a:cs typeface="Times New Roman"/>
              </a:rPr>
              <a:t>nt</a:t>
            </a:r>
            <a:r>
              <a:rPr lang="fr-FR" b="1" spc="45" dirty="0">
                <a:solidFill>
                  <a:srgbClr val="D93090"/>
                </a:solidFill>
                <a:latin typeface="Times New Roman"/>
                <a:cs typeface="Times New Roman"/>
              </a:rPr>
              <a:t> </a:t>
            </a:r>
            <a:r>
              <a:rPr lang="fr-FR" b="1" dirty="0">
                <a:solidFill>
                  <a:srgbClr val="D93090"/>
                </a:solidFill>
                <a:latin typeface="Times New Roman"/>
                <a:cs typeface="Times New Roman"/>
              </a:rPr>
              <a:t>p</a:t>
            </a:r>
            <a:r>
              <a:rPr lang="fr-FR" b="1" spc="-10" dirty="0">
                <a:solidFill>
                  <a:srgbClr val="D93090"/>
                </a:solidFill>
                <a:latin typeface="Times New Roman"/>
                <a:cs typeface="Times New Roman"/>
              </a:rPr>
              <a:t>a</a:t>
            </a:r>
            <a:r>
              <a:rPr lang="fr-FR" b="1" dirty="0">
                <a:solidFill>
                  <a:srgbClr val="D93090"/>
                </a:solidFill>
                <a:latin typeface="Times New Roman"/>
                <a:cs typeface="Times New Roman"/>
              </a:rPr>
              <a:t>r </a:t>
            </a:r>
            <a:r>
              <a:rPr lang="fr-FR" b="1" spc="-10" dirty="0">
                <a:solidFill>
                  <a:srgbClr val="D93090"/>
                </a:solidFill>
                <a:latin typeface="Times New Roman"/>
                <a:cs typeface="Times New Roman"/>
              </a:rPr>
              <a:t>l</a:t>
            </a:r>
            <a:r>
              <a:rPr lang="fr-FR" b="1" dirty="0">
                <a:solidFill>
                  <a:srgbClr val="D93090"/>
                </a:solidFill>
                <a:latin typeface="Times New Roman"/>
                <a:cs typeface="Times New Roman"/>
              </a:rPr>
              <a:t>a</a:t>
            </a:r>
            <a:r>
              <a:rPr lang="fr-FR" b="1" spc="-10" dirty="0">
                <a:solidFill>
                  <a:srgbClr val="D93090"/>
                </a:solidFill>
                <a:latin typeface="Times New Roman"/>
                <a:cs typeface="Times New Roman"/>
              </a:rPr>
              <a:t> l</a:t>
            </a:r>
            <a:r>
              <a:rPr lang="fr-FR" b="1" dirty="0">
                <a:solidFill>
                  <a:srgbClr val="D93090"/>
                </a:solidFill>
                <a:latin typeface="Times New Roman"/>
                <a:cs typeface="Times New Roman"/>
              </a:rPr>
              <a:t>e</a:t>
            </a:r>
            <a:r>
              <a:rPr lang="fr-FR" b="1" spc="-15" dirty="0">
                <a:solidFill>
                  <a:srgbClr val="D93090"/>
                </a:solidFill>
                <a:latin typeface="Times New Roman"/>
                <a:cs typeface="Times New Roman"/>
              </a:rPr>
              <a:t>t</a:t>
            </a:r>
            <a:r>
              <a:rPr lang="fr-FR" b="1" spc="-10" dirty="0">
                <a:solidFill>
                  <a:srgbClr val="D93090"/>
                </a:solidFill>
                <a:latin typeface="Times New Roman"/>
                <a:cs typeface="Times New Roman"/>
              </a:rPr>
              <a:t>t</a:t>
            </a:r>
            <a:r>
              <a:rPr lang="fr-FR" b="1" dirty="0">
                <a:solidFill>
                  <a:srgbClr val="D93090"/>
                </a:solidFill>
                <a:latin typeface="Times New Roman"/>
                <a:cs typeface="Times New Roman"/>
              </a:rPr>
              <a:t>re</a:t>
            </a:r>
            <a:r>
              <a:rPr lang="fr-FR" b="1" spc="10" dirty="0">
                <a:solidFill>
                  <a:srgbClr val="D93090"/>
                </a:solidFill>
                <a:latin typeface="Times New Roman"/>
                <a:cs typeface="Times New Roman"/>
              </a:rPr>
              <a:t> </a:t>
            </a:r>
            <a:r>
              <a:rPr lang="fr-FR" b="1" dirty="0">
                <a:solidFill>
                  <a:srgbClr val="D93090"/>
                </a:solidFill>
                <a:latin typeface="Times New Roman"/>
                <a:cs typeface="Times New Roman"/>
              </a:rPr>
              <a:t>‘M’.</a:t>
            </a:r>
          </a:p>
          <a:p>
            <a:pPr marL="1384300" lvl="3"/>
            <a:r>
              <a:rPr lang="fr-FR" b="1" spc="-25" dirty="0">
                <a:solidFill>
                  <a:srgbClr val="002060"/>
                </a:solidFill>
                <a:latin typeface="Courier New"/>
                <a:cs typeface="Courier New"/>
              </a:rPr>
              <a:t>Produit</a:t>
            </a:r>
            <a:r>
              <a:rPr lang="fr-FR" b="1" spc="-5" dirty="0">
                <a:solidFill>
                  <a:srgbClr val="002060"/>
                </a:solidFill>
                <a:latin typeface="Courier New"/>
                <a:cs typeface="Courier New"/>
              </a:rPr>
              <a:t>( </a:t>
            </a:r>
            <a:r>
              <a:rPr lang="fr-FR" b="1" u="sng" spc="-5" dirty="0">
                <a:solidFill>
                  <a:srgbClr val="002060"/>
                </a:solidFill>
                <a:latin typeface="Courier New"/>
                <a:cs typeface="Courier New"/>
              </a:rPr>
              <a:t>id</a:t>
            </a:r>
            <a:r>
              <a:rPr lang="fr-FR" b="1" spc="-5" dirty="0">
                <a:solidFill>
                  <a:srgbClr val="002060"/>
                </a:solidFill>
                <a:latin typeface="Courier New"/>
                <a:cs typeface="Courier New"/>
              </a:rPr>
              <a:t>, </a:t>
            </a:r>
            <a:r>
              <a:rPr lang="fr-FR" spc="-5" dirty="0">
                <a:solidFill>
                  <a:srgbClr val="002060"/>
                </a:solidFill>
                <a:latin typeface="Courier New"/>
                <a:cs typeface="Courier New"/>
              </a:rPr>
              <a:t>nom, prix,…)</a:t>
            </a:r>
          </a:p>
          <a:p>
            <a:pPr marL="1384300" lvl="3"/>
            <a:r>
              <a:rPr lang="fr-FR" b="1" spc="-5" dirty="0">
                <a:solidFill>
                  <a:srgbClr val="002060"/>
                </a:solidFill>
                <a:latin typeface="Courier New"/>
                <a:cs typeface="Courier New"/>
              </a:rPr>
              <a:t>ven</a:t>
            </a:r>
            <a:r>
              <a:rPr lang="fr-FR" b="1" spc="-20" dirty="0">
                <a:solidFill>
                  <a:srgbClr val="002060"/>
                </a:solidFill>
                <a:latin typeface="Courier New"/>
                <a:cs typeface="Courier New"/>
              </a:rPr>
              <a:t>te</a:t>
            </a:r>
            <a:r>
              <a:rPr lang="fr-FR" b="1" spc="-5" dirty="0">
                <a:solidFill>
                  <a:srgbClr val="002060"/>
                </a:solidFill>
                <a:latin typeface="Courier New"/>
                <a:cs typeface="Courier New"/>
              </a:rPr>
              <a:t>( </a:t>
            </a:r>
            <a:r>
              <a:rPr lang="fr-FR" b="1" u="sng" spc="-5" dirty="0" err="1">
                <a:solidFill>
                  <a:srgbClr val="002060"/>
                </a:solidFill>
                <a:latin typeface="Courier New"/>
                <a:cs typeface="Courier New"/>
              </a:rPr>
              <a:t>id_vente</a:t>
            </a:r>
            <a:r>
              <a:rPr lang="fr-FR" b="1" spc="-5" dirty="0">
                <a:solidFill>
                  <a:srgbClr val="002060"/>
                </a:solidFill>
                <a:latin typeface="Courier New"/>
                <a:cs typeface="Courier New"/>
              </a:rPr>
              <a:t>,</a:t>
            </a:r>
            <a:r>
              <a:rPr lang="fr-FR" spc="-5" dirty="0">
                <a:solidFill>
                  <a:srgbClr val="002060"/>
                </a:solidFill>
                <a:latin typeface="Courier New"/>
                <a:cs typeface="Courier New"/>
              </a:rPr>
              <a:t> </a:t>
            </a:r>
            <a:r>
              <a:rPr lang="fr-FR" b="1" spc="-5" dirty="0" err="1">
                <a:solidFill>
                  <a:srgbClr val="002060"/>
                </a:solidFill>
                <a:latin typeface="Courier New"/>
                <a:cs typeface="Courier New"/>
              </a:rPr>
              <a:t>pro</a:t>
            </a:r>
            <a:r>
              <a:rPr lang="fr-FR" b="1" spc="-20" dirty="0" err="1">
                <a:solidFill>
                  <a:srgbClr val="002060"/>
                </a:solidFill>
                <a:latin typeface="Courier New"/>
                <a:cs typeface="Courier New"/>
              </a:rPr>
              <a:t>d</a:t>
            </a:r>
            <a:r>
              <a:rPr lang="fr-FR" b="1" spc="-5" dirty="0" err="1">
                <a:solidFill>
                  <a:srgbClr val="002060"/>
                </a:solidFill>
                <a:latin typeface="Courier New"/>
                <a:cs typeface="Courier New"/>
              </a:rPr>
              <a:t>uit</a:t>
            </a:r>
            <a:r>
              <a:rPr lang="fr-FR" b="1" spc="-20" dirty="0" err="1">
                <a:solidFill>
                  <a:srgbClr val="002060"/>
                </a:solidFill>
                <a:latin typeface="Courier New"/>
                <a:cs typeface="Courier New"/>
              </a:rPr>
              <a:t>_</a:t>
            </a:r>
            <a:r>
              <a:rPr lang="fr-FR" b="1" spc="-5" dirty="0" err="1">
                <a:solidFill>
                  <a:srgbClr val="002060"/>
                </a:solidFill>
                <a:latin typeface="Courier New"/>
                <a:cs typeface="Courier New"/>
              </a:rPr>
              <a:t>idx</a:t>
            </a:r>
            <a:r>
              <a:rPr lang="fr-FR" spc="-5" dirty="0">
                <a:solidFill>
                  <a:srgbClr val="002060"/>
                </a:solidFill>
                <a:latin typeface="Courier New"/>
                <a:cs typeface="Courier New"/>
              </a:rPr>
              <a:t>*,</a:t>
            </a:r>
            <a:r>
              <a:rPr lang="fr-FR" b="1" spc="-5" dirty="0">
                <a:solidFill>
                  <a:srgbClr val="002060"/>
                </a:solidFill>
                <a:latin typeface="Courier New"/>
                <a:cs typeface="Courier New"/>
              </a:rPr>
              <a:t> </a:t>
            </a:r>
            <a:r>
              <a:rPr lang="fr-FR" spc="-5" dirty="0" err="1">
                <a:solidFill>
                  <a:srgbClr val="002060"/>
                </a:solidFill>
                <a:latin typeface="Courier New"/>
                <a:cs typeface="Courier New"/>
              </a:rPr>
              <a:t>qt</a:t>
            </a:r>
            <a:r>
              <a:rPr lang="fr-FR" spc="-5" dirty="0">
                <a:solidFill>
                  <a:srgbClr val="002060"/>
                </a:solidFill>
                <a:latin typeface="Courier New"/>
                <a:cs typeface="Courier New"/>
              </a:rPr>
              <a:t>, …,…)</a:t>
            </a:r>
            <a:endParaRPr lang="fr-FR" dirty="0">
              <a:solidFill>
                <a:srgbClr val="002060"/>
              </a:solidFill>
            </a:endParaRPr>
          </a:p>
        </p:txBody>
      </p:sp>
      <p:sp>
        <p:nvSpPr>
          <p:cNvPr id="8" name="Rectangle 7"/>
          <p:cNvSpPr/>
          <p:nvPr/>
        </p:nvSpPr>
        <p:spPr>
          <a:xfrm>
            <a:off x="214583" y="2151810"/>
            <a:ext cx="9914564" cy="923330"/>
          </a:xfrm>
          <a:prstGeom prst="rect">
            <a:avLst/>
          </a:prstGeom>
        </p:spPr>
        <p:txBody>
          <a:bodyPr wrap="square">
            <a:spAutoFit/>
          </a:bodyPr>
          <a:lstStyle/>
          <a:p>
            <a:pPr marL="12700"/>
            <a:r>
              <a:rPr lang="fr-FR" b="1" spc="-15" dirty="0">
                <a:solidFill>
                  <a:srgbClr val="D93090"/>
                </a:solidFill>
                <a:latin typeface="Times New Roman"/>
                <a:cs typeface="Times New Roman"/>
              </a:rPr>
              <a:t>Afficher Les </a:t>
            </a:r>
            <a:r>
              <a:rPr lang="fr-FR" b="1" spc="-45" dirty="0">
                <a:solidFill>
                  <a:srgbClr val="D93090"/>
                </a:solidFill>
                <a:latin typeface="Times New Roman"/>
                <a:cs typeface="Times New Roman"/>
              </a:rPr>
              <a:t>m</a:t>
            </a:r>
            <a:r>
              <a:rPr lang="fr-FR" b="1" spc="-15" dirty="0">
                <a:solidFill>
                  <a:srgbClr val="D93090"/>
                </a:solidFill>
                <a:latin typeface="Times New Roman"/>
                <a:cs typeface="Times New Roman"/>
              </a:rPr>
              <a:t>odè</a:t>
            </a:r>
            <a:r>
              <a:rPr lang="fr-FR" b="1" spc="-25" dirty="0">
                <a:solidFill>
                  <a:srgbClr val="D93090"/>
                </a:solidFill>
                <a:latin typeface="Times New Roman"/>
                <a:cs typeface="Times New Roman"/>
              </a:rPr>
              <a:t>l</a:t>
            </a:r>
            <a:r>
              <a:rPr lang="fr-FR" b="1" dirty="0">
                <a:solidFill>
                  <a:srgbClr val="D93090"/>
                </a:solidFill>
                <a:latin typeface="Times New Roman"/>
                <a:cs typeface="Times New Roman"/>
              </a:rPr>
              <a:t>es</a:t>
            </a:r>
            <a:r>
              <a:rPr lang="fr-FR" b="1" spc="15" dirty="0">
                <a:solidFill>
                  <a:srgbClr val="D93090"/>
                </a:solidFill>
                <a:latin typeface="Times New Roman"/>
                <a:cs typeface="Times New Roman"/>
              </a:rPr>
              <a:t> </a:t>
            </a:r>
            <a:r>
              <a:rPr lang="fr-FR" b="1" spc="-15" dirty="0">
                <a:solidFill>
                  <a:srgbClr val="D93090"/>
                </a:solidFill>
                <a:latin typeface="Times New Roman"/>
                <a:cs typeface="Times New Roman"/>
              </a:rPr>
              <a:t>de</a:t>
            </a:r>
            <a:r>
              <a:rPr lang="fr-FR" b="1" dirty="0">
                <a:solidFill>
                  <a:srgbClr val="D93090"/>
                </a:solidFill>
                <a:latin typeface="Times New Roman"/>
                <a:cs typeface="Times New Roman"/>
              </a:rPr>
              <a:t> </a:t>
            </a:r>
            <a:r>
              <a:rPr lang="fr-FR" b="1" spc="-15" dirty="0">
                <a:solidFill>
                  <a:srgbClr val="D93090"/>
                </a:solidFill>
                <a:latin typeface="Times New Roman"/>
                <a:cs typeface="Times New Roman"/>
              </a:rPr>
              <a:t>vo</a:t>
            </a:r>
            <a:r>
              <a:rPr lang="fr-FR" b="1" spc="-25" dirty="0">
                <a:solidFill>
                  <a:srgbClr val="D93090"/>
                </a:solidFill>
                <a:latin typeface="Times New Roman"/>
                <a:cs typeface="Times New Roman"/>
              </a:rPr>
              <a:t>i</a:t>
            </a:r>
            <a:r>
              <a:rPr lang="fr-FR" b="1" spc="-10" dirty="0">
                <a:solidFill>
                  <a:srgbClr val="D93090"/>
                </a:solidFill>
                <a:latin typeface="Times New Roman"/>
                <a:cs typeface="Times New Roman"/>
              </a:rPr>
              <a:t>t</a:t>
            </a:r>
            <a:r>
              <a:rPr lang="fr-FR" b="1" spc="-25" dirty="0">
                <a:solidFill>
                  <a:srgbClr val="D93090"/>
                </a:solidFill>
                <a:latin typeface="Times New Roman"/>
                <a:cs typeface="Times New Roman"/>
              </a:rPr>
              <a:t>u</a:t>
            </a:r>
            <a:r>
              <a:rPr lang="fr-FR" b="1" dirty="0">
                <a:solidFill>
                  <a:srgbClr val="D93090"/>
                </a:solidFill>
                <a:latin typeface="Times New Roman"/>
                <a:cs typeface="Times New Roman"/>
              </a:rPr>
              <a:t>res</a:t>
            </a:r>
            <a:r>
              <a:rPr lang="fr-FR" b="1" spc="15" dirty="0">
                <a:solidFill>
                  <a:srgbClr val="D93090"/>
                </a:solidFill>
                <a:latin typeface="Times New Roman"/>
                <a:cs typeface="Times New Roman"/>
              </a:rPr>
              <a:t> </a:t>
            </a:r>
            <a:r>
              <a:rPr lang="fr-FR" b="1" spc="-15" dirty="0">
                <a:solidFill>
                  <a:srgbClr val="D93090"/>
                </a:solidFill>
                <a:latin typeface="Times New Roman"/>
                <a:cs typeface="Times New Roman"/>
              </a:rPr>
              <a:t>qui</a:t>
            </a:r>
            <a:r>
              <a:rPr lang="fr-FR" b="1" spc="-10" dirty="0">
                <a:solidFill>
                  <a:srgbClr val="D93090"/>
                </a:solidFill>
                <a:latin typeface="Times New Roman"/>
                <a:cs typeface="Times New Roman"/>
              </a:rPr>
              <a:t> </a:t>
            </a:r>
            <a:r>
              <a:rPr lang="fr-FR" b="1" dirty="0">
                <a:solidFill>
                  <a:srgbClr val="D93090"/>
                </a:solidFill>
                <a:latin typeface="Times New Roman"/>
                <a:cs typeface="Times New Roman"/>
              </a:rPr>
              <a:t>propos</a:t>
            </a:r>
            <a:r>
              <a:rPr lang="fr-FR" b="1" spc="-10" dirty="0">
                <a:solidFill>
                  <a:srgbClr val="D93090"/>
                </a:solidFill>
                <a:latin typeface="Times New Roman"/>
                <a:cs typeface="Times New Roman"/>
              </a:rPr>
              <a:t>ent</a:t>
            </a:r>
            <a:r>
              <a:rPr lang="fr-FR" b="1" spc="-15" dirty="0">
                <a:solidFill>
                  <a:srgbClr val="D93090"/>
                </a:solidFill>
                <a:latin typeface="Times New Roman"/>
                <a:cs typeface="Times New Roman"/>
              </a:rPr>
              <a:t> </a:t>
            </a:r>
            <a:r>
              <a:rPr lang="fr-FR" b="1" dirty="0">
                <a:solidFill>
                  <a:srgbClr val="D93090"/>
                </a:solidFill>
                <a:latin typeface="Times New Roman"/>
                <a:cs typeface="Times New Roman"/>
              </a:rPr>
              <a:t>un </a:t>
            </a:r>
            <a:r>
              <a:rPr lang="fr-FR" b="1" spc="-15" dirty="0">
                <a:solidFill>
                  <a:srgbClr val="D93090"/>
                </a:solidFill>
                <a:latin typeface="Times New Roman"/>
                <a:cs typeface="Times New Roman"/>
              </a:rPr>
              <a:t>cho</a:t>
            </a:r>
            <a:r>
              <a:rPr lang="fr-FR" b="1" spc="-25" dirty="0">
                <a:solidFill>
                  <a:srgbClr val="D93090"/>
                </a:solidFill>
                <a:latin typeface="Times New Roman"/>
                <a:cs typeface="Times New Roman"/>
              </a:rPr>
              <a:t>i</a:t>
            </a:r>
            <a:r>
              <a:rPr lang="fr-FR" b="1" dirty="0">
                <a:solidFill>
                  <a:srgbClr val="D93090"/>
                </a:solidFill>
                <a:latin typeface="Times New Roman"/>
                <a:cs typeface="Times New Roman"/>
              </a:rPr>
              <a:t>x </a:t>
            </a:r>
            <a:r>
              <a:rPr lang="fr-FR" b="1" spc="-15" dirty="0">
                <a:solidFill>
                  <a:srgbClr val="D93090"/>
                </a:solidFill>
                <a:latin typeface="Times New Roman"/>
                <a:cs typeface="Times New Roman"/>
              </a:rPr>
              <a:t>de </a:t>
            </a:r>
            <a:r>
              <a:rPr lang="fr-FR" b="1" dirty="0">
                <a:solidFill>
                  <a:srgbClr val="D93090"/>
                </a:solidFill>
                <a:latin typeface="Times New Roman"/>
                <a:cs typeface="Times New Roman"/>
              </a:rPr>
              <a:t>p</a:t>
            </a:r>
            <a:r>
              <a:rPr lang="fr-FR" b="1" spc="-10" dirty="0">
                <a:solidFill>
                  <a:srgbClr val="D93090"/>
                </a:solidFill>
                <a:latin typeface="Times New Roman"/>
                <a:cs typeface="Times New Roman"/>
              </a:rPr>
              <a:t>l</a:t>
            </a:r>
            <a:r>
              <a:rPr lang="fr-FR" b="1" dirty="0">
                <a:solidFill>
                  <a:srgbClr val="D93090"/>
                </a:solidFill>
                <a:latin typeface="Times New Roman"/>
                <a:cs typeface="Times New Roman"/>
              </a:rPr>
              <a:t>us</a:t>
            </a:r>
            <a:r>
              <a:rPr lang="fr-FR" b="1" spc="-20" dirty="0">
                <a:solidFill>
                  <a:srgbClr val="D93090"/>
                </a:solidFill>
                <a:latin typeface="Times New Roman"/>
                <a:cs typeface="Times New Roman"/>
              </a:rPr>
              <a:t> </a:t>
            </a:r>
            <a:r>
              <a:rPr lang="fr-FR" b="1" dirty="0">
                <a:solidFill>
                  <a:srgbClr val="D93090"/>
                </a:solidFill>
                <a:latin typeface="Times New Roman"/>
                <a:cs typeface="Times New Roman"/>
              </a:rPr>
              <a:t>de</a:t>
            </a:r>
            <a:r>
              <a:rPr lang="fr-FR" b="1" spc="-10" dirty="0">
                <a:solidFill>
                  <a:srgbClr val="D93090"/>
                </a:solidFill>
                <a:latin typeface="Times New Roman"/>
                <a:cs typeface="Times New Roman"/>
              </a:rPr>
              <a:t> </a:t>
            </a:r>
            <a:r>
              <a:rPr lang="fr-FR" b="1" dirty="0">
                <a:solidFill>
                  <a:srgbClr val="D93090"/>
                </a:solidFill>
                <a:latin typeface="Times New Roman"/>
                <a:cs typeface="Times New Roman"/>
              </a:rPr>
              <a:t>10 </a:t>
            </a:r>
            <a:r>
              <a:rPr lang="fr-FR" b="1" spc="-10" dirty="0">
                <a:solidFill>
                  <a:srgbClr val="D93090"/>
                </a:solidFill>
                <a:latin typeface="Times New Roman"/>
                <a:cs typeface="Times New Roman"/>
              </a:rPr>
              <a:t>c</a:t>
            </a:r>
            <a:r>
              <a:rPr lang="fr-FR" b="1" dirty="0">
                <a:solidFill>
                  <a:srgbClr val="D93090"/>
                </a:solidFill>
                <a:latin typeface="Times New Roman"/>
                <a:cs typeface="Times New Roman"/>
              </a:rPr>
              <a:t>ou</a:t>
            </a:r>
            <a:r>
              <a:rPr lang="fr-FR" b="1" spc="-10" dirty="0">
                <a:solidFill>
                  <a:srgbClr val="D93090"/>
                </a:solidFill>
                <a:latin typeface="Times New Roman"/>
                <a:cs typeface="Times New Roman"/>
              </a:rPr>
              <a:t>l</a:t>
            </a:r>
            <a:r>
              <a:rPr lang="fr-FR" b="1" dirty="0">
                <a:solidFill>
                  <a:srgbClr val="D93090"/>
                </a:solidFill>
                <a:latin typeface="Times New Roman"/>
                <a:cs typeface="Times New Roman"/>
              </a:rPr>
              <a:t>e</a:t>
            </a:r>
            <a:r>
              <a:rPr lang="fr-FR" b="1" spc="-10" dirty="0">
                <a:solidFill>
                  <a:srgbClr val="D93090"/>
                </a:solidFill>
                <a:latin typeface="Times New Roman"/>
                <a:cs typeface="Times New Roman"/>
              </a:rPr>
              <a:t>u</a:t>
            </a:r>
            <a:r>
              <a:rPr lang="fr-FR" b="1" dirty="0">
                <a:solidFill>
                  <a:srgbClr val="D93090"/>
                </a:solidFill>
                <a:latin typeface="Times New Roman"/>
                <a:cs typeface="Times New Roman"/>
              </a:rPr>
              <a:t>rs.</a:t>
            </a:r>
            <a:br>
              <a:rPr lang="fr-FR" b="1" dirty="0">
                <a:solidFill>
                  <a:srgbClr val="D93090"/>
                </a:solidFill>
                <a:latin typeface="Times New Roman"/>
                <a:cs typeface="Times New Roman"/>
              </a:rPr>
            </a:br>
            <a:endParaRPr lang="fr-FR" b="1" dirty="0">
              <a:solidFill>
                <a:srgbClr val="D93090"/>
              </a:solidFill>
              <a:latin typeface="Times New Roman"/>
              <a:cs typeface="Times New Roman"/>
            </a:endParaRPr>
          </a:p>
          <a:p>
            <a:pPr marL="12700"/>
            <a:r>
              <a:rPr lang="fr-FR" b="1" spc="-25" dirty="0">
                <a:solidFill>
                  <a:srgbClr val="002060"/>
                </a:solidFill>
                <a:latin typeface="Courier New"/>
                <a:cs typeface="Courier New"/>
              </a:rPr>
              <a:t>V</a:t>
            </a:r>
            <a:r>
              <a:rPr lang="fr-FR" b="1" spc="-5" dirty="0">
                <a:solidFill>
                  <a:srgbClr val="002060"/>
                </a:solidFill>
                <a:latin typeface="Courier New"/>
                <a:cs typeface="Courier New"/>
              </a:rPr>
              <a:t>oit</a:t>
            </a:r>
            <a:r>
              <a:rPr lang="fr-FR" b="1" spc="-30" dirty="0">
                <a:solidFill>
                  <a:srgbClr val="002060"/>
                </a:solidFill>
                <a:latin typeface="Courier New"/>
                <a:cs typeface="Courier New"/>
              </a:rPr>
              <a:t>u</a:t>
            </a:r>
            <a:r>
              <a:rPr lang="fr-FR" b="1" spc="-5" dirty="0">
                <a:solidFill>
                  <a:srgbClr val="002060"/>
                </a:solidFill>
                <a:latin typeface="Courier New"/>
                <a:cs typeface="Courier New"/>
              </a:rPr>
              <a:t>re ( </a:t>
            </a:r>
            <a:r>
              <a:rPr lang="fr-FR" b="1" u="sng" spc="-5" dirty="0" err="1">
                <a:solidFill>
                  <a:srgbClr val="002060"/>
                </a:solidFill>
                <a:latin typeface="Courier New"/>
                <a:cs typeface="Courier New"/>
              </a:rPr>
              <a:t>id_voiture</a:t>
            </a:r>
            <a:r>
              <a:rPr lang="fr-FR" b="1" spc="-5" dirty="0">
                <a:solidFill>
                  <a:srgbClr val="002060"/>
                </a:solidFill>
                <a:latin typeface="Courier New"/>
                <a:cs typeface="Courier New"/>
              </a:rPr>
              <a:t>, model, couleur,…)</a:t>
            </a:r>
            <a:endParaRPr lang="fr-FR" b="1" dirty="0">
              <a:solidFill>
                <a:srgbClr val="002060"/>
              </a:solidFill>
            </a:endParaRPr>
          </a:p>
        </p:txBody>
      </p:sp>
      <p:sp>
        <p:nvSpPr>
          <p:cNvPr id="10" name="Rectangle 9"/>
          <p:cNvSpPr/>
          <p:nvPr/>
        </p:nvSpPr>
        <p:spPr>
          <a:xfrm>
            <a:off x="6022530" y="3264620"/>
            <a:ext cx="2955937" cy="400110"/>
          </a:xfrm>
          <a:prstGeom prst="rect">
            <a:avLst/>
          </a:prstGeom>
        </p:spPr>
        <p:txBody>
          <a:bodyPr wrap="none">
            <a:spAutoFit/>
          </a:bodyPr>
          <a:lstStyle/>
          <a:p>
            <a:pPr marL="12700">
              <a:tabLst>
                <a:tab pos="969644" algn="l"/>
                <a:tab pos="3017520" algn="l"/>
                <a:tab pos="3291840" algn="l"/>
              </a:tabLst>
            </a:pPr>
            <a:r>
              <a:rPr lang="fr-FR" sz="2000" b="1" spc="-5" dirty="0">
                <a:solidFill>
                  <a:srgbClr val="FF0000"/>
                </a:solidFill>
                <a:latin typeface="Courier New"/>
                <a:cs typeface="Courier New"/>
              </a:rPr>
              <a:t>Est-ce Correcte ?!</a:t>
            </a:r>
            <a:endParaRPr lang="fr-FR" sz="2000" dirty="0">
              <a:solidFill>
                <a:srgbClr val="FF0000"/>
              </a:solidFill>
              <a:latin typeface="Courier New"/>
              <a:cs typeface="Courier New"/>
            </a:endParaRPr>
          </a:p>
        </p:txBody>
      </p:sp>
      <p:sp>
        <p:nvSpPr>
          <p:cNvPr id="11" name="object 2"/>
          <p:cNvSpPr txBox="1">
            <a:spLocks noGrp="1"/>
          </p:cNvSpPr>
          <p:nvPr>
            <p:ph type="title"/>
          </p:nvPr>
        </p:nvSpPr>
        <p:spPr>
          <a:xfrm>
            <a:off x="339170" y="1722776"/>
            <a:ext cx="3371673" cy="400110"/>
          </a:xfrm>
          <a:prstGeom prst="rect">
            <a:avLst/>
          </a:prstGeom>
        </p:spPr>
        <p:txBody>
          <a:bodyPr vert="horz" wrap="square" lIns="0" tIns="0" rIns="0" bIns="0" rtlCol="0" anchor="ctr">
            <a:spAutoFit/>
          </a:bodyPr>
          <a:lstStyle/>
          <a:p>
            <a:pPr marL="12700" algn="l">
              <a:tabLst>
                <a:tab pos="3052445" algn="l"/>
              </a:tabLst>
            </a:pPr>
            <a:r>
              <a:rPr lang="fr-FR" sz="2600" b="1" dirty="0" smtClean="0">
                <a:solidFill>
                  <a:srgbClr val="FF0000"/>
                </a:solidFill>
              </a:rPr>
              <a:t>Exemple (suite) </a:t>
            </a:r>
            <a:endParaRPr sz="2600" b="1" dirty="0">
              <a:solidFill>
                <a:srgbClr val="FF0000"/>
              </a:solidFill>
            </a:endParaRPr>
          </a:p>
        </p:txBody>
      </p:sp>
      <p:sp>
        <p:nvSpPr>
          <p:cNvPr id="12" name="object 2"/>
          <p:cNvSpPr/>
          <p:nvPr/>
        </p:nvSpPr>
        <p:spPr>
          <a:xfrm>
            <a:off x="1524001" y="1"/>
            <a:ext cx="9143999" cy="1142999"/>
          </a:xfrm>
          <a:prstGeom prst="rect">
            <a:avLst/>
          </a:prstGeom>
          <a:blipFill>
            <a:blip r:embed="rId3" cstate="print"/>
            <a:stretch>
              <a:fillRect/>
            </a:stretch>
          </a:blipFill>
        </p:spPr>
        <p:txBody>
          <a:bodyPr wrap="square" lIns="0" tIns="0" rIns="0" bIns="0" rtlCol="0"/>
          <a:lstStyle/>
          <a:p>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5" name="Rectangle 24"/>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6" name="ZoneTexte 25"/>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7" name="object 6"/>
          <p:cNvSpPr txBox="1"/>
          <p:nvPr/>
        </p:nvSpPr>
        <p:spPr>
          <a:xfrm>
            <a:off x="3710843" y="1156476"/>
            <a:ext cx="7171562"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Langage SQL ( SELECT) : </a:t>
            </a:r>
            <a:r>
              <a:rPr lang="fr-FR" sz="2400" b="1" dirty="0" smtClean="0">
                <a:solidFill>
                  <a:srgbClr val="00279E"/>
                </a:solidFill>
                <a:latin typeface="Times New Roman"/>
                <a:cs typeface="Times New Roman"/>
              </a:rPr>
              <a:t>Regroupement </a:t>
            </a:r>
            <a:r>
              <a:rPr lang="fr-FR" sz="2400" b="1" dirty="0" err="1" smtClean="0">
                <a:solidFill>
                  <a:srgbClr val="00279E"/>
                </a:solidFill>
                <a:latin typeface="Times New Roman"/>
                <a:cs typeface="Times New Roman"/>
              </a:rPr>
              <a:t>Having</a:t>
            </a:r>
            <a:r>
              <a:rPr lang="fr-FR" sz="2400" b="1" dirty="0" smtClean="0">
                <a:solidFill>
                  <a:srgbClr val="00279E"/>
                </a:solidFill>
                <a:latin typeface="Times New Roman"/>
                <a:cs typeface="Times New Roman"/>
              </a:rPr>
              <a:t> </a:t>
            </a:r>
            <a:endParaRPr lang="fr-FR" sz="2400" b="1" dirty="0">
              <a:latin typeface="Times New Roman"/>
              <a:cs typeface="Times New Roman"/>
            </a:endParaRPr>
          </a:p>
        </p:txBody>
      </p:sp>
    </p:spTree>
    <p:extLst>
      <p:ext uri="{BB962C8B-B14F-4D97-AF65-F5344CB8AC3E}">
        <p14:creationId xmlns:p14="http://schemas.microsoft.com/office/powerpoint/2010/main" val="200488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additive="base">
                                        <p:cTn id="2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additive="base">
                                        <p:cTn id="3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 calcmode="lin" valueType="num">
                                      <p:cBhvr additive="base">
                                        <p:cTn id="5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7" grpId="0" build="allAtOnce"/>
      <p:bldP spid="10"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27655" y="2757492"/>
            <a:ext cx="5034199" cy="954107"/>
          </a:xfrm>
          <a:prstGeom prst="rect">
            <a:avLst/>
          </a:prstGeom>
        </p:spPr>
        <p:txBody>
          <a:bodyPr wrap="none">
            <a:spAutoFit/>
          </a:bodyPr>
          <a:lstStyle/>
          <a:p>
            <a:pPr>
              <a:lnSpc>
                <a:spcPct val="200000"/>
              </a:lnSpc>
              <a:defRPr/>
            </a:pPr>
            <a:r>
              <a:rPr lang="fr-FR" sz="2800" b="1" dirty="0" smtClean="0"/>
              <a:t>- Transaction Concept et gestion </a:t>
            </a:r>
            <a:endParaRPr lang="fr-FR" altLang="fr-FR" sz="2800" b="1" dirty="0"/>
          </a:p>
        </p:txBody>
      </p:sp>
    </p:spTree>
    <p:extLst>
      <p:ext uri="{BB962C8B-B14F-4D97-AF65-F5344CB8AC3E}">
        <p14:creationId xmlns:p14="http://schemas.microsoft.com/office/powerpoint/2010/main" val="12204698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39170" y="2432516"/>
            <a:ext cx="11234057" cy="3765712"/>
          </a:xfrm>
        </p:spPr>
        <p:txBody>
          <a:bodyPr>
            <a:noAutofit/>
          </a:bodyPr>
          <a:lstStyle/>
          <a:p>
            <a:pPr>
              <a:lnSpc>
                <a:spcPct val="150000"/>
              </a:lnSpc>
            </a:pPr>
            <a:r>
              <a:rPr lang="fr-FR" sz="1800" b="1" dirty="0"/>
              <a:t>Cohérence et Transaction </a:t>
            </a:r>
            <a:r>
              <a:rPr lang="fr-FR" sz="1800" b="1" dirty="0" smtClean="0"/>
              <a:t>:</a:t>
            </a:r>
            <a:endParaRPr lang="fr-FR" sz="1800" dirty="0"/>
          </a:p>
          <a:p>
            <a:pPr>
              <a:lnSpc>
                <a:spcPct val="150000"/>
              </a:lnSpc>
            </a:pPr>
            <a:r>
              <a:rPr lang="fr-FR" sz="1800" dirty="0"/>
              <a:t>Un SGBD doit supporter :</a:t>
            </a:r>
          </a:p>
          <a:p>
            <a:pPr>
              <a:lnSpc>
                <a:spcPct val="150000"/>
              </a:lnSpc>
            </a:pPr>
            <a:r>
              <a:rPr lang="fr-FR" sz="1800" dirty="0"/>
              <a:t>Plusieurs utilisateurs </a:t>
            </a:r>
            <a:r>
              <a:rPr lang="fr-FR" sz="1800" dirty="0">
                <a:sym typeface="Wingdings" pitchFamily="2" charset="2"/>
              </a:rPr>
              <a:t> utilisation en parallèle </a:t>
            </a:r>
          </a:p>
          <a:p>
            <a:pPr marL="0" indent="0">
              <a:lnSpc>
                <a:spcPct val="150000"/>
              </a:lnSpc>
              <a:buNone/>
            </a:pPr>
            <a:r>
              <a:rPr lang="fr-FR" sz="1800" dirty="0" smtClean="0">
                <a:sym typeface="Wingdings" pitchFamily="2" charset="2"/>
              </a:rPr>
              <a:t>            </a:t>
            </a:r>
            <a:r>
              <a:rPr lang="fr-FR" sz="1800" dirty="0">
                <a:sym typeface="Wingdings" pitchFamily="2" charset="2"/>
              </a:rPr>
              <a:t> Lecture et écriture Mise à jours </a:t>
            </a:r>
            <a:r>
              <a:rPr lang="fr-FR" sz="1800" dirty="0" smtClean="0">
                <a:sym typeface="Wingdings" pitchFamily="2" charset="2"/>
              </a:rPr>
              <a:t> Tout </a:t>
            </a:r>
            <a:r>
              <a:rPr lang="fr-FR" sz="1800" dirty="0">
                <a:sym typeface="Wingdings" pitchFamily="2" charset="2"/>
              </a:rPr>
              <a:t>en garantissant la cohérence de la base de données </a:t>
            </a:r>
            <a:endParaRPr lang="fr-FR" sz="1800" dirty="0"/>
          </a:p>
          <a:p>
            <a:pPr marL="0" indent="0">
              <a:lnSpc>
                <a:spcPct val="150000"/>
              </a:lnSpc>
              <a:buNone/>
            </a:pPr>
            <a:r>
              <a:rPr lang="fr-FR" sz="1800" b="1" dirty="0"/>
              <a:t>Une transaction </a:t>
            </a:r>
            <a:r>
              <a:rPr lang="fr-FR" sz="1800" dirty="0"/>
              <a:t>est une suite d’instructions qui réussissent ou qui échouent en totalité (pas de réussite partielle).</a:t>
            </a:r>
          </a:p>
          <a:p>
            <a:pPr>
              <a:lnSpc>
                <a:spcPct val="150000"/>
              </a:lnSpc>
            </a:pPr>
            <a:r>
              <a:rPr lang="fr-FR" sz="1800" dirty="0"/>
              <a:t>Ou encore c’est  ensemble des ordre SQL indivisible faisant passer la base de donnée d’un état cohérant à un autre en une seule étape </a:t>
            </a:r>
          </a:p>
        </p:txBody>
      </p:sp>
      <p:sp>
        <p:nvSpPr>
          <p:cNvPr id="4" name="object 2"/>
          <p:cNvSpPr txBox="1">
            <a:spLocks/>
          </p:cNvSpPr>
          <p:nvPr/>
        </p:nvSpPr>
        <p:spPr>
          <a:xfrm>
            <a:off x="339170" y="1742781"/>
            <a:ext cx="3371673" cy="3600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tabLst>
                <a:tab pos="3052445" algn="l"/>
              </a:tabLst>
            </a:pPr>
            <a:r>
              <a:rPr lang="fr-FR" sz="2600" b="1" dirty="0" smtClean="0">
                <a:solidFill>
                  <a:srgbClr val="FF0000"/>
                </a:solidFill>
              </a:rPr>
              <a:t>Introduction et définition</a:t>
            </a:r>
            <a:endParaRPr lang="fr-FR" sz="2600" b="1" dirty="0">
              <a:solidFill>
                <a:srgbClr val="FF0000"/>
              </a:solidFill>
            </a:endParaRPr>
          </a:p>
        </p:txBody>
      </p:sp>
      <p:sp>
        <p:nvSpPr>
          <p:cNvPr id="5" name="object 2"/>
          <p:cNvSpPr/>
          <p:nvPr/>
        </p:nvSpPr>
        <p:spPr>
          <a:xfrm>
            <a:off x="1524001" y="1"/>
            <a:ext cx="9143999" cy="1142999"/>
          </a:xfrm>
          <a:prstGeom prst="rect">
            <a:avLst/>
          </a:prstGeom>
          <a:blipFill>
            <a:blip r:embed="rId2" cstate="print"/>
            <a:stretch>
              <a:fillRect/>
            </a:stretch>
          </a:blipFill>
        </p:spPr>
        <p:txBody>
          <a:bodyPr wrap="square" lIns="0" tIns="0" rIns="0" bIns="0" rtlCol="0"/>
          <a:lstStyle/>
          <a:p>
            <a:endParaRPr/>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 name="ZoneTexte 18"/>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0" name="object 6"/>
          <p:cNvSpPr txBox="1"/>
          <p:nvPr/>
        </p:nvSpPr>
        <p:spPr>
          <a:xfrm>
            <a:off x="3710843" y="1156476"/>
            <a:ext cx="2660928"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Transaction </a:t>
            </a:r>
            <a:endParaRPr lang="fr-FR" sz="2400" b="1" dirty="0">
              <a:latin typeface="Times New Roman"/>
              <a:cs typeface="Times New Roman"/>
            </a:endParaRPr>
          </a:p>
        </p:txBody>
      </p:sp>
    </p:spTree>
    <p:extLst>
      <p:ext uri="{BB962C8B-B14F-4D97-AF65-F5344CB8AC3E}">
        <p14:creationId xmlns:p14="http://schemas.microsoft.com/office/powerpoint/2010/main" val="2477621233"/>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4458" y="2221136"/>
            <a:ext cx="11829143" cy="4636864"/>
          </a:xfrm>
        </p:spPr>
        <p:txBody>
          <a:bodyPr>
            <a:normAutofit fontScale="77500" lnSpcReduction="20000"/>
          </a:bodyPr>
          <a:lstStyle/>
          <a:p>
            <a:pPr>
              <a:lnSpc>
                <a:spcPct val="150000"/>
              </a:lnSpc>
            </a:pPr>
            <a:r>
              <a:rPr lang="fr-FR" dirty="0" smtClean="0"/>
              <a:t>On dit qu’une transaction est </a:t>
            </a:r>
            <a:r>
              <a:rPr lang="fr-FR" b="1" dirty="0" smtClean="0"/>
              <a:t>ACID</a:t>
            </a:r>
            <a:r>
              <a:rPr lang="fr-FR" dirty="0" smtClean="0"/>
              <a:t> :</a:t>
            </a:r>
          </a:p>
          <a:p>
            <a:pPr>
              <a:lnSpc>
                <a:spcPct val="150000"/>
              </a:lnSpc>
            </a:pPr>
            <a:r>
              <a:rPr lang="fr-FR" b="1" dirty="0" smtClean="0"/>
              <a:t>Atomique</a:t>
            </a:r>
            <a:r>
              <a:rPr lang="fr-FR" dirty="0" smtClean="0"/>
              <a:t>, au sens où on ne peut pas la diviser en une partie qui échoue et une partie qui réussit ;</a:t>
            </a:r>
          </a:p>
          <a:p>
            <a:pPr>
              <a:lnSpc>
                <a:spcPct val="150000"/>
              </a:lnSpc>
            </a:pPr>
            <a:r>
              <a:rPr lang="fr-FR" b="1" dirty="0" smtClean="0"/>
              <a:t>Cohérente</a:t>
            </a:r>
            <a:r>
              <a:rPr lang="fr-FR" dirty="0" smtClean="0"/>
              <a:t>, au sens où une fois la transaction terminée, la base est de nouveau dans un état cohérent ;</a:t>
            </a:r>
          </a:p>
          <a:p>
            <a:pPr>
              <a:lnSpc>
                <a:spcPct val="150000"/>
              </a:lnSpc>
            </a:pPr>
            <a:r>
              <a:rPr lang="fr-FR" b="1" dirty="0" smtClean="0"/>
              <a:t>Isolée</a:t>
            </a:r>
            <a:r>
              <a:rPr lang="fr-FR" dirty="0" smtClean="0"/>
              <a:t>, au sens où une transaction considère que, pendant son exécution, les données qu’elle manipule ne sont pas modifiées par une autre transaction ;</a:t>
            </a:r>
          </a:p>
          <a:p>
            <a:pPr>
              <a:lnSpc>
                <a:spcPct val="150000"/>
              </a:lnSpc>
            </a:pPr>
            <a:r>
              <a:rPr lang="fr-FR" b="1" dirty="0" smtClean="0"/>
              <a:t>Durable</a:t>
            </a:r>
            <a:r>
              <a:rPr lang="fr-FR" dirty="0" smtClean="0"/>
              <a:t>, au sens où les modifications opérés par la transaction sont enregistrées de façon permanente (et recouvrables en cas de reconstruction de la base).</a:t>
            </a:r>
          </a:p>
        </p:txBody>
      </p:sp>
      <p:sp>
        <p:nvSpPr>
          <p:cNvPr id="5" name="object 2"/>
          <p:cNvSpPr txBox="1">
            <a:spLocks/>
          </p:cNvSpPr>
          <p:nvPr/>
        </p:nvSpPr>
        <p:spPr>
          <a:xfrm>
            <a:off x="214583" y="1729779"/>
            <a:ext cx="6235801" cy="3600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tabLst>
                <a:tab pos="3052445" algn="l"/>
              </a:tabLst>
            </a:pPr>
            <a:r>
              <a:rPr lang="fr-FR" sz="2600" b="1" dirty="0" smtClean="0">
                <a:solidFill>
                  <a:srgbClr val="FF0000"/>
                </a:solidFill>
              </a:rPr>
              <a:t>Introduction et définition : ACID</a:t>
            </a:r>
            <a:endParaRPr lang="fr-FR" sz="2600" b="1" dirty="0">
              <a:solidFill>
                <a:srgbClr val="FF0000"/>
              </a:solidFill>
            </a:endParaRPr>
          </a:p>
        </p:txBody>
      </p:sp>
      <p:sp>
        <p:nvSpPr>
          <p:cNvPr id="6" name="object 2"/>
          <p:cNvSpPr/>
          <p:nvPr/>
        </p:nvSpPr>
        <p:spPr>
          <a:xfrm>
            <a:off x="1524001" y="1"/>
            <a:ext cx="9143999" cy="1142999"/>
          </a:xfrm>
          <a:prstGeom prst="rect">
            <a:avLst/>
          </a:prstGeom>
          <a:blipFill>
            <a:blip r:embed="rId2" cstate="print"/>
            <a:stretch>
              <a:fillRect/>
            </a:stretch>
          </a:blipFill>
        </p:spPr>
        <p:txBody>
          <a:bodyPr wrap="square" lIns="0" tIns="0" rIns="0" bIns="0" rtlCol="0"/>
          <a:lstStyle/>
          <a:p>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1" name="object 6"/>
          <p:cNvSpPr txBox="1"/>
          <p:nvPr/>
        </p:nvSpPr>
        <p:spPr>
          <a:xfrm>
            <a:off x="3710843" y="1156476"/>
            <a:ext cx="2660928"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Transaction </a:t>
            </a:r>
            <a:endParaRPr lang="fr-FR" sz="2400" b="1" dirty="0">
              <a:latin typeface="Times New Roman"/>
              <a:cs typeface="Times New Roman"/>
            </a:endParaRPr>
          </a:p>
        </p:txBody>
      </p:sp>
    </p:spTree>
    <p:extLst>
      <p:ext uri="{BB962C8B-B14F-4D97-AF65-F5344CB8AC3E}">
        <p14:creationId xmlns:p14="http://schemas.microsoft.com/office/powerpoint/2010/main" val="4246948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4" name="Rectangle 3"/>
          <p:cNvSpPr/>
          <p:nvPr/>
        </p:nvSpPr>
        <p:spPr>
          <a:xfrm>
            <a:off x="244640"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r>
              <a:rPr lang="fr-FR" sz="3000" b="1" spc="145" dirty="0" smtClean="0">
                <a:solidFill>
                  <a:schemeClr val="accent5"/>
                </a:solidFill>
                <a:cs typeface="Calibri"/>
              </a:rPr>
              <a:t>:</a:t>
            </a:r>
          </a:p>
          <a:p>
            <a:pPr marL="3455" lvl="0">
              <a:spcBef>
                <a:spcPts val="481"/>
              </a:spcBef>
            </a:pPr>
            <a:r>
              <a:rPr lang="fr-FR" sz="2800" b="1" dirty="0" smtClean="0">
                <a:solidFill>
                  <a:schemeClr val="accent6">
                    <a:lumMod val="50000"/>
                  </a:schemeClr>
                </a:solidFill>
                <a:cs typeface="Calibri"/>
              </a:rPr>
              <a:t>Le</a:t>
            </a:r>
            <a:r>
              <a:rPr lang="fr-FR" sz="2800" b="1" spc="9" dirty="0" smtClean="0">
                <a:solidFill>
                  <a:schemeClr val="accent6">
                    <a:lumMod val="50000"/>
                  </a:schemeClr>
                </a:solidFill>
                <a:cs typeface="Calibri"/>
              </a:rPr>
              <a:t> </a:t>
            </a:r>
            <a:r>
              <a:rPr lang="fr-FR" sz="2800" b="1" dirty="0">
                <a:solidFill>
                  <a:schemeClr val="accent6">
                    <a:lumMod val="50000"/>
                  </a:schemeClr>
                </a:solidFill>
                <a:cs typeface="Calibri"/>
              </a:rPr>
              <a:t>cycle</a:t>
            </a:r>
            <a:r>
              <a:rPr lang="fr-FR" sz="2800" b="1" spc="-23" dirty="0">
                <a:solidFill>
                  <a:schemeClr val="accent6">
                    <a:lumMod val="50000"/>
                  </a:schemeClr>
                </a:solidFill>
                <a:cs typeface="Calibri"/>
              </a:rPr>
              <a:t> </a:t>
            </a:r>
            <a:r>
              <a:rPr lang="fr-FR" sz="2800" b="1" dirty="0">
                <a:solidFill>
                  <a:schemeClr val="accent6">
                    <a:lumMod val="50000"/>
                  </a:schemeClr>
                </a:solidFill>
                <a:cs typeface="Calibri"/>
              </a:rPr>
              <a:t>de</a:t>
            </a:r>
            <a:r>
              <a:rPr lang="fr-FR" sz="2800" b="1" spc="14" dirty="0">
                <a:solidFill>
                  <a:schemeClr val="accent6">
                    <a:lumMod val="50000"/>
                  </a:schemeClr>
                </a:solidFill>
                <a:cs typeface="Calibri"/>
              </a:rPr>
              <a:t> </a:t>
            </a:r>
            <a:r>
              <a:rPr lang="fr-FR" sz="2800" b="1" dirty="0">
                <a:solidFill>
                  <a:schemeClr val="accent6">
                    <a:lumMod val="50000"/>
                  </a:schemeClr>
                </a:solidFill>
                <a:cs typeface="Calibri"/>
              </a:rPr>
              <a:t>vie</a:t>
            </a:r>
            <a:r>
              <a:rPr lang="fr-FR" sz="2800" b="1" spc="-23" dirty="0">
                <a:solidFill>
                  <a:schemeClr val="accent6">
                    <a:lumMod val="50000"/>
                  </a:schemeClr>
                </a:solidFill>
                <a:cs typeface="Calibri"/>
              </a:rPr>
              <a:t> </a:t>
            </a:r>
            <a:r>
              <a:rPr lang="fr-FR" sz="2800" b="1" spc="-23" dirty="0" smtClean="0">
                <a:solidFill>
                  <a:schemeClr val="accent6">
                    <a:lumMod val="50000"/>
                  </a:schemeClr>
                </a:solidFill>
                <a:cs typeface="Calibri"/>
              </a:rPr>
              <a:t>Linéaire </a:t>
            </a:r>
            <a:r>
              <a:rPr lang="fr-FR" sz="2800" b="1" spc="-9" dirty="0" smtClean="0">
                <a:solidFill>
                  <a:schemeClr val="accent6">
                    <a:lumMod val="50000"/>
                  </a:schemeClr>
                </a:solidFill>
                <a:cs typeface="Calibri"/>
              </a:rPr>
              <a:t> </a:t>
            </a:r>
            <a:r>
              <a:rPr lang="fr-FR" sz="3000" b="1" spc="145" dirty="0" smtClean="0">
                <a:solidFill>
                  <a:srgbClr val="C00000"/>
                </a:solidFill>
                <a:cs typeface="Calibri"/>
              </a:rPr>
              <a:t>Modèle En Cascade</a:t>
            </a:r>
            <a:endParaRPr lang="fr-FR" sz="3000" b="1" spc="145" dirty="0">
              <a:solidFill>
                <a:srgbClr val="C00000"/>
              </a:solidFill>
              <a:cs typeface="Calibri"/>
            </a:endParaRPr>
          </a:p>
        </p:txBody>
      </p:sp>
      <p:sp>
        <p:nvSpPr>
          <p:cNvPr id="5" name="Rectangle 4"/>
          <p:cNvSpPr/>
          <p:nvPr/>
        </p:nvSpPr>
        <p:spPr>
          <a:xfrm>
            <a:off x="244640" y="3080313"/>
            <a:ext cx="11230184" cy="3093154"/>
          </a:xfrm>
          <a:prstGeom prst="rect">
            <a:avLst/>
          </a:prstGeom>
        </p:spPr>
        <p:txBody>
          <a:bodyPr wrap="square">
            <a:spAutoFit/>
          </a:bodyPr>
          <a:lstStyle/>
          <a:p>
            <a:pPr marL="457200" indent="-457200">
              <a:lnSpc>
                <a:spcPct val="150000"/>
              </a:lnSpc>
              <a:buFont typeface="Wingdings" panose="05000000000000000000" pitchFamily="2" charset="2"/>
              <a:buChar char="v"/>
            </a:pPr>
            <a:r>
              <a:rPr lang="fr-FR" sz="2600" dirty="0" smtClean="0"/>
              <a:t>Simple et facile à comprendre</a:t>
            </a:r>
          </a:p>
          <a:p>
            <a:pPr marL="457200" indent="-457200">
              <a:lnSpc>
                <a:spcPct val="150000"/>
              </a:lnSpc>
              <a:buFont typeface="Wingdings" panose="05000000000000000000" pitchFamily="2" charset="2"/>
              <a:buChar char="v"/>
            </a:pPr>
            <a:r>
              <a:rPr lang="fr-FR" sz="2600" dirty="0" smtClean="0"/>
              <a:t>Force la documentation : une phase ne peut se terminer avant </a:t>
            </a:r>
            <a:r>
              <a:rPr lang="fr-FR" sz="2600" dirty="0" err="1" smtClean="0"/>
              <a:t>q’un</a:t>
            </a:r>
            <a:r>
              <a:rPr lang="fr-FR" sz="2600" dirty="0" smtClean="0"/>
              <a:t> document soit validé</a:t>
            </a:r>
          </a:p>
          <a:p>
            <a:pPr marL="457200" indent="-457200">
              <a:lnSpc>
                <a:spcPct val="150000"/>
              </a:lnSpc>
              <a:buFont typeface="Wingdings" panose="05000000000000000000" pitchFamily="2" charset="2"/>
              <a:buChar char="v"/>
            </a:pPr>
            <a:r>
              <a:rPr lang="fr-FR" sz="2600" dirty="0" smtClean="0"/>
              <a:t>Le test est inhérent à chaque phase</a:t>
            </a:r>
          </a:p>
          <a:p>
            <a:pPr marL="457200" indent="-457200">
              <a:lnSpc>
                <a:spcPct val="150000"/>
              </a:lnSpc>
              <a:buFont typeface="Wingdings" panose="05000000000000000000" pitchFamily="2" charset="2"/>
              <a:buChar char="v"/>
            </a:pPr>
            <a:r>
              <a:rPr lang="fr-FR" sz="2600" dirty="0" smtClean="0"/>
              <a:t>Les progrès sont tangibles (pour l’équipe de développement) </a:t>
            </a:r>
          </a:p>
        </p:txBody>
      </p:sp>
      <p:sp>
        <p:nvSpPr>
          <p:cNvPr id="10" name="Rectangle 9"/>
          <p:cNvSpPr/>
          <p:nvPr/>
        </p:nvSpPr>
        <p:spPr>
          <a:xfrm>
            <a:off x="4818549" y="2283521"/>
            <a:ext cx="2082365" cy="600164"/>
          </a:xfrm>
          <a:prstGeom prst="rect">
            <a:avLst/>
          </a:prstGeom>
        </p:spPr>
        <p:txBody>
          <a:bodyPr wrap="none">
            <a:spAutoFit/>
          </a:bodyPr>
          <a:lstStyle/>
          <a:p>
            <a:r>
              <a:rPr lang="fr-FR" sz="3300" b="1" dirty="0" smtClean="0">
                <a:solidFill>
                  <a:schemeClr val="accent6">
                    <a:lumMod val="50000"/>
                  </a:schemeClr>
                </a:solidFill>
                <a:cs typeface="Calibri"/>
              </a:rPr>
              <a:t>Avantages </a:t>
            </a:r>
            <a:endParaRPr lang="fr-FR" sz="3300" dirty="0"/>
          </a:p>
        </p:txBody>
      </p:sp>
    </p:spTree>
    <p:extLst>
      <p:ext uri="{BB962C8B-B14F-4D97-AF65-F5344CB8AC3E}">
        <p14:creationId xmlns:p14="http://schemas.microsoft.com/office/powerpoint/2010/main" val="2352694708"/>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93559" y="1958000"/>
            <a:ext cx="6092008" cy="369332"/>
          </a:xfrm>
        </p:spPr>
        <p:txBody>
          <a:bodyPr>
            <a:noAutofit/>
          </a:bodyPr>
          <a:lstStyle/>
          <a:p>
            <a:pPr marL="0" indent="0">
              <a:buNone/>
            </a:pPr>
            <a:r>
              <a:rPr lang="fr-FR" sz="2600" b="1" dirty="0">
                <a:solidFill>
                  <a:srgbClr val="FF0000"/>
                </a:solidFill>
                <a:latin typeface="+mj-lt"/>
                <a:ea typeface="+mj-ea"/>
                <a:cs typeface="+mj-cs"/>
              </a:rPr>
              <a:t>Opération commit (</a:t>
            </a:r>
            <a:r>
              <a:rPr lang="fr-FR" sz="2600" b="1" dirty="0" smtClean="0">
                <a:solidFill>
                  <a:srgbClr val="FF0000"/>
                </a:solidFill>
                <a:latin typeface="+mj-lt"/>
                <a:ea typeface="+mj-ea"/>
                <a:cs typeface="+mj-cs"/>
              </a:rPr>
              <a:t>commit </a:t>
            </a:r>
            <a:r>
              <a:rPr lang="fr-FR" sz="2600" b="1" dirty="0" err="1">
                <a:solidFill>
                  <a:srgbClr val="FF0000"/>
                </a:solidFill>
                <a:latin typeface="+mj-lt"/>
                <a:ea typeface="+mj-ea"/>
                <a:cs typeface="+mj-cs"/>
              </a:rPr>
              <a:t>work</a:t>
            </a:r>
            <a:r>
              <a:rPr lang="fr-FR" sz="2600" b="1" dirty="0">
                <a:solidFill>
                  <a:srgbClr val="FF0000"/>
                </a:solidFill>
                <a:latin typeface="+mj-lt"/>
                <a:ea typeface="+mj-ea"/>
                <a:cs typeface="+mj-cs"/>
              </a:rPr>
              <a:t>)  , </a:t>
            </a:r>
            <a:r>
              <a:rPr lang="fr-FR" sz="2600" b="1" dirty="0" err="1">
                <a:solidFill>
                  <a:srgbClr val="FF0000"/>
                </a:solidFill>
                <a:latin typeface="+mj-lt"/>
                <a:ea typeface="+mj-ea"/>
                <a:cs typeface="+mj-cs"/>
              </a:rPr>
              <a:t>rollback</a:t>
            </a:r>
            <a:endParaRPr lang="fr-FR" sz="2600" b="1" dirty="0">
              <a:solidFill>
                <a:srgbClr val="FF0000"/>
              </a:solidFill>
              <a:latin typeface="+mj-lt"/>
              <a:ea typeface="+mj-ea"/>
              <a:cs typeface="+mj-cs"/>
            </a:endParaRPr>
          </a:p>
        </p:txBody>
      </p:sp>
      <p:sp>
        <p:nvSpPr>
          <p:cNvPr id="5" name="ZoneTexte 4"/>
          <p:cNvSpPr txBox="1"/>
          <p:nvPr/>
        </p:nvSpPr>
        <p:spPr>
          <a:xfrm>
            <a:off x="1827273" y="2998037"/>
            <a:ext cx="8840728" cy="1323439"/>
          </a:xfrm>
          <a:prstGeom prst="rect">
            <a:avLst/>
          </a:prstGeom>
          <a:noFill/>
        </p:spPr>
        <p:txBody>
          <a:bodyPr wrap="square" rtlCol="0">
            <a:spAutoFit/>
          </a:bodyPr>
          <a:lstStyle/>
          <a:p>
            <a:pPr>
              <a:lnSpc>
                <a:spcPct val="200000"/>
              </a:lnSpc>
            </a:pPr>
            <a:r>
              <a:rPr lang="fr-FR" sz="2000" b="1" dirty="0" smtClean="0">
                <a:solidFill>
                  <a:srgbClr val="0070C0"/>
                </a:solidFill>
              </a:rPr>
              <a:t>Commit (commit </a:t>
            </a:r>
            <a:r>
              <a:rPr lang="fr-FR" sz="2000" b="1" dirty="0" err="1" smtClean="0">
                <a:solidFill>
                  <a:srgbClr val="0070C0"/>
                </a:solidFill>
              </a:rPr>
              <a:t>work</a:t>
            </a:r>
            <a:r>
              <a:rPr lang="fr-FR" sz="2000" b="1" dirty="0" smtClean="0">
                <a:solidFill>
                  <a:srgbClr val="0070C0"/>
                </a:solidFill>
              </a:rPr>
              <a:t>)</a:t>
            </a:r>
            <a:r>
              <a:rPr lang="fr-FR" sz="2000" dirty="0" smtClean="0"/>
              <a:t> </a:t>
            </a:r>
            <a:r>
              <a:rPr lang="fr-FR" sz="2000" dirty="0"/>
              <a:t>: Validation entière d’une transaction </a:t>
            </a:r>
          </a:p>
          <a:p>
            <a:pPr>
              <a:lnSpc>
                <a:spcPct val="200000"/>
              </a:lnSpc>
            </a:pPr>
            <a:r>
              <a:rPr lang="fr-FR" sz="2000" b="1" dirty="0" err="1">
                <a:solidFill>
                  <a:srgbClr val="0070C0"/>
                </a:solidFill>
              </a:rPr>
              <a:t>Rollback</a:t>
            </a:r>
            <a:r>
              <a:rPr lang="fr-FR" sz="2000" dirty="0"/>
              <a:t> : Annule entièrement une transaction </a:t>
            </a:r>
          </a:p>
        </p:txBody>
      </p:sp>
      <p:sp>
        <p:nvSpPr>
          <p:cNvPr id="9" name="object 2"/>
          <p:cNvSpPr/>
          <p:nvPr/>
        </p:nvSpPr>
        <p:spPr>
          <a:xfrm>
            <a:off x="1524001" y="1"/>
            <a:ext cx="9143999" cy="1142999"/>
          </a:xfrm>
          <a:prstGeom prst="rect">
            <a:avLst/>
          </a:prstGeom>
          <a:blipFill>
            <a:blip r:embed="rId2" cstate="print"/>
            <a:stretch>
              <a:fillRect/>
            </a:stretch>
          </a:blipFill>
        </p:spPr>
        <p:txBody>
          <a:bodyPr wrap="square" lIns="0" tIns="0" rIns="0" bIns="0" rtlCol="0"/>
          <a:lstStyle/>
          <a:p>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2" name="Rectangle 21"/>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3" name="ZoneTexte 22"/>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24" name="object 6"/>
          <p:cNvSpPr txBox="1"/>
          <p:nvPr/>
        </p:nvSpPr>
        <p:spPr>
          <a:xfrm>
            <a:off x="3710843" y="1156476"/>
            <a:ext cx="2660928"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Transaction </a:t>
            </a:r>
            <a:endParaRPr lang="fr-FR" sz="2400" b="1" dirty="0">
              <a:latin typeface="Times New Roman"/>
              <a:cs typeface="Times New Roman"/>
            </a:endParaRPr>
          </a:p>
        </p:txBody>
      </p:sp>
    </p:spTree>
    <p:extLst>
      <p:ext uri="{BB962C8B-B14F-4D97-AF65-F5344CB8AC3E}">
        <p14:creationId xmlns:p14="http://schemas.microsoft.com/office/powerpoint/2010/main" val="9430128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0" y="1485220"/>
            <a:ext cx="3638080" cy="467249"/>
          </a:xfrm>
        </p:spPr>
        <p:txBody>
          <a:bodyPr>
            <a:normAutofit/>
          </a:bodyPr>
          <a:lstStyle/>
          <a:p>
            <a:pPr marL="0" indent="0">
              <a:buNone/>
            </a:pPr>
            <a:r>
              <a:rPr lang="fr-FR" sz="2600" b="1" dirty="0">
                <a:solidFill>
                  <a:srgbClr val="FF0000"/>
                </a:solidFill>
                <a:latin typeface="+mj-lt"/>
                <a:ea typeface="+mj-ea"/>
                <a:cs typeface="+mj-cs"/>
              </a:rPr>
              <a:t>Exemples de transactions </a:t>
            </a:r>
          </a:p>
        </p:txBody>
      </p:sp>
      <p:sp>
        <p:nvSpPr>
          <p:cNvPr id="5" name="Accolade ouvrante 4"/>
          <p:cNvSpPr/>
          <p:nvPr/>
        </p:nvSpPr>
        <p:spPr>
          <a:xfrm>
            <a:off x="3667108" y="2407554"/>
            <a:ext cx="500066" cy="1500198"/>
          </a:xfrm>
          <a:prstGeom prst="leftBrace">
            <a:avLst>
              <a:gd name="adj1" fmla="val 8333"/>
              <a:gd name="adj2" fmla="val 509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Rectangle 5"/>
          <p:cNvSpPr/>
          <p:nvPr/>
        </p:nvSpPr>
        <p:spPr>
          <a:xfrm>
            <a:off x="4095736" y="2478992"/>
            <a:ext cx="5429272" cy="1477328"/>
          </a:xfrm>
          <a:prstGeom prst="rect">
            <a:avLst/>
          </a:prstGeom>
        </p:spPr>
        <p:txBody>
          <a:bodyPr wrap="square">
            <a:spAutoFit/>
          </a:bodyPr>
          <a:lstStyle/>
          <a:p>
            <a:r>
              <a:rPr lang="fr-FR" b="1" dirty="0"/>
              <a:t>Insert </a:t>
            </a:r>
            <a:r>
              <a:rPr lang="fr-FR" b="1" dirty="0" err="1"/>
              <a:t>into</a:t>
            </a:r>
            <a:r>
              <a:rPr lang="fr-FR" b="1" dirty="0"/>
              <a:t> tabale_1 values ( ‘val1’, ’val2 ‘….,’</a:t>
            </a:r>
            <a:r>
              <a:rPr lang="fr-FR" b="1" dirty="0" err="1"/>
              <a:t>valn</a:t>
            </a:r>
            <a:r>
              <a:rPr lang="fr-FR" b="1" dirty="0"/>
              <a:t>’);</a:t>
            </a:r>
          </a:p>
          <a:p>
            <a:endParaRPr lang="fr-FR" b="1" dirty="0"/>
          </a:p>
          <a:p>
            <a:r>
              <a:rPr lang="fr-FR" b="1" dirty="0" err="1"/>
              <a:t>Delete</a:t>
            </a:r>
            <a:r>
              <a:rPr lang="fr-FR" b="1" dirty="0"/>
              <a:t> </a:t>
            </a:r>
            <a:r>
              <a:rPr lang="fr-FR" b="1" dirty="0" err="1"/>
              <a:t>from</a:t>
            </a:r>
            <a:r>
              <a:rPr lang="fr-FR" b="1" dirty="0"/>
              <a:t> Table_2 </a:t>
            </a:r>
            <a:r>
              <a:rPr lang="fr-FR" b="1" dirty="0" err="1"/>
              <a:t>where</a:t>
            </a:r>
            <a:r>
              <a:rPr lang="fr-FR" b="1" dirty="0"/>
              <a:t> champ1 </a:t>
            </a:r>
            <a:r>
              <a:rPr lang="fr-FR" b="1" dirty="0" err="1"/>
              <a:t>like</a:t>
            </a:r>
            <a:r>
              <a:rPr lang="fr-FR" b="1" dirty="0"/>
              <a:t> ‘toto’;</a:t>
            </a:r>
          </a:p>
          <a:p>
            <a:endParaRPr lang="fr-FR" b="1" dirty="0"/>
          </a:p>
          <a:p>
            <a:r>
              <a:rPr lang="fr-FR" b="1" dirty="0">
                <a:solidFill>
                  <a:schemeClr val="accent2"/>
                </a:solidFill>
              </a:rPr>
              <a:t>Commit</a:t>
            </a:r>
            <a:r>
              <a:rPr lang="fr-FR" b="1" dirty="0"/>
              <a:t>;</a:t>
            </a:r>
          </a:p>
        </p:txBody>
      </p:sp>
      <p:sp>
        <p:nvSpPr>
          <p:cNvPr id="7" name="ZoneTexte 6"/>
          <p:cNvSpPr txBox="1"/>
          <p:nvPr/>
        </p:nvSpPr>
        <p:spPr>
          <a:xfrm>
            <a:off x="1595406" y="2907621"/>
            <a:ext cx="1928826" cy="461665"/>
          </a:xfrm>
          <a:prstGeom prst="rect">
            <a:avLst/>
          </a:prstGeom>
          <a:noFill/>
        </p:spPr>
        <p:txBody>
          <a:bodyPr wrap="square" rtlCol="0">
            <a:spAutoFit/>
          </a:bodyPr>
          <a:lstStyle/>
          <a:p>
            <a:r>
              <a:rPr lang="fr-FR" sz="2400" b="1" dirty="0">
                <a:solidFill>
                  <a:srgbClr val="00B050"/>
                </a:solidFill>
              </a:rPr>
              <a:t>Transaction 1 </a:t>
            </a:r>
          </a:p>
        </p:txBody>
      </p:sp>
      <p:sp>
        <p:nvSpPr>
          <p:cNvPr id="8" name="Rectangle 7"/>
          <p:cNvSpPr/>
          <p:nvPr/>
        </p:nvSpPr>
        <p:spPr>
          <a:xfrm>
            <a:off x="4066708" y="4211209"/>
            <a:ext cx="5572164" cy="923330"/>
          </a:xfrm>
          <a:prstGeom prst="rect">
            <a:avLst/>
          </a:prstGeom>
        </p:spPr>
        <p:txBody>
          <a:bodyPr wrap="square">
            <a:spAutoFit/>
          </a:bodyPr>
          <a:lstStyle/>
          <a:p>
            <a:pPr lvl="0">
              <a:defRPr/>
            </a:pPr>
            <a:r>
              <a:rPr lang="fr-FR" b="1" dirty="0"/>
              <a:t>Insert </a:t>
            </a:r>
            <a:r>
              <a:rPr lang="fr-FR" b="1" dirty="0" err="1"/>
              <a:t>into</a:t>
            </a:r>
            <a:r>
              <a:rPr lang="fr-FR" b="1" dirty="0"/>
              <a:t> tabale_3 values ( ‘val1’, ’val2 ‘….,’</a:t>
            </a:r>
            <a:r>
              <a:rPr lang="fr-FR" b="1" dirty="0" err="1"/>
              <a:t>valn</a:t>
            </a:r>
            <a:r>
              <a:rPr lang="fr-FR" b="1" dirty="0"/>
              <a:t>’);</a:t>
            </a:r>
          </a:p>
          <a:p>
            <a:pPr lvl="0">
              <a:defRPr/>
            </a:pPr>
            <a:endParaRPr lang="fr-FR" b="1" dirty="0"/>
          </a:p>
          <a:p>
            <a:pPr lvl="0">
              <a:defRPr/>
            </a:pPr>
            <a:r>
              <a:rPr lang="fr-FR" b="1" dirty="0" err="1" smtClean="0">
                <a:solidFill>
                  <a:schemeClr val="accent2"/>
                </a:solidFill>
              </a:rPr>
              <a:t>Rollback</a:t>
            </a:r>
            <a:r>
              <a:rPr lang="fr-FR" kern="0" dirty="0" smtClean="0">
                <a:solidFill>
                  <a:srgbClr val="000098"/>
                </a:solidFill>
                <a:latin typeface="Times New Roman"/>
                <a:cs typeface="Times New Roman"/>
              </a:rPr>
              <a:t>;</a:t>
            </a:r>
            <a:endParaRPr lang="fr-FR" kern="0" dirty="0">
              <a:solidFill>
                <a:srgbClr val="000098"/>
              </a:solidFill>
              <a:latin typeface="Times New Roman"/>
              <a:cs typeface="Times New Roman"/>
            </a:endParaRPr>
          </a:p>
        </p:txBody>
      </p:sp>
      <p:sp>
        <p:nvSpPr>
          <p:cNvPr id="9" name="Accolade ouvrante 8"/>
          <p:cNvSpPr/>
          <p:nvPr/>
        </p:nvSpPr>
        <p:spPr>
          <a:xfrm>
            <a:off x="3638080" y="4071722"/>
            <a:ext cx="571504" cy="10001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ZoneTexte 9"/>
          <p:cNvSpPr txBox="1"/>
          <p:nvPr/>
        </p:nvSpPr>
        <p:spPr>
          <a:xfrm>
            <a:off x="1566378" y="4324438"/>
            <a:ext cx="2000264" cy="461665"/>
          </a:xfrm>
          <a:prstGeom prst="rect">
            <a:avLst/>
          </a:prstGeom>
          <a:noFill/>
        </p:spPr>
        <p:txBody>
          <a:bodyPr wrap="square" rtlCol="0">
            <a:spAutoFit/>
          </a:bodyPr>
          <a:lstStyle/>
          <a:p>
            <a:r>
              <a:rPr lang="fr-FR" sz="2400" b="1" dirty="0">
                <a:solidFill>
                  <a:srgbClr val="00B050"/>
                </a:solidFill>
              </a:rPr>
              <a:t>Transaction 2 </a:t>
            </a:r>
          </a:p>
        </p:txBody>
      </p:sp>
      <p:sp>
        <p:nvSpPr>
          <p:cNvPr id="12" name="Accolade ouvrante 11"/>
          <p:cNvSpPr/>
          <p:nvPr/>
        </p:nvSpPr>
        <p:spPr>
          <a:xfrm>
            <a:off x="3703394" y="5361212"/>
            <a:ext cx="500066" cy="1500198"/>
          </a:xfrm>
          <a:prstGeom prst="leftBrace">
            <a:avLst>
              <a:gd name="adj1" fmla="val 8333"/>
              <a:gd name="adj2" fmla="val 509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 name="Rectangle 12"/>
          <p:cNvSpPr/>
          <p:nvPr/>
        </p:nvSpPr>
        <p:spPr>
          <a:xfrm>
            <a:off x="4132022" y="5432650"/>
            <a:ext cx="5429272" cy="1477328"/>
          </a:xfrm>
          <a:prstGeom prst="rect">
            <a:avLst/>
          </a:prstGeom>
        </p:spPr>
        <p:txBody>
          <a:bodyPr wrap="square">
            <a:spAutoFit/>
          </a:bodyPr>
          <a:lstStyle/>
          <a:p>
            <a:r>
              <a:rPr lang="fr-FR" b="1" dirty="0"/>
              <a:t>Insert </a:t>
            </a:r>
            <a:r>
              <a:rPr lang="fr-FR" b="1" dirty="0" err="1"/>
              <a:t>into</a:t>
            </a:r>
            <a:r>
              <a:rPr lang="fr-FR" b="1" dirty="0"/>
              <a:t> </a:t>
            </a:r>
            <a:r>
              <a:rPr lang="fr-FR" b="1" dirty="0" smtClean="0"/>
              <a:t>tabale_1 </a:t>
            </a:r>
            <a:r>
              <a:rPr lang="fr-FR" b="1" dirty="0"/>
              <a:t>values ( ‘</a:t>
            </a:r>
            <a:r>
              <a:rPr lang="fr-FR" b="1" dirty="0" smtClean="0"/>
              <a:t>val6’, ’val21 </a:t>
            </a:r>
            <a:r>
              <a:rPr lang="fr-FR" b="1" dirty="0"/>
              <a:t>‘….,</a:t>
            </a:r>
            <a:r>
              <a:rPr lang="fr-FR" b="1" dirty="0" smtClean="0"/>
              <a:t>’val88’);</a:t>
            </a:r>
            <a:endParaRPr lang="fr-FR" b="1" dirty="0"/>
          </a:p>
          <a:p>
            <a:endParaRPr lang="fr-FR" b="1" dirty="0"/>
          </a:p>
          <a:p>
            <a:r>
              <a:rPr lang="fr-FR" b="1" dirty="0" smtClean="0"/>
              <a:t>Update Table_3 set champ1 =‘</a:t>
            </a:r>
            <a:r>
              <a:rPr lang="fr-FR" b="1" dirty="0"/>
              <a:t>toto’;</a:t>
            </a:r>
          </a:p>
          <a:p>
            <a:endParaRPr lang="fr-FR" b="1" dirty="0"/>
          </a:p>
          <a:p>
            <a:r>
              <a:rPr lang="fr-FR" b="1" dirty="0">
                <a:solidFill>
                  <a:schemeClr val="accent2"/>
                </a:solidFill>
              </a:rPr>
              <a:t>Commit</a:t>
            </a:r>
            <a:r>
              <a:rPr lang="fr-FR" b="1" dirty="0"/>
              <a:t>;</a:t>
            </a:r>
          </a:p>
        </p:txBody>
      </p:sp>
      <p:sp>
        <p:nvSpPr>
          <p:cNvPr id="14" name="ZoneTexte 13"/>
          <p:cNvSpPr txBox="1"/>
          <p:nvPr/>
        </p:nvSpPr>
        <p:spPr>
          <a:xfrm>
            <a:off x="1631692" y="5861279"/>
            <a:ext cx="1928826" cy="461665"/>
          </a:xfrm>
          <a:prstGeom prst="rect">
            <a:avLst/>
          </a:prstGeom>
          <a:noFill/>
        </p:spPr>
        <p:txBody>
          <a:bodyPr wrap="square" rtlCol="0">
            <a:spAutoFit/>
          </a:bodyPr>
          <a:lstStyle/>
          <a:p>
            <a:r>
              <a:rPr lang="fr-FR" sz="2400" b="1" dirty="0">
                <a:solidFill>
                  <a:srgbClr val="00B050"/>
                </a:solidFill>
              </a:rPr>
              <a:t>Transaction </a:t>
            </a:r>
            <a:r>
              <a:rPr lang="fr-FR" sz="2400" b="1" dirty="0" smtClean="0">
                <a:solidFill>
                  <a:srgbClr val="00B050"/>
                </a:solidFill>
              </a:rPr>
              <a:t>3 </a:t>
            </a:r>
            <a:endParaRPr lang="fr-FR" sz="2400" b="1" dirty="0">
              <a:solidFill>
                <a:srgbClr val="00B050"/>
              </a:solidFil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9" name="Rectangle 2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0" name="ZoneTexte 29"/>
          <p:cNvSpPr txBox="1"/>
          <p:nvPr/>
        </p:nvSpPr>
        <p:spPr>
          <a:xfrm>
            <a:off x="214583" y="582148"/>
            <a:ext cx="9851864" cy="830997"/>
          </a:xfrm>
          <a:prstGeom prst="rect">
            <a:avLst/>
          </a:prstGeom>
          <a:noFill/>
        </p:spPr>
        <p:txBody>
          <a:bodyPr wrap="none" rtlCol="0">
            <a:spAutoFit/>
          </a:bodyPr>
          <a:lstStyle/>
          <a:p>
            <a:r>
              <a:rPr lang="fr-FR" sz="2400" b="1" dirty="0" smtClean="0">
                <a:solidFill>
                  <a:srgbClr val="C00000"/>
                </a:solidFill>
              </a:rPr>
              <a:t>SQL : Langage de Manipulation de données</a:t>
            </a:r>
            <a:r>
              <a:rPr lang="fr-FR" sz="2400" b="1" dirty="0"/>
              <a:t> </a:t>
            </a:r>
            <a:r>
              <a:rPr lang="fr-FR" sz="2400" b="1" dirty="0" smtClean="0"/>
              <a:t>: </a:t>
            </a:r>
            <a:r>
              <a:rPr lang="fr-FR" sz="2400" b="1" dirty="0">
                <a:solidFill>
                  <a:srgbClr val="C00000"/>
                </a:solidFill>
              </a:rPr>
              <a:t>Insert, Update, </a:t>
            </a:r>
            <a:r>
              <a:rPr lang="fr-FR" sz="2400" b="1" dirty="0" err="1">
                <a:solidFill>
                  <a:srgbClr val="C00000"/>
                </a:solidFill>
              </a:rPr>
              <a:t>delete</a:t>
            </a:r>
            <a:r>
              <a:rPr lang="fr-FR" sz="2400" b="1" dirty="0">
                <a:solidFill>
                  <a:srgbClr val="C00000"/>
                </a:solidFill>
              </a:rPr>
              <a:t> et Select</a:t>
            </a:r>
          </a:p>
          <a:p>
            <a:r>
              <a:rPr lang="fr-FR" sz="2400" b="1" dirty="0" smtClean="0">
                <a:solidFill>
                  <a:srgbClr val="C00000"/>
                </a:solidFill>
              </a:rPr>
              <a:t> </a:t>
            </a:r>
            <a:endParaRPr lang="fr-FR" sz="2400" b="1" dirty="0">
              <a:solidFill>
                <a:srgbClr val="C00000"/>
              </a:solidFill>
            </a:endParaRPr>
          </a:p>
        </p:txBody>
      </p:sp>
      <p:sp>
        <p:nvSpPr>
          <p:cNvPr id="31" name="object 6"/>
          <p:cNvSpPr txBox="1"/>
          <p:nvPr/>
        </p:nvSpPr>
        <p:spPr>
          <a:xfrm>
            <a:off x="3710843" y="1156476"/>
            <a:ext cx="2660928" cy="387927"/>
          </a:xfrm>
          <a:prstGeom prst="rect">
            <a:avLst/>
          </a:prstGeom>
          <a:solidFill>
            <a:srgbClr val="D6D6EF"/>
          </a:solidFill>
        </p:spPr>
        <p:txBody>
          <a:bodyPr vert="horz" wrap="square" lIns="0" tIns="18415" rIns="0" bIns="0" rtlCol="0">
            <a:spAutoFit/>
          </a:bodyPr>
          <a:lstStyle/>
          <a:p>
            <a:pPr marL="53975">
              <a:spcBef>
                <a:spcPts val="145"/>
              </a:spcBef>
            </a:pPr>
            <a:r>
              <a:rPr lang="fr-FR" sz="2400" b="1" spc="-10" dirty="0" smtClean="0">
                <a:solidFill>
                  <a:srgbClr val="3333B2"/>
                </a:solidFill>
                <a:latin typeface="Arial"/>
                <a:cs typeface="Arial"/>
              </a:rPr>
              <a:t>Transaction </a:t>
            </a:r>
            <a:endParaRPr lang="fr-FR" sz="2400" b="1" dirty="0">
              <a:latin typeface="Times New Roman"/>
              <a:cs typeface="Times New Roman"/>
            </a:endParaRPr>
          </a:p>
        </p:txBody>
      </p:sp>
    </p:spTree>
    <p:extLst>
      <p:ext uri="{BB962C8B-B14F-4D97-AF65-F5344CB8AC3E}">
        <p14:creationId xmlns:p14="http://schemas.microsoft.com/office/powerpoint/2010/main" val="513201810"/>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4294967295"/>
          </p:nvPr>
        </p:nvSpPr>
        <p:spPr>
          <a:xfrm>
            <a:off x="214583" y="2717074"/>
            <a:ext cx="11208160" cy="1255107"/>
          </a:xfrm>
          <a:prstGeom prst="rect">
            <a:avLst/>
          </a:prstGeom>
          <a:ln/>
        </p:spPr>
        <p:txBody>
          <a:bodyPr vert="horz" lIns="0" tIns="0" rIns="0" bIns="0" rtlCol="0">
            <a:normAutofit fontScale="92500"/>
          </a:bodyPr>
          <a:lstStyle/>
          <a:p>
            <a:pPr marL="0" indent="0">
              <a:lnSpc>
                <a:spcPct val="150000"/>
              </a:lnSpc>
              <a:buNone/>
              <a:tabLst>
                <a:tab pos="892813" algn="l"/>
                <a:tab pos="1722265" algn="l"/>
                <a:tab pos="2551718" algn="l"/>
                <a:tab pos="3381170" algn="l"/>
                <a:tab pos="4210622" algn="l"/>
                <a:tab pos="5040074" algn="l"/>
                <a:tab pos="5869527" algn="l"/>
                <a:tab pos="6698979" algn="l"/>
                <a:tab pos="7528431" algn="l"/>
              </a:tabLst>
            </a:pPr>
            <a:r>
              <a:rPr lang="en-GB" sz="2400" dirty="0" err="1" smtClean="0"/>
              <a:t>Une</a:t>
            </a:r>
            <a:r>
              <a:rPr lang="en-GB" sz="2400" dirty="0" smtClean="0"/>
              <a:t> </a:t>
            </a:r>
            <a:r>
              <a:rPr lang="en-GB" sz="2400" dirty="0"/>
              <a:t>relation </a:t>
            </a:r>
            <a:r>
              <a:rPr lang="en-GB" sz="2400" dirty="0" err="1"/>
              <a:t>est</a:t>
            </a:r>
            <a:r>
              <a:rPr lang="en-GB" sz="2400" dirty="0"/>
              <a:t> </a:t>
            </a:r>
            <a:r>
              <a:rPr lang="en-GB" sz="2400" dirty="0" err="1"/>
              <a:t>dite</a:t>
            </a:r>
            <a:r>
              <a:rPr lang="en-GB" sz="2400" dirty="0"/>
              <a:t> </a:t>
            </a:r>
            <a:r>
              <a:rPr lang="en-GB" sz="2400" b="1" dirty="0" err="1"/>
              <a:t>normale</a:t>
            </a:r>
            <a:r>
              <a:rPr lang="en-GB" sz="2400" dirty="0"/>
              <a:t> </a:t>
            </a:r>
            <a:r>
              <a:rPr lang="en-GB" sz="2400" dirty="0" err="1"/>
              <a:t>si</a:t>
            </a:r>
            <a:r>
              <a:rPr lang="en-GB" sz="2400" dirty="0"/>
              <a:t> </a:t>
            </a:r>
            <a:r>
              <a:rPr lang="en-GB" sz="2400" dirty="0" err="1"/>
              <a:t>aucun</a:t>
            </a:r>
            <a:r>
              <a:rPr lang="en-GB" sz="2400" dirty="0"/>
              <a:t> des </a:t>
            </a:r>
            <a:r>
              <a:rPr lang="en-GB" sz="2400" dirty="0" err="1"/>
              <a:t>domaines</a:t>
            </a:r>
            <a:r>
              <a:rPr lang="en-GB" sz="2400" dirty="0"/>
              <a:t> qui la </a:t>
            </a:r>
            <a:r>
              <a:rPr lang="en-GB" sz="2400" dirty="0" err="1"/>
              <a:t>composent</a:t>
            </a:r>
            <a:r>
              <a:rPr lang="en-GB" sz="2400" dirty="0"/>
              <a:t> </a:t>
            </a:r>
            <a:r>
              <a:rPr lang="en-GB" sz="2400" dirty="0" err="1"/>
              <a:t>n'est</a:t>
            </a:r>
            <a:r>
              <a:rPr lang="en-GB" sz="2400" dirty="0"/>
              <a:t> </a:t>
            </a:r>
            <a:r>
              <a:rPr lang="en-GB" sz="2400" dirty="0" err="1"/>
              <a:t>lui-même</a:t>
            </a:r>
            <a:r>
              <a:rPr lang="en-GB" sz="2400" dirty="0"/>
              <a:t> </a:t>
            </a:r>
            <a:r>
              <a:rPr lang="en-GB" sz="2400" dirty="0" err="1"/>
              <a:t>une</a:t>
            </a:r>
            <a:r>
              <a:rPr lang="en-GB" sz="2400" dirty="0"/>
              <a:t> relation. En </a:t>
            </a:r>
            <a:r>
              <a:rPr lang="en-GB" sz="2400" dirty="0" err="1"/>
              <a:t>d'autres</a:t>
            </a:r>
            <a:r>
              <a:rPr lang="en-GB" sz="2400" dirty="0"/>
              <a:t> </a:t>
            </a:r>
            <a:r>
              <a:rPr lang="en-GB" sz="2400" dirty="0" err="1"/>
              <a:t>termes</a:t>
            </a:r>
            <a:r>
              <a:rPr lang="en-GB" sz="2400" dirty="0"/>
              <a:t>, </a:t>
            </a:r>
            <a:r>
              <a:rPr lang="en-GB" sz="2400" dirty="0" err="1"/>
              <a:t>une</a:t>
            </a:r>
            <a:r>
              <a:rPr lang="en-GB" sz="2400" dirty="0"/>
              <a:t> relation </a:t>
            </a:r>
            <a:r>
              <a:rPr lang="en-GB" sz="2400" dirty="0" err="1"/>
              <a:t>normalisée</a:t>
            </a:r>
            <a:r>
              <a:rPr lang="en-GB" sz="2400" dirty="0"/>
              <a:t> </a:t>
            </a:r>
            <a:r>
              <a:rPr lang="en-GB" sz="2400" dirty="0" err="1"/>
              <a:t>est</a:t>
            </a:r>
            <a:r>
              <a:rPr lang="en-GB" sz="2400" dirty="0"/>
              <a:t> un ensemble de </a:t>
            </a:r>
            <a:r>
              <a:rPr lang="en-GB" sz="2400" b="1" dirty="0"/>
              <a:t>n-</a:t>
            </a:r>
            <a:r>
              <a:rPr lang="en-GB" sz="2400" b="1" dirty="0" err="1"/>
              <a:t>uplets</a:t>
            </a:r>
            <a:r>
              <a:rPr lang="en-GB" sz="2400" dirty="0"/>
              <a:t> de la </a:t>
            </a:r>
            <a:r>
              <a:rPr lang="en-GB" sz="2400" dirty="0" err="1"/>
              <a:t>forme</a:t>
            </a:r>
            <a:r>
              <a:rPr lang="en-GB" sz="2400" dirty="0"/>
              <a:t> </a:t>
            </a:r>
            <a:r>
              <a:rPr lang="en-GB" dirty="0"/>
              <a:t>:</a:t>
            </a:r>
          </a:p>
        </p:txBody>
      </p:sp>
      <p:sp>
        <p:nvSpPr>
          <p:cNvPr id="4101" name="Rectangle 5"/>
          <p:cNvSpPr>
            <a:spLocks noChangeArrowheads="1"/>
          </p:cNvSpPr>
          <p:nvPr/>
        </p:nvSpPr>
        <p:spPr bwMode="auto">
          <a:xfrm>
            <a:off x="9940636" y="4241617"/>
            <a:ext cx="193964" cy="769441"/>
          </a:xfrm>
          <a:prstGeom prst="rect">
            <a:avLst/>
          </a:prstGeom>
          <a:noFill/>
          <a:ln w="9525">
            <a:noFill/>
            <a:miter lim="800000"/>
            <a:headEnd/>
            <a:tailEnd/>
          </a:ln>
        </p:spPr>
        <p:txBody>
          <a:bodyPr wrap="none" lIns="0" tIns="0" rIns="0" bIns="0">
            <a:spAutoFit/>
          </a:bodyPr>
          <a:lstStyle/>
          <a:p>
            <a:pPr eaLnBrk="0" hangingPunct="0"/>
            <a:r>
              <a:rPr lang="fr-FR" sz="5000" dirty="0">
                <a:solidFill>
                  <a:srgbClr val="000000"/>
                </a:solidFill>
              </a:rPr>
              <a:t>)</a:t>
            </a:r>
            <a:endParaRPr lang="fr-FR" dirty="0"/>
          </a:p>
        </p:txBody>
      </p:sp>
      <p:sp>
        <p:nvSpPr>
          <p:cNvPr id="4102" name="Rectangle 6"/>
          <p:cNvSpPr>
            <a:spLocks noChangeArrowheads="1"/>
          </p:cNvSpPr>
          <p:nvPr/>
        </p:nvSpPr>
        <p:spPr bwMode="auto">
          <a:xfrm>
            <a:off x="9318555" y="4241617"/>
            <a:ext cx="160300" cy="769441"/>
          </a:xfrm>
          <a:prstGeom prst="rect">
            <a:avLst/>
          </a:prstGeom>
          <a:noFill/>
          <a:ln w="9525">
            <a:noFill/>
            <a:miter lim="800000"/>
            <a:headEnd/>
            <a:tailEnd/>
          </a:ln>
        </p:spPr>
        <p:txBody>
          <a:bodyPr wrap="none" lIns="0" tIns="0" rIns="0" bIns="0">
            <a:spAutoFit/>
          </a:bodyPr>
          <a:lstStyle/>
          <a:p>
            <a:pPr eaLnBrk="0" hangingPunct="0"/>
            <a:r>
              <a:rPr lang="fr-FR" sz="5000" dirty="0">
                <a:solidFill>
                  <a:srgbClr val="000000"/>
                </a:solidFill>
              </a:rPr>
              <a:t>,</a:t>
            </a:r>
            <a:endParaRPr lang="fr-FR" dirty="0"/>
          </a:p>
        </p:txBody>
      </p:sp>
      <p:sp>
        <p:nvSpPr>
          <p:cNvPr id="4103" name="Rectangle 7"/>
          <p:cNvSpPr>
            <a:spLocks noChangeArrowheads="1"/>
          </p:cNvSpPr>
          <p:nvPr/>
        </p:nvSpPr>
        <p:spPr bwMode="auto">
          <a:xfrm>
            <a:off x="9111195" y="4241617"/>
            <a:ext cx="325410" cy="769441"/>
          </a:xfrm>
          <a:prstGeom prst="rect">
            <a:avLst/>
          </a:prstGeom>
          <a:noFill/>
          <a:ln w="9525">
            <a:noFill/>
            <a:miter lim="800000"/>
            <a:headEnd/>
            <a:tailEnd/>
          </a:ln>
        </p:spPr>
        <p:txBody>
          <a:bodyPr wrap="none" lIns="0" tIns="0" rIns="0" bIns="0">
            <a:spAutoFit/>
          </a:bodyPr>
          <a:lstStyle/>
          <a:p>
            <a:pPr eaLnBrk="0" hangingPunct="0"/>
            <a:r>
              <a:rPr lang="fr-FR" sz="5000" dirty="0">
                <a:solidFill>
                  <a:srgbClr val="000000"/>
                </a:solidFill>
              </a:rPr>
              <a:t>1</a:t>
            </a:r>
            <a:endParaRPr lang="fr-FR" dirty="0"/>
          </a:p>
        </p:txBody>
      </p:sp>
      <p:sp>
        <p:nvSpPr>
          <p:cNvPr id="4104" name="Rectangle 8"/>
          <p:cNvSpPr>
            <a:spLocks noChangeArrowheads="1"/>
          </p:cNvSpPr>
          <p:nvPr/>
        </p:nvSpPr>
        <p:spPr bwMode="auto">
          <a:xfrm>
            <a:off x="8972956" y="4172490"/>
            <a:ext cx="193964" cy="769441"/>
          </a:xfrm>
          <a:prstGeom prst="rect">
            <a:avLst/>
          </a:prstGeom>
          <a:noFill/>
          <a:ln w="9525">
            <a:noFill/>
            <a:miter lim="800000"/>
            <a:headEnd/>
            <a:tailEnd/>
          </a:ln>
        </p:spPr>
        <p:txBody>
          <a:bodyPr wrap="none" lIns="0" tIns="0" rIns="0" bIns="0">
            <a:spAutoFit/>
          </a:bodyPr>
          <a:lstStyle/>
          <a:p>
            <a:pPr eaLnBrk="0" hangingPunct="0"/>
            <a:r>
              <a:rPr lang="fr-FR" sz="5000" dirty="0">
                <a:solidFill>
                  <a:srgbClr val="000000"/>
                </a:solidFill>
              </a:rPr>
              <a:t>(</a:t>
            </a:r>
            <a:endParaRPr lang="fr-FR" dirty="0"/>
          </a:p>
        </p:txBody>
      </p:sp>
      <p:sp>
        <p:nvSpPr>
          <p:cNvPr id="4105" name="Rectangle 9"/>
          <p:cNvSpPr>
            <a:spLocks noChangeArrowheads="1"/>
          </p:cNvSpPr>
          <p:nvPr/>
        </p:nvSpPr>
        <p:spPr bwMode="auto">
          <a:xfrm>
            <a:off x="7921996" y="4179563"/>
            <a:ext cx="304571" cy="769441"/>
          </a:xfrm>
          <a:prstGeom prst="rect">
            <a:avLst/>
          </a:prstGeom>
          <a:noFill/>
          <a:ln w="9525">
            <a:noFill/>
            <a:miter lim="800000"/>
            <a:headEnd/>
            <a:tailEnd/>
          </a:ln>
        </p:spPr>
        <p:txBody>
          <a:bodyPr wrap="none" lIns="0" tIns="0" rIns="0" bIns="0">
            <a:spAutoFit/>
          </a:bodyPr>
          <a:lstStyle/>
          <a:p>
            <a:pPr eaLnBrk="0" hangingPunct="0"/>
            <a:r>
              <a:rPr lang="fr-FR" sz="5000" dirty="0">
                <a:solidFill>
                  <a:srgbClr val="000000"/>
                </a:solidFill>
              </a:rPr>
              <a:t> ,</a:t>
            </a:r>
            <a:endParaRPr lang="fr-FR" dirty="0"/>
          </a:p>
        </p:txBody>
      </p:sp>
      <p:sp>
        <p:nvSpPr>
          <p:cNvPr id="4106" name="Rectangle 10"/>
          <p:cNvSpPr>
            <a:spLocks noChangeArrowheads="1"/>
          </p:cNvSpPr>
          <p:nvPr/>
        </p:nvSpPr>
        <p:spPr bwMode="auto">
          <a:xfrm>
            <a:off x="6046536" y="4317817"/>
            <a:ext cx="354264" cy="769441"/>
          </a:xfrm>
          <a:prstGeom prst="rect">
            <a:avLst/>
          </a:prstGeom>
          <a:noFill/>
          <a:ln w="9525">
            <a:noFill/>
            <a:miter lim="800000"/>
            <a:headEnd/>
            <a:tailEnd/>
          </a:ln>
        </p:spPr>
        <p:txBody>
          <a:bodyPr wrap="none" lIns="0" tIns="0" rIns="0" bIns="0">
            <a:spAutoFit/>
          </a:bodyPr>
          <a:lstStyle/>
          <a:p>
            <a:pPr eaLnBrk="0" hangingPunct="0"/>
            <a:r>
              <a:rPr lang="fr-FR" sz="5000" dirty="0">
                <a:solidFill>
                  <a:srgbClr val="000000"/>
                </a:solidFill>
              </a:rPr>
              <a:t>),</a:t>
            </a:r>
            <a:endParaRPr lang="fr-FR" dirty="0"/>
          </a:p>
        </p:txBody>
      </p:sp>
      <p:sp>
        <p:nvSpPr>
          <p:cNvPr id="4107" name="Rectangle 11"/>
          <p:cNvSpPr>
            <a:spLocks noChangeArrowheads="1"/>
          </p:cNvSpPr>
          <p:nvPr/>
        </p:nvSpPr>
        <p:spPr bwMode="auto">
          <a:xfrm>
            <a:off x="4687990" y="4248690"/>
            <a:ext cx="646011" cy="769441"/>
          </a:xfrm>
          <a:prstGeom prst="rect">
            <a:avLst/>
          </a:prstGeom>
          <a:noFill/>
          <a:ln w="9525">
            <a:noFill/>
            <a:miter lim="800000"/>
            <a:headEnd/>
            <a:tailEnd/>
          </a:ln>
        </p:spPr>
        <p:txBody>
          <a:bodyPr wrap="none" lIns="0" tIns="0" rIns="0" bIns="0">
            <a:spAutoFit/>
          </a:bodyPr>
          <a:lstStyle/>
          <a:p>
            <a:pPr eaLnBrk="0" hangingPunct="0"/>
            <a:r>
              <a:rPr lang="fr-FR" sz="5000" dirty="0">
                <a:solidFill>
                  <a:srgbClr val="000000"/>
                </a:solidFill>
              </a:rPr>
              <a:t>,...</a:t>
            </a:r>
            <a:endParaRPr lang="fr-FR" dirty="0"/>
          </a:p>
        </p:txBody>
      </p:sp>
      <p:sp>
        <p:nvSpPr>
          <p:cNvPr id="4108" name="Rectangle 12"/>
          <p:cNvSpPr>
            <a:spLocks noChangeArrowheads="1"/>
          </p:cNvSpPr>
          <p:nvPr/>
        </p:nvSpPr>
        <p:spPr bwMode="auto">
          <a:xfrm>
            <a:off x="3886200" y="4230000"/>
            <a:ext cx="50740" cy="788131"/>
          </a:xfrm>
          <a:prstGeom prst="rect">
            <a:avLst/>
          </a:prstGeom>
          <a:noFill/>
          <a:ln w="9525">
            <a:noFill/>
            <a:miter lim="800000"/>
            <a:headEnd/>
            <a:tailEnd/>
          </a:ln>
        </p:spPr>
        <p:txBody>
          <a:bodyPr wrap="square" lIns="0" tIns="0" rIns="0" bIns="0">
            <a:spAutoFit/>
          </a:bodyPr>
          <a:lstStyle/>
          <a:p>
            <a:pPr eaLnBrk="0" hangingPunct="0"/>
            <a:r>
              <a:rPr lang="fr-FR" sz="5000" dirty="0">
                <a:solidFill>
                  <a:srgbClr val="000000"/>
                </a:solidFill>
              </a:rPr>
              <a:t>,</a:t>
            </a:r>
            <a:endParaRPr lang="fr-FR" dirty="0"/>
          </a:p>
        </p:txBody>
      </p:sp>
      <p:sp>
        <p:nvSpPr>
          <p:cNvPr id="4109" name="Rectangle 13"/>
          <p:cNvSpPr>
            <a:spLocks noChangeArrowheads="1"/>
          </p:cNvSpPr>
          <p:nvPr/>
        </p:nvSpPr>
        <p:spPr bwMode="auto">
          <a:xfrm>
            <a:off x="3085441" y="4248690"/>
            <a:ext cx="193964" cy="769441"/>
          </a:xfrm>
          <a:prstGeom prst="rect">
            <a:avLst/>
          </a:prstGeom>
          <a:noFill/>
          <a:ln w="9525">
            <a:noFill/>
            <a:miter lim="800000"/>
            <a:headEnd/>
            <a:tailEnd/>
          </a:ln>
        </p:spPr>
        <p:txBody>
          <a:bodyPr wrap="none" lIns="0" tIns="0" rIns="0" bIns="0">
            <a:spAutoFit/>
          </a:bodyPr>
          <a:lstStyle/>
          <a:p>
            <a:pPr eaLnBrk="0" hangingPunct="0"/>
            <a:r>
              <a:rPr lang="fr-FR" sz="5000" dirty="0">
                <a:solidFill>
                  <a:srgbClr val="000000"/>
                </a:solidFill>
              </a:rPr>
              <a:t>(</a:t>
            </a:r>
            <a:endParaRPr lang="fr-FR" dirty="0"/>
          </a:p>
        </p:txBody>
      </p:sp>
      <p:sp>
        <p:nvSpPr>
          <p:cNvPr id="4110" name="Rectangle 14"/>
          <p:cNvSpPr>
            <a:spLocks noChangeArrowheads="1"/>
          </p:cNvSpPr>
          <p:nvPr/>
        </p:nvSpPr>
        <p:spPr bwMode="auto">
          <a:xfrm>
            <a:off x="6893973" y="4613049"/>
            <a:ext cx="67326" cy="323165"/>
          </a:xfrm>
          <a:prstGeom prst="rect">
            <a:avLst/>
          </a:prstGeom>
          <a:noFill/>
          <a:ln w="9525">
            <a:noFill/>
            <a:miter lim="800000"/>
            <a:headEnd/>
            <a:tailEnd/>
          </a:ln>
        </p:spPr>
        <p:txBody>
          <a:bodyPr wrap="none" lIns="0" tIns="0" rIns="0" bIns="0">
            <a:spAutoFit/>
          </a:bodyPr>
          <a:lstStyle/>
          <a:p>
            <a:pPr eaLnBrk="0" hangingPunct="0"/>
            <a:r>
              <a:rPr lang="fr-FR" sz="2100" dirty="0">
                <a:solidFill>
                  <a:srgbClr val="000000"/>
                </a:solidFill>
              </a:rPr>
              <a:t>,</a:t>
            </a:r>
            <a:endParaRPr lang="fr-FR" dirty="0"/>
          </a:p>
        </p:txBody>
      </p:sp>
      <p:sp>
        <p:nvSpPr>
          <p:cNvPr id="4111" name="Rectangle 15"/>
          <p:cNvSpPr>
            <a:spLocks noChangeArrowheads="1"/>
          </p:cNvSpPr>
          <p:nvPr/>
        </p:nvSpPr>
        <p:spPr bwMode="auto">
          <a:xfrm>
            <a:off x="5821342" y="4613049"/>
            <a:ext cx="67326" cy="323165"/>
          </a:xfrm>
          <a:prstGeom prst="rect">
            <a:avLst/>
          </a:prstGeom>
          <a:noFill/>
          <a:ln w="9525">
            <a:noFill/>
            <a:miter lim="800000"/>
            <a:headEnd/>
            <a:tailEnd/>
          </a:ln>
        </p:spPr>
        <p:txBody>
          <a:bodyPr wrap="none" lIns="0" tIns="0" rIns="0" bIns="0">
            <a:spAutoFit/>
          </a:bodyPr>
          <a:lstStyle/>
          <a:p>
            <a:pPr eaLnBrk="0" hangingPunct="0"/>
            <a:r>
              <a:rPr lang="fr-FR" sz="2100" dirty="0">
                <a:solidFill>
                  <a:srgbClr val="000000"/>
                </a:solidFill>
              </a:rPr>
              <a:t>,</a:t>
            </a:r>
            <a:endParaRPr lang="fr-FR" dirty="0"/>
          </a:p>
        </p:txBody>
      </p:sp>
      <p:sp>
        <p:nvSpPr>
          <p:cNvPr id="4112" name="Rectangle 16"/>
          <p:cNvSpPr>
            <a:spLocks noChangeArrowheads="1"/>
          </p:cNvSpPr>
          <p:nvPr/>
        </p:nvSpPr>
        <p:spPr bwMode="auto">
          <a:xfrm>
            <a:off x="4562880" y="4613049"/>
            <a:ext cx="67326" cy="323165"/>
          </a:xfrm>
          <a:prstGeom prst="rect">
            <a:avLst/>
          </a:prstGeom>
          <a:noFill/>
          <a:ln w="9525">
            <a:noFill/>
            <a:miter lim="800000"/>
            <a:headEnd/>
            <a:tailEnd/>
          </a:ln>
        </p:spPr>
        <p:txBody>
          <a:bodyPr wrap="none" lIns="0" tIns="0" rIns="0" bIns="0">
            <a:spAutoFit/>
          </a:bodyPr>
          <a:lstStyle/>
          <a:p>
            <a:pPr eaLnBrk="0" hangingPunct="0"/>
            <a:r>
              <a:rPr lang="fr-FR" sz="2100" dirty="0">
                <a:solidFill>
                  <a:srgbClr val="000000"/>
                </a:solidFill>
              </a:rPr>
              <a:t>,</a:t>
            </a:r>
            <a:endParaRPr lang="fr-FR" dirty="0"/>
          </a:p>
        </p:txBody>
      </p:sp>
      <p:sp>
        <p:nvSpPr>
          <p:cNvPr id="4113" name="Rectangle 17"/>
          <p:cNvSpPr>
            <a:spLocks noChangeArrowheads="1"/>
          </p:cNvSpPr>
          <p:nvPr/>
        </p:nvSpPr>
        <p:spPr bwMode="auto">
          <a:xfrm>
            <a:off x="4436161" y="4613049"/>
            <a:ext cx="203582" cy="323165"/>
          </a:xfrm>
          <a:prstGeom prst="rect">
            <a:avLst/>
          </a:prstGeom>
          <a:noFill/>
          <a:ln w="9525">
            <a:noFill/>
            <a:miter lim="800000"/>
            <a:headEnd/>
            <a:tailEnd/>
          </a:ln>
        </p:spPr>
        <p:txBody>
          <a:bodyPr wrap="none" lIns="0" tIns="0" rIns="0" bIns="0">
            <a:spAutoFit/>
          </a:bodyPr>
          <a:lstStyle/>
          <a:p>
            <a:pPr eaLnBrk="0" hangingPunct="0"/>
            <a:r>
              <a:rPr lang="fr-FR" sz="2100" dirty="0">
                <a:solidFill>
                  <a:srgbClr val="000000"/>
                </a:solidFill>
              </a:rPr>
              <a:t>,2</a:t>
            </a:r>
            <a:endParaRPr lang="fr-FR" dirty="0"/>
          </a:p>
        </p:txBody>
      </p:sp>
      <p:sp>
        <p:nvSpPr>
          <p:cNvPr id="4114" name="Rectangle 18"/>
          <p:cNvSpPr>
            <a:spLocks noChangeArrowheads="1"/>
          </p:cNvSpPr>
          <p:nvPr/>
        </p:nvSpPr>
        <p:spPr bwMode="auto">
          <a:xfrm>
            <a:off x="4355520" y="4613049"/>
            <a:ext cx="67326" cy="323165"/>
          </a:xfrm>
          <a:prstGeom prst="rect">
            <a:avLst/>
          </a:prstGeom>
          <a:noFill/>
          <a:ln w="9525">
            <a:noFill/>
            <a:miter lim="800000"/>
            <a:headEnd/>
            <a:tailEnd/>
          </a:ln>
        </p:spPr>
        <p:txBody>
          <a:bodyPr wrap="none" lIns="0" tIns="0" rIns="0" bIns="0">
            <a:spAutoFit/>
          </a:bodyPr>
          <a:lstStyle/>
          <a:p>
            <a:pPr eaLnBrk="0" hangingPunct="0"/>
            <a:r>
              <a:rPr lang="fr-FR" sz="2100" dirty="0">
                <a:solidFill>
                  <a:srgbClr val="000000"/>
                </a:solidFill>
              </a:rPr>
              <a:t>,</a:t>
            </a:r>
            <a:endParaRPr lang="fr-FR" dirty="0"/>
          </a:p>
        </p:txBody>
      </p:sp>
      <p:sp>
        <p:nvSpPr>
          <p:cNvPr id="4115" name="Rectangle 19"/>
          <p:cNvSpPr>
            <a:spLocks noChangeArrowheads="1"/>
          </p:cNvSpPr>
          <p:nvPr/>
        </p:nvSpPr>
        <p:spPr bwMode="auto">
          <a:xfrm>
            <a:off x="3723360" y="4613049"/>
            <a:ext cx="136256" cy="323165"/>
          </a:xfrm>
          <a:prstGeom prst="rect">
            <a:avLst/>
          </a:prstGeom>
          <a:noFill/>
          <a:ln w="9525">
            <a:noFill/>
            <a:miter lim="800000"/>
            <a:headEnd/>
            <a:tailEnd/>
          </a:ln>
        </p:spPr>
        <p:txBody>
          <a:bodyPr wrap="none" lIns="0" tIns="0" rIns="0" bIns="0">
            <a:spAutoFit/>
          </a:bodyPr>
          <a:lstStyle/>
          <a:p>
            <a:pPr eaLnBrk="0" hangingPunct="0"/>
            <a:r>
              <a:rPr lang="fr-FR" sz="2100" dirty="0">
                <a:solidFill>
                  <a:srgbClr val="000000"/>
                </a:solidFill>
              </a:rPr>
              <a:t>1</a:t>
            </a:r>
            <a:endParaRPr lang="fr-FR" dirty="0"/>
          </a:p>
        </p:txBody>
      </p:sp>
      <p:sp>
        <p:nvSpPr>
          <p:cNvPr id="4116" name="Rectangle 20"/>
          <p:cNvSpPr>
            <a:spLocks noChangeArrowheads="1"/>
          </p:cNvSpPr>
          <p:nvPr/>
        </p:nvSpPr>
        <p:spPr bwMode="auto">
          <a:xfrm>
            <a:off x="3667200" y="4613049"/>
            <a:ext cx="67326" cy="323165"/>
          </a:xfrm>
          <a:prstGeom prst="rect">
            <a:avLst/>
          </a:prstGeom>
          <a:noFill/>
          <a:ln w="9525">
            <a:noFill/>
            <a:miter lim="800000"/>
            <a:headEnd/>
            <a:tailEnd/>
          </a:ln>
        </p:spPr>
        <p:txBody>
          <a:bodyPr wrap="none" lIns="0" tIns="0" rIns="0" bIns="0">
            <a:spAutoFit/>
          </a:bodyPr>
          <a:lstStyle/>
          <a:p>
            <a:pPr eaLnBrk="0" hangingPunct="0"/>
            <a:r>
              <a:rPr lang="fr-FR" sz="2100" dirty="0">
                <a:solidFill>
                  <a:srgbClr val="000000"/>
                </a:solidFill>
              </a:rPr>
              <a:t>,</a:t>
            </a:r>
            <a:endParaRPr lang="fr-FR" dirty="0"/>
          </a:p>
        </p:txBody>
      </p:sp>
      <p:sp>
        <p:nvSpPr>
          <p:cNvPr id="4117" name="Rectangle 21"/>
          <p:cNvSpPr>
            <a:spLocks noChangeArrowheads="1"/>
          </p:cNvSpPr>
          <p:nvPr/>
        </p:nvSpPr>
        <p:spPr bwMode="auto">
          <a:xfrm>
            <a:off x="9533117" y="4209934"/>
            <a:ext cx="330219" cy="769441"/>
          </a:xfrm>
          <a:prstGeom prst="rect">
            <a:avLst/>
          </a:prstGeom>
          <a:noFill/>
          <a:ln w="9525">
            <a:noFill/>
            <a:miter lim="800000"/>
            <a:headEnd/>
            <a:tailEnd/>
          </a:ln>
        </p:spPr>
        <p:txBody>
          <a:bodyPr wrap="none" lIns="0" tIns="0" rIns="0" bIns="0">
            <a:spAutoFit/>
          </a:bodyPr>
          <a:lstStyle/>
          <a:p>
            <a:pPr eaLnBrk="0" hangingPunct="0"/>
            <a:r>
              <a:rPr lang="fr-FR" sz="5000" i="1" dirty="0">
                <a:solidFill>
                  <a:srgbClr val="000000"/>
                </a:solidFill>
              </a:rPr>
              <a:t>n</a:t>
            </a:r>
            <a:endParaRPr lang="fr-FR" dirty="0"/>
          </a:p>
        </p:txBody>
      </p:sp>
      <p:sp>
        <p:nvSpPr>
          <p:cNvPr id="4118" name="Rectangle 22"/>
          <p:cNvSpPr>
            <a:spLocks noChangeArrowheads="1"/>
          </p:cNvSpPr>
          <p:nvPr/>
        </p:nvSpPr>
        <p:spPr bwMode="auto">
          <a:xfrm>
            <a:off x="8318854" y="4249058"/>
            <a:ext cx="291747" cy="769441"/>
          </a:xfrm>
          <a:prstGeom prst="rect">
            <a:avLst/>
          </a:prstGeom>
          <a:noFill/>
          <a:ln w="9525">
            <a:noFill/>
            <a:miter lim="800000"/>
            <a:headEnd/>
            <a:tailEnd/>
          </a:ln>
        </p:spPr>
        <p:txBody>
          <a:bodyPr wrap="none" lIns="0" tIns="0" rIns="0" bIns="0">
            <a:spAutoFit/>
          </a:bodyPr>
          <a:lstStyle/>
          <a:p>
            <a:pPr eaLnBrk="0" hangingPunct="0"/>
            <a:r>
              <a:rPr lang="fr-FR" sz="5000" i="1" dirty="0">
                <a:solidFill>
                  <a:srgbClr val="000000"/>
                </a:solidFill>
              </a:rPr>
              <a:t>k</a:t>
            </a:r>
            <a:endParaRPr lang="fr-FR" dirty="0"/>
          </a:p>
        </p:txBody>
      </p:sp>
      <p:sp>
        <p:nvSpPr>
          <p:cNvPr id="4119" name="Rectangle 23"/>
          <p:cNvSpPr>
            <a:spLocks noChangeArrowheads="1"/>
          </p:cNvSpPr>
          <p:nvPr/>
        </p:nvSpPr>
        <p:spPr bwMode="auto">
          <a:xfrm>
            <a:off x="7454262" y="4249058"/>
            <a:ext cx="394339" cy="769441"/>
          </a:xfrm>
          <a:prstGeom prst="rect">
            <a:avLst/>
          </a:prstGeom>
          <a:noFill/>
          <a:ln w="9525">
            <a:noFill/>
            <a:miter lim="800000"/>
            <a:headEnd/>
            <a:tailEnd/>
          </a:ln>
        </p:spPr>
        <p:txBody>
          <a:bodyPr wrap="none" lIns="0" tIns="0" rIns="0" bIns="0">
            <a:spAutoFit/>
          </a:bodyPr>
          <a:lstStyle/>
          <a:p>
            <a:pPr eaLnBrk="0" hangingPunct="0"/>
            <a:r>
              <a:rPr lang="fr-FR" sz="5000" i="1" dirty="0">
                <a:solidFill>
                  <a:srgbClr val="000000"/>
                </a:solidFill>
              </a:rPr>
              <a:t>D</a:t>
            </a:r>
            <a:endParaRPr lang="fr-FR" dirty="0"/>
          </a:p>
        </p:txBody>
      </p:sp>
      <p:sp>
        <p:nvSpPr>
          <p:cNvPr id="4120" name="Rectangle 24"/>
          <p:cNvSpPr>
            <a:spLocks noChangeArrowheads="1"/>
          </p:cNvSpPr>
          <p:nvPr/>
        </p:nvSpPr>
        <p:spPr bwMode="auto">
          <a:xfrm>
            <a:off x="6498159" y="4286134"/>
            <a:ext cx="330219" cy="769441"/>
          </a:xfrm>
          <a:prstGeom prst="rect">
            <a:avLst/>
          </a:prstGeom>
          <a:noFill/>
          <a:ln w="9525">
            <a:noFill/>
            <a:miter lim="800000"/>
            <a:headEnd/>
            <a:tailEnd/>
          </a:ln>
        </p:spPr>
        <p:txBody>
          <a:bodyPr wrap="none" lIns="0" tIns="0" rIns="0" bIns="0">
            <a:spAutoFit/>
          </a:bodyPr>
          <a:lstStyle/>
          <a:p>
            <a:pPr eaLnBrk="0" hangingPunct="0"/>
            <a:r>
              <a:rPr lang="fr-FR" sz="5000" i="1" dirty="0">
                <a:solidFill>
                  <a:srgbClr val="000000"/>
                </a:solidFill>
              </a:rPr>
              <a:t>d</a:t>
            </a:r>
            <a:endParaRPr lang="fr-FR" dirty="0"/>
          </a:p>
        </p:txBody>
      </p:sp>
      <p:sp>
        <p:nvSpPr>
          <p:cNvPr id="4121" name="Rectangle 25"/>
          <p:cNvSpPr>
            <a:spLocks noChangeArrowheads="1"/>
          </p:cNvSpPr>
          <p:nvPr/>
        </p:nvSpPr>
        <p:spPr bwMode="auto">
          <a:xfrm>
            <a:off x="5409142" y="4286134"/>
            <a:ext cx="330219" cy="769441"/>
          </a:xfrm>
          <a:prstGeom prst="rect">
            <a:avLst/>
          </a:prstGeom>
          <a:noFill/>
          <a:ln w="9525">
            <a:noFill/>
            <a:miter lim="800000"/>
            <a:headEnd/>
            <a:tailEnd/>
          </a:ln>
        </p:spPr>
        <p:txBody>
          <a:bodyPr wrap="none" lIns="0" tIns="0" rIns="0" bIns="0">
            <a:spAutoFit/>
          </a:bodyPr>
          <a:lstStyle/>
          <a:p>
            <a:pPr eaLnBrk="0" hangingPunct="0"/>
            <a:r>
              <a:rPr lang="fr-FR" sz="5000" i="1" dirty="0">
                <a:solidFill>
                  <a:srgbClr val="000000"/>
                </a:solidFill>
              </a:rPr>
              <a:t>d</a:t>
            </a:r>
            <a:endParaRPr lang="fr-FR" dirty="0"/>
          </a:p>
        </p:txBody>
      </p:sp>
      <p:sp>
        <p:nvSpPr>
          <p:cNvPr id="4122" name="Rectangle 26"/>
          <p:cNvSpPr>
            <a:spLocks noChangeArrowheads="1"/>
          </p:cNvSpPr>
          <p:nvPr/>
        </p:nvSpPr>
        <p:spPr bwMode="auto">
          <a:xfrm>
            <a:off x="4009921" y="4286134"/>
            <a:ext cx="330219" cy="769441"/>
          </a:xfrm>
          <a:prstGeom prst="rect">
            <a:avLst/>
          </a:prstGeom>
          <a:noFill/>
          <a:ln w="9525">
            <a:noFill/>
            <a:miter lim="800000"/>
            <a:headEnd/>
            <a:tailEnd/>
          </a:ln>
        </p:spPr>
        <p:txBody>
          <a:bodyPr wrap="none" lIns="0" tIns="0" rIns="0" bIns="0">
            <a:spAutoFit/>
          </a:bodyPr>
          <a:lstStyle/>
          <a:p>
            <a:pPr eaLnBrk="0" hangingPunct="0"/>
            <a:r>
              <a:rPr lang="fr-FR" sz="5000" i="1" dirty="0">
                <a:solidFill>
                  <a:srgbClr val="000000"/>
                </a:solidFill>
              </a:rPr>
              <a:t>d</a:t>
            </a:r>
            <a:endParaRPr lang="fr-FR" dirty="0"/>
          </a:p>
        </p:txBody>
      </p:sp>
      <p:sp>
        <p:nvSpPr>
          <p:cNvPr id="4123" name="Rectangle 27"/>
          <p:cNvSpPr>
            <a:spLocks noChangeArrowheads="1"/>
          </p:cNvSpPr>
          <p:nvPr/>
        </p:nvSpPr>
        <p:spPr bwMode="auto">
          <a:xfrm>
            <a:off x="3276601" y="4298759"/>
            <a:ext cx="489839" cy="769441"/>
          </a:xfrm>
          <a:prstGeom prst="rect">
            <a:avLst/>
          </a:prstGeom>
          <a:noFill/>
          <a:ln w="9525">
            <a:noFill/>
            <a:miter lim="800000"/>
            <a:headEnd/>
            <a:tailEnd/>
          </a:ln>
        </p:spPr>
        <p:txBody>
          <a:bodyPr wrap="square" lIns="0" tIns="0" rIns="0" bIns="0">
            <a:spAutoFit/>
          </a:bodyPr>
          <a:lstStyle/>
          <a:p>
            <a:pPr eaLnBrk="0" hangingPunct="0"/>
            <a:r>
              <a:rPr lang="fr-FR" sz="5000" i="1" dirty="0">
                <a:solidFill>
                  <a:srgbClr val="000000"/>
                </a:solidFill>
              </a:rPr>
              <a:t>d</a:t>
            </a:r>
            <a:endParaRPr lang="fr-FR" dirty="0"/>
          </a:p>
        </p:txBody>
      </p:sp>
      <p:sp>
        <p:nvSpPr>
          <p:cNvPr id="4124" name="Rectangle 28"/>
          <p:cNvSpPr>
            <a:spLocks noChangeArrowheads="1"/>
          </p:cNvSpPr>
          <p:nvPr/>
        </p:nvSpPr>
        <p:spPr bwMode="auto">
          <a:xfrm>
            <a:off x="2209801" y="4153800"/>
            <a:ext cx="488399" cy="769441"/>
          </a:xfrm>
          <a:prstGeom prst="rect">
            <a:avLst/>
          </a:prstGeom>
          <a:noFill/>
          <a:ln w="9525">
            <a:noFill/>
            <a:miter lim="800000"/>
            <a:headEnd/>
            <a:tailEnd/>
          </a:ln>
        </p:spPr>
        <p:txBody>
          <a:bodyPr wrap="square" lIns="0" tIns="0" rIns="0" bIns="0">
            <a:spAutoFit/>
          </a:bodyPr>
          <a:lstStyle/>
          <a:p>
            <a:pPr eaLnBrk="0" hangingPunct="0"/>
            <a:r>
              <a:rPr lang="fr-FR" sz="5000" i="1" dirty="0">
                <a:solidFill>
                  <a:srgbClr val="000000"/>
                </a:solidFill>
              </a:rPr>
              <a:t>t</a:t>
            </a:r>
            <a:endParaRPr lang="fr-FR" dirty="0"/>
          </a:p>
        </p:txBody>
      </p:sp>
      <p:sp>
        <p:nvSpPr>
          <p:cNvPr id="4125" name="Rectangle 29"/>
          <p:cNvSpPr>
            <a:spLocks noChangeArrowheads="1"/>
          </p:cNvSpPr>
          <p:nvPr/>
        </p:nvSpPr>
        <p:spPr bwMode="auto">
          <a:xfrm>
            <a:off x="7783755" y="4594326"/>
            <a:ext cx="168316" cy="446276"/>
          </a:xfrm>
          <a:prstGeom prst="rect">
            <a:avLst/>
          </a:prstGeom>
          <a:noFill/>
          <a:ln w="9525">
            <a:noFill/>
            <a:miter lim="800000"/>
            <a:headEnd/>
            <a:tailEnd/>
          </a:ln>
        </p:spPr>
        <p:txBody>
          <a:bodyPr wrap="none" lIns="0" tIns="0" rIns="0" bIns="0">
            <a:spAutoFit/>
          </a:bodyPr>
          <a:lstStyle/>
          <a:p>
            <a:pPr eaLnBrk="0" hangingPunct="0"/>
            <a:r>
              <a:rPr lang="fr-FR" sz="2900" i="1" dirty="0">
                <a:solidFill>
                  <a:srgbClr val="000000"/>
                </a:solidFill>
              </a:rPr>
              <a:t>k</a:t>
            </a:r>
            <a:endParaRPr lang="fr-FR" dirty="0"/>
          </a:p>
        </p:txBody>
      </p:sp>
      <p:sp>
        <p:nvSpPr>
          <p:cNvPr id="4126" name="Rectangle 30"/>
          <p:cNvSpPr>
            <a:spLocks noChangeArrowheads="1"/>
          </p:cNvSpPr>
          <p:nvPr/>
        </p:nvSpPr>
        <p:spPr bwMode="auto">
          <a:xfrm>
            <a:off x="6964772" y="4613049"/>
            <a:ext cx="121828" cy="323165"/>
          </a:xfrm>
          <a:prstGeom prst="rect">
            <a:avLst/>
          </a:prstGeom>
          <a:noFill/>
          <a:ln w="9525">
            <a:noFill/>
            <a:miter lim="800000"/>
            <a:headEnd/>
            <a:tailEnd/>
          </a:ln>
        </p:spPr>
        <p:txBody>
          <a:bodyPr wrap="none" lIns="0" tIns="0" rIns="0" bIns="0">
            <a:spAutoFit/>
          </a:bodyPr>
          <a:lstStyle/>
          <a:p>
            <a:pPr eaLnBrk="0" hangingPunct="0"/>
            <a:r>
              <a:rPr lang="fr-FR" sz="2100" i="1" dirty="0">
                <a:solidFill>
                  <a:srgbClr val="000000"/>
                </a:solidFill>
              </a:rPr>
              <a:t>k</a:t>
            </a:r>
            <a:endParaRPr lang="fr-FR" dirty="0"/>
          </a:p>
        </p:txBody>
      </p:sp>
      <p:sp>
        <p:nvSpPr>
          <p:cNvPr id="4127" name="Rectangle 31"/>
          <p:cNvSpPr>
            <a:spLocks noChangeArrowheads="1"/>
          </p:cNvSpPr>
          <p:nvPr/>
        </p:nvSpPr>
        <p:spPr bwMode="auto">
          <a:xfrm>
            <a:off x="6824452" y="4613049"/>
            <a:ext cx="64120" cy="323165"/>
          </a:xfrm>
          <a:prstGeom prst="rect">
            <a:avLst/>
          </a:prstGeom>
          <a:noFill/>
          <a:ln w="9525">
            <a:noFill/>
            <a:miter lim="800000"/>
            <a:headEnd/>
            <a:tailEnd/>
          </a:ln>
        </p:spPr>
        <p:txBody>
          <a:bodyPr wrap="none" lIns="0" tIns="0" rIns="0" bIns="0">
            <a:spAutoFit/>
          </a:bodyPr>
          <a:lstStyle/>
          <a:p>
            <a:pPr eaLnBrk="0" hangingPunct="0"/>
            <a:r>
              <a:rPr lang="fr-FR" sz="2100" i="1" dirty="0">
                <a:solidFill>
                  <a:srgbClr val="000000"/>
                </a:solidFill>
              </a:rPr>
              <a:t>j</a:t>
            </a:r>
            <a:endParaRPr lang="fr-FR" dirty="0"/>
          </a:p>
        </p:txBody>
      </p:sp>
      <p:sp>
        <p:nvSpPr>
          <p:cNvPr id="4128" name="Rectangle 32"/>
          <p:cNvSpPr>
            <a:spLocks noChangeArrowheads="1"/>
          </p:cNvSpPr>
          <p:nvPr/>
        </p:nvSpPr>
        <p:spPr bwMode="auto">
          <a:xfrm>
            <a:off x="5958142" y="4613049"/>
            <a:ext cx="137858" cy="323165"/>
          </a:xfrm>
          <a:prstGeom prst="rect">
            <a:avLst/>
          </a:prstGeom>
          <a:noFill/>
          <a:ln w="9525">
            <a:noFill/>
            <a:miter lim="800000"/>
            <a:headEnd/>
            <a:tailEnd/>
          </a:ln>
        </p:spPr>
        <p:txBody>
          <a:bodyPr wrap="none" lIns="0" tIns="0" rIns="0" bIns="0">
            <a:spAutoFit/>
          </a:bodyPr>
          <a:lstStyle/>
          <a:p>
            <a:pPr eaLnBrk="0" hangingPunct="0"/>
            <a:r>
              <a:rPr lang="fr-FR" sz="2100" i="1" dirty="0">
                <a:solidFill>
                  <a:srgbClr val="000000"/>
                </a:solidFill>
              </a:rPr>
              <a:t>n</a:t>
            </a:r>
            <a:endParaRPr lang="fr-FR" dirty="0"/>
          </a:p>
        </p:txBody>
      </p:sp>
      <p:sp>
        <p:nvSpPr>
          <p:cNvPr id="4129" name="Rectangle 33"/>
          <p:cNvSpPr>
            <a:spLocks noChangeArrowheads="1"/>
          </p:cNvSpPr>
          <p:nvPr/>
        </p:nvSpPr>
        <p:spPr bwMode="auto">
          <a:xfrm>
            <a:off x="5730621" y="4613049"/>
            <a:ext cx="64120" cy="323165"/>
          </a:xfrm>
          <a:prstGeom prst="rect">
            <a:avLst/>
          </a:prstGeom>
          <a:noFill/>
          <a:ln w="9525">
            <a:noFill/>
            <a:miter lim="800000"/>
            <a:headEnd/>
            <a:tailEnd/>
          </a:ln>
        </p:spPr>
        <p:txBody>
          <a:bodyPr wrap="none" lIns="0" tIns="0" rIns="0" bIns="0">
            <a:spAutoFit/>
          </a:bodyPr>
          <a:lstStyle/>
          <a:p>
            <a:pPr eaLnBrk="0" hangingPunct="0"/>
            <a:r>
              <a:rPr lang="fr-FR" sz="2100" i="1" dirty="0">
                <a:solidFill>
                  <a:srgbClr val="000000"/>
                </a:solidFill>
              </a:rPr>
              <a:t>j</a:t>
            </a:r>
            <a:endParaRPr lang="fr-FR" dirty="0"/>
          </a:p>
        </p:txBody>
      </p:sp>
      <p:sp>
        <p:nvSpPr>
          <p:cNvPr id="4130" name="Rectangle 34"/>
          <p:cNvSpPr>
            <a:spLocks noChangeArrowheads="1"/>
          </p:cNvSpPr>
          <p:nvPr/>
        </p:nvSpPr>
        <p:spPr bwMode="auto">
          <a:xfrm>
            <a:off x="4355480" y="4613049"/>
            <a:ext cx="64120" cy="323165"/>
          </a:xfrm>
          <a:prstGeom prst="rect">
            <a:avLst/>
          </a:prstGeom>
          <a:noFill/>
          <a:ln w="9525">
            <a:noFill/>
            <a:miter lim="800000"/>
            <a:headEnd/>
            <a:tailEnd/>
          </a:ln>
        </p:spPr>
        <p:txBody>
          <a:bodyPr wrap="none" lIns="0" tIns="0" rIns="0" bIns="0">
            <a:spAutoFit/>
          </a:bodyPr>
          <a:lstStyle/>
          <a:p>
            <a:pPr eaLnBrk="0" hangingPunct="0"/>
            <a:r>
              <a:rPr lang="fr-FR" sz="2100" i="1" dirty="0">
                <a:solidFill>
                  <a:srgbClr val="000000"/>
                </a:solidFill>
              </a:rPr>
              <a:t>j</a:t>
            </a:r>
            <a:endParaRPr lang="fr-FR" dirty="0"/>
          </a:p>
        </p:txBody>
      </p:sp>
      <p:sp>
        <p:nvSpPr>
          <p:cNvPr id="4131" name="Rectangle 35"/>
          <p:cNvSpPr>
            <a:spLocks noChangeArrowheads="1"/>
          </p:cNvSpPr>
          <p:nvPr/>
        </p:nvSpPr>
        <p:spPr bwMode="auto">
          <a:xfrm>
            <a:off x="3576481" y="4613049"/>
            <a:ext cx="64120" cy="323165"/>
          </a:xfrm>
          <a:prstGeom prst="rect">
            <a:avLst/>
          </a:prstGeom>
          <a:noFill/>
          <a:ln w="9525">
            <a:noFill/>
            <a:miter lim="800000"/>
            <a:headEnd/>
            <a:tailEnd/>
          </a:ln>
        </p:spPr>
        <p:txBody>
          <a:bodyPr wrap="none" lIns="0" tIns="0" rIns="0" bIns="0">
            <a:spAutoFit/>
          </a:bodyPr>
          <a:lstStyle/>
          <a:p>
            <a:pPr eaLnBrk="0" hangingPunct="0"/>
            <a:r>
              <a:rPr lang="fr-FR" sz="2100" i="1" dirty="0">
                <a:solidFill>
                  <a:srgbClr val="000000"/>
                </a:solidFill>
              </a:rPr>
              <a:t>j</a:t>
            </a:r>
            <a:endParaRPr lang="fr-FR" dirty="0"/>
          </a:p>
        </p:txBody>
      </p:sp>
      <p:sp>
        <p:nvSpPr>
          <p:cNvPr id="4132" name="Rectangle 36"/>
          <p:cNvSpPr>
            <a:spLocks noChangeArrowheads="1"/>
          </p:cNvSpPr>
          <p:nvPr/>
        </p:nvSpPr>
        <p:spPr bwMode="auto">
          <a:xfrm>
            <a:off x="2549760" y="4613049"/>
            <a:ext cx="64120" cy="323165"/>
          </a:xfrm>
          <a:prstGeom prst="rect">
            <a:avLst/>
          </a:prstGeom>
          <a:noFill/>
          <a:ln w="9525">
            <a:noFill/>
            <a:miter lim="800000"/>
            <a:headEnd/>
            <a:tailEnd/>
          </a:ln>
        </p:spPr>
        <p:txBody>
          <a:bodyPr wrap="none" lIns="0" tIns="0" rIns="0" bIns="0">
            <a:spAutoFit/>
          </a:bodyPr>
          <a:lstStyle/>
          <a:p>
            <a:pPr eaLnBrk="0" hangingPunct="0"/>
            <a:r>
              <a:rPr lang="fr-FR" sz="2100" i="1" dirty="0">
                <a:solidFill>
                  <a:srgbClr val="000000"/>
                </a:solidFill>
              </a:rPr>
              <a:t>j</a:t>
            </a:r>
            <a:endParaRPr lang="fr-FR" dirty="0"/>
          </a:p>
        </p:txBody>
      </p:sp>
      <p:sp>
        <p:nvSpPr>
          <p:cNvPr id="4133" name="Rectangle 37"/>
          <p:cNvSpPr>
            <a:spLocks noChangeArrowheads="1"/>
          </p:cNvSpPr>
          <p:nvPr/>
        </p:nvSpPr>
        <p:spPr bwMode="auto">
          <a:xfrm>
            <a:off x="8534744" y="4212686"/>
            <a:ext cx="456856" cy="769441"/>
          </a:xfrm>
          <a:prstGeom prst="rect">
            <a:avLst/>
          </a:prstGeom>
          <a:noFill/>
          <a:ln w="9525">
            <a:noFill/>
            <a:miter lim="800000"/>
            <a:headEnd/>
            <a:tailEnd/>
          </a:ln>
        </p:spPr>
        <p:txBody>
          <a:bodyPr wrap="none" lIns="0" tIns="0" rIns="0" bIns="0">
            <a:spAutoFit/>
          </a:bodyPr>
          <a:lstStyle/>
          <a:p>
            <a:pPr eaLnBrk="0" hangingPunct="0"/>
            <a:r>
              <a:rPr lang="fr-FR" sz="5000" dirty="0">
                <a:solidFill>
                  <a:srgbClr val="000000"/>
                </a:solidFill>
                <a:latin typeface="Symbol" pitchFamily="18" charset="2"/>
              </a:rPr>
              <a:t>Î</a:t>
            </a:r>
            <a:endParaRPr lang="fr-FR" dirty="0"/>
          </a:p>
        </p:txBody>
      </p:sp>
      <p:sp>
        <p:nvSpPr>
          <p:cNvPr id="4134" name="Rectangle 38"/>
          <p:cNvSpPr>
            <a:spLocks noChangeArrowheads="1"/>
          </p:cNvSpPr>
          <p:nvPr/>
        </p:nvSpPr>
        <p:spPr bwMode="auto">
          <a:xfrm>
            <a:off x="7086944" y="4241617"/>
            <a:ext cx="456856" cy="769441"/>
          </a:xfrm>
          <a:prstGeom prst="rect">
            <a:avLst/>
          </a:prstGeom>
          <a:noFill/>
          <a:ln w="9525">
            <a:noFill/>
            <a:miter lim="800000"/>
            <a:headEnd/>
            <a:tailEnd/>
          </a:ln>
        </p:spPr>
        <p:txBody>
          <a:bodyPr wrap="none" lIns="0" tIns="0" rIns="0" bIns="0">
            <a:spAutoFit/>
          </a:bodyPr>
          <a:lstStyle/>
          <a:p>
            <a:pPr eaLnBrk="0" hangingPunct="0"/>
            <a:r>
              <a:rPr lang="fr-FR" sz="5000" dirty="0">
                <a:solidFill>
                  <a:srgbClr val="000000"/>
                </a:solidFill>
                <a:latin typeface="Symbol" pitchFamily="18" charset="2"/>
              </a:rPr>
              <a:t>Î</a:t>
            </a:r>
            <a:endParaRPr lang="fr-FR" dirty="0"/>
          </a:p>
        </p:txBody>
      </p:sp>
      <p:sp>
        <p:nvSpPr>
          <p:cNvPr id="4135" name="Rectangle 39"/>
          <p:cNvSpPr>
            <a:spLocks noChangeArrowheads="1"/>
          </p:cNvSpPr>
          <p:nvPr/>
        </p:nvSpPr>
        <p:spPr bwMode="auto">
          <a:xfrm>
            <a:off x="2667001" y="4212686"/>
            <a:ext cx="352661" cy="769441"/>
          </a:xfrm>
          <a:prstGeom prst="rect">
            <a:avLst/>
          </a:prstGeom>
          <a:noFill/>
          <a:ln w="9525">
            <a:noFill/>
            <a:miter lim="800000"/>
            <a:headEnd/>
            <a:tailEnd/>
          </a:ln>
        </p:spPr>
        <p:txBody>
          <a:bodyPr wrap="none" lIns="0" tIns="0" rIns="0" bIns="0">
            <a:spAutoFit/>
          </a:bodyPr>
          <a:lstStyle/>
          <a:p>
            <a:pPr eaLnBrk="0" hangingPunct="0"/>
            <a:r>
              <a:rPr lang="fr-FR" sz="5000" dirty="0">
                <a:solidFill>
                  <a:srgbClr val="000000"/>
                </a:solidFill>
                <a:latin typeface="Symbol" pitchFamily="18" charset="2"/>
              </a:rPr>
              <a:t>=</a:t>
            </a:r>
            <a:endParaRPr lang="fr-FR" dirty="0"/>
          </a:p>
        </p:txBody>
      </p:sp>
      <p:sp>
        <p:nvSpPr>
          <p:cNvPr id="39" name="Rectangle 23"/>
          <p:cNvSpPr>
            <a:spLocks noChangeArrowheads="1"/>
          </p:cNvSpPr>
          <p:nvPr/>
        </p:nvSpPr>
        <p:spPr bwMode="auto">
          <a:xfrm>
            <a:off x="552571" y="4995081"/>
            <a:ext cx="394339" cy="769441"/>
          </a:xfrm>
          <a:prstGeom prst="rect">
            <a:avLst/>
          </a:prstGeom>
          <a:noFill/>
          <a:ln w="9525">
            <a:noFill/>
            <a:miter lim="800000"/>
            <a:headEnd/>
            <a:tailEnd/>
          </a:ln>
        </p:spPr>
        <p:txBody>
          <a:bodyPr wrap="none" lIns="0" tIns="0" rIns="0" bIns="0">
            <a:spAutoFit/>
          </a:bodyPr>
          <a:lstStyle/>
          <a:p>
            <a:pPr eaLnBrk="0" hangingPunct="0"/>
            <a:r>
              <a:rPr lang="fr-FR" sz="5000" i="1" dirty="0">
                <a:solidFill>
                  <a:srgbClr val="000000"/>
                </a:solidFill>
              </a:rPr>
              <a:t>D</a:t>
            </a:r>
            <a:endParaRPr lang="fr-FR" dirty="0"/>
          </a:p>
        </p:txBody>
      </p:sp>
      <p:sp>
        <p:nvSpPr>
          <p:cNvPr id="40" name="Rectangle 29"/>
          <p:cNvSpPr>
            <a:spLocks noChangeArrowheads="1"/>
          </p:cNvSpPr>
          <p:nvPr/>
        </p:nvSpPr>
        <p:spPr bwMode="auto">
          <a:xfrm>
            <a:off x="922414" y="5346821"/>
            <a:ext cx="168316" cy="446276"/>
          </a:xfrm>
          <a:prstGeom prst="rect">
            <a:avLst/>
          </a:prstGeom>
          <a:noFill/>
          <a:ln w="9525">
            <a:noFill/>
            <a:miter lim="800000"/>
            <a:headEnd/>
            <a:tailEnd/>
          </a:ln>
        </p:spPr>
        <p:txBody>
          <a:bodyPr wrap="none" lIns="0" tIns="0" rIns="0" bIns="0">
            <a:spAutoFit/>
          </a:bodyPr>
          <a:lstStyle/>
          <a:p>
            <a:pPr eaLnBrk="0" hangingPunct="0"/>
            <a:r>
              <a:rPr lang="fr-FR" sz="2900" i="1" dirty="0">
                <a:solidFill>
                  <a:srgbClr val="000000"/>
                </a:solidFill>
              </a:rPr>
              <a:t>k</a:t>
            </a:r>
            <a:endParaRPr lang="fr-FR" dirty="0"/>
          </a:p>
        </p:txBody>
      </p:sp>
      <p:sp>
        <p:nvSpPr>
          <p:cNvPr id="41" name="ZoneTexte 40"/>
          <p:cNvSpPr txBox="1"/>
          <p:nvPr/>
        </p:nvSpPr>
        <p:spPr>
          <a:xfrm>
            <a:off x="1298415" y="5378638"/>
            <a:ext cx="7610994" cy="369332"/>
          </a:xfrm>
          <a:prstGeom prst="rect">
            <a:avLst/>
          </a:prstGeom>
          <a:noFill/>
        </p:spPr>
        <p:txBody>
          <a:bodyPr wrap="none" rtlCol="0">
            <a:spAutoFit/>
          </a:bodyPr>
          <a:lstStyle/>
          <a:p>
            <a:r>
              <a:rPr lang="fr-FR" dirty="0" smtClean="0"/>
              <a:t>Domaines d’</a:t>
            </a:r>
            <a:r>
              <a:rPr lang="fr-FR" dirty="0" err="1" smtClean="0"/>
              <a:t>apprtenace</a:t>
            </a:r>
            <a:r>
              <a:rPr lang="fr-FR" dirty="0" smtClean="0"/>
              <a:t> de l’attribut K ( Entier , </a:t>
            </a:r>
            <a:r>
              <a:rPr lang="fr-FR" dirty="0" err="1" smtClean="0"/>
              <a:t>varchar</a:t>
            </a:r>
            <a:r>
              <a:rPr lang="fr-FR" dirty="0" smtClean="0"/>
              <a:t> , </a:t>
            </a:r>
            <a:r>
              <a:rPr lang="fr-FR" dirty="0" err="1" smtClean="0"/>
              <a:t>text</a:t>
            </a:r>
            <a:r>
              <a:rPr lang="fr-FR" dirty="0" smtClean="0"/>
              <a:t> , </a:t>
            </a:r>
            <a:r>
              <a:rPr lang="fr-FR" dirty="0" err="1" smtClean="0"/>
              <a:t>decemail</a:t>
            </a:r>
            <a:r>
              <a:rPr lang="fr-FR" dirty="0" smtClean="0"/>
              <a:t> , </a:t>
            </a:r>
            <a:r>
              <a:rPr lang="fr-FR" dirty="0" err="1" smtClean="0"/>
              <a:t>etc</a:t>
            </a:r>
            <a:r>
              <a:rPr lang="fr-FR" dirty="0" smtClean="0"/>
              <a:t> ..) </a:t>
            </a:r>
            <a:endParaRPr lang="fr-FR" dirty="0"/>
          </a:p>
        </p:txBody>
      </p:sp>
      <p:sp>
        <p:nvSpPr>
          <p:cNvPr id="60" name="Rectangle 1"/>
          <p:cNvSpPr>
            <a:spLocks noGrp="1" noChangeArrowheads="1"/>
          </p:cNvSpPr>
          <p:nvPr>
            <p:ph type="title"/>
          </p:nvPr>
        </p:nvSpPr>
        <p:spPr>
          <a:xfrm>
            <a:off x="6524277" y="765067"/>
            <a:ext cx="3303500" cy="465135"/>
          </a:xfrm>
          <a:solidFill>
            <a:srgbClr val="E6E6FF"/>
          </a:solidFill>
          <a:ln w="91440">
            <a:solidFill>
              <a:srgbClr val="9966CC"/>
            </a:solidFill>
          </a:ln>
        </p:spPr>
        <p:txBody>
          <a:bodyPr vert="horz" lIns="0" tIns="0" rIns="0" bIns="0" rtlCol="0" anchor="ctr">
            <a:normAutofit/>
          </a:body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400" b="1" dirty="0">
                <a:solidFill>
                  <a:srgbClr val="FF0000"/>
                </a:solidFill>
              </a:rPr>
              <a:t>RELATION NORMALE</a:t>
            </a:r>
          </a:p>
        </p:txBody>
      </p:sp>
      <p:sp>
        <p:nvSpPr>
          <p:cNvPr id="6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6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63"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64"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65"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66"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6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6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6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7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7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7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73" name="Rectangle 72"/>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74" name="ZoneTexte 73"/>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75" name="Espace réservé du texte 2"/>
          <p:cNvSpPr txBox="1">
            <a:spLocks/>
          </p:cNvSpPr>
          <p:nvPr/>
        </p:nvSpPr>
        <p:spPr>
          <a:xfrm>
            <a:off x="361263" y="1517201"/>
            <a:ext cx="4314371" cy="4672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b="1" dirty="0" smtClean="0">
                <a:solidFill>
                  <a:srgbClr val="FF0000"/>
                </a:solidFill>
                <a:latin typeface="+mj-lt"/>
                <a:ea typeface="+mj-ea"/>
                <a:cs typeface="+mj-cs"/>
              </a:rPr>
              <a:t>Définition </a:t>
            </a:r>
            <a:endParaRPr lang="fr-FR" sz="2000" b="1" dirty="0">
              <a:solidFill>
                <a:srgbClr val="FF0000"/>
              </a:solidFill>
              <a:latin typeface="+mj-lt"/>
              <a:ea typeface="+mj-ea"/>
              <a:cs typeface="+mj-cs"/>
            </a:endParaRPr>
          </a:p>
        </p:txBody>
      </p:sp>
    </p:spTree>
    <p:extLst>
      <p:ext uri="{BB962C8B-B14F-4D97-AF65-F5344CB8AC3E}">
        <p14:creationId xmlns:p14="http://schemas.microsoft.com/office/powerpoint/2010/main" val="782768605"/>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238459" y="1896239"/>
            <a:ext cx="11741168" cy="1752600"/>
          </a:xfrm>
          <a:prstGeom prst="rect">
            <a:avLst/>
          </a:prstGeom>
          <a:ln/>
        </p:spPr>
        <p:txBody>
          <a:bodyPr vert="horz" lIns="0" tIns="0" rIns="0" bIns="0" rtlCol="0">
            <a:normAutofit/>
          </a:bodyPr>
          <a:lstStyle/>
          <a:p>
            <a:pPr marL="174625" lvl="1" indent="-174625" algn="just">
              <a:tabLst>
                <a:tab pos="174625" algn="l"/>
                <a:tab pos="892175" algn="l"/>
                <a:tab pos="1720850" algn="l"/>
                <a:tab pos="2551113" algn="l"/>
                <a:tab pos="3379788" algn="l"/>
                <a:tab pos="4210050" algn="l"/>
                <a:tab pos="5038725" algn="l"/>
                <a:tab pos="5868988" algn="l"/>
                <a:tab pos="6697663" algn="l"/>
                <a:tab pos="7223125" algn="l"/>
              </a:tabLst>
            </a:pPr>
            <a:r>
              <a:rPr lang="en-GB" dirty="0" err="1" smtClean="0"/>
              <a:t>Dans</a:t>
            </a:r>
            <a:r>
              <a:rPr lang="en-GB" dirty="0" smtClean="0"/>
              <a:t> le </a:t>
            </a:r>
            <a:r>
              <a:rPr lang="en-GB" dirty="0" err="1" smtClean="0"/>
              <a:t>cas</a:t>
            </a:r>
            <a:r>
              <a:rPr lang="en-GB" dirty="0" smtClean="0"/>
              <a:t> ci-</a:t>
            </a:r>
            <a:r>
              <a:rPr lang="en-GB" dirty="0" err="1" smtClean="0"/>
              <a:t>aprés</a:t>
            </a:r>
            <a:r>
              <a:rPr lang="en-GB" dirty="0" smtClean="0"/>
              <a:t> pour </a:t>
            </a:r>
            <a:r>
              <a:rPr lang="en-GB" dirty="0" err="1" smtClean="0"/>
              <a:t>s’inscrire</a:t>
            </a:r>
            <a:r>
              <a:rPr lang="en-GB" dirty="0" smtClean="0"/>
              <a:t> en  licence de </a:t>
            </a:r>
            <a:r>
              <a:rPr lang="en-GB" dirty="0" err="1" smtClean="0"/>
              <a:t>l’université</a:t>
            </a:r>
            <a:r>
              <a:rPr lang="en-GB" dirty="0" smtClean="0"/>
              <a:t>, </a:t>
            </a:r>
            <a:r>
              <a:rPr lang="en-GB" dirty="0" err="1"/>
              <a:t>il</a:t>
            </a:r>
            <a:r>
              <a:rPr lang="en-GB" dirty="0"/>
              <a:t> </a:t>
            </a:r>
            <a:r>
              <a:rPr lang="en-GB" dirty="0" err="1"/>
              <a:t>existe</a:t>
            </a:r>
            <a:r>
              <a:rPr lang="en-GB" dirty="0"/>
              <a:t> un </a:t>
            </a:r>
            <a:r>
              <a:rPr lang="en-GB" b="1" dirty="0"/>
              <a:t>tableau</a:t>
            </a:r>
            <a:r>
              <a:rPr lang="en-GB" dirty="0"/>
              <a:t> des </a:t>
            </a:r>
            <a:r>
              <a:rPr lang="en-GB" b="1" dirty="0" err="1"/>
              <a:t>pré-requis</a:t>
            </a:r>
            <a:r>
              <a:rPr lang="en-GB" dirty="0"/>
              <a:t> </a:t>
            </a:r>
            <a:r>
              <a:rPr lang="en-GB" dirty="0" err="1"/>
              <a:t>dans</a:t>
            </a:r>
            <a:r>
              <a:rPr lang="en-GB" dirty="0"/>
              <a:t> </a:t>
            </a:r>
            <a:r>
              <a:rPr lang="en-GB" dirty="0" err="1" smtClean="0"/>
              <a:t>lequel</a:t>
            </a:r>
            <a:r>
              <a:rPr lang="en-GB" dirty="0" smtClean="0"/>
              <a:t>, </a:t>
            </a:r>
            <a:r>
              <a:rPr lang="en-GB" dirty="0"/>
              <a:t>le </a:t>
            </a:r>
            <a:r>
              <a:rPr lang="en-GB" dirty="0" err="1"/>
              <a:t>cas</a:t>
            </a:r>
            <a:r>
              <a:rPr lang="en-GB" dirty="0"/>
              <a:t> des </a:t>
            </a:r>
            <a:r>
              <a:rPr lang="en-GB" b="1" dirty="0" err="1"/>
              <a:t>préalables</a:t>
            </a:r>
            <a:r>
              <a:rPr lang="en-GB" dirty="0"/>
              <a:t> au </a:t>
            </a:r>
            <a:r>
              <a:rPr lang="en-GB" dirty="0" err="1"/>
              <a:t>cours</a:t>
            </a:r>
            <a:r>
              <a:rPr lang="en-GB" dirty="0"/>
              <a:t> </a:t>
            </a:r>
            <a:r>
              <a:rPr lang="en-GB" b="1" dirty="0" smtClean="0"/>
              <a:t>GE666</a:t>
            </a:r>
            <a:r>
              <a:rPr lang="en-GB" dirty="0" smtClean="0"/>
              <a:t> </a:t>
            </a:r>
            <a:r>
              <a:rPr lang="en-GB" dirty="0" err="1" smtClean="0"/>
              <a:t>sont</a:t>
            </a:r>
            <a:r>
              <a:rPr lang="en-GB" dirty="0" smtClean="0"/>
              <a:t> </a:t>
            </a:r>
            <a:r>
              <a:rPr lang="en-GB" b="1" dirty="0" smtClean="0"/>
              <a:t>GE222</a:t>
            </a:r>
            <a:r>
              <a:rPr lang="en-GB" dirty="0" smtClean="0"/>
              <a:t>, </a:t>
            </a:r>
            <a:r>
              <a:rPr lang="en-GB" b="1" dirty="0" smtClean="0"/>
              <a:t>OM890</a:t>
            </a:r>
            <a:r>
              <a:rPr lang="en-GB" dirty="0" smtClean="0"/>
              <a:t> </a:t>
            </a:r>
            <a:r>
              <a:rPr lang="en-GB" dirty="0"/>
              <a:t>et </a:t>
            </a:r>
            <a:r>
              <a:rPr lang="en-GB" b="1" dirty="0" smtClean="0"/>
              <a:t>FI565</a:t>
            </a:r>
            <a:r>
              <a:rPr lang="en-GB" dirty="0" smtClean="0"/>
              <a:t>. </a:t>
            </a:r>
            <a:endParaRPr lang="en-GB" dirty="0"/>
          </a:p>
          <a:p>
            <a:pPr marL="174625" lvl="1" indent="-174625" algn="just">
              <a:tabLst>
                <a:tab pos="174625" algn="l"/>
                <a:tab pos="892175" algn="l"/>
                <a:tab pos="1720850" algn="l"/>
                <a:tab pos="2551113" algn="l"/>
                <a:tab pos="3379788" algn="l"/>
                <a:tab pos="4210050" algn="l"/>
                <a:tab pos="5038725" algn="l"/>
                <a:tab pos="5868988" algn="l"/>
                <a:tab pos="6697663" algn="l"/>
                <a:tab pos="7223125" algn="l"/>
              </a:tabLst>
            </a:pPr>
            <a:r>
              <a:rPr lang="en-GB" dirty="0"/>
              <a:t>Si on </a:t>
            </a:r>
            <a:r>
              <a:rPr lang="en-GB" dirty="0" err="1"/>
              <a:t>inscrit</a:t>
            </a:r>
            <a:r>
              <a:rPr lang="en-GB" dirty="0"/>
              <a:t> </a:t>
            </a:r>
            <a:r>
              <a:rPr lang="en-GB" dirty="0" err="1"/>
              <a:t>ces</a:t>
            </a:r>
            <a:r>
              <a:rPr lang="en-GB" dirty="0"/>
              <a:t> </a:t>
            </a:r>
            <a:r>
              <a:rPr lang="en-GB" dirty="0" err="1"/>
              <a:t>données</a:t>
            </a:r>
            <a:r>
              <a:rPr lang="en-GB" dirty="0"/>
              <a:t> </a:t>
            </a:r>
            <a:r>
              <a:rPr lang="en-GB" dirty="0" err="1"/>
              <a:t>dans</a:t>
            </a:r>
            <a:r>
              <a:rPr lang="en-GB" dirty="0"/>
              <a:t> un </a:t>
            </a:r>
            <a:r>
              <a:rPr lang="en-GB" dirty="0" err="1"/>
              <a:t>seul</a:t>
            </a:r>
            <a:r>
              <a:rPr lang="en-GB" dirty="0"/>
              <a:t> </a:t>
            </a:r>
            <a:r>
              <a:rPr lang="en-GB" b="1" dirty="0"/>
              <a:t>n-</a:t>
            </a:r>
            <a:r>
              <a:rPr lang="en-GB" b="1" dirty="0" err="1"/>
              <a:t>tuplet</a:t>
            </a:r>
            <a:r>
              <a:rPr lang="en-GB" dirty="0"/>
              <a:t> (</a:t>
            </a:r>
            <a:r>
              <a:rPr lang="en-GB" b="1" dirty="0"/>
              <a:t>t</a:t>
            </a:r>
            <a:r>
              <a:rPr lang="en-GB" dirty="0"/>
              <a:t>) </a:t>
            </a:r>
            <a:r>
              <a:rPr lang="en-GB" dirty="0" err="1"/>
              <a:t>alors</a:t>
            </a:r>
            <a:r>
              <a:rPr lang="en-GB" dirty="0"/>
              <a:t> nous </a:t>
            </a:r>
            <a:r>
              <a:rPr lang="en-GB" dirty="0" err="1"/>
              <a:t>n'aurons</a:t>
            </a:r>
            <a:r>
              <a:rPr lang="en-GB" dirty="0"/>
              <a:t> pas </a:t>
            </a:r>
            <a:r>
              <a:rPr lang="en-GB" dirty="0" err="1"/>
              <a:t>une</a:t>
            </a:r>
            <a:r>
              <a:rPr lang="en-GB" dirty="0"/>
              <a:t> relation </a:t>
            </a:r>
            <a:r>
              <a:rPr lang="en-GB" b="1" dirty="0" err="1" smtClean="0"/>
              <a:t>normale</a:t>
            </a:r>
            <a:r>
              <a:rPr lang="en-GB" b="1" dirty="0" smtClean="0"/>
              <a:t> ( </a:t>
            </a:r>
            <a:r>
              <a:rPr lang="en-GB" b="1" dirty="0" err="1" smtClean="0"/>
              <a:t>normalisée</a:t>
            </a:r>
            <a:r>
              <a:rPr lang="en-GB" b="1" dirty="0" smtClean="0"/>
              <a:t>)</a:t>
            </a:r>
            <a:r>
              <a:rPr lang="en-GB" dirty="0" smtClean="0"/>
              <a:t>. </a:t>
            </a:r>
            <a:endParaRPr lang="en-GB" dirty="0"/>
          </a:p>
        </p:txBody>
      </p:sp>
      <p:sp>
        <p:nvSpPr>
          <p:cNvPr id="5" name="Ellipse 4"/>
          <p:cNvSpPr/>
          <p:nvPr/>
        </p:nvSpPr>
        <p:spPr>
          <a:xfrm>
            <a:off x="4314371" y="4358296"/>
            <a:ext cx="1625600" cy="2278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GE999</a:t>
            </a:r>
          </a:p>
          <a:p>
            <a:pPr algn="ctr"/>
            <a:r>
              <a:rPr lang="fr-FR" dirty="0" smtClean="0"/>
              <a:t>GE888</a:t>
            </a:r>
          </a:p>
          <a:p>
            <a:pPr algn="ctr"/>
            <a:r>
              <a:rPr lang="fr-FR" dirty="0"/>
              <a:t>GE222</a:t>
            </a:r>
            <a:endParaRPr lang="fr-FR" dirty="0" smtClean="0"/>
          </a:p>
          <a:p>
            <a:pPr algn="ctr"/>
            <a:r>
              <a:rPr lang="fr-FR" dirty="0"/>
              <a:t>I</a:t>
            </a:r>
            <a:r>
              <a:rPr lang="fr-FR" dirty="0" smtClean="0"/>
              <a:t>M890</a:t>
            </a:r>
          </a:p>
          <a:p>
            <a:pPr algn="ctr"/>
            <a:r>
              <a:rPr lang="fr-FR" dirty="0" smtClean="0"/>
              <a:t>..</a:t>
            </a:r>
          </a:p>
          <a:p>
            <a:pPr algn="ctr"/>
            <a:r>
              <a:rPr lang="fr-FR" dirty="0" smtClean="0"/>
              <a:t>..</a:t>
            </a:r>
          </a:p>
          <a:p>
            <a:pPr algn="ctr"/>
            <a:r>
              <a:rPr lang="fr-FR" dirty="0" smtClean="0"/>
              <a:t>FI565</a:t>
            </a:r>
          </a:p>
          <a:p>
            <a:pPr algn="ctr"/>
            <a:r>
              <a:rPr lang="fr-FR" dirty="0" smtClean="0"/>
              <a:t>GE444</a:t>
            </a:r>
            <a:endParaRPr lang="fr-FR" dirty="0"/>
          </a:p>
        </p:txBody>
      </p:sp>
      <p:sp>
        <p:nvSpPr>
          <p:cNvPr id="6" name="Ellipse 5"/>
          <p:cNvSpPr/>
          <p:nvPr/>
        </p:nvSpPr>
        <p:spPr>
          <a:xfrm>
            <a:off x="823902" y="4358296"/>
            <a:ext cx="1625600" cy="2278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GE111</a:t>
            </a:r>
          </a:p>
          <a:p>
            <a:pPr algn="ctr"/>
            <a:r>
              <a:rPr lang="fr-FR" dirty="0" smtClean="0"/>
              <a:t>GE222</a:t>
            </a:r>
          </a:p>
          <a:p>
            <a:pPr algn="ctr"/>
            <a:r>
              <a:rPr lang="fr-FR" dirty="0" smtClean="0"/>
              <a:t>GE666</a:t>
            </a:r>
          </a:p>
          <a:p>
            <a:pPr algn="ctr"/>
            <a:r>
              <a:rPr lang="fr-FR" dirty="0" smtClean="0"/>
              <a:t>..</a:t>
            </a:r>
          </a:p>
          <a:p>
            <a:pPr algn="ctr"/>
            <a:r>
              <a:rPr lang="fr-FR" dirty="0" smtClean="0"/>
              <a:t>..</a:t>
            </a:r>
          </a:p>
          <a:p>
            <a:pPr algn="ctr"/>
            <a:r>
              <a:rPr lang="fr-FR" dirty="0" smtClean="0"/>
              <a:t>GE777</a:t>
            </a:r>
            <a:endParaRPr lang="fr-FR" dirty="0"/>
          </a:p>
        </p:txBody>
      </p:sp>
      <p:cxnSp>
        <p:nvCxnSpPr>
          <p:cNvPr id="7" name="Connecteur droit 6"/>
          <p:cNvCxnSpPr/>
          <p:nvPr/>
        </p:nvCxnSpPr>
        <p:spPr>
          <a:xfrm flipV="1">
            <a:off x="1989687" y="5075188"/>
            <a:ext cx="2820136" cy="318789"/>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8" name="Connecteur droit 7"/>
          <p:cNvCxnSpPr/>
          <p:nvPr/>
        </p:nvCxnSpPr>
        <p:spPr>
          <a:xfrm>
            <a:off x="2037658" y="5393977"/>
            <a:ext cx="2802856"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9" name="Connecteur droit 8"/>
          <p:cNvCxnSpPr/>
          <p:nvPr/>
        </p:nvCxnSpPr>
        <p:spPr>
          <a:xfrm>
            <a:off x="1989687" y="5393977"/>
            <a:ext cx="2820136" cy="785521"/>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522514" y="3998681"/>
            <a:ext cx="5718629" cy="28375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81926" y="3603917"/>
            <a:ext cx="2109552" cy="369332"/>
          </a:xfrm>
          <a:prstGeom prst="rect">
            <a:avLst/>
          </a:prstGeom>
          <a:noFill/>
        </p:spPr>
        <p:txBody>
          <a:bodyPr wrap="none" rtlCol="0">
            <a:spAutoFit/>
          </a:bodyPr>
          <a:lstStyle/>
          <a:p>
            <a:r>
              <a:rPr lang="fr-FR" b="1" dirty="0" smtClean="0"/>
              <a:t>Relation </a:t>
            </a:r>
            <a:r>
              <a:rPr lang="fr-FR" b="1" dirty="0" smtClean="0">
                <a:solidFill>
                  <a:schemeClr val="accent2"/>
                </a:solidFill>
              </a:rPr>
              <a:t>PRÉALABLE</a:t>
            </a:r>
            <a:endParaRPr lang="fr-FR" b="1" dirty="0">
              <a:solidFill>
                <a:schemeClr val="accent2"/>
              </a:solidFill>
            </a:endParaRPr>
          </a:p>
        </p:txBody>
      </p:sp>
      <p:sp>
        <p:nvSpPr>
          <p:cNvPr id="12" name="ZoneTexte 11"/>
          <p:cNvSpPr txBox="1"/>
          <p:nvPr/>
        </p:nvSpPr>
        <p:spPr>
          <a:xfrm>
            <a:off x="905730" y="3954356"/>
            <a:ext cx="1296381" cy="369332"/>
          </a:xfrm>
          <a:prstGeom prst="rect">
            <a:avLst/>
          </a:prstGeom>
          <a:noFill/>
        </p:spPr>
        <p:txBody>
          <a:bodyPr wrap="none" rtlCol="0">
            <a:spAutoFit/>
          </a:bodyPr>
          <a:lstStyle/>
          <a:p>
            <a:r>
              <a:rPr lang="fr-FR" b="1" dirty="0" err="1" smtClean="0"/>
              <a:t>Code_cours</a:t>
            </a:r>
            <a:endParaRPr lang="fr-FR" b="1" dirty="0"/>
          </a:p>
        </p:txBody>
      </p:sp>
      <p:sp>
        <p:nvSpPr>
          <p:cNvPr id="13" name="ZoneTexte 12"/>
          <p:cNvSpPr txBox="1"/>
          <p:nvPr/>
        </p:nvSpPr>
        <p:spPr>
          <a:xfrm>
            <a:off x="4417874" y="3978072"/>
            <a:ext cx="1691169" cy="369332"/>
          </a:xfrm>
          <a:prstGeom prst="rect">
            <a:avLst/>
          </a:prstGeom>
          <a:noFill/>
        </p:spPr>
        <p:txBody>
          <a:bodyPr wrap="none" rtlCol="0">
            <a:spAutoFit/>
          </a:bodyPr>
          <a:lstStyle/>
          <a:p>
            <a:r>
              <a:rPr lang="fr-FR" b="1" dirty="0" err="1" smtClean="0"/>
              <a:t>Code_prerequis</a:t>
            </a:r>
            <a:endParaRPr lang="fr-FR" b="1" dirty="0"/>
          </a:p>
        </p:txBody>
      </p:sp>
      <p:graphicFrame>
        <p:nvGraphicFramePr>
          <p:cNvPr id="14" name="Tableau 13"/>
          <p:cNvGraphicFramePr>
            <a:graphicFrameLocks noGrp="1"/>
          </p:cNvGraphicFramePr>
          <p:nvPr>
            <p:extLst>
              <p:ext uri="{D42A27DB-BD31-4B8C-83A1-F6EECF244321}">
                <p14:modId xmlns:p14="http://schemas.microsoft.com/office/powerpoint/2010/main" val="2544713827"/>
              </p:ext>
            </p:extLst>
          </p:nvPr>
        </p:nvGraphicFramePr>
        <p:xfrm>
          <a:off x="7056277" y="4229591"/>
          <a:ext cx="3657061" cy="2225040"/>
        </p:xfrm>
        <a:graphic>
          <a:graphicData uri="http://schemas.openxmlformats.org/drawingml/2006/table">
            <a:tbl>
              <a:tblPr firstRow="1" bandRow="1">
                <a:tableStyleId>{69012ECD-51FC-41F1-AA8D-1B2483CD663E}</a:tableStyleId>
              </a:tblPr>
              <a:tblGrid>
                <a:gridCol w="1336231"/>
                <a:gridCol w="2320830"/>
              </a:tblGrid>
              <a:tr h="370840">
                <a:tc>
                  <a:txBody>
                    <a:bodyPr/>
                    <a:lstStyle/>
                    <a:p>
                      <a:r>
                        <a:rPr lang="fr-FR" b="1" dirty="0" err="1" smtClean="0"/>
                        <a:t>Code_cours</a:t>
                      </a:r>
                      <a:endParaRPr lang="fr-FR" dirty="0"/>
                    </a:p>
                  </a:txBody>
                  <a:tcPr/>
                </a:tc>
                <a:tc>
                  <a:txBody>
                    <a:bodyPr/>
                    <a:lstStyle/>
                    <a:p>
                      <a:r>
                        <a:rPr lang="fr-FR" b="1" dirty="0" err="1" smtClean="0"/>
                        <a:t>Code_prerequis</a:t>
                      </a:r>
                      <a:endParaRPr lang="fr-FR" dirty="0"/>
                    </a:p>
                  </a:txBody>
                  <a:tcPr/>
                </a:tc>
              </a:tr>
              <a:tr h="370840">
                <a:tc>
                  <a:txBody>
                    <a:bodyPr/>
                    <a:lstStyle/>
                    <a:p>
                      <a:r>
                        <a:rPr lang="fr-FR" dirty="0" smtClean="0"/>
                        <a:t>GE111</a:t>
                      </a:r>
                      <a:endParaRPr lang="fr-FR" dirty="0"/>
                    </a:p>
                  </a:txBody>
                  <a:tcPr/>
                </a:tc>
                <a:tc>
                  <a:txBody>
                    <a:bodyPr/>
                    <a:lstStyle/>
                    <a:p>
                      <a:r>
                        <a:rPr lang="fr-FR" dirty="0" smtClean="0"/>
                        <a:t>GE999</a:t>
                      </a:r>
                      <a:endParaRPr lang="fr-FR" dirty="0"/>
                    </a:p>
                  </a:txBody>
                  <a:tcPr/>
                </a:tc>
              </a:tr>
              <a:tr h="370840">
                <a:tc>
                  <a:txBody>
                    <a:bodyPr/>
                    <a:lstStyle/>
                    <a:p>
                      <a:r>
                        <a:rPr lang="fr-FR" dirty="0" smtClean="0"/>
                        <a:t>GE222</a:t>
                      </a:r>
                      <a:endParaRPr lang="fr-FR" dirty="0"/>
                    </a:p>
                  </a:txBody>
                  <a:tcPr/>
                </a:tc>
                <a:tc>
                  <a:txBody>
                    <a:bodyPr/>
                    <a:lstStyle/>
                    <a:p>
                      <a:r>
                        <a:rPr lang="fr-FR" dirty="0" smtClean="0"/>
                        <a:t>GE888</a:t>
                      </a:r>
                      <a:endParaRPr lang="fr-FR" dirty="0"/>
                    </a:p>
                  </a:txBody>
                  <a:tcPr/>
                </a:tc>
              </a:tr>
              <a:tr h="370840">
                <a:tc>
                  <a:txBody>
                    <a:bodyPr/>
                    <a:lstStyle/>
                    <a:p>
                      <a:r>
                        <a:rPr lang="fr-FR" b="1" dirty="0" smtClean="0">
                          <a:solidFill>
                            <a:schemeClr val="accent2"/>
                          </a:solidFill>
                        </a:rPr>
                        <a:t>GE666</a:t>
                      </a:r>
                      <a:endParaRPr lang="fr-FR" b="1" dirty="0">
                        <a:solidFill>
                          <a:schemeClr val="accent2"/>
                        </a:solidFill>
                      </a:endParaRPr>
                    </a:p>
                  </a:txBody>
                  <a:tcPr/>
                </a:tc>
                <a:tc>
                  <a:txBody>
                    <a:bodyPr/>
                    <a:lstStyle/>
                    <a:p>
                      <a:r>
                        <a:rPr lang="fr-FR" b="1" dirty="0" smtClean="0">
                          <a:solidFill>
                            <a:schemeClr val="accent2"/>
                          </a:solidFill>
                        </a:rPr>
                        <a:t>GE222 , IM890, FI565</a:t>
                      </a:r>
                      <a:endParaRPr lang="fr-FR" b="1" dirty="0">
                        <a:solidFill>
                          <a:schemeClr val="accent2"/>
                        </a:solidFill>
                      </a:endParaRPr>
                    </a:p>
                  </a:txBody>
                  <a:tcPr/>
                </a:tc>
              </a:tr>
              <a:tr h="370840">
                <a:tc>
                  <a:txBody>
                    <a:bodyPr/>
                    <a:lstStyle/>
                    <a:p>
                      <a:r>
                        <a:rPr lang="fr-FR" dirty="0" smtClean="0"/>
                        <a:t>…….</a:t>
                      </a:r>
                      <a:endParaRPr lang="fr-FR" dirty="0"/>
                    </a:p>
                  </a:txBody>
                  <a:tcPr/>
                </a:tc>
                <a:tc>
                  <a:txBody>
                    <a:bodyPr/>
                    <a:lstStyle/>
                    <a:p>
                      <a:r>
                        <a:rPr lang="fr-FR" dirty="0" smtClean="0"/>
                        <a:t>…….</a:t>
                      </a:r>
                      <a:endParaRPr lang="fr-FR" b="1" dirty="0">
                        <a:solidFill>
                          <a:schemeClr val="accent2"/>
                        </a:solidFill>
                      </a:endParaRPr>
                    </a:p>
                  </a:txBody>
                  <a:tcPr/>
                </a:tc>
              </a:tr>
              <a:tr h="370840">
                <a:tc>
                  <a:txBody>
                    <a:bodyPr/>
                    <a:lstStyle/>
                    <a:p>
                      <a:r>
                        <a:rPr lang="fr-FR" dirty="0" smtClean="0"/>
                        <a:t>GE777</a:t>
                      </a:r>
                      <a:endParaRPr lang="fr-FR" dirty="0"/>
                    </a:p>
                  </a:txBody>
                  <a:tcPr/>
                </a:tc>
                <a:tc>
                  <a:txBody>
                    <a:bodyPr/>
                    <a:lstStyle/>
                    <a:p>
                      <a:r>
                        <a:rPr lang="fr-FR" dirty="0" smtClean="0"/>
                        <a:t>GE444</a:t>
                      </a:r>
                      <a:endParaRPr lang="fr-FR" b="1" dirty="0">
                        <a:solidFill>
                          <a:schemeClr val="accent2"/>
                        </a:solidFill>
                      </a:endParaRPr>
                    </a:p>
                  </a:txBody>
                  <a:tcPr/>
                </a:tc>
              </a:tr>
            </a:tbl>
          </a:graphicData>
        </a:graphic>
      </p:graphicFrame>
      <p:cxnSp>
        <p:nvCxnSpPr>
          <p:cNvPr id="18" name="Connecteur droit 17"/>
          <p:cNvCxnSpPr/>
          <p:nvPr/>
        </p:nvCxnSpPr>
        <p:spPr>
          <a:xfrm flipV="1">
            <a:off x="2037658" y="4616430"/>
            <a:ext cx="2772165" cy="165547"/>
          </a:xfrm>
          <a:prstGeom prst="line">
            <a:avLst/>
          </a:prstGeom>
        </p:spPr>
        <p:style>
          <a:lnRef idx="1">
            <a:schemeClr val="dk1"/>
          </a:lnRef>
          <a:fillRef idx="0">
            <a:schemeClr val="dk1"/>
          </a:fillRef>
          <a:effectRef idx="0">
            <a:schemeClr val="dk1"/>
          </a:effectRef>
          <a:fontRef idx="minor">
            <a:schemeClr val="tx1"/>
          </a:fontRef>
        </p:style>
      </p:cxnSp>
      <p:cxnSp>
        <p:nvCxnSpPr>
          <p:cNvPr id="20" name="Connecteur droit 19"/>
          <p:cNvCxnSpPr/>
          <p:nvPr/>
        </p:nvCxnSpPr>
        <p:spPr>
          <a:xfrm flipV="1">
            <a:off x="2062258" y="4873136"/>
            <a:ext cx="2778256" cy="204866"/>
          </a:xfrm>
          <a:prstGeom prst="line">
            <a:avLst/>
          </a:prstGeom>
        </p:spPr>
        <p:style>
          <a:lnRef idx="1">
            <a:schemeClr val="dk1"/>
          </a:lnRef>
          <a:fillRef idx="0">
            <a:schemeClr val="dk1"/>
          </a:fillRef>
          <a:effectRef idx="0">
            <a:schemeClr val="dk1"/>
          </a:effectRef>
          <a:fontRef idx="minor">
            <a:schemeClr val="tx1"/>
          </a:fontRef>
        </p:style>
      </p:cxnSp>
      <p:cxnSp>
        <p:nvCxnSpPr>
          <p:cNvPr id="21" name="Connecteur droit 20"/>
          <p:cNvCxnSpPr/>
          <p:nvPr/>
        </p:nvCxnSpPr>
        <p:spPr>
          <a:xfrm>
            <a:off x="1989687" y="6138953"/>
            <a:ext cx="2820136" cy="315678"/>
          </a:xfrm>
          <a:prstGeom prst="line">
            <a:avLst/>
          </a:prstGeom>
        </p:spPr>
        <p:style>
          <a:lnRef idx="1">
            <a:schemeClr val="dk1"/>
          </a:lnRef>
          <a:fillRef idx="0">
            <a:schemeClr val="dk1"/>
          </a:fillRef>
          <a:effectRef idx="0">
            <a:schemeClr val="dk1"/>
          </a:effectRef>
          <a:fontRef idx="minor">
            <a:schemeClr val="tx1"/>
          </a:fontRef>
        </p:style>
      </p:cxnSp>
      <p:sp>
        <p:nvSpPr>
          <p:cNvPr id="34" name="Rectangle 1"/>
          <p:cNvSpPr>
            <a:spLocks noGrp="1" noChangeArrowheads="1"/>
          </p:cNvSpPr>
          <p:nvPr>
            <p:ph type="title"/>
          </p:nvPr>
        </p:nvSpPr>
        <p:spPr>
          <a:xfrm>
            <a:off x="6524277" y="765067"/>
            <a:ext cx="3303500" cy="465135"/>
          </a:xfrm>
          <a:solidFill>
            <a:srgbClr val="E6E6FF"/>
          </a:solidFill>
          <a:ln w="91440">
            <a:solidFill>
              <a:srgbClr val="9966CC"/>
            </a:solidFill>
          </a:ln>
        </p:spPr>
        <p:txBody>
          <a:bodyPr vert="horz" lIns="0" tIns="0" rIns="0" bIns="0" rtlCol="0" anchor="ctr">
            <a:normAutofit/>
          </a:body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400" b="1" dirty="0">
                <a:solidFill>
                  <a:srgbClr val="FF0000"/>
                </a:solidFill>
              </a:rPr>
              <a:t>RELATION NORMALE</a:t>
            </a:r>
          </a:p>
        </p:txBody>
      </p:sp>
      <p:sp>
        <p:nvSpPr>
          <p:cNvPr id="3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4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4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4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4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4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4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4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4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48" name="Rectangle 4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49" name="ZoneTexte 48"/>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50" name="Espace réservé du texte 2"/>
          <p:cNvSpPr txBox="1">
            <a:spLocks/>
          </p:cNvSpPr>
          <p:nvPr/>
        </p:nvSpPr>
        <p:spPr>
          <a:xfrm>
            <a:off x="0" y="1251022"/>
            <a:ext cx="1567543" cy="4672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b="1" dirty="0" smtClean="0">
                <a:solidFill>
                  <a:srgbClr val="FF0000"/>
                </a:solidFill>
                <a:latin typeface="+mj-lt"/>
                <a:ea typeface="+mj-ea"/>
                <a:cs typeface="+mj-cs"/>
              </a:rPr>
              <a:t>Exemple :</a:t>
            </a:r>
            <a:endParaRPr lang="fr-FR" sz="2000" b="1" dirty="0">
              <a:solidFill>
                <a:srgbClr val="FF0000"/>
              </a:solidFill>
              <a:latin typeface="+mj-lt"/>
              <a:ea typeface="+mj-ea"/>
              <a:cs typeface="+mj-cs"/>
            </a:endParaRPr>
          </a:p>
        </p:txBody>
      </p:sp>
      <p:sp>
        <p:nvSpPr>
          <p:cNvPr id="52" name="Rectangle 1"/>
          <p:cNvSpPr txBox="1">
            <a:spLocks noChangeArrowheads="1"/>
          </p:cNvSpPr>
          <p:nvPr/>
        </p:nvSpPr>
        <p:spPr>
          <a:xfrm>
            <a:off x="3045775" y="1241094"/>
            <a:ext cx="5089871" cy="615553"/>
          </a:xfrm>
          <a:prstGeom prst="rect">
            <a:avLst/>
          </a:prstGeom>
          <a:noFill/>
          <a:ln/>
        </p:spPr>
        <p:txBody>
          <a:bodyPr vert="horz" lIns="0" tIns="0" rIns="0" bIns="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800" b="1" dirty="0" smtClean="0"/>
              <a:t>Relation  non </a:t>
            </a:r>
            <a:r>
              <a:rPr lang="en-GB" sz="2800" b="1" dirty="0" err="1" smtClean="0"/>
              <a:t>normale</a:t>
            </a:r>
            <a:r>
              <a:rPr lang="en-GB" sz="2800" b="1" dirty="0" smtClean="0"/>
              <a:t> (bon </a:t>
            </a:r>
            <a:r>
              <a:rPr lang="en-GB" sz="2800" b="1" dirty="0" err="1" smtClean="0"/>
              <a:t>Normalisé</a:t>
            </a:r>
            <a:r>
              <a:rPr lang="en-GB" sz="2800" b="1" dirty="0" smtClean="0"/>
              <a:t>)</a:t>
            </a:r>
            <a:endParaRPr lang="en-GB" sz="2800" b="1" dirty="0"/>
          </a:p>
        </p:txBody>
      </p:sp>
      <p:sp>
        <p:nvSpPr>
          <p:cNvPr id="33" name="ZoneTexte 32"/>
          <p:cNvSpPr txBox="1"/>
          <p:nvPr/>
        </p:nvSpPr>
        <p:spPr>
          <a:xfrm>
            <a:off x="7402130" y="3740065"/>
            <a:ext cx="2109552" cy="369332"/>
          </a:xfrm>
          <a:prstGeom prst="rect">
            <a:avLst/>
          </a:prstGeom>
          <a:noFill/>
        </p:spPr>
        <p:txBody>
          <a:bodyPr wrap="none" rtlCol="0">
            <a:spAutoFit/>
          </a:bodyPr>
          <a:lstStyle/>
          <a:p>
            <a:r>
              <a:rPr lang="fr-FR" b="1" dirty="0" smtClean="0"/>
              <a:t>Relation </a:t>
            </a:r>
            <a:r>
              <a:rPr lang="fr-FR" b="1" dirty="0" smtClean="0">
                <a:solidFill>
                  <a:schemeClr val="accent2"/>
                </a:solidFill>
              </a:rPr>
              <a:t>PRÉALABLE</a:t>
            </a:r>
            <a:endParaRPr lang="fr-FR" b="1" dirty="0">
              <a:solidFill>
                <a:schemeClr val="accent2"/>
              </a:solidFill>
            </a:endParaRPr>
          </a:p>
        </p:txBody>
      </p:sp>
    </p:spTree>
    <p:extLst>
      <p:ext uri="{BB962C8B-B14F-4D97-AF65-F5344CB8AC3E}">
        <p14:creationId xmlns:p14="http://schemas.microsoft.com/office/powerpoint/2010/main" val="660847963"/>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236688" y="1516176"/>
            <a:ext cx="5089871" cy="615553"/>
          </a:xfrm>
          <a:noFill/>
          <a:ln/>
        </p:spPr>
        <p:txBody>
          <a:bodyPr vert="horz" lIns="0" tIns="0" rIns="0" bIns="0" rtlCol="0" anchor="ctr">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800" b="1" dirty="0" err="1" smtClean="0"/>
              <a:t>Rendre</a:t>
            </a:r>
            <a:r>
              <a:rPr lang="en-GB" sz="2800" b="1" dirty="0" smtClean="0"/>
              <a:t> la Relation </a:t>
            </a:r>
            <a:r>
              <a:rPr lang="en-GB" sz="2800" b="1" dirty="0" err="1" smtClean="0"/>
              <a:t>normale</a:t>
            </a:r>
            <a:r>
              <a:rPr lang="en-GB" sz="2800" b="1" dirty="0" smtClean="0"/>
              <a:t> (</a:t>
            </a:r>
            <a:r>
              <a:rPr lang="en-GB" sz="2800" b="1" dirty="0" err="1" smtClean="0"/>
              <a:t>Normalisé</a:t>
            </a:r>
            <a:r>
              <a:rPr lang="en-GB" sz="2800" b="1" dirty="0" smtClean="0"/>
              <a:t>)</a:t>
            </a:r>
            <a:endParaRPr lang="en-GB" sz="2800" b="1" dirty="0"/>
          </a:p>
        </p:txBody>
      </p:sp>
      <p:sp>
        <p:nvSpPr>
          <p:cNvPr id="6146" name="Rectangle 2"/>
          <p:cNvSpPr>
            <a:spLocks noGrp="1" noChangeArrowheads="1"/>
          </p:cNvSpPr>
          <p:nvPr>
            <p:ph type="body" idx="4294967295"/>
          </p:nvPr>
        </p:nvSpPr>
        <p:spPr>
          <a:xfrm>
            <a:off x="110589" y="2369767"/>
            <a:ext cx="11930788" cy="616112"/>
          </a:xfrm>
          <a:prstGeom prst="rect">
            <a:avLst/>
          </a:prstGeom>
          <a:ln/>
        </p:spPr>
        <p:txBody>
          <a:bodyPr vert="horz" lIns="0" tIns="0" rIns="0" bIns="0" rtlCol="0">
            <a:normAutofit/>
          </a:bodyPr>
          <a:lstStyle/>
          <a:p>
            <a:pPr>
              <a:lnSpc>
                <a:spcPct val="150000"/>
              </a:lnSpc>
              <a:tabLst>
                <a:tab pos="892813" algn="l"/>
                <a:tab pos="1722265" algn="l"/>
                <a:tab pos="2551718" algn="l"/>
                <a:tab pos="3381170" algn="l"/>
                <a:tab pos="4210622" algn="l"/>
                <a:tab pos="5040074" algn="l"/>
                <a:tab pos="5869527" algn="l"/>
                <a:tab pos="6698979" algn="l"/>
                <a:tab pos="7223147" algn="l"/>
              </a:tabLst>
            </a:pPr>
            <a:r>
              <a:rPr lang="en-GB" sz="2000" dirty="0"/>
              <a:t>Pour que la relation </a:t>
            </a:r>
            <a:r>
              <a:rPr lang="en-GB" sz="2000" dirty="0" err="1"/>
              <a:t>soit</a:t>
            </a:r>
            <a:r>
              <a:rPr lang="en-GB" sz="2000" dirty="0"/>
              <a:t>  </a:t>
            </a:r>
            <a:r>
              <a:rPr lang="en-GB" sz="2000" b="1" dirty="0" err="1"/>
              <a:t>normale</a:t>
            </a:r>
            <a:r>
              <a:rPr lang="en-GB" sz="2000" dirty="0"/>
              <a:t>, </a:t>
            </a:r>
            <a:r>
              <a:rPr lang="en-GB" sz="2000" dirty="0" err="1"/>
              <a:t>il</a:t>
            </a:r>
            <a:r>
              <a:rPr lang="en-GB" sz="2000" dirty="0"/>
              <a:t> </a:t>
            </a:r>
            <a:r>
              <a:rPr lang="en-GB" sz="2000" dirty="0" err="1"/>
              <a:t>faudrait</a:t>
            </a:r>
            <a:r>
              <a:rPr lang="en-GB" sz="2000" dirty="0"/>
              <a:t> </a:t>
            </a:r>
            <a:r>
              <a:rPr lang="en-GB" sz="2000" dirty="0" err="1"/>
              <a:t>avoir</a:t>
            </a:r>
            <a:r>
              <a:rPr lang="en-GB" sz="2000" dirty="0"/>
              <a:t> un </a:t>
            </a:r>
            <a:r>
              <a:rPr lang="en-GB" sz="2000" b="1" dirty="0"/>
              <a:t>n-</a:t>
            </a:r>
            <a:r>
              <a:rPr lang="en-GB" sz="2000" b="1" dirty="0" err="1"/>
              <a:t>tuplet</a:t>
            </a:r>
            <a:r>
              <a:rPr lang="en-GB" sz="2000" b="1" dirty="0"/>
              <a:t> (t) </a:t>
            </a:r>
            <a:r>
              <a:rPr lang="en-GB" sz="2000" dirty="0"/>
              <a:t>pour </a:t>
            </a:r>
            <a:r>
              <a:rPr lang="en-GB" sz="2000" dirty="0" err="1"/>
              <a:t>chaque</a:t>
            </a:r>
            <a:r>
              <a:rPr lang="en-GB" sz="2000" dirty="0"/>
              <a:t> </a:t>
            </a:r>
            <a:r>
              <a:rPr lang="en-GB" sz="2000" dirty="0" err="1"/>
              <a:t>valeur</a:t>
            </a:r>
            <a:r>
              <a:rPr lang="en-GB" sz="2000" dirty="0"/>
              <a:t> de </a:t>
            </a:r>
            <a:r>
              <a:rPr lang="fr-FR" sz="2000" b="1" dirty="0">
                <a:ln>
                  <a:solidFill>
                    <a:srgbClr val="C00000"/>
                  </a:solidFill>
                </a:ln>
                <a:solidFill>
                  <a:schemeClr val="accent2"/>
                </a:solidFill>
              </a:rPr>
              <a:t>GE222 </a:t>
            </a:r>
            <a:r>
              <a:rPr lang="en-GB" sz="2000" dirty="0" smtClean="0"/>
              <a:t>, </a:t>
            </a:r>
            <a:r>
              <a:rPr lang="fr-FR" sz="2000" b="1" dirty="0" smtClean="0">
                <a:ln>
                  <a:solidFill>
                    <a:srgbClr val="C00000"/>
                  </a:solidFill>
                </a:ln>
                <a:solidFill>
                  <a:schemeClr val="accent2"/>
                </a:solidFill>
              </a:rPr>
              <a:t>IM890</a:t>
            </a:r>
            <a:r>
              <a:rPr lang="en-GB" sz="2000" dirty="0"/>
              <a:t> </a:t>
            </a:r>
            <a:r>
              <a:rPr lang="en-GB" sz="2000" dirty="0" smtClean="0"/>
              <a:t>et </a:t>
            </a:r>
            <a:r>
              <a:rPr lang="fr-FR" sz="2000" b="1" dirty="0">
                <a:ln>
                  <a:solidFill>
                    <a:srgbClr val="C00000"/>
                  </a:solidFill>
                </a:ln>
                <a:solidFill>
                  <a:schemeClr val="accent2"/>
                </a:solidFill>
              </a:rPr>
              <a:t>FI565</a:t>
            </a:r>
            <a:r>
              <a:rPr lang="en-GB" sz="2000" dirty="0" smtClean="0"/>
              <a:t>.</a:t>
            </a:r>
            <a:endParaRPr lang="en-GB" sz="2000" dirty="0"/>
          </a:p>
        </p:txBody>
      </p:sp>
      <p:sp>
        <p:nvSpPr>
          <p:cNvPr id="5" name="Ellipse 4"/>
          <p:cNvSpPr/>
          <p:nvPr/>
        </p:nvSpPr>
        <p:spPr>
          <a:xfrm>
            <a:off x="4169231" y="4126069"/>
            <a:ext cx="1625600" cy="2278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GE999</a:t>
            </a:r>
          </a:p>
          <a:p>
            <a:pPr algn="ctr"/>
            <a:r>
              <a:rPr lang="fr-FR" dirty="0" smtClean="0"/>
              <a:t>GE888</a:t>
            </a:r>
          </a:p>
          <a:p>
            <a:pPr algn="ctr"/>
            <a:r>
              <a:rPr lang="fr-FR" dirty="0"/>
              <a:t>GE222</a:t>
            </a:r>
            <a:endParaRPr lang="fr-FR" dirty="0" smtClean="0"/>
          </a:p>
          <a:p>
            <a:pPr algn="ctr"/>
            <a:r>
              <a:rPr lang="fr-FR" dirty="0"/>
              <a:t>I</a:t>
            </a:r>
            <a:r>
              <a:rPr lang="fr-FR" dirty="0" smtClean="0"/>
              <a:t>M890</a:t>
            </a:r>
          </a:p>
          <a:p>
            <a:pPr algn="ctr"/>
            <a:r>
              <a:rPr lang="fr-FR" dirty="0" smtClean="0"/>
              <a:t>..</a:t>
            </a:r>
          </a:p>
          <a:p>
            <a:pPr algn="ctr"/>
            <a:r>
              <a:rPr lang="fr-FR" dirty="0" smtClean="0"/>
              <a:t>..</a:t>
            </a:r>
          </a:p>
          <a:p>
            <a:pPr algn="ctr"/>
            <a:r>
              <a:rPr lang="fr-FR" dirty="0" smtClean="0"/>
              <a:t>FI565</a:t>
            </a:r>
          </a:p>
          <a:p>
            <a:pPr algn="ctr"/>
            <a:r>
              <a:rPr lang="fr-FR" dirty="0" smtClean="0"/>
              <a:t>GE444</a:t>
            </a:r>
            <a:endParaRPr lang="fr-FR" dirty="0"/>
          </a:p>
        </p:txBody>
      </p:sp>
      <p:sp>
        <p:nvSpPr>
          <p:cNvPr id="6" name="Ellipse 5"/>
          <p:cNvSpPr/>
          <p:nvPr/>
        </p:nvSpPr>
        <p:spPr>
          <a:xfrm>
            <a:off x="678762" y="4126069"/>
            <a:ext cx="1625600" cy="2278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GE111</a:t>
            </a:r>
          </a:p>
          <a:p>
            <a:pPr algn="ctr"/>
            <a:r>
              <a:rPr lang="fr-FR" dirty="0" smtClean="0"/>
              <a:t>GE222</a:t>
            </a:r>
          </a:p>
          <a:p>
            <a:pPr algn="ctr"/>
            <a:r>
              <a:rPr lang="fr-FR" dirty="0" smtClean="0"/>
              <a:t>GE666</a:t>
            </a:r>
          </a:p>
          <a:p>
            <a:pPr algn="ctr"/>
            <a:r>
              <a:rPr lang="fr-FR" dirty="0"/>
              <a:t>GE666</a:t>
            </a:r>
          </a:p>
          <a:p>
            <a:pPr algn="ctr"/>
            <a:r>
              <a:rPr lang="fr-FR" dirty="0" smtClean="0"/>
              <a:t>GE666</a:t>
            </a:r>
          </a:p>
          <a:p>
            <a:pPr algn="ctr"/>
            <a:r>
              <a:rPr lang="fr-FR" dirty="0" smtClean="0"/>
              <a:t>..</a:t>
            </a:r>
          </a:p>
          <a:p>
            <a:pPr algn="ctr"/>
            <a:r>
              <a:rPr lang="fr-FR" dirty="0" smtClean="0"/>
              <a:t>..</a:t>
            </a:r>
          </a:p>
          <a:p>
            <a:pPr algn="ctr"/>
            <a:r>
              <a:rPr lang="fr-FR" dirty="0" smtClean="0"/>
              <a:t>GE777</a:t>
            </a:r>
            <a:endParaRPr lang="fr-FR" dirty="0"/>
          </a:p>
        </p:txBody>
      </p:sp>
      <p:cxnSp>
        <p:nvCxnSpPr>
          <p:cNvPr id="7" name="Connecteur droit 6"/>
          <p:cNvCxnSpPr/>
          <p:nvPr/>
        </p:nvCxnSpPr>
        <p:spPr>
          <a:xfrm flipV="1">
            <a:off x="1826729" y="4755285"/>
            <a:ext cx="2853299" cy="165397"/>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8" name="Connecteur droit 7"/>
          <p:cNvCxnSpPr/>
          <p:nvPr/>
        </p:nvCxnSpPr>
        <p:spPr>
          <a:xfrm flipV="1">
            <a:off x="1844547" y="5113616"/>
            <a:ext cx="2820136" cy="48134"/>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9" name="Connecteur droit 8"/>
          <p:cNvCxnSpPr/>
          <p:nvPr/>
        </p:nvCxnSpPr>
        <p:spPr>
          <a:xfrm>
            <a:off x="1844547" y="5457373"/>
            <a:ext cx="2820136" cy="489898"/>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377374" y="3766454"/>
            <a:ext cx="5718629" cy="28375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68747" y="3283895"/>
            <a:ext cx="3337452" cy="369332"/>
          </a:xfrm>
          <a:prstGeom prst="rect">
            <a:avLst/>
          </a:prstGeom>
          <a:noFill/>
        </p:spPr>
        <p:txBody>
          <a:bodyPr wrap="none" rtlCol="0">
            <a:spAutoFit/>
          </a:bodyPr>
          <a:lstStyle/>
          <a:p>
            <a:r>
              <a:rPr lang="fr-FR" b="1" dirty="0" smtClean="0"/>
              <a:t>Relation </a:t>
            </a:r>
            <a:r>
              <a:rPr lang="fr-FR" b="1" dirty="0" smtClean="0">
                <a:solidFill>
                  <a:schemeClr val="accent2"/>
                </a:solidFill>
              </a:rPr>
              <a:t>PRÉALABLE  (Normalisé)</a:t>
            </a:r>
            <a:endParaRPr lang="fr-FR" b="1" dirty="0">
              <a:solidFill>
                <a:schemeClr val="accent2"/>
              </a:solidFill>
            </a:endParaRPr>
          </a:p>
        </p:txBody>
      </p:sp>
      <p:sp>
        <p:nvSpPr>
          <p:cNvPr id="12" name="ZoneTexte 11"/>
          <p:cNvSpPr txBox="1"/>
          <p:nvPr/>
        </p:nvSpPr>
        <p:spPr>
          <a:xfrm>
            <a:off x="760590" y="3722129"/>
            <a:ext cx="1296381" cy="369332"/>
          </a:xfrm>
          <a:prstGeom prst="rect">
            <a:avLst/>
          </a:prstGeom>
          <a:noFill/>
        </p:spPr>
        <p:txBody>
          <a:bodyPr wrap="none" rtlCol="0">
            <a:spAutoFit/>
          </a:bodyPr>
          <a:lstStyle/>
          <a:p>
            <a:r>
              <a:rPr lang="fr-FR" b="1" dirty="0" err="1" smtClean="0"/>
              <a:t>Code_cours</a:t>
            </a:r>
            <a:endParaRPr lang="fr-FR" b="1" dirty="0"/>
          </a:p>
        </p:txBody>
      </p:sp>
      <p:sp>
        <p:nvSpPr>
          <p:cNvPr id="13" name="ZoneTexte 12"/>
          <p:cNvSpPr txBox="1"/>
          <p:nvPr/>
        </p:nvSpPr>
        <p:spPr>
          <a:xfrm>
            <a:off x="4272734" y="3745845"/>
            <a:ext cx="1691169" cy="369332"/>
          </a:xfrm>
          <a:prstGeom prst="rect">
            <a:avLst/>
          </a:prstGeom>
          <a:noFill/>
        </p:spPr>
        <p:txBody>
          <a:bodyPr wrap="none" rtlCol="0">
            <a:spAutoFit/>
          </a:bodyPr>
          <a:lstStyle/>
          <a:p>
            <a:r>
              <a:rPr lang="fr-FR" b="1" dirty="0" err="1" smtClean="0"/>
              <a:t>Code_prerequis</a:t>
            </a:r>
            <a:endParaRPr lang="fr-FR" b="1" dirty="0"/>
          </a:p>
        </p:txBody>
      </p:sp>
      <p:graphicFrame>
        <p:nvGraphicFramePr>
          <p:cNvPr id="14" name="Tableau 13"/>
          <p:cNvGraphicFramePr>
            <a:graphicFrameLocks noGrp="1"/>
          </p:cNvGraphicFramePr>
          <p:nvPr>
            <p:extLst>
              <p:ext uri="{D42A27DB-BD31-4B8C-83A1-F6EECF244321}">
                <p14:modId xmlns:p14="http://schemas.microsoft.com/office/powerpoint/2010/main" val="3360406753"/>
              </p:ext>
            </p:extLst>
          </p:nvPr>
        </p:nvGraphicFramePr>
        <p:xfrm>
          <a:off x="7334358" y="3579350"/>
          <a:ext cx="3063431" cy="2961640"/>
        </p:xfrm>
        <a:graphic>
          <a:graphicData uri="http://schemas.openxmlformats.org/drawingml/2006/table">
            <a:tbl>
              <a:tblPr firstRow="1" bandRow="1">
                <a:tableStyleId>{69012ECD-51FC-41F1-AA8D-1B2483CD663E}</a:tableStyleId>
              </a:tblPr>
              <a:tblGrid>
                <a:gridCol w="1336231"/>
                <a:gridCol w="1727200"/>
              </a:tblGrid>
              <a:tr h="354530">
                <a:tc>
                  <a:txBody>
                    <a:bodyPr/>
                    <a:lstStyle/>
                    <a:p>
                      <a:pPr algn="ctr"/>
                      <a:r>
                        <a:rPr lang="fr-FR" b="1" dirty="0" err="1" smtClean="0"/>
                        <a:t>Code_cours</a:t>
                      </a:r>
                      <a:endParaRPr lang="fr-FR" dirty="0"/>
                    </a:p>
                  </a:txBody>
                  <a:tcPr/>
                </a:tc>
                <a:tc>
                  <a:txBody>
                    <a:bodyPr/>
                    <a:lstStyle/>
                    <a:p>
                      <a:pPr algn="ctr"/>
                      <a:r>
                        <a:rPr lang="fr-FR" b="1" dirty="0" err="1" smtClean="0"/>
                        <a:t>Code_prerequis</a:t>
                      </a:r>
                      <a:endParaRPr lang="fr-FR" dirty="0"/>
                    </a:p>
                  </a:txBody>
                  <a:tcPr/>
                </a:tc>
              </a:tr>
              <a:tr h="370840">
                <a:tc>
                  <a:txBody>
                    <a:bodyPr/>
                    <a:lstStyle/>
                    <a:p>
                      <a:pPr algn="ctr"/>
                      <a:r>
                        <a:rPr lang="fr-FR" dirty="0" smtClean="0"/>
                        <a:t>GE111</a:t>
                      </a:r>
                      <a:endParaRPr lang="fr-FR" dirty="0"/>
                    </a:p>
                  </a:txBody>
                  <a:tcPr/>
                </a:tc>
                <a:tc>
                  <a:txBody>
                    <a:bodyPr/>
                    <a:lstStyle/>
                    <a:p>
                      <a:pPr algn="ctr"/>
                      <a:r>
                        <a:rPr lang="fr-FR" dirty="0" smtClean="0"/>
                        <a:t>GE999</a:t>
                      </a:r>
                      <a:endParaRPr lang="fr-FR" dirty="0"/>
                    </a:p>
                  </a:txBody>
                  <a:tcPr/>
                </a:tc>
              </a:tr>
              <a:tr h="370840">
                <a:tc>
                  <a:txBody>
                    <a:bodyPr/>
                    <a:lstStyle/>
                    <a:p>
                      <a:pPr algn="ctr"/>
                      <a:r>
                        <a:rPr lang="fr-FR" dirty="0" smtClean="0"/>
                        <a:t>GE222</a:t>
                      </a:r>
                      <a:endParaRPr lang="fr-FR" dirty="0"/>
                    </a:p>
                  </a:txBody>
                  <a:tcPr/>
                </a:tc>
                <a:tc>
                  <a:txBody>
                    <a:bodyPr/>
                    <a:lstStyle/>
                    <a:p>
                      <a:pPr algn="ctr"/>
                      <a:r>
                        <a:rPr lang="fr-FR" dirty="0" smtClean="0"/>
                        <a:t>GE888</a:t>
                      </a:r>
                      <a:endParaRPr lang="fr-FR" dirty="0"/>
                    </a:p>
                  </a:txBody>
                  <a:tcPr/>
                </a:tc>
              </a:tr>
              <a:tr h="370840">
                <a:tc>
                  <a:txBody>
                    <a:bodyPr/>
                    <a:lstStyle/>
                    <a:p>
                      <a:pPr algn="ctr"/>
                      <a:r>
                        <a:rPr lang="fr-FR" dirty="0" smtClean="0">
                          <a:ln>
                            <a:solidFill>
                              <a:srgbClr val="C00000"/>
                            </a:solidFill>
                          </a:ln>
                        </a:rPr>
                        <a:t>GE666</a:t>
                      </a:r>
                      <a:endParaRPr lang="fr-FR" dirty="0">
                        <a:ln>
                          <a:solidFill>
                            <a:srgbClr val="C00000"/>
                          </a:solidFill>
                        </a:ln>
                      </a:endParaRPr>
                    </a:p>
                  </a:txBody>
                  <a:tcPr/>
                </a:tc>
                <a:tc>
                  <a:txBody>
                    <a:bodyPr/>
                    <a:lstStyle/>
                    <a:p>
                      <a:pPr algn="ctr"/>
                      <a:r>
                        <a:rPr lang="fr-FR" b="1" dirty="0" smtClean="0">
                          <a:ln>
                            <a:solidFill>
                              <a:srgbClr val="C00000"/>
                            </a:solidFill>
                          </a:ln>
                          <a:solidFill>
                            <a:schemeClr val="accent2"/>
                          </a:solidFill>
                        </a:rPr>
                        <a:t>GE222  </a:t>
                      </a:r>
                      <a:endParaRPr lang="fr-FR" b="1" dirty="0">
                        <a:ln>
                          <a:solidFill>
                            <a:srgbClr val="C00000"/>
                          </a:solidFill>
                        </a:ln>
                        <a:solidFill>
                          <a:schemeClr val="accent2"/>
                        </a:solidFill>
                      </a:endParaRPr>
                    </a:p>
                  </a:txBody>
                  <a:tcPr/>
                </a:tc>
              </a:tr>
              <a:tr h="370840">
                <a:tc>
                  <a:txBody>
                    <a:bodyPr/>
                    <a:lstStyle/>
                    <a:p>
                      <a:pPr algn="ctr"/>
                      <a:r>
                        <a:rPr lang="fr-FR" dirty="0" smtClean="0">
                          <a:ln>
                            <a:solidFill>
                              <a:srgbClr val="C00000"/>
                            </a:solidFill>
                          </a:ln>
                        </a:rPr>
                        <a:t>GE666</a:t>
                      </a:r>
                      <a:endParaRPr lang="fr-FR" dirty="0">
                        <a:ln>
                          <a:solidFill>
                            <a:srgbClr val="C00000"/>
                          </a:solidFill>
                        </a:ln>
                      </a:endParaRPr>
                    </a:p>
                  </a:txBody>
                  <a:tcPr/>
                </a:tc>
                <a:tc>
                  <a:txBody>
                    <a:bodyPr/>
                    <a:lstStyle/>
                    <a:p>
                      <a:pPr algn="ctr"/>
                      <a:r>
                        <a:rPr lang="fr-FR" b="1" dirty="0" smtClean="0">
                          <a:ln>
                            <a:solidFill>
                              <a:srgbClr val="C00000"/>
                            </a:solidFill>
                          </a:ln>
                          <a:solidFill>
                            <a:schemeClr val="accent2"/>
                          </a:solidFill>
                        </a:rPr>
                        <a:t>IM890</a:t>
                      </a:r>
                      <a:endParaRPr lang="fr-FR" b="1" dirty="0">
                        <a:ln>
                          <a:solidFill>
                            <a:srgbClr val="C00000"/>
                          </a:solidFill>
                        </a:ln>
                        <a:solidFill>
                          <a:schemeClr val="accent2"/>
                        </a:solidFill>
                      </a:endParaRPr>
                    </a:p>
                  </a:txBody>
                  <a:tcPr/>
                </a:tc>
              </a:tr>
              <a:tr h="370840">
                <a:tc>
                  <a:txBody>
                    <a:bodyPr/>
                    <a:lstStyle/>
                    <a:p>
                      <a:pPr algn="ctr"/>
                      <a:r>
                        <a:rPr lang="fr-FR" dirty="0" smtClean="0">
                          <a:ln>
                            <a:solidFill>
                              <a:srgbClr val="C00000"/>
                            </a:solidFill>
                          </a:ln>
                        </a:rPr>
                        <a:t>GE666</a:t>
                      </a:r>
                      <a:endParaRPr lang="fr-FR" dirty="0">
                        <a:ln>
                          <a:solidFill>
                            <a:srgbClr val="C00000"/>
                          </a:solidFill>
                        </a:ln>
                      </a:endParaRPr>
                    </a:p>
                  </a:txBody>
                  <a:tcPr/>
                </a:tc>
                <a:tc>
                  <a:txBody>
                    <a:bodyPr/>
                    <a:lstStyle/>
                    <a:p>
                      <a:pPr algn="ctr"/>
                      <a:r>
                        <a:rPr lang="fr-FR" b="1" dirty="0" smtClean="0">
                          <a:ln>
                            <a:solidFill>
                              <a:srgbClr val="C00000"/>
                            </a:solidFill>
                          </a:ln>
                          <a:solidFill>
                            <a:schemeClr val="accent2"/>
                          </a:solidFill>
                        </a:rPr>
                        <a:t>FI565</a:t>
                      </a:r>
                      <a:endParaRPr lang="fr-FR" b="1" dirty="0">
                        <a:ln>
                          <a:solidFill>
                            <a:srgbClr val="C00000"/>
                          </a:solidFill>
                        </a:ln>
                        <a:solidFill>
                          <a:schemeClr val="accent2"/>
                        </a:solidFill>
                      </a:endParaRPr>
                    </a:p>
                  </a:txBody>
                  <a:tcPr/>
                </a:tc>
              </a:tr>
              <a:tr h="370840">
                <a:tc>
                  <a:txBody>
                    <a:bodyPr/>
                    <a:lstStyle/>
                    <a:p>
                      <a:pPr algn="ctr"/>
                      <a:r>
                        <a:rPr lang="fr-FR" dirty="0" smtClean="0"/>
                        <a:t>……</a:t>
                      </a:r>
                      <a:endParaRPr lang="fr-FR" dirty="0"/>
                    </a:p>
                  </a:txBody>
                  <a:tcPr/>
                </a:tc>
                <a:tc>
                  <a:txBody>
                    <a:bodyPr/>
                    <a:lstStyle/>
                    <a:p>
                      <a:pPr algn="ctr"/>
                      <a:r>
                        <a:rPr lang="fr-FR" dirty="0" smtClean="0"/>
                        <a:t>……</a:t>
                      </a:r>
                      <a:endParaRPr lang="fr-FR" b="1" dirty="0">
                        <a:solidFill>
                          <a:schemeClr val="accent2"/>
                        </a:solidFill>
                      </a:endParaRPr>
                    </a:p>
                  </a:txBody>
                  <a:tcPr/>
                </a:tc>
              </a:tr>
              <a:tr h="370840">
                <a:tc>
                  <a:txBody>
                    <a:bodyPr/>
                    <a:lstStyle/>
                    <a:p>
                      <a:pPr algn="ctr"/>
                      <a:r>
                        <a:rPr lang="fr-FR" dirty="0" smtClean="0"/>
                        <a:t>GE777</a:t>
                      </a:r>
                      <a:endParaRPr lang="fr-FR" dirty="0"/>
                    </a:p>
                  </a:txBody>
                  <a:tcPr/>
                </a:tc>
                <a:tc>
                  <a:txBody>
                    <a:bodyPr/>
                    <a:lstStyle/>
                    <a:p>
                      <a:pPr algn="ctr"/>
                      <a:r>
                        <a:rPr lang="fr-FR" dirty="0" smtClean="0"/>
                        <a:t>GE444</a:t>
                      </a:r>
                      <a:endParaRPr lang="fr-FR" b="1" dirty="0">
                        <a:solidFill>
                          <a:schemeClr val="accent2"/>
                        </a:solidFill>
                      </a:endParaRPr>
                    </a:p>
                  </a:txBody>
                  <a:tcPr/>
                </a:tc>
              </a:tr>
            </a:tbl>
          </a:graphicData>
        </a:graphic>
      </p:graphicFrame>
      <p:cxnSp>
        <p:nvCxnSpPr>
          <p:cNvPr id="15" name="Connecteur droit 14"/>
          <p:cNvCxnSpPr/>
          <p:nvPr/>
        </p:nvCxnSpPr>
        <p:spPr>
          <a:xfrm>
            <a:off x="1844547" y="4356245"/>
            <a:ext cx="2820136" cy="27959"/>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p:cNvCxnSpPr/>
          <p:nvPr/>
        </p:nvCxnSpPr>
        <p:spPr>
          <a:xfrm flipV="1">
            <a:off x="1826729" y="4539527"/>
            <a:ext cx="2868645" cy="78870"/>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6"/>
          <p:cNvCxnSpPr/>
          <p:nvPr/>
        </p:nvCxnSpPr>
        <p:spPr>
          <a:xfrm flipV="1">
            <a:off x="1844547" y="6222404"/>
            <a:ext cx="2820136" cy="3732"/>
          </a:xfrm>
          <a:prstGeom prst="line">
            <a:avLst/>
          </a:prstGeom>
        </p:spPr>
        <p:style>
          <a:lnRef idx="1">
            <a:schemeClr val="dk1"/>
          </a:lnRef>
          <a:fillRef idx="0">
            <a:schemeClr val="dk1"/>
          </a:fillRef>
          <a:effectRef idx="0">
            <a:schemeClr val="dk1"/>
          </a:effectRef>
          <a:fontRef idx="minor">
            <a:schemeClr val="tx1"/>
          </a:fontRef>
        </p:style>
      </p:cxnSp>
      <p:sp>
        <p:nvSpPr>
          <p:cNvPr id="26" name="Rectangle 1"/>
          <p:cNvSpPr txBox="1">
            <a:spLocks noChangeArrowheads="1"/>
          </p:cNvSpPr>
          <p:nvPr/>
        </p:nvSpPr>
        <p:spPr>
          <a:xfrm>
            <a:off x="6524277" y="765067"/>
            <a:ext cx="3303500" cy="465135"/>
          </a:xfrm>
          <a:prstGeom prst="rect">
            <a:avLst/>
          </a:prstGeom>
          <a:solidFill>
            <a:srgbClr val="E6E6FF"/>
          </a:solidFill>
          <a:ln w="91440">
            <a:solidFill>
              <a:srgbClr val="9966CC"/>
            </a:solid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400" b="1" smtClean="0">
                <a:solidFill>
                  <a:srgbClr val="FF0000"/>
                </a:solidFill>
              </a:rPr>
              <a:t>RELATION NORMALE</a:t>
            </a:r>
            <a:endParaRPr lang="en-GB" sz="2400" b="1" dirty="0">
              <a:solidFill>
                <a:srgbClr val="FF0000"/>
              </a:solidFill>
            </a:endParaRPr>
          </a:p>
        </p:txBody>
      </p:sp>
      <p:sp>
        <p:nvSpPr>
          <p:cNvPr id="2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9" name="Rectangle 3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40" name="ZoneTexte 3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41" name="Espace réservé du texte 2"/>
          <p:cNvSpPr txBox="1">
            <a:spLocks/>
          </p:cNvSpPr>
          <p:nvPr/>
        </p:nvSpPr>
        <p:spPr>
          <a:xfrm>
            <a:off x="0" y="1251022"/>
            <a:ext cx="4314371" cy="4672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b="1" dirty="0" smtClean="0">
                <a:solidFill>
                  <a:srgbClr val="FF0000"/>
                </a:solidFill>
                <a:latin typeface="+mj-lt"/>
                <a:ea typeface="+mj-ea"/>
                <a:cs typeface="+mj-cs"/>
              </a:rPr>
              <a:t>Exemples  suite</a:t>
            </a:r>
            <a:endParaRPr lang="fr-FR" sz="2000" b="1" dirty="0">
              <a:solidFill>
                <a:srgbClr val="FF0000"/>
              </a:solidFill>
              <a:latin typeface="+mj-lt"/>
              <a:ea typeface="+mj-ea"/>
              <a:cs typeface="+mj-cs"/>
            </a:endParaRPr>
          </a:p>
        </p:txBody>
      </p:sp>
      <p:sp>
        <p:nvSpPr>
          <p:cNvPr id="43" name="ZoneTexte 42"/>
          <p:cNvSpPr txBox="1"/>
          <p:nvPr/>
        </p:nvSpPr>
        <p:spPr>
          <a:xfrm>
            <a:off x="7197347" y="3039251"/>
            <a:ext cx="3337452" cy="369332"/>
          </a:xfrm>
          <a:prstGeom prst="rect">
            <a:avLst/>
          </a:prstGeom>
          <a:noFill/>
        </p:spPr>
        <p:txBody>
          <a:bodyPr wrap="none" rtlCol="0">
            <a:spAutoFit/>
          </a:bodyPr>
          <a:lstStyle/>
          <a:p>
            <a:r>
              <a:rPr lang="fr-FR" b="1" dirty="0" smtClean="0"/>
              <a:t>Relation </a:t>
            </a:r>
            <a:r>
              <a:rPr lang="fr-FR" b="1" dirty="0" smtClean="0">
                <a:solidFill>
                  <a:schemeClr val="accent2"/>
                </a:solidFill>
              </a:rPr>
              <a:t>PRÉALABLE  (Normalisé)</a:t>
            </a:r>
            <a:endParaRPr lang="fr-FR" b="1" dirty="0">
              <a:solidFill>
                <a:schemeClr val="accent2"/>
              </a:solidFill>
            </a:endParaRPr>
          </a:p>
        </p:txBody>
      </p:sp>
    </p:spTree>
    <p:extLst>
      <p:ext uri="{BB962C8B-B14F-4D97-AF65-F5344CB8AC3E}">
        <p14:creationId xmlns:p14="http://schemas.microsoft.com/office/powerpoint/2010/main" val="39885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204954" y="2217058"/>
            <a:ext cx="11987046" cy="3877985"/>
          </a:xfrm>
          <a:prstGeom prst="rect">
            <a:avLst/>
          </a:prstGeom>
          <a:ln/>
        </p:spPr>
        <p:txBody>
          <a:bodyPr vert="horz" lIns="0" tIns="0" rIns="0" bIns="0" rtlCol="0">
            <a:normAutofit/>
          </a:bodyPr>
          <a:lstStyle/>
          <a:p>
            <a:pPr algn="just">
              <a:lnSpc>
                <a:spcPct val="150000"/>
              </a:lnSpc>
              <a:tabLst>
                <a:tab pos="892813" algn="l"/>
                <a:tab pos="1722265" algn="l"/>
                <a:tab pos="2551718" algn="l"/>
                <a:tab pos="3381170" algn="l"/>
                <a:tab pos="4210622" algn="l"/>
                <a:tab pos="5040074" algn="l"/>
                <a:tab pos="5869527" algn="l"/>
                <a:tab pos="6698979" algn="l"/>
                <a:tab pos="7223147" algn="l"/>
              </a:tabLst>
            </a:pPr>
            <a:r>
              <a:rPr lang="en-GB" sz="2400" dirty="0"/>
              <a:t>La notion de </a:t>
            </a:r>
            <a:r>
              <a:rPr lang="en-GB" sz="2400" dirty="0" err="1"/>
              <a:t>dépendance</a:t>
            </a:r>
            <a:r>
              <a:rPr lang="en-GB" sz="2400" dirty="0"/>
              <a:t> </a:t>
            </a:r>
            <a:r>
              <a:rPr lang="en-GB" sz="2400" dirty="0" err="1"/>
              <a:t>fonctionnelle</a:t>
            </a:r>
            <a:r>
              <a:rPr lang="en-GB" sz="2400" dirty="0"/>
              <a:t> </a:t>
            </a:r>
            <a:r>
              <a:rPr lang="en-GB" sz="2400" dirty="0" err="1"/>
              <a:t>permet</a:t>
            </a:r>
            <a:r>
              <a:rPr lang="en-GB" sz="2400" dirty="0"/>
              <a:t> </a:t>
            </a:r>
            <a:r>
              <a:rPr lang="en-GB" sz="2400" dirty="0" err="1"/>
              <a:t>d'établir</a:t>
            </a:r>
            <a:r>
              <a:rPr lang="en-GB" sz="2400" dirty="0"/>
              <a:t> des liens </a:t>
            </a:r>
            <a:r>
              <a:rPr lang="en-GB" sz="2400" dirty="0" err="1"/>
              <a:t>sémantiques</a:t>
            </a:r>
            <a:r>
              <a:rPr lang="en-GB" sz="2400" dirty="0"/>
              <a:t> entre </a:t>
            </a:r>
            <a:r>
              <a:rPr lang="en-GB" sz="2400" b="1" dirty="0" err="1"/>
              <a:t>attributs</a:t>
            </a:r>
            <a:r>
              <a:rPr lang="en-GB" sz="2400" dirty="0"/>
              <a:t> </a:t>
            </a:r>
            <a:r>
              <a:rPr lang="en-GB" sz="2400" dirty="0" err="1"/>
              <a:t>ou</a:t>
            </a:r>
            <a:r>
              <a:rPr lang="en-GB" sz="2400" dirty="0"/>
              <a:t> </a:t>
            </a:r>
            <a:r>
              <a:rPr lang="en-GB" sz="2400" b="1" dirty="0" err="1"/>
              <a:t>groupe</a:t>
            </a:r>
            <a:r>
              <a:rPr lang="en-GB" sz="2400" b="1" dirty="0"/>
              <a:t> </a:t>
            </a:r>
            <a:r>
              <a:rPr lang="en-GB" sz="2400" b="1" dirty="0" err="1"/>
              <a:t>d'attributs</a:t>
            </a:r>
            <a:r>
              <a:rPr lang="en-GB" sz="2400" b="1" dirty="0"/>
              <a:t>. </a:t>
            </a:r>
          </a:p>
          <a:p>
            <a:pPr algn="just">
              <a:lnSpc>
                <a:spcPct val="150000"/>
              </a:lnSpc>
              <a:tabLst>
                <a:tab pos="892813" algn="l"/>
                <a:tab pos="1722265" algn="l"/>
                <a:tab pos="2551718" algn="l"/>
                <a:tab pos="3381170" algn="l"/>
                <a:tab pos="4210622" algn="l"/>
                <a:tab pos="5040074" algn="l"/>
                <a:tab pos="5869527" algn="l"/>
                <a:tab pos="6698979" algn="l"/>
                <a:tab pos="7223147" algn="l"/>
              </a:tabLst>
            </a:pPr>
            <a:r>
              <a:rPr lang="en-GB" sz="2400" dirty="0" err="1" smtClean="0"/>
              <a:t>Étant</a:t>
            </a:r>
            <a:r>
              <a:rPr lang="en-GB" sz="2400" dirty="0" smtClean="0"/>
              <a:t> </a:t>
            </a:r>
            <a:r>
              <a:rPr lang="en-GB" sz="2400" dirty="0" err="1"/>
              <a:t>donné</a:t>
            </a:r>
            <a:r>
              <a:rPr lang="en-GB" sz="2400" dirty="0"/>
              <a:t> </a:t>
            </a:r>
            <a:r>
              <a:rPr lang="en-GB" sz="2400" dirty="0" err="1"/>
              <a:t>une</a:t>
            </a:r>
            <a:r>
              <a:rPr lang="en-GB" sz="2400" dirty="0"/>
              <a:t> relation </a:t>
            </a:r>
            <a:r>
              <a:rPr lang="en-GB" sz="2400" b="1" dirty="0"/>
              <a:t>R</a:t>
            </a:r>
            <a:r>
              <a:rPr lang="en-GB" sz="2400" dirty="0"/>
              <a:t>, nous </a:t>
            </a:r>
            <a:r>
              <a:rPr lang="en-GB" sz="2400" dirty="0" err="1"/>
              <a:t>disons</a:t>
            </a:r>
            <a:r>
              <a:rPr lang="en-GB" sz="2400" dirty="0"/>
              <a:t> </a:t>
            </a:r>
            <a:r>
              <a:rPr lang="en-GB" sz="2400" dirty="0" err="1"/>
              <a:t>qu'il</a:t>
            </a:r>
            <a:r>
              <a:rPr lang="en-GB" sz="2400" dirty="0"/>
              <a:t> y a </a:t>
            </a:r>
            <a:r>
              <a:rPr lang="en-GB" sz="2400" dirty="0" err="1"/>
              <a:t>dépendance</a:t>
            </a:r>
            <a:r>
              <a:rPr lang="en-GB" sz="2400" dirty="0"/>
              <a:t> </a:t>
            </a:r>
            <a:r>
              <a:rPr lang="en-GB" sz="2400" dirty="0" err="1"/>
              <a:t>fonctionnelle</a:t>
            </a:r>
            <a:r>
              <a:rPr lang="en-GB" sz="2400" dirty="0"/>
              <a:t> (</a:t>
            </a:r>
            <a:r>
              <a:rPr lang="en-GB" sz="2400" b="1" dirty="0"/>
              <a:t>DF) </a:t>
            </a:r>
            <a:r>
              <a:rPr lang="en-GB" sz="2400" dirty="0"/>
              <a:t>X de </a:t>
            </a:r>
            <a:r>
              <a:rPr lang="en-GB" sz="2400" b="1" dirty="0"/>
              <a:t>R</a:t>
            </a:r>
            <a:r>
              <a:rPr lang="en-GB" sz="2400" dirty="0"/>
              <a:t> </a:t>
            </a:r>
            <a:r>
              <a:rPr lang="en-GB" sz="2400" dirty="0" err="1"/>
              <a:t>vers</a:t>
            </a:r>
            <a:r>
              <a:rPr lang="en-GB" sz="2400" dirty="0"/>
              <a:t> Y de</a:t>
            </a:r>
            <a:r>
              <a:rPr lang="en-GB" sz="2400" b="1" dirty="0"/>
              <a:t> R  </a:t>
            </a:r>
            <a:r>
              <a:rPr lang="en-GB" sz="2400" dirty="0"/>
              <a:t>(</a:t>
            </a:r>
            <a:r>
              <a:rPr lang="en-GB" sz="2400" b="1" dirty="0">
                <a:solidFill>
                  <a:srgbClr val="C00000"/>
                </a:solidFill>
              </a:rPr>
              <a:t>X-&gt;Y</a:t>
            </a:r>
            <a:r>
              <a:rPr lang="en-GB" sz="2400" dirty="0"/>
              <a:t>) </a:t>
            </a:r>
            <a:r>
              <a:rPr lang="en-GB" sz="2400" dirty="0" err="1"/>
              <a:t>si</a:t>
            </a:r>
            <a:r>
              <a:rPr lang="en-GB" sz="2400" dirty="0"/>
              <a:t> à </a:t>
            </a:r>
            <a:r>
              <a:rPr lang="en-GB" sz="2400" dirty="0" err="1"/>
              <a:t>une</a:t>
            </a:r>
            <a:r>
              <a:rPr lang="en-GB" sz="2400" dirty="0"/>
              <a:t> </a:t>
            </a:r>
            <a:r>
              <a:rPr lang="en-GB" sz="2400" dirty="0" err="1"/>
              <a:t>valeur</a:t>
            </a:r>
            <a:r>
              <a:rPr lang="en-GB" sz="2400" dirty="0"/>
              <a:t> de </a:t>
            </a:r>
            <a:r>
              <a:rPr lang="en-GB" sz="2400" b="1" dirty="0"/>
              <a:t>X</a:t>
            </a:r>
            <a:r>
              <a:rPr lang="en-GB" sz="2400" dirty="0"/>
              <a:t> </a:t>
            </a:r>
            <a:r>
              <a:rPr lang="en-GB" sz="2400" dirty="0" err="1"/>
              <a:t>est</a:t>
            </a:r>
            <a:r>
              <a:rPr lang="en-GB" sz="2400" dirty="0"/>
              <a:t> </a:t>
            </a:r>
            <a:r>
              <a:rPr lang="en-GB" sz="2400" dirty="0" err="1"/>
              <a:t>associé</a:t>
            </a:r>
            <a:r>
              <a:rPr lang="en-GB" sz="2400" dirty="0"/>
              <a:t> </a:t>
            </a:r>
            <a:r>
              <a:rPr lang="en-GB" sz="2400" b="1" dirty="0" err="1" smtClean="0">
                <a:solidFill>
                  <a:srgbClr val="C00000"/>
                </a:solidFill>
              </a:rPr>
              <a:t>une</a:t>
            </a:r>
            <a:r>
              <a:rPr lang="en-GB" sz="2400" b="1" dirty="0" smtClean="0">
                <a:solidFill>
                  <a:srgbClr val="C00000"/>
                </a:solidFill>
              </a:rPr>
              <a:t> et </a:t>
            </a:r>
            <a:r>
              <a:rPr lang="en-GB" sz="2400" b="1" dirty="0" err="1" smtClean="0">
                <a:solidFill>
                  <a:srgbClr val="C00000"/>
                </a:solidFill>
              </a:rPr>
              <a:t>une</a:t>
            </a:r>
            <a:r>
              <a:rPr lang="en-GB" sz="2400" b="1" dirty="0" smtClean="0">
                <a:solidFill>
                  <a:srgbClr val="C00000"/>
                </a:solidFill>
              </a:rPr>
              <a:t> </a:t>
            </a:r>
            <a:r>
              <a:rPr lang="en-GB" sz="2400" b="1" dirty="0" err="1" smtClean="0">
                <a:solidFill>
                  <a:srgbClr val="C00000"/>
                </a:solidFill>
              </a:rPr>
              <a:t>seule</a:t>
            </a:r>
            <a:r>
              <a:rPr lang="en-GB" sz="2400" b="1" dirty="0" smtClean="0">
                <a:solidFill>
                  <a:srgbClr val="C00000"/>
                </a:solidFill>
              </a:rPr>
              <a:t> </a:t>
            </a:r>
            <a:r>
              <a:rPr lang="en-GB" sz="2400" dirty="0" err="1" smtClean="0"/>
              <a:t>valeur</a:t>
            </a:r>
            <a:r>
              <a:rPr lang="en-GB" sz="2400" dirty="0" smtClean="0"/>
              <a:t> </a:t>
            </a:r>
            <a:r>
              <a:rPr lang="en-GB" sz="2400" dirty="0"/>
              <a:t>de </a:t>
            </a:r>
            <a:r>
              <a:rPr lang="en-GB" sz="2400" b="1" dirty="0"/>
              <a:t>Y</a:t>
            </a:r>
            <a:r>
              <a:rPr lang="en-GB" sz="2400" dirty="0"/>
              <a:t>.</a:t>
            </a:r>
          </a:p>
          <a:p>
            <a:pPr lvl="1" algn="just">
              <a:lnSpc>
                <a:spcPct val="150000"/>
              </a:lnSpc>
              <a:tabLst>
                <a:tab pos="892813" algn="l"/>
                <a:tab pos="1722265" algn="l"/>
                <a:tab pos="2551718" algn="l"/>
                <a:tab pos="3381170" algn="l"/>
                <a:tab pos="4210622" algn="l"/>
                <a:tab pos="5040074" algn="l"/>
                <a:tab pos="5869527" algn="l"/>
                <a:tab pos="6698979" algn="l"/>
                <a:tab pos="7223147" algn="l"/>
              </a:tabLst>
            </a:pPr>
            <a:r>
              <a:rPr lang="en-GB" b="1" dirty="0"/>
              <a:t>Question à se poser : </a:t>
            </a:r>
          </a:p>
          <a:p>
            <a:pPr lvl="1" algn="just">
              <a:lnSpc>
                <a:spcPct val="150000"/>
              </a:lnSpc>
              <a:tabLst>
                <a:tab pos="892813" algn="l"/>
                <a:tab pos="1722265" algn="l"/>
                <a:tab pos="2551718" algn="l"/>
                <a:tab pos="3381170" algn="l"/>
                <a:tab pos="4210622" algn="l"/>
                <a:tab pos="5040074" algn="l"/>
                <a:tab pos="5869527" algn="l"/>
                <a:tab pos="6698979" algn="l"/>
                <a:tab pos="7223147" algn="l"/>
              </a:tabLst>
            </a:pPr>
            <a:r>
              <a:rPr lang="en-GB" dirty="0" err="1"/>
              <a:t>connaissant</a:t>
            </a:r>
            <a:r>
              <a:rPr lang="en-GB" dirty="0"/>
              <a:t> la </a:t>
            </a:r>
            <a:r>
              <a:rPr lang="en-GB" dirty="0" err="1"/>
              <a:t>valeur de</a:t>
            </a:r>
            <a:r>
              <a:rPr lang="en-GB" b="1" dirty="0" err="1"/>
              <a:t> X</a:t>
            </a:r>
            <a:r>
              <a:rPr lang="en-GB" dirty="0" err="1"/>
              <a:t>, puis-je connaître la valeur de </a:t>
            </a:r>
            <a:r>
              <a:rPr lang="en-GB" b="1" dirty="0" err="1"/>
              <a:t>Y</a:t>
            </a:r>
            <a:r>
              <a:rPr lang="en-GB" dirty="0" err="1"/>
              <a:t> ?</a:t>
            </a:r>
          </a:p>
        </p:txBody>
      </p:sp>
      <p:sp>
        <p:nvSpPr>
          <p:cNvPr id="4" name="Rectangle 1"/>
          <p:cNvSpPr txBox="1">
            <a:spLocks noChangeArrowheads="1"/>
          </p:cNvSpPr>
          <p:nvPr/>
        </p:nvSpPr>
        <p:spPr>
          <a:xfrm>
            <a:off x="6524277" y="765067"/>
            <a:ext cx="3303500"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err="1" smtClean="0">
                <a:solidFill>
                  <a:srgbClr val="FF0000"/>
                </a:solidFill>
              </a:rPr>
              <a:t>Dépendance</a:t>
            </a:r>
            <a:r>
              <a:rPr lang="en-GB" sz="2000" b="1" dirty="0" smtClean="0">
                <a:solidFill>
                  <a:srgbClr val="FF0000"/>
                </a:solidFill>
              </a:rPr>
              <a:t> </a:t>
            </a:r>
            <a:r>
              <a:rPr lang="en-GB" sz="2000" b="1" dirty="0" err="1">
                <a:solidFill>
                  <a:srgbClr val="FF0000"/>
                </a:solidFill>
              </a:rPr>
              <a:t>fonctionnelle</a:t>
            </a:r>
            <a:endParaRPr lang="en-GB" sz="2000" b="1" dirty="0">
              <a:solidFill>
                <a:srgbClr val="FF0000"/>
              </a:solidFill>
            </a:endParaRPr>
          </a:p>
        </p:txBody>
      </p:sp>
      <p:sp>
        <p:nvSpPr>
          <p:cNvPr id="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3"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4"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5"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6"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7" name="Rectangle 16"/>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8" name="ZoneTexte 17"/>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19" name="Espace réservé du texte 2"/>
          <p:cNvSpPr txBox="1">
            <a:spLocks/>
          </p:cNvSpPr>
          <p:nvPr/>
        </p:nvSpPr>
        <p:spPr>
          <a:xfrm>
            <a:off x="391886" y="1570982"/>
            <a:ext cx="1770743" cy="4672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600" b="1" dirty="0" smtClean="0">
                <a:solidFill>
                  <a:srgbClr val="FF0000"/>
                </a:solidFill>
                <a:latin typeface="+mj-lt"/>
                <a:ea typeface="+mj-ea"/>
                <a:cs typeface="+mj-cs"/>
              </a:rPr>
              <a:t>Rappel </a:t>
            </a:r>
            <a:endParaRPr lang="fr-FR" sz="3600" b="1" dirty="0">
              <a:solidFill>
                <a:srgbClr val="FF0000"/>
              </a:solidFill>
              <a:latin typeface="+mj-lt"/>
              <a:ea typeface="+mj-ea"/>
              <a:cs typeface="+mj-cs"/>
            </a:endParaRPr>
          </a:p>
        </p:txBody>
      </p:sp>
    </p:spTree>
    <p:extLst>
      <p:ext uri="{BB962C8B-B14F-4D97-AF65-F5344CB8AC3E}">
        <p14:creationId xmlns:p14="http://schemas.microsoft.com/office/powerpoint/2010/main" val="336238313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391886" y="3759200"/>
            <a:ext cx="11727543" cy="2249714"/>
          </a:xfrm>
          <a:prstGeom prst="rect">
            <a:avLst/>
          </a:prstGeom>
          <a:ln/>
        </p:spPr>
        <p:txBody>
          <a:bodyPr vert="horz" lIns="0" tIns="0" rIns="0" bIns="0" rtlCol="0">
            <a:normAutofit/>
          </a:bodyPr>
          <a:lstStyle/>
          <a:p>
            <a:pPr algn="just">
              <a:lnSpc>
                <a:spcPct val="150000"/>
              </a:lnSpc>
              <a:tabLst>
                <a:tab pos="892813" algn="l"/>
                <a:tab pos="1722265" algn="l"/>
                <a:tab pos="2551718" algn="l"/>
                <a:tab pos="3381170" algn="l"/>
                <a:tab pos="4210622" algn="l"/>
                <a:tab pos="5040074" algn="l"/>
                <a:tab pos="5869527" algn="l"/>
                <a:tab pos="6698979" algn="l"/>
                <a:tab pos="7223147" algn="l"/>
              </a:tabLst>
            </a:pPr>
            <a:r>
              <a:rPr lang="en-GB" sz="2400" dirty="0"/>
              <a:t>On </a:t>
            </a:r>
            <a:r>
              <a:rPr lang="en-GB" sz="2400" dirty="0" err="1"/>
              <a:t>peut</a:t>
            </a:r>
            <a:r>
              <a:rPr lang="en-GB" sz="2400" dirty="0"/>
              <a:t> </a:t>
            </a:r>
            <a:r>
              <a:rPr lang="en-GB" sz="2400" dirty="0" err="1"/>
              <a:t>toujours</a:t>
            </a:r>
            <a:r>
              <a:rPr lang="en-GB" sz="2400" dirty="0"/>
              <a:t> </a:t>
            </a:r>
            <a:r>
              <a:rPr lang="en-GB" sz="2400" b="1" dirty="0" err="1"/>
              <a:t>décomposer</a:t>
            </a:r>
            <a:r>
              <a:rPr lang="en-GB" sz="2400" dirty="0"/>
              <a:t> </a:t>
            </a:r>
            <a:r>
              <a:rPr lang="en-GB" sz="2400" dirty="0" err="1"/>
              <a:t>une</a:t>
            </a:r>
            <a:r>
              <a:rPr lang="en-GB" sz="2400" dirty="0"/>
              <a:t> relation </a:t>
            </a:r>
            <a:r>
              <a:rPr lang="en-GB" sz="2400" dirty="0" err="1"/>
              <a:t>suivant</a:t>
            </a:r>
            <a:r>
              <a:rPr lang="en-GB" sz="2400" dirty="0"/>
              <a:t> </a:t>
            </a:r>
            <a:r>
              <a:rPr lang="en-GB" sz="2400" dirty="0" err="1"/>
              <a:t>une</a:t>
            </a:r>
            <a:r>
              <a:rPr lang="en-GB" sz="2400" dirty="0"/>
              <a:t> </a:t>
            </a:r>
            <a:r>
              <a:rPr lang="en-GB" sz="2400" dirty="0" err="1"/>
              <a:t>dépendance</a:t>
            </a:r>
            <a:r>
              <a:rPr lang="en-GB" sz="2400" dirty="0"/>
              <a:t> </a:t>
            </a:r>
            <a:r>
              <a:rPr lang="en-GB" sz="2400" dirty="0" err="1"/>
              <a:t>fonctionnelle</a:t>
            </a:r>
            <a:endParaRPr lang="en-GB" sz="2400" dirty="0"/>
          </a:p>
          <a:p>
            <a:pPr algn="just">
              <a:lnSpc>
                <a:spcPct val="150000"/>
              </a:lnSpc>
              <a:tabLst>
                <a:tab pos="892813" algn="l"/>
                <a:tab pos="1722265" algn="l"/>
                <a:tab pos="2551718" algn="l"/>
                <a:tab pos="3381170" algn="l"/>
                <a:tab pos="4210622" algn="l"/>
                <a:tab pos="5040074" algn="l"/>
                <a:tab pos="5869527" algn="l"/>
                <a:tab pos="6698979" algn="l"/>
                <a:tab pos="7223147" algn="l"/>
              </a:tabLst>
            </a:pPr>
            <a:r>
              <a:rPr lang="en-GB" sz="2400" dirty="0"/>
              <a:t>On ne </a:t>
            </a:r>
            <a:r>
              <a:rPr lang="en-GB" sz="2400" dirty="0" err="1"/>
              <a:t>peut</a:t>
            </a:r>
            <a:r>
              <a:rPr lang="en-GB" sz="2400" dirty="0"/>
              <a:t> </a:t>
            </a:r>
            <a:r>
              <a:rPr lang="en-GB" sz="2400" dirty="0" err="1"/>
              <a:t>décomposer</a:t>
            </a:r>
            <a:r>
              <a:rPr lang="en-GB" sz="2400" dirty="0"/>
              <a:t> </a:t>
            </a:r>
            <a:r>
              <a:rPr lang="en-GB" sz="2400" dirty="0" err="1"/>
              <a:t>une</a:t>
            </a:r>
            <a:r>
              <a:rPr lang="en-GB" sz="2400" dirty="0"/>
              <a:t> relation </a:t>
            </a:r>
            <a:r>
              <a:rPr lang="en-GB" sz="2400" dirty="0" err="1"/>
              <a:t>s'il</a:t>
            </a:r>
            <a:r>
              <a:rPr lang="en-GB" sz="2400" dirty="0"/>
              <a:t> </a:t>
            </a:r>
            <a:r>
              <a:rPr lang="en-GB" sz="2400" dirty="0" err="1"/>
              <a:t>n'y</a:t>
            </a:r>
            <a:r>
              <a:rPr lang="en-GB" sz="2400" dirty="0"/>
              <a:t> a pas de </a:t>
            </a:r>
            <a:r>
              <a:rPr lang="en-GB" sz="2400" b="1" dirty="0" err="1"/>
              <a:t>dépendance</a:t>
            </a:r>
            <a:r>
              <a:rPr lang="en-GB" sz="2400" b="1" dirty="0"/>
              <a:t> </a:t>
            </a:r>
            <a:r>
              <a:rPr lang="en-GB" sz="2400" b="1" dirty="0" err="1"/>
              <a:t>fonctionnelle</a:t>
            </a:r>
            <a:r>
              <a:rPr lang="en-GB" sz="2400" b="1" dirty="0"/>
              <a:t>  (DF)</a:t>
            </a:r>
          </a:p>
          <a:p>
            <a:pPr algn="just">
              <a:lnSpc>
                <a:spcPct val="150000"/>
              </a:lnSpc>
              <a:tabLst>
                <a:tab pos="892813" algn="l"/>
                <a:tab pos="1722265" algn="l"/>
                <a:tab pos="2551718" algn="l"/>
                <a:tab pos="3381170" algn="l"/>
                <a:tab pos="4210622" algn="l"/>
                <a:tab pos="5040074" algn="l"/>
                <a:tab pos="5869527" algn="l"/>
                <a:tab pos="6698979" algn="l"/>
                <a:tab pos="7223147" algn="l"/>
              </a:tabLst>
            </a:pPr>
            <a:r>
              <a:rPr lang="en-GB" sz="2400" dirty="0"/>
              <a:t>La </a:t>
            </a:r>
            <a:r>
              <a:rPr lang="en-GB" sz="2400" dirty="0" err="1"/>
              <a:t>décomposition</a:t>
            </a:r>
            <a:r>
              <a:rPr lang="en-GB" sz="2400" dirty="0"/>
              <a:t> </a:t>
            </a:r>
            <a:r>
              <a:rPr lang="en-GB" sz="2400" b="1" dirty="0" err="1" smtClean="0"/>
              <a:t>selon</a:t>
            </a:r>
            <a:r>
              <a:rPr lang="en-GB" sz="2400" dirty="0" smtClean="0"/>
              <a:t> </a:t>
            </a:r>
            <a:r>
              <a:rPr lang="en-GB" sz="2400" dirty="0" err="1" smtClean="0"/>
              <a:t>une</a:t>
            </a:r>
            <a:r>
              <a:rPr lang="en-GB" sz="2400" dirty="0" smtClean="0"/>
              <a:t> </a:t>
            </a:r>
            <a:r>
              <a:rPr lang="en-GB" sz="2400" dirty="0" err="1"/>
              <a:t>dépendance</a:t>
            </a:r>
            <a:r>
              <a:rPr lang="en-GB" sz="2400" dirty="0"/>
              <a:t> </a:t>
            </a:r>
            <a:r>
              <a:rPr lang="en-GB" sz="2400" dirty="0" err="1"/>
              <a:t>fonctionnelle</a:t>
            </a:r>
            <a:r>
              <a:rPr lang="en-GB" sz="2400" dirty="0"/>
              <a:t> </a:t>
            </a:r>
            <a:r>
              <a:rPr lang="en-GB" sz="2400" b="1" dirty="0"/>
              <a:t>ne </a:t>
            </a:r>
            <a:r>
              <a:rPr lang="en-GB" sz="2400" b="1" dirty="0" smtClean="0"/>
              <a:t>fait pas </a:t>
            </a:r>
            <a:r>
              <a:rPr lang="en-GB" sz="2400" b="1" dirty="0" err="1" smtClean="0"/>
              <a:t>perdre</a:t>
            </a:r>
            <a:r>
              <a:rPr lang="en-GB" sz="2400" b="1" dirty="0" smtClean="0"/>
              <a:t>  </a:t>
            </a:r>
            <a:r>
              <a:rPr lang="en-GB" sz="2400" b="1" dirty="0" err="1" smtClean="0"/>
              <a:t>d'information</a:t>
            </a:r>
            <a:r>
              <a:rPr lang="en-GB" sz="2400" b="1" dirty="0" smtClean="0"/>
              <a:t> </a:t>
            </a:r>
            <a:endParaRPr lang="en-GB" sz="2400" b="1" dirty="0"/>
          </a:p>
        </p:txBody>
      </p:sp>
      <p:sp>
        <p:nvSpPr>
          <p:cNvPr id="5" name="Rectangle 1"/>
          <p:cNvSpPr txBox="1">
            <a:spLocks noChangeArrowheads="1"/>
          </p:cNvSpPr>
          <p:nvPr/>
        </p:nvSpPr>
        <p:spPr>
          <a:xfrm>
            <a:off x="6524277" y="765067"/>
            <a:ext cx="3303500"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err="1" smtClean="0">
                <a:solidFill>
                  <a:srgbClr val="FF0000"/>
                </a:solidFill>
              </a:rPr>
              <a:t>Dépendance</a:t>
            </a:r>
            <a:r>
              <a:rPr lang="en-GB" sz="2000" b="1" dirty="0" smtClean="0">
                <a:solidFill>
                  <a:srgbClr val="FF0000"/>
                </a:solidFill>
              </a:rPr>
              <a:t> </a:t>
            </a:r>
            <a:r>
              <a:rPr lang="en-GB" sz="2000" b="1" dirty="0" err="1">
                <a:solidFill>
                  <a:srgbClr val="FF0000"/>
                </a:solidFill>
              </a:rPr>
              <a:t>fonctionnelle</a:t>
            </a:r>
            <a:endParaRPr lang="en-GB" sz="2000" b="1" dirty="0">
              <a:solidFill>
                <a:srgbClr val="FF0000"/>
              </a:solidFill>
            </a:endParaRPr>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 name="ZoneTexte 18"/>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20" name="Espace réservé du texte 2"/>
          <p:cNvSpPr txBox="1">
            <a:spLocks/>
          </p:cNvSpPr>
          <p:nvPr/>
        </p:nvSpPr>
        <p:spPr>
          <a:xfrm>
            <a:off x="391886" y="1570982"/>
            <a:ext cx="4339771" cy="4672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600" b="1" dirty="0" smtClean="0">
                <a:solidFill>
                  <a:srgbClr val="FF0000"/>
                </a:solidFill>
                <a:latin typeface="+mj-lt"/>
                <a:ea typeface="+mj-ea"/>
                <a:cs typeface="+mj-cs"/>
              </a:rPr>
              <a:t>Décomposition </a:t>
            </a:r>
            <a:endParaRPr lang="fr-FR" sz="3600" b="1" dirty="0">
              <a:solidFill>
                <a:srgbClr val="FF0000"/>
              </a:solidFill>
              <a:latin typeface="+mj-lt"/>
              <a:ea typeface="+mj-ea"/>
              <a:cs typeface="+mj-cs"/>
            </a:endParaRPr>
          </a:p>
        </p:txBody>
      </p:sp>
    </p:spTree>
    <p:extLst>
      <p:ext uri="{BB962C8B-B14F-4D97-AF65-F5344CB8AC3E}">
        <p14:creationId xmlns:p14="http://schemas.microsoft.com/office/powerpoint/2010/main" val="3301739643"/>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214583" y="2129972"/>
            <a:ext cx="10900228" cy="787399"/>
          </a:xfrm>
          <a:prstGeom prst="rect">
            <a:avLst/>
          </a:prstGeom>
          <a:ln/>
        </p:spPr>
        <p:txBody>
          <a:bodyPr vert="horz" lIns="0" tIns="0" rIns="0" bIns="0" rtlCol="0">
            <a:normAutofit/>
          </a:bodyPr>
          <a:lstStyle/>
          <a:p>
            <a:pPr>
              <a:tabLst>
                <a:tab pos="892813" algn="l"/>
                <a:tab pos="1722265" algn="l"/>
                <a:tab pos="2551718" algn="l"/>
                <a:tab pos="3381170" algn="l"/>
                <a:tab pos="4210622" algn="l"/>
                <a:tab pos="5040074" algn="l"/>
                <a:tab pos="5869527" algn="l"/>
                <a:tab pos="6698979" algn="l"/>
                <a:tab pos="7223147" algn="l"/>
              </a:tabLst>
            </a:pPr>
            <a:r>
              <a:rPr lang="en-GB" sz="2000" dirty="0" err="1"/>
              <a:t>Soit</a:t>
            </a:r>
            <a:r>
              <a:rPr lang="en-GB" sz="2000" dirty="0"/>
              <a:t> le </a:t>
            </a:r>
            <a:r>
              <a:rPr lang="en-GB" sz="2000" dirty="0" err="1"/>
              <a:t>schéma</a:t>
            </a:r>
            <a:r>
              <a:rPr lang="en-GB" sz="2000" dirty="0"/>
              <a:t> </a:t>
            </a:r>
            <a:r>
              <a:rPr lang="en-GB" sz="2000" dirty="0" err="1"/>
              <a:t>relationnel</a:t>
            </a:r>
            <a:r>
              <a:rPr lang="en-GB" sz="2000" dirty="0"/>
              <a:t> </a:t>
            </a:r>
            <a:r>
              <a:rPr lang="en-GB" sz="2000" dirty="0" err="1"/>
              <a:t>suivant</a:t>
            </a:r>
            <a:r>
              <a:rPr lang="en-GB" sz="2000" dirty="0"/>
              <a:t> </a:t>
            </a:r>
            <a:r>
              <a:rPr lang="en-GB" sz="2000" dirty="0" smtClean="0"/>
              <a:t>:</a:t>
            </a:r>
            <a:r>
              <a:rPr lang="en-GB" sz="2000" b="1" dirty="0" err="1" smtClean="0"/>
              <a:t>ActivitéPréalable</a:t>
            </a:r>
            <a:r>
              <a:rPr lang="en-GB" sz="2000" b="1" dirty="0" smtClean="0"/>
              <a:t> </a:t>
            </a:r>
            <a:r>
              <a:rPr lang="en-GB" sz="2000" dirty="0"/>
              <a:t>(</a:t>
            </a:r>
            <a:r>
              <a:rPr lang="en-GB" sz="2000" b="1" dirty="0" err="1"/>
              <a:t>code_activité</a:t>
            </a:r>
            <a:r>
              <a:rPr lang="en-GB" sz="2000" b="1" dirty="0"/>
              <a:t>, </a:t>
            </a:r>
            <a:r>
              <a:rPr lang="en-GB" sz="2000" b="1" dirty="0" err="1"/>
              <a:t>code_préalable</a:t>
            </a:r>
            <a:r>
              <a:rPr lang="en-GB" sz="2000" b="1" dirty="0"/>
              <a:t>, </a:t>
            </a:r>
            <a:r>
              <a:rPr lang="en-GB" sz="2000" b="1" dirty="0" err="1" smtClean="0"/>
              <a:t>titre_préalable</a:t>
            </a:r>
            <a:r>
              <a:rPr lang="en-GB" sz="2000" b="1" dirty="0" smtClean="0"/>
              <a:t>)</a:t>
            </a:r>
            <a:endParaRPr lang="en-GB" sz="2000" dirty="0"/>
          </a:p>
          <a:p>
            <a:pPr marL="0" indent="0">
              <a:buNone/>
              <a:tabLst>
                <a:tab pos="892813" algn="l"/>
                <a:tab pos="1722265" algn="l"/>
                <a:tab pos="2551718" algn="l"/>
                <a:tab pos="3381170" algn="l"/>
                <a:tab pos="4210622" algn="l"/>
                <a:tab pos="5040074" algn="l"/>
                <a:tab pos="5869527" algn="l"/>
                <a:tab pos="6698979" algn="l"/>
                <a:tab pos="7223147" algn="l"/>
              </a:tabLst>
            </a:pPr>
            <a:r>
              <a:rPr lang="en-GB" sz="2000" dirty="0" smtClean="0"/>
              <a:t>On </a:t>
            </a:r>
            <a:r>
              <a:rPr lang="en-GB" sz="2000" dirty="0" err="1"/>
              <a:t>aurait</a:t>
            </a:r>
            <a:r>
              <a:rPr lang="en-GB" sz="2000" dirty="0"/>
              <a:t> </a:t>
            </a:r>
            <a:r>
              <a:rPr lang="en-GB" sz="2000" dirty="0" err="1"/>
              <a:t>alors</a:t>
            </a:r>
            <a:r>
              <a:rPr lang="en-GB" sz="2000" dirty="0"/>
              <a:t> les </a:t>
            </a:r>
            <a:r>
              <a:rPr lang="en-GB" sz="2000" dirty="0" err="1"/>
              <a:t>données</a:t>
            </a:r>
            <a:r>
              <a:rPr lang="en-GB" sz="2000" dirty="0"/>
              <a:t> </a:t>
            </a:r>
            <a:r>
              <a:rPr lang="en-GB" sz="2000" dirty="0" err="1"/>
              <a:t>suivantes</a:t>
            </a:r>
            <a:r>
              <a:rPr lang="en-GB" sz="2000" dirty="0"/>
              <a:t> </a:t>
            </a:r>
            <a:r>
              <a:rPr lang="en-GB" sz="2000" dirty="0" smtClean="0"/>
              <a:t>:</a:t>
            </a:r>
            <a:endParaRPr lang="en-GB" sz="2000" dirty="0"/>
          </a:p>
        </p:txBody>
      </p:sp>
      <p:sp>
        <p:nvSpPr>
          <p:cNvPr id="4" name="Rectangle 3"/>
          <p:cNvSpPr/>
          <p:nvPr/>
        </p:nvSpPr>
        <p:spPr>
          <a:xfrm>
            <a:off x="96097" y="5780559"/>
            <a:ext cx="11959771" cy="1015663"/>
          </a:xfrm>
          <a:prstGeom prst="rect">
            <a:avLst/>
          </a:prstGeom>
        </p:spPr>
        <p:txBody>
          <a:bodyPr wrap="square">
            <a:spAutoFit/>
          </a:bodyPr>
          <a:lstStyle/>
          <a:p>
            <a:pPr lvl="1" algn="just">
              <a:lnSpc>
                <a:spcPct val="150000"/>
              </a:lnSpc>
              <a:tabLst>
                <a:tab pos="892813" algn="l"/>
                <a:tab pos="1722265" algn="l"/>
                <a:tab pos="2551718" algn="l"/>
                <a:tab pos="3381170" algn="l"/>
                <a:tab pos="4210622" algn="l"/>
                <a:tab pos="5040074" algn="l"/>
                <a:tab pos="5869527" algn="l"/>
                <a:tab pos="6698979" algn="l"/>
                <a:tab pos="7223147" algn="l"/>
              </a:tabLst>
            </a:pPr>
            <a:r>
              <a:rPr lang="en-GB" sz="2000" dirty="0" err="1"/>
              <a:t>i</a:t>
            </a:r>
            <a:r>
              <a:rPr lang="en-GB" sz="2000" dirty="0" err="1" smtClean="0"/>
              <a:t>l</a:t>
            </a:r>
            <a:r>
              <a:rPr lang="en-GB" sz="2000" dirty="0" smtClean="0"/>
              <a:t> </a:t>
            </a:r>
            <a:r>
              <a:rPr lang="en-GB" sz="2000" dirty="0" err="1" smtClean="0"/>
              <a:t>ya</a:t>
            </a:r>
            <a:r>
              <a:rPr lang="en-GB" sz="2000" dirty="0" smtClean="0"/>
              <a:t>  </a:t>
            </a:r>
            <a:r>
              <a:rPr lang="en-GB" sz="2000" dirty="0"/>
              <a:t>a </a:t>
            </a:r>
            <a:r>
              <a:rPr lang="en-GB" sz="2000" dirty="0" err="1" smtClean="0"/>
              <a:t>une</a:t>
            </a:r>
            <a:r>
              <a:rPr lang="en-GB" sz="2000" dirty="0" smtClean="0"/>
              <a:t> dependence </a:t>
            </a:r>
            <a:r>
              <a:rPr lang="en-GB" sz="2000" dirty="0" err="1"/>
              <a:t>fonctionnelle</a:t>
            </a:r>
            <a:r>
              <a:rPr lang="en-GB" sz="2000" dirty="0"/>
              <a:t> entre </a:t>
            </a:r>
            <a:r>
              <a:rPr lang="en-GB" sz="2000" dirty="0" err="1"/>
              <a:t>l'attribut</a:t>
            </a:r>
            <a:r>
              <a:rPr lang="en-GB" sz="2000" dirty="0"/>
              <a:t> </a:t>
            </a:r>
            <a:r>
              <a:rPr lang="en-GB" sz="2000" b="1" dirty="0" err="1"/>
              <a:t>code_préalable</a:t>
            </a:r>
            <a:r>
              <a:rPr lang="en-GB" sz="2000" dirty="0"/>
              <a:t> et </a:t>
            </a:r>
            <a:r>
              <a:rPr lang="en-GB" sz="2000" b="1" dirty="0" err="1"/>
              <a:t>titre_préalable</a:t>
            </a:r>
            <a:r>
              <a:rPr lang="en-GB" sz="2000" dirty="0"/>
              <a:t>. </a:t>
            </a:r>
            <a:r>
              <a:rPr lang="en-GB" sz="2000" dirty="0" smtClean="0"/>
              <a:t> </a:t>
            </a:r>
            <a:r>
              <a:rPr lang="en-GB" sz="2000" dirty="0" err="1" smtClean="0"/>
              <a:t>Parce</a:t>
            </a:r>
            <a:r>
              <a:rPr lang="en-GB" sz="2000" dirty="0" smtClean="0"/>
              <a:t> </a:t>
            </a:r>
            <a:r>
              <a:rPr lang="en-GB" sz="2000" dirty="0"/>
              <a:t>que </a:t>
            </a:r>
            <a:r>
              <a:rPr lang="en-GB" sz="2000" b="1" dirty="0" err="1"/>
              <a:t>titre_préalable</a:t>
            </a:r>
            <a:r>
              <a:rPr lang="en-GB" sz="2000" dirty="0"/>
              <a:t> </a:t>
            </a:r>
            <a:r>
              <a:rPr lang="en-GB" sz="2000" dirty="0" err="1"/>
              <a:t>peut</a:t>
            </a:r>
            <a:r>
              <a:rPr lang="en-GB" sz="2000" dirty="0"/>
              <a:t> </a:t>
            </a:r>
            <a:r>
              <a:rPr lang="en-GB" sz="2000" dirty="0" err="1"/>
              <a:t>être</a:t>
            </a:r>
            <a:r>
              <a:rPr lang="en-GB" sz="2000" dirty="0"/>
              <a:t> </a:t>
            </a:r>
            <a:r>
              <a:rPr lang="en-GB" sz="2000" dirty="0" err="1"/>
              <a:t>représenté</a:t>
            </a:r>
            <a:r>
              <a:rPr lang="en-GB" sz="2000" dirty="0"/>
              <a:t> par </a:t>
            </a:r>
            <a:r>
              <a:rPr lang="en-GB" sz="2000" b="1" dirty="0" err="1"/>
              <a:t>code_préalable</a:t>
            </a:r>
            <a:r>
              <a:rPr lang="en-GB" sz="2000" dirty="0"/>
              <a:t>.	</a:t>
            </a:r>
          </a:p>
        </p:txBody>
      </p:sp>
      <p:graphicFrame>
        <p:nvGraphicFramePr>
          <p:cNvPr id="8" name="Tableau 7"/>
          <p:cNvGraphicFramePr>
            <a:graphicFrameLocks noGrp="1"/>
          </p:cNvGraphicFramePr>
          <p:nvPr>
            <p:extLst>
              <p:ext uri="{D42A27DB-BD31-4B8C-83A1-F6EECF244321}">
                <p14:modId xmlns:p14="http://schemas.microsoft.com/office/powerpoint/2010/main" val="2968005492"/>
              </p:ext>
            </p:extLst>
          </p:nvPr>
        </p:nvGraphicFramePr>
        <p:xfrm>
          <a:off x="2198263" y="3149428"/>
          <a:ext cx="5977764" cy="2639844"/>
        </p:xfrm>
        <a:graphic>
          <a:graphicData uri="http://schemas.openxmlformats.org/drawingml/2006/table">
            <a:tbl>
              <a:tblPr firstRow="1" firstCol="1" bandRow="1">
                <a:tableStyleId>{69012ECD-51FC-41F1-AA8D-1B2483CD663E}</a:tableStyleId>
              </a:tblPr>
              <a:tblGrid>
                <a:gridCol w="1405763"/>
                <a:gridCol w="1655255"/>
                <a:gridCol w="2916746"/>
              </a:tblGrid>
              <a:tr h="474051">
                <a:tc>
                  <a:txBody>
                    <a:bodyPr/>
                    <a:lstStyle/>
                    <a:p>
                      <a:pPr>
                        <a:lnSpc>
                          <a:spcPct val="107000"/>
                        </a:lnSpc>
                        <a:spcAft>
                          <a:spcPts val="0"/>
                        </a:spcAft>
                      </a:pPr>
                      <a:r>
                        <a:rPr lang="fr-FR" sz="1800" dirty="0" err="1">
                          <a:effectLst/>
                        </a:rPr>
                        <a:t>code_activité</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err="1">
                          <a:effectLst/>
                        </a:rPr>
                        <a:t>code_préalable</a:t>
                      </a:r>
                      <a:r>
                        <a:rPr lang="fr-FR" sz="1800" dirty="0">
                          <a:effectLst/>
                        </a:rPr>
                        <a:t>,</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a:effectLst/>
                        </a:rPr>
                        <a:t>  titre_préalable</a:t>
                      </a:r>
                      <a:endParaRPr lang="fr-FR" sz="18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GEI465</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a:effectLst/>
                        </a:rPr>
                        <a:t>GEI448</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a:effectLst/>
                        </a:rPr>
                        <a:t>Système d'exploitation</a:t>
                      </a:r>
                      <a:endParaRPr lang="fr-FR" sz="18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GEI442</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a:effectLst/>
                        </a:rPr>
                        <a:t>GEI441</a:t>
                      </a:r>
                      <a:endParaRPr lang="fr-FR" sz="18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a:effectLst/>
                        </a:rPr>
                        <a:t>Conception de logiciels</a:t>
                      </a:r>
                      <a:endParaRPr lang="fr-FR" sz="18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GEI448</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a:effectLst/>
                        </a:rPr>
                        <a:t>GEI430</a:t>
                      </a:r>
                      <a:endParaRPr lang="fr-FR" sz="18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a:effectLst/>
                        </a:rPr>
                        <a:t>Architecture des Ordi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GEI448</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a:effectLst/>
                        </a:rPr>
                        <a:t>GEI442</a:t>
                      </a:r>
                      <a:endParaRPr lang="fr-FR" sz="18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a:effectLst/>
                        </a:rPr>
                        <a:t>Structure de données</a:t>
                      </a:r>
                      <a:endParaRPr lang="fr-FR" sz="18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GEI448</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a:effectLst/>
                        </a:rPr>
                        <a:t>GEI446 </a:t>
                      </a:r>
                      <a:endParaRPr lang="fr-FR" sz="18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a:effectLst/>
                        </a:rPr>
                        <a:t> Programmation des systèmes</a:t>
                      </a:r>
                      <a:endParaRPr lang="fr-FR" sz="18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GEI450</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a:effectLst/>
                        </a:rPr>
                        <a:t>GEI441 </a:t>
                      </a:r>
                      <a:endParaRPr lang="fr-FR" sz="18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a:effectLst/>
                        </a:rPr>
                        <a:t>Conception de logiciels</a:t>
                      </a:r>
                      <a:endParaRPr lang="fr-FR" sz="18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GEI457</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a:effectLst/>
                        </a:rPr>
                        <a:t>GEI442</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a:effectLst/>
                        </a:rPr>
                        <a:t>Structure de données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Rectangle 1"/>
          <p:cNvSpPr txBox="1">
            <a:spLocks noChangeArrowheads="1"/>
          </p:cNvSpPr>
          <p:nvPr/>
        </p:nvSpPr>
        <p:spPr>
          <a:xfrm>
            <a:off x="6524277" y="765067"/>
            <a:ext cx="3303500"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err="1" smtClean="0">
                <a:solidFill>
                  <a:srgbClr val="FF0000"/>
                </a:solidFill>
              </a:rPr>
              <a:t>Dépendance</a:t>
            </a:r>
            <a:r>
              <a:rPr lang="en-GB" sz="2000" b="1" dirty="0" smtClean="0">
                <a:solidFill>
                  <a:srgbClr val="FF0000"/>
                </a:solidFill>
              </a:rPr>
              <a:t> </a:t>
            </a:r>
            <a:r>
              <a:rPr lang="en-GB" sz="2000" b="1" dirty="0" err="1">
                <a:solidFill>
                  <a:srgbClr val="FF0000"/>
                </a:solidFill>
              </a:rPr>
              <a:t>fonctionnelle</a:t>
            </a:r>
            <a:endParaRPr lang="en-GB" sz="2000" b="1" dirty="0">
              <a:solidFill>
                <a:srgbClr val="FF0000"/>
              </a:solidFil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8" name="Rectangle 2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9" name="ZoneTexte 28"/>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30" name="Espace réservé du texte 2"/>
          <p:cNvSpPr txBox="1">
            <a:spLocks/>
          </p:cNvSpPr>
          <p:nvPr/>
        </p:nvSpPr>
        <p:spPr>
          <a:xfrm>
            <a:off x="391886" y="1570982"/>
            <a:ext cx="4339771" cy="4672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600" b="1" dirty="0" smtClean="0">
                <a:solidFill>
                  <a:srgbClr val="FF0000"/>
                </a:solidFill>
                <a:latin typeface="+mj-lt"/>
                <a:ea typeface="+mj-ea"/>
                <a:cs typeface="+mj-cs"/>
              </a:rPr>
              <a:t>Exemple de DF</a:t>
            </a:r>
            <a:endParaRPr lang="fr-FR" sz="3600" b="1" dirty="0">
              <a:solidFill>
                <a:srgbClr val="FF0000"/>
              </a:solidFill>
              <a:latin typeface="+mj-lt"/>
              <a:ea typeface="+mj-ea"/>
              <a:cs typeface="+mj-cs"/>
            </a:endParaRPr>
          </a:p>
        </p:txBody>
      </p:sp>
    </p:spTree>
    <p:extLst>
      <p:ext uri="{BB962C8B-B14F-4D97-AF65-F5344CB8AC3E}">
        <p14:creationId xmlns:p14="http://schemas.microsoft.com/office/powerpoint/2010/main" val="381565542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89625" y="1953645"/>
            <a:ext cx="7783517" cy="526175"/>
          </a:xfrm>
          <a:noFill/>
          <a:ln/>
        </p:spPr>
        <p:txBody>
          <a:bodyPr vert="horz" lIns="0" tIns="0" rIns="0" bIns="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b="1" dirty="0" err="1">
                <a:solidFill>
                  <a:srgbClr val="C00000"/>
                </a:solidFill>
              </a:rPr>
              <a:t>Dépendance</a:t>
            </a:r>
            <a:r>
              <a:rPr lang="en-GB" sz="2400" b="1" dirty="0">
                <a:solidFill>
                  <a:srgbClr val="C00000"/>
                </a:solidFill>
              </a:rPr>
              <a:t> </a:t>
            </a:r>
            <a:r>
              <a:rPr lang="en-GB" sz="2400" b="1" dirty="0" err="1">
                <a:solidFill>
                  <a:srgbClr val="C00000"/>
                </a:solidFill>
              </a:rPr>
              <a:t>fonctionnelle</a:t>
            </a:r>
            <a:r>
              <a:rPr lang="en-GB" sz="2400" b="1" dirty="0">
                <a:solidFill>
                  <a:srgbClr val="C00000"/>
                </a:solidFill>
              </a:rPr>
              <a:t> </a:t>
            </a:r>
            <a:r>
              <a:rPr lang="en-GB" sz="2400" b="1" dirty="0" err="1" smtClean="0">
                <a:solidFill>
                  <a:srgbClr val="C00000"/>
                </a:solidFill>
              </a:rPr>
              <a:t>élémentaire</a:t>
            </a:r>
            <a:r>
              <a:rPr lang="en-GB" sz="2400" b="1" dirty="0" smtClean="0">
                <a:solidFill>
                  <a:srgbClr val="C00000"/>
                </a:solidFill>
              </a:rPr>
              <a:t> (Rappel)</a:t>
            </a:r>
            <a:endParaRPr lang="en-GB" sz="2400" b="1" dirty="0">
              <a:solidFill>
                <a:srgbClr val="C00000"/>
              </a:solidFill>
            </a:endParaRPr>
          </a:p>
        </p:txBody>
      </p:sp>
      <p:sp>
        <p:nvSpPr>
          <p:cNvPr id="10242" name="Rectangle 2"/>
          <p:cNvSpPr>
            <a:spLocks noGrp="1" noChangeArrowheads="1"/>
          </p:cNvSpPr>
          <p:nvPr>
            <p:ph type="body" idx="4294967295"/>
          </p:nvPr>
        </p:nvSpPr>
        <p:spPr>
          <a:xfrm>
            <a:off x="214583" y="3203263"/>
            <a:ext cx="11701646" cy="3228861"/>
          </a:xfrm>
          <a:prstGeom prst="rect">
            <a:avLst/>
          </a:prstGeom>
          <a:ln/>
        </p:spPr>
        <p:txBody>
          <a:bodyPr vert="horz" lIns="0" tIns="0" rIns="0" bIns="0" rtlCol="0">
            <a:normAutofit/>
          </a:bodyPr>
          <a:lstStyle/>
          <a:p>
            <a:pPr algn="just">
              <a:lnSpc>
                <a:spcPct val="150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err="1"/>
              <a:t>Une</a:t>
            </a:r>
            <a:r>
              <a:rPr lang="en-GB" sz="2000" dirty="0"/>
              <a:t> </a:t>
            </a:r>
            <a:r>
              <a:rPr lang="en-GB" sz="2000" dirty="0" err="1"/>
              <a:t>dépendance</a:t>
            </a:r>
            <a:r>
              <a:rPr lang="en-GB" sz="2000" dirty="0"/>
              <a:t> </a:t>
            </a:r>
            <a:r>
              <a:rPr lang="en-GB" sz="2000" dirty="0" err="1"/>
              <a:t>fonctionnelle</a:t>
            </a:r>
            <a:r>
              <a:rPr lang="en-GB" sz="2000" dirty="0"/>
              <a:t> </a:t>
            </a:r>
            <a:r>
              <a:rPr lang="en-GB" sz="2000" b="1" dirty="0"/>
              <a:t>(DF</a:t>
            </a:r>
            <a:r>
              <a:rPr lang="en-GB" sz="2000" dirty="0"/>
              <a:t>) </a:t>
            </a:r>
            <a:r>
              <a:rPr lang="en-GB" sz="2000" b="1" dirty="0"/>
              <a:t>donnée1 </a:t>
            </a:r>
            <a:r>
              <a:rPr lang="en-GB" sz="2000" dirty="0"/>
              <a:t>-&gt; </a:t>
            </a:r>
            <a:r>
              <a:rPr lang="en-GB" sz="2000" b="1" dirty="0"/>
              <a:t>donnée2</a:t>
            </a:r>
            <a:r>
              <a:rPr lang="en-GB" sz="2000" dirty="0"/>
              <a:t> </a:t>
            </a:r>
            <a:r>
              <a:rPr lang="en-GB" sz="2000" dirty="0" err="1"/>
              <a:t>est</a:t>
            </a:r>
            <a:r>
              <a:rPr lang="en-GB" sz="2000" dirty="0"/>
              <a:t> </a:t>
            </a:r>
            <a:r>
              <a:rPr lang="en-GB" sz="2000" dirty="0" err="1">
                <a:solidFill>
                  <a:srgbClr val="FF0000"/>
                </a:solidFill>
              </a:rPr>
              <a:t>élémentaire</a:t>
            </a:r>
            <a:r>
              <a:rPr lang="en-GB" sz="2000" dirty="0"/>
              <a:t>, </a:t>
            </a:r>
            <a:r>
              <a:rPr lang="en-GB" sz="2000" dirty="0" err="1"/>
              <a:t>s'il</a:t>
            </a:r>
            <a:r>
              <a:rPr lang="en-GB" sz="2000" dirty="0"/>
              <a:t> </a:t>
            </a:r>
            <a:r>
              <a:rPr lang="en-GB" sz="2000" dirty="0" err="1"/>
              <a:t>n'existe</a:t>
            </a:r>
            <a:r>
              <a:rPr lang="en-GB" sz="2000" dirty="0"/>
              <a:t> pas </a:t>
            </a:r>
            <a:r>
              <a:rPr lang="en-GB" sz="2000" dirty="0" err="1"/>
              <a:t>une</a:t>
            </a:r>
            <a:r>
              <a:rPr lang="en-GB" sz="2000" dirty="0"/>
              <a:t> </a:t>
            </a:r>
            <a:r>
              <a:rPr lang="en-GB" sz="2000" b="1" dirty="0"/>
              <a:t>donnée3</a:t>
            </a:r>
            <a:r>
              <a:rPr lang="en-GB" sz="2000" dirty="0"/>
              <a:t>, </a:t>
            </a:r>
            <a:r>
              <a:rPr lang="en-GB" sz="2000" dirty="0" err="1"/>
              <a:t>incluse</a:t>
            </a:r>
            <a:r>
              <a:rPr lang="en-GB" sz="2000" dirty="0"/>
              <a:t> </a:t>
            </a:r>
            <a:r>
              <a:rPr lang="en-GB" sz="2000" dirty="0" err="1"/>
              <a:t>dans</a:t>
            </a:r>
            <a:r>
              <a:rPr lang="en-GB" sz="2000" dirty="0"/>
              <a:t> </a:t>
            </a:r>
            <a:r>
              <a:rPr lang="en-GB" sz="2000" b="1" dirty="0"/>
              <a:t>donnée1</a:t>
            </a:r>
            <a:r>
              <a:rPr lang="en-GB" sz="2000" dirty="0"/>
              <a:t>, qui assure </a:t>
            </a:r>
            <a:r>
              <a:rPr lang="en-GB" sz="2000" dirty="0" err="1"/>
              <a:t>elle-même</a:t>
            </a:r>
            <a:r>
              <a:rPr lang="en-GB" sz="2000" dirty="0"/>
              <a:t> </a:t>
            </a:r>
            <a:r>
              <a:rPr lang="en-GB" sz="2000" dirty="0" err="1"/>
              <a:t>une</a:t>
            </a:r>
            <a:r>
              <a:rPr lang="en-GB" sz="2000" dirty="0"/>
              <a:t> </a:t>
            </a:r>
            <a:r>
              <a:rPr lang="en-GB" sz="2000" b="1" dirty="0"/>
              <a:t>DF</a:t>
            </a:r>
            <a:r>
              <a:rPr lang="en-GB" sz="2000" dirty="0"/>
              <a:t> </a:t>
            </a:r>
            <a:r>
              <a:rPr lang="en-GB" sz="2000" b="1" dirty="0"/>
              <a:t>donnée3 -&gt; donnée2</a:t>
            </a:r>
            <a:r>
              <a:rPr lang="en-GB" sz="2000" dirty="0"/>
              <a:t>.</a:t>
            </a:r>
          </a:p>
          <a:p>
            <a:pPr lvl="1" algn="just">
              <a:lnSpc>
                <a:spcPct val="150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err="1">
                <a:solidFill>
                  <a:srgbClr val="33CC66"/>
                </a:solidFill>
              </a:rPr>
              <a:t>Exemples</a:t>
            </a:r>
            <a:r>
              <a:rPr lang="en-GB" sz="2000" dirty="0"/>
              <a:t>  :</a:t>
            </a:r>
          </a:p>
          <a:p>
            <a:pPr lvl="1" algn="just">
              <a:lnSpc>
                <a:spcPct val="150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 </a:t>
            </a:r>
            <a:r>
              <a:rPr lang="en-GB" sz="2000" dirty="0" err="1"/>
              <a:t>Ref_Article</a:t>
            </a:r>
            <a:r>
              <a:rPr lang="en-GB" sz="2000" dirty="0"/>
              <a:t> -&gt; </a:t>
            </a:r>
            <a:r>
              <a:rPr lang="en-GB" sz="2000" dirty="0" err="1"/>
              <a:t>Nom_Article</a:t>
            </a:r>
            <a:r>
              <a:rPr lang="en-GB" sz="2000" dirty="0"/>
              <a:t>                            </a:t>
            </a:r>
            <a:r>
              <a:rPr lang="en-GB" sz="2000" dirty="0">
                <a:solidFill>
                  <a:srgbClr val="FF0000"/>
                </a:solidFill>
              </a:rPr>
              <a:t>VRAI</a:t>
            </a:r>
            <a:r>
              <a:rPr lang="en-GB" sz="2000" dirty="0"/>
              <a:t> </a:t>
            </a:r>
          </a:p>
          <a:p>
            <a:pPr lvl="1" algn="just">
              <a:lnSpc>
                <a:spcPct val="150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 </a:t>
            </a:r>
            <a:r>
              <a:rPr lang="en-GB" sz="2000" dirty="0" err="1"/>
              <a:t>Num_Facture</a:t>
            </a:r>
            <a:r>
              <a:rPr lang="en-GB" sz="2000" dirty="0"/>
              <a:t>, </a:t>
            </a:r>
            <a:r>
              <a:rPr lang="en-GB" sz="2000" dirty="0" err="1"/>
              <a:t>Ref_Article</a:t>
            </a:r>
            <a:r>
              <a:rPr lang="en-GB" sz="2000" dirty="0"/>
              <a:t> -&gt; </a:t>
            </a:r>
            <a:r>
              <a:rPr lang="en-GB" sz="2000" dirty="0" err="1"/>
              <a:t>Qte_Article</a:t>
            </a:r>
            <a:r>
              <a:rPr lang="en-GB" sz="2000" dirty="0"/>
              <a:t>    </a:t>
            </a:r>
            <a:r>
              <a:rPr lang="en-GB" sz="2000" dirty="0">
                <a:solidFill>
                  <a:srgbClr val="FF0000"/>
                </a:solidFill>
              </a:rPr>
              <a:t>VRAI</a:t>
            </a:r>
            <a:r>
              <a:rPr lang="en-GB" sz="2000" dirty="0"/>
              <a:t> </a:t>
            </a:r>
          </a:p>
          <a:p>
            <a:pPr lvl="1" algn="just">
              <a:lnSpc>
                <a:spcPct val="150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err="1"/>
              <a:t>Num_Facture</a:t>
            </a:r>
            <a:r>
              <a:rPr lang="en-GB" sz="2000" dirty="0"/>
              <a:t>, </a:t>
            </a:r>
            <a:r>
              <a:rPr lang="en-GB" sz="2000" dirty="0" err="1"/>
              <a:t>Ref_Article</a:t>
            </a:r>
            <a:r>
              <a:rPr lang="en-GB" sz="2000" dirty="0"/>
              <a:t> -&gt; </a:t>
            </a:r>
            <a:r>
              <a:rPr lang="en-GB" sz="2000" dirty="0" err="1"/>
              <a:t>Nom_Article</a:t>
            </a:r>
            <a:r>
              <a:rPr lang="en-GB" sz="2000" dirty="0"/>
              <a:t>  </a:t>
            </a:r>
            <a:r>
              <a:rPr lang="en-GB" sz="2000" dirty="0">
                <a:solidFill>
                  <a:srgbClr val="FF0000"/>
                </a:solidFill>
              </a:rPr>
              <a:t>FAUX ( car </a:t>
            </a:r>
            <a:r>
              <a:rPr lang="en-GB" sz="2000" dirty="0" err="1"/>
              <a:t>Ref_Article</a:t>
            </a:r>
            <a:r>
              <a:rPr lang="en-GB" sz="2000" dirty="0"/>
              <a:t> -&gt; </a:t>
            </a:r>
            <a:r>
              <a:rPr lang="en-GB" sz="2000" dirty="0" err="1"/>
              <a:t>Nom_Article</a:t>
            </a:r>
            <a:r>
              <a:rPr lang="en-GB" sz="2000" dirty="0"/>
              <a:t> ) </a:t>
            </a:r>
            <a:endParaRPr lang="en-GB" sz="2000" dirty="0">
              <a:solidFill>
                <a:srgbClr val="FF0000"/>
              </a:solidFill>
            </a:endParaRPr>
          </a:p>
        </p:txBody>
      </p:sp>
      <p:sp>
        <p:nvSpPr>
          <p:cNvPr id="4" name="Rectangle 1"/>
          <p:cNvSpPr txBox="1">
            <a:spLocks noChangeArrowheads="1"/>
          </p:cNvSpPr>
          <p:nvPr/>
        </p:nvSpPr>
        <p:spPr>
          <a:xfrm>
            <a:off x="6524277" y="765067"/>
            <a:ext cx="3303500"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err="1" smtClean="0">
                <a:solidFill>
                  <a:srgbClr val="FF0000"/>
                </a:solidFill>
              </a:rPr>
              <a:t>Dépendance</a:t>
            </a:r>
            <a:r>
              <a:rPr lang="en-GB" sz="2000" b="1" dirty="0" smtClean="0">
                <a:solidFill>
                  <a:srgbClr val="FF0000"/>
                </a:solidFill>
              </a:rPr>
              <a:t> </a:t>
            </a:r>
            <a:r>
              <a:rPr lang="en-GB" sz="2000" b="1" dirty="0" err="1">
                <a:solidFill>
                  <a:srgbClr val="FF0000"/>
                </a:solidFill>
              </a:rPr>
              <a:t>fonctionnelle</a:t>
            </a:r>
            <a:endParaRPr lang="en-GB" sz="2000" b="1" dirty="0">
              <a:solidFill>
                <a:srgbClr val="FF0000"/>
              </a:solidFill>
            </a:endParaRPr>
          </a:p>
        </p:txBody>
      </p:sp>
      <p:sp>
        <p:nvSpPr>
          <p:cNvPr id="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3"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4"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5"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6"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7" name="Rectangle 16"/>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8" name="ZoneTexte 17"/>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Tree>
    <p:extLst>
      <p:ext uri="{BB962C8B-B14F-4D97-AF65-F5344CB8AC3E}">
        <p14:creationId xmlns:p14="http://schemas.microsoft.com/office/powerpoint/2010/main" val="3917795661"/>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348343" y="2936082"/>
            <a:ext cx="11843657" cy="3693319"/>
          </a:xfrm>
          <a:prstGeom prst="rect">
            <a:avLst/>
          </a:prstGeom>
          <a:ln/>
        </p:spPr>
        <p:txBody>
          <a:bodyPr vert="horz" lIns="0" tIns="0" rIns="0" bIns="0" rtlCol="0">
            <a:normAutofit/>
          </a:bodyPr>
          <a:lstStyle/>
          <a:p>
            <a:pPr>
              <a:lnSpc>
                <a:spcPct val="150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err="1"/>
              <a:t>Une</a:t>
            </a:r>
            <a:r>
              <a:rPr lang="en-GB" sz="2000" dirty="0"/>
              <a:t> </a:t>
            </a:r>
            <a:r>
              <a:rPr lang="en-GB" sz="2000" dirty="0" err="1"/>
              <a:t>dépendance</a:t>
            </a:r>
            <a:r>
              <a:rPr lang="en-GB" sz="2000" dirty="0"/>
              <a:t> </a:t>
            </a:r>
            <a:r>
              <a:rPr lang="en-GB" sz="2000" dirty="0" err="1"/>
              <a:t>fonctionnelle</a:t>
            </a:r>
            <a:r>
              <a:rPr lang="en-GB" sz="2000" dirty="0"/>
              <a:t> (DF) </a:t>
            </a:r>
            <a:r>
              <a:rPr lang="en-GB" sz="2000" b="1" dirty="0"/>
              <a:t>donnée1 -&gt; donnée2 </a:t>
            </a:r>
            <a:r>
              <a:rPr lang="en-GB" sz="2000" dirty="0" err="1"/>
              <a:t>est</a:t>
            </a:r>
            <a:r>
              <a:rPr lang="en-GB" sz="2000" dirty="0"/>
              <a:t> </a:t>
            </a:r>
            <a:r>
              <a:rPr lang="en-GB" sz="2000" b="1" dirty="0" err="1">
                <a:solidFill>
                  <a:srgbClr val="FF0000"/>
                </a:solidFill>
              </a:rPr>
              <a:t>directe</a:t>
            </a:r>
            <a:r>
              <a:rPr lang="en-GB" sz="2000" dirty="0"/>
              <a:t>, </a:t>
            </a:r>
            <a:r>
              <a:rPr lang="en-GB" sz="2000" dirty="0" err="1"/>
              <a:t>s'il</a:t>
            </a:r>
            <a:r>
              <a:rPr lang="en-GB" sz="2000" dirty="0"/>
              <a:t> </a:t>
            </a:r>
            <a:r>
              <a:rPr lang="en-GB" sz="2000" dirty="0" err="1"/>
              <a:t>n'existe</a:t>
            </a:r>
            <a:r>
              <a:rPr lang="en-GB" sz="2000" dirty="0"/>
              <a:t> pas </a:t>
            </a:r>
            <a:r>
              <a:rPr lang="en-GB" sz="2000" dirty="0" err="1"/>
              <a:t>une</a:t>
            </a:r>
            <a:r>
              <a:rPr lang="en-GB" sz="2000" dirty="0"/>
              <a:t> </a:t>
            </a:r>
            <a:r>
              <a:rPr lang="en-GB" sz="2000" b="1" dirty="0"/>
              <a:t>donnée3</a:t>
            </a:r>
            <a:r>
              <a:rPr lang="en-GB" sz="2000" dirty="0"/>
              <a:t> (</a:t>
            </a:r>
            <a:r>
              <a:rPr lang="en-GB" sz="2000" dirty="0" err="1"/>
              <a:t>ou</a:t>
            </a:r>
            <a:r>
              <a:rPr lang="en-GB" sz="2000" dirty="0"/>
              <a:t> </a:t>
            </a:r>
            <a:r>
              <a:rPr lang="en-GB" sz="2000" dirty="0" err="1"/>
              <a:t>une</a:t>
            </a:r>
            <a:r>
              <a:rPr lang="en-GB" sz="2000" dirty="0"/>
              <a:t> collection de </a:t>
            </a:r>
            <a:r>
              <a:rPr lang="en-GB" sz="2000" dirty="0" err="1"/>
              <a:t>rubriques</a:t>
            </a:r>
            <a:r>
              <a:rPr lang="en-GB" sz="2000" dirty="0"/>
              <a:t>) qui </a:t>
            </a:r>
            <a:r>
              <a:rPr lang="en-GB" sz="2000" dirty="0" err="1"/>
              <a:t>engendre</a:t>
            </a:r>
            <a:r>
              <a:rPr lang="en-GB" sz="2000" dirty="0"/>
              <a:t> </a:t>
            </a:r>
            <a:r>
              <a:rPr lang="en-GB" sz="2000" dirty="0" err="1"/>
              <a:t>une</a:t>
            </a:r>
            <a:r>
              <a:rPr lang="en-GB" sz="2000" dirty="0"/>
              <a:t> DF </a:t>
            </a:r>
            <a:r>
              <a:rPr lang="en-GB" sz="2000" b="1" dirty="0">
                <a:solidFill>
                  <a:srgbClr val="FF0000"/>
                </a:solidFill>
              </a:rPr>
              <a:t>transitive</a:t>
            </a:r>
            <a:r>
              <a:rPr lang="en-GB" sz="2000" dirty="0"/>
              <a:t> </a:t>
            </a:r>
            <a:r>
              <a:rPr lang="en-GB" sz="2000" b="1" dirty="0"/>
              <a:t>donnée1 -&gt; donnée3 -&gt; donnée2.</a:t>
            </a:r>
          </a:p>
          <a:p>
            <a:pPr lvl="1">
              <a:lnSpc>
                <a:spcPct val="150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err="1">
                <a:solidFill>
                  <a:srgbClr val="33CC66"/>
                </a:solidFill>
              </a:rPr>
              <a:t>Exemples</a:t>
            </a:r>
            <a:r>
              <a:rPr lang="en-GB" sz="2000" dirty="0"/>
              <a:t> :</a:t>
            </a:r>
          </a:p>
          <a:p>
            <a:pPr lvl="2">
              <a:lnSpc>
                <a:spcPct val="150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dirty="0" err="1"/>
              <a:t>Num_Facture</a:t>
            </a:r>
            <a:r>
              <a:rPr lang="en-GB" dirty="0"/>
              <a:t> -&gt; </a:t>
            </a:r>
            <a:r>
              <a:rPr lang="en-GB" dirty="0" err="1"/>
              <a:t>Num_Représentant</a:t>
            </a:r>
            <a:endParaRPr lang="en-GB" dirty="0"/>
          </a:p>
          <a:p>
            <a:pPr lvl="2">
              <a:lnSpc>
                <a:spcPct val="150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dirty="0" err="1"/>
              <a:t>Num_Représentant</a:t>
            </a:r>
            <a:r>
              <a:rPr lang="en-GB" dirty="0"/>
              <a:t> -&gt; </a:t>
            </a:r>
            <a:r>
              <a:rPr lang="en-GB" dirty="0" err="1"/>
              <a:t>Nom_Représentant</a:t>
            </a:r>
            <a:endParaRPr lang="en-GB" dirty="0"/>
          </a:p>
          <a:p>
            <a:pPr lvl="2">
              <a:lnSpc>
                <a:spcPct val="150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dirty="0" err="1"/>
              <a:t>Num_Facture</a:t>
            </a:r>
            <a:r>
              <a:rPr lang="en-GB" dirty="0"/>
              <a:t> -&gt; </a:t>
            </a:r>
            <a:r>
              <a:rPr lang="en-GB" dirty="0" err="1"/>
              <a:t>Nom_Représentant</a:t>
            </a:r>
            <a:r>
              <a:rPr lang="en-GB" dirty="0"/>
              <a:t>     DF </a:t>
            </a:r>
            <a:r>
              <a:rPr lang="en-GB" dirty="0">
                <a:solidFill>
                  <a:srgbClr val="FF0000"/>
                </a:solidFill>
              </a:rPr>
              <a:t>non </a:t>
            </a:r>
            <a:r>
              <a:rPr lang="en-GB" dirty="0" err="1">
                <a:solidFill>
                  <a:srgbClr val="FF0000"/>
                </a:solidFill>
              </a:rPr>
              <a:t>directe</a:t>
            </a:r>
            <a:r>
              <a:rPr lang="en-GB" dirty="0">
                <a:solidFill>
                  <a:srgbClr val="FF0000"/>
                </a:solidFill>
              </a:rPr>
              <a:t> </a:t>
            </a:r>
            <a:r>
              <a:rPr lang="en-GB" dirty="0"/>
              <a:t>car on </a:t>
            </a:r>
            <a:r>
              <a:rPr lang="en-GB" dirty="0" err="1"/>
              <a:t>peut</a:t>
            </a:r>
            <a:r>
              <a:rPr lang="en-GB" dirty="0"/>
              <a:t> </a:t>
            </a:r>
            <a:r>
              <a:rPr lang="en-GB" dirty="0" err="1"/>
              <a:t>écrire</a:t>
            </a:r>
            <a:r>
              <a:rPr lang="en-GB"/>
              <a:t> </a:t>
            </a:r>
            <a:r>
              <a:rPr lang="en-GB" smtClean="0"/>
              <a:t>:</a:t>
            </a:r>
          </a:p>
          <a:p>
            <a:pPr marL="914400" lvl="2" indent="0">
              <a:lnSpc>
                <a:spcPct val="150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mtClean="0"/>
              <a:t>Num_Facture</a:t>
            </a:r>
            <a:r>
              <a:rPr lang="en-GB" dirty="0" smtClean="0"/>
              <a:t> </a:t>
            </a:r>
            <a:r>
              <a:rPr lang="en-GB" dirty="0"/>
              <a:t>-&gt; </a:t>
            </a:r>
            <a:r>
              <a:rPr lang="en-GB" dirty="0" err="1"/>
              <a:t>Num_Représentant</a:t>
            </a:r>
            <a:r>
              <a:rPr lang="en-GB" dirty="0"/>
              <a:t> -&gt; </a:t>
            </a:r>
            <a:r>
              <a:rPr lang="en-GB" dirty="0" err="1"/>
              <a:t>Nom_Représentant</a:t>
            </a:r>
            <a:endParaRPr lang="en-GB" dirty="0"/>
          </a:p>
        </p:txBody>
      </p:sp>
      <p:sp>
        <p:nvSpPr>
          <p:cNvPr id="5" name="Rectangle 1"/>
          <p:cNvSpPr>
            <a:spLocks noGrp="1" noChangeArrowheads="1"/>
          </p:cNvSpPr>
          <p:nvPr>
            <p:ph type="title"/>
          </p:nvPr>
        </p:nvSpPr>
        <p:spPr>
          <a:xfrm>
            <a:off x="489625" y="1953645"/>
            <a:ext cx="7783517" cy="526175"/>
          </a:xfrm>
          <a:noFill/>
          <a:ln/>
        </p:spPr>
        <p:txBody>
          <a:bodyPr vert="horz" lIns="0" tIns="0" rIns="0" bIns="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b="1" dirty="0" err="1">
                <a:solidFill>
                  <a:srgbClr val="C00000"/>
                </a:solidFill>
              </a:rPr>
              <a:t>Dépendance</a:t>
            </a:r>
            <a:r>
              <a:rPr lang="en-GB" sz="2400" b="1" dirty="0">
                <a:solidFill>
                  <a:srgbClr val="C00000"/>
                </a:solidFill>
              </a:rPr>
              <a:t> </a:t>
            </a:r>
            <a:r>
              <a:rPr lang="en-GB" sz="2400" b="1" dirty="0" err="1">
                <a:solidFill>
                  <a:srgbClr val="C00000"/>
                </a:solidFill>
              </a:rPr>
              <a:t>fonctionnelle</a:t>
            </a:r>
            <a:r>
              <a:rPr lang="en-GB" sz="2400" b="1" dirty="0">
                <a:solidFill>
                  <a:srgbClr val="C00000"/>
                </a:solidFill>
              </a:rPr>
              <a:t> </a:t>
            </a:r>
            <a:r>
              <a:rPr lang="en-GB" sz="2400" b="1" dirty="0" err="1" smtClean="0">
                <a:solidFill>
                  <a:srgbClr val="C00000"/>
                </a:solidFill>
              </a:rPr>
              <a:t>Directe</a:t>
            </a:r>
            <a:r>
              <a:rPr lang="en-GB" sz="2400" b="1" dirty="0" smtClean="0">
                <a:solidFill>
                  <a:srgbClr val="C00000"/>
                </a:solidFill>
              </a:rPr>
              <a:t> (Rappel)</a:t>
            </a:r>
            <a:endParaRPr lang="en-GB" sz="2400" b="1" dirty="0">
              <a:solidFill>
                <a:srgbClr val="C00000"/>
              </a:solidFill>
            </a:endParaRPr>
          </a:p>
        </p:txBody>
      </p:sp>
      <p:sp>
        <p:nvSpPr>
          <p:cNvPr id="6" name="Rectangle 1"/>
          <p:cNvSpPr txBox="1">
            <a:spLocks noChangeArrowheads="1"/>
          </p:cNvSpPr>
          <p:nvPr/>
        </p:nvSpPr>
        <p:spPr>
          <a:xfrm>
            <a:off x="6524277" y="765067"/>
            <a:ext cx="3303500"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err="1" smtClean="0">
                <a:solidFill>
                  <a:srgbClr val="FF0000"/>
                </a:solidFill>
              </a:rPr>
              <a:t>Dépendance</a:t>
            </a:r>
            <a:r>
              <a:rPr lang="en-GB" sz="2000" b="1" dirty="0" smtClean="0">
                <a:solidFill>
                  <a:srgbClr val="FF0000"/>
                </a:solidFill>
              </a:rPr>
              <a:t> </a:t>
            </a:r>
            <a:r>
              <a:rPr lang="en-GB" sz="2000" b="1" dirty="0" err="1">
                <a:solidFill>
                  <a:srgbClr val="FF0000"/>
                </a:solidFill>
              </a:rPr>
              <a:t>fonctionnelle</a:t>
            </a:r>
            <a:endParaRPr lang="en-GB" sz="2000" b="1" dirty="0">
              <a:solidFill>
                <a:srgbClr val="FF0000"/>
              </a:solidFil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Tree>
    <p:extLst>
      <p:ext uri="{BB962C8B-B14F-4D97-AF65-F5344CB8AC3E}">
        <p14:creationId xmlns:p14="http://schemas.microsoft.com/office/powerpoint/2010/main" val="1790491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4" name="Rectangle 3"/>
          <p:cNvSpPr/>
          <p:nvPr/>
        </p:nvSpPr>
        <p:spPr>
          <a:xfrm>
            <a:off x="244640"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r>
              <a:rPr lang="fr-FR" sz="3000" b="1" spc="145" dirty="0" smtClean="0">
                <a:solidFill>
                  <a:schemeClr val="accent5"/>
                </a:solidFill>
                <a:cs typeface="Calibri"/>
              </a:rPr>
              <a:t>:</a:t>
            </a:r>
          </a:p>
          <a:p>
            <a:pPr marL="3455" lvl="0">
              <a:spcBef>
                <a:spcPts val="481"/>
              </a:spcBef>
            </a:pPr>
            <a:r>
              <a:rPr lang="fr-FR" sz="2800" b="1" dirty="0" smtClean="0">
                <a:solidFill>
                  <a:schemeClr val="accent6">
                    <a:lumMod val="50000"/>
                  </a:schemeClr>
                </a:solidFill>
                <a:cs typeface="Calibri"/>
              </a:rPr>
              <a:t>Le</a:t>
            </a:r>
            <a:r>
              <a:rPr lang="fr-FR" sz="2800" b="1" spc="9" dirty="0" smtClean="0">
                <a:solidFill>
                  <a:schemeClr val="accent6">
                    <a:lumMod val="50000"/>
                  </a:schemeClr>
                </a:solidFill>
                <a:cs typeface="Calibri"/>
              </a:rPr>
              <a:t> </a:t>
            </a:r>
            <a:r>
              <a:rPr lang="fr-FR" sz="2800" b="1" dirty="0">
                <a:solidFill>
                  <a:schemeClr val="accent6">
                    <a:lumMod val="50000"/>
                  </a:schemeClr>
                </a:solidFill>
                <a:cs typeface="Calibri"/>
              </a:rPr>
              <a:t>cycle</a:t>
            </a:r>
            <a:r>
              <a:rPr lang="fr-FR" sz="2800" b="1" spc="-23" dirty="0">
                <a:solidFill>
                  <a:schemeClr val="accent6">
                    <a:lumMod val="50000"/>
                  </a:schemeClr>
                </a:solidFill>
                <a:cs typeface="Calibri"/>
              </a:rPr>
              <a:t> </a:t>
            </a:r>
            <a:r>
              <a:rPr lang="fr-FR" sz="2800" b="1" dirty="0">
                <a:solidFill>
                  <a:schemeClr val="accent6">
                    <a:lumMod val="50000"/>
                  </a:schemeClr>
                </a:solidFill>
                <a:cs typeface="Calibri"/>
              </a:rPr>
              <a:t>de</a:t>
            </a:r>
            <a:r>
              <a:rPr lang="fr-FR" sz="2800" b="1" spc="14" dirty="0">
                <a:solidFill>
                  <a:schemeClr val="accent6">
                    <a:lumMod val="50000"/>
                  </a:schemeClr>
                </a:solidFill>
                <a:cs typeface="Calibri"/>
              </a:rPr>
              <a:t> </a:t>
            </a:r>
            <a:r>
              <a:rPr lang="fr-FR" sz="2800" b="1" dirty="0">
                <a:solidFill>
                  <a:schemeClr val="accent6">
                    <a:lumMod val="50000"/>
                  </a:schemeClr>
                </a:solidFill>
                <a:cs typeface="Calibri"/>
              </a:rPr>
              <a:t>vie</a:t>
            </a:r>
            <a:r>
              <a:rPr lang="fr-FR" sz="2800" b="1" spc="-23" dirty="0">
                <a:solidFill>
                  <a:schemeClr val="accent6">
                    <a:lumMod val="50000"/>
                  </a:schemeClr>
                </a:solidFill>
                <a:cs typeface="Calibri"/>
              </a:rPr>
              <a:t> </a:t>
            </a:r>
            <a:r>
              <a:rPr lang="fr-FR" sz="2800" b="1" spc="-23" dirty="0" smtClean="0">
                <a:solidFill>
                  <a:schemeClr val="accent6">
                    <a:lumMod val="50000"/>
                  </a:schemeClr>
                </a:solidFill>
                <a:cs typeface="Calibri"/>
              </a:rPr>
              <a:t>Linéaire </a:t>
            </a:r>
            <a:r>
              <a:rPr lang="fr-FR" sz="2800" b="1" spc="-9" dirty="0" smtClean="0">
                <a:solidFill>
                  <a:schemeClr val="accent6">
                    <a:lumMod val="50000"/>
                  </a:schemeClr>
                </a:solidFill>
                <a:cs typeface="Calibri"/>
              </a:rPr>
              <a:t> </a:t>
            </a:r>
            <a:r>
              <a:rPr lang="fr-FR" sz="3000" b="1" spc="145" dirty="0" smtClean="0">
                <a:solidFill>
                  <a:srgbClr val="C00000"/>
                </a:solidFill>
                <a:cs typeface="Calibri"/>
              </a:rPr>
              <a:t>Modèle En Cascade</a:t>
            </a:r>
            <a:endParaRPr lang="fr-FR" sz="3000" b="1" spc="145" dirty="0">
              <a:solidFill>
                <a:srgbClr val="C00000"/>
              </a:solidFill>
              <a:cs typeface="Calibri"/>
            </a:endParaRPr>
          </a:p>
        </p:txBody>
      </p:sp>
      <p:sp>
        <p:nvSpPr>
          <p:cNvPr id="7" name="Rectangle 6"/>
          <p:cNvSpPr/>
          <p:nvPr/>
        </p:nvSpPr>
        <p:spPr>
          <a:xfrm>
            <a:off x="244640" y="1972634"/>
            <a:ext cx="12443012" cy="4831579"/>
          </a:xfrm>
          <a:prstGeom prst="rect">
            <a:avLst/>
          </a:prstGeom>
        </p:spPr>
        <p:txBody>
          <a:bodyPr wrap="square">
            <a:spAutoFit/>
          </a:bodyPr>
          <a:lstStyle/>
          <a:p>
            <a:pPr marL="268288" indent="-268288" defTabSz="268288">
              <a:lnSpc>
                <a:spcPct val="150000"/>
              </a:lnSpc>
              <a:buFont typeface="Wingdings" panose="05000000000000000000" pitchFamily="2" charset="2"/>
              <a:buChar char="v"/>
            </a:pPr>
            <a:r>
              <a:rPr lang="fr-FR" sz="2600" dirty="0" smtClean="0"/>
              <a:t> Modèle dirigé par les documents</a:t>
            </a:r>
          </a:p>
          <a:p>
            <a:pPr marL="457200" indent="-9525">
              <a:lnSpc>
                <a:spcPct val="150000"/>
              </a:lnSpc>
              <a:buFont typeface="Wingdings" panose="05000000000000000000" pitchFamily="2" charset="2"/>
              <a:buChar char="ü"/>
            </a:pPr>
            <a:r>
              <a:rPr lang="fr-FR" sz="2600" dirty="0" smtClean="0"/>
              <a:t>Non compréhensibles par les clients</a:t>
            </a:r>
          </a:p>
          <a:p>
            <a:pPr marL="457200" indent="80963">
              <a:lnSpc>
                <a:spcPct val="150000"/>
              </a:lnSpc>
              <a:buFont typeface="Wingdings" panose="05000000000000000000" pitchFamily="2" charset="2"/>
              <a:buChar char="ü"/>
            </a:pPr>
            <a:r>
              <a:rPr lang="fr-FR" sz="2600" dirty="0" smtClean="0"/>
              <a:t>Le produit final est la première chose que voit le client. Est-ce vraiment problème ?</a:t>
            </a:r>
          </a:p>
          <a:p>
            <a:pPr marL="457200" indent="-457200">
              <a:lnSpc>
                <a:spcPct val="150000"/>
              </a:lnSpc>
              <a:buFont typeface="Wingdings" panose="05000000000000000000" pitchFamily="2" charset="2"/>
              <a:buChar char="v"/>
            </a:pPr>
            <a:r>
              <a:rPr lang="fr-FR" sz="2600" dirty="0" smtClean="0"/>
              <a:t>Fait l’hypothèse de la faisabilité</a:t>
            </a:r>
          </a:p>
          <a:p>
            <a:pPr marL="457200" indent="80963">
              <a:lnSpc>
                <a:spcPct val="150000"/>
              </a:lnSpc>
              <a:buFont typeface="Wingdings" panose="05000000000000000000" pitchFamily="2" charset="2"/>
              <a:buChar char="ü"/>
            </a:pPr>
            <a:r>
              <a:rPr lang="fr-FR" sz="2600" dirty="0" smtClean="0"/>
              <a:t> Ne marche que si les exigences sont stables et le problème connu</a:t>
            </a:r>
          </a:p>
          <a:p>
            <a:pPr marL="457200" indent="-457200">
              <a:lnSpc>
                <a:spcPct val="150000"/>
              </a:lnSpc>
              <a:buFont typeface="Wingdings" panose="05000000000000000000" pitchFamily="2" charset="2"/>
              <a:buChar char="v"/>
            </a:pPr>
            <a:r>
              <a:rPr lang="fr-FR" sz="2600" dirty="0" smtClean="0"/>
              <a:t> Manque de flexibilité (ne traite pas les évolutions, notamment des exigences)</a:t>
            </a:r>
          </a:p>
          <a:p>
            <a:pPr marL="457200" indent="-457200">
              <a:lnSpc>
                <a:spcPct val="150000"/>
              </a:lnSpc>
              <a:buFont typeface="Wingdings" panose="05000000000000000000" pitchFamily="2" charset="2"/>
              <a:buChar char="v"/>
            </a:pPr>
            <a:r>
              <a:rPr lang="fr-FR" sz="2600" dirty="0" smtClean="0"/>
              <a:t>Problèmes découverts en phase de validation </a:t>
            </a:r>
          </a:p>
          <a:p>
            <a:pPr marL="457200" indent="-457200">
              <a:lnSpc>
                <a:spcPct val="150000"/>
              </a:lnSpc>
              <a:buFont typeface="Wingdings" panose="05000000000000000000" pitchFamily="2" charset="2"/>
              <a:buChar char="v"/>
            </a:pPr>
            <a:r>
              <a:rPr lang="fr-FR" sz="2600" dirty="0" smtClean="0"/>
              <a:t> Irréaliste dans de nombreux cas</a:t>
            </a:r>
          </a:p>
        </p:txBody>
      </p:sp>
      <p:sp>
        <p:nvSpPr>
          <p:cNvPr id="6" name="Rectangle 5"/>
          <p:cNvSpPr/>
          <p:nvPr/>
        </p:nvSpPr>
        <p:spPr>
          <a:xfrm>
            <a:off x="6167458" y="1866665"/>
            <a:ext cx="1441036" cy="600164"/>
          </a:xfrm>
          <a:prstGeom prst="rect">
            <a:avLst/>
          </a:prstGeom>
        </p:spPr>
        <p:txBody>
          <a:bodyPr wrap="none">
            <a:spAutoFit/>
          </a:bodyPr>
          <a:lstStyle/>
          <a:p>
            <a:r>
              <a:rPr lang="fr-FR" sz="3300" b="1" dirty="0" smtClean="0">
                <a:solidFill>
                  <a:schemeClr val="accent6">
                    <a:lumMod val="50000"/>
                  </a:schemeClr>
                </a:solidFill>
                <a:cs typeface="Calibri"/>
              </a:rPr>
              <a:t>Limites</a:t>
            </a:r>
            <a:endParaRPr lang="fr-FR" sz="3300" dirty="0"/>
          </a:p>
        </p:txBody>
      </p:sp>
    </p:spTree>
    <p:extLst>
      <p:ext uri="{BB962C8B-B14F-4D97-AF65-F5344CB8AC3E}">
        <p14:creationId xmlns:p14="http://schemas.microsoft.com/office/powerpoint/2010/main" val="521875301"/>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6524277" y="765067"/>
            <a:ext cx="3303500" cy="465135"/>
          </a:xfrm>
          <a:solidFill>
            <a:srgbClr val="E6E6FF"/>
          </a:solidFill>
          <a:ln w="91440">
            <a:solidFill>
              <a:srgbClr val="9966CC"/>
            </a:solidFill>
          </a:ln>
        </p:spPr>
        <p:txBody>
          <a:bodyPr vert="horz" lIns="0" tIns="0" rIns="0" bIns="0" rtlCol="0" anchor="ctr">
            <a:normAutofit/>
          </a:body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400" b="1" dirty="0">
                <a:solidFill>
                  <a:srgbClr val="FF0000"/>
                </a:solidFill>
              </a:rPr>
              <a:t>RELATION NORMALE</a:t>
            </a: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3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5" name="Rectangle 34"/>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6" name="ZoneTexte 35"/>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37" name="Espace réservé du texte 2"/>
          <p:cNvSpPr txBox="1">
            <a:spLocks/>
          </p:cNvSpPr>
          <p:nvPr/>
        </p:nvSpPr>
        <p:spPr>
          <a:xfrm>
            <a:off x="345211" y="1976737"/>
            <a:ext cx="4314371" cy="4672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600" b="1" dirty="0" smtClean="0">
                <a:solidFill>
                  <a:srgbClr val="FF0000"/>
                </a:solidFill>
                <a:latin typeface="+mj-lt"/>
                <a:ea typeface="+mj-ea"/>
                <a:cs typeface="+mj-cs"/>
              </a:rPr>
              <a:t>Pourquoi Normalisé </a:t>
            </a:r>
            <a:endParaRPr lang="fr-FR" sz="3600" b="1" dirty="0">
              <a:solidFill>
                <a:srgbClr val="FF0000"/>
              </a:solidFill>
              <a:latin typeface="+mj-lt"/>
              <a:ea typeface="+mj-ea"/>
              <a:cs typeface="+mj-cs"/>
            </a:endParaRPr>
          </a:p>
        </p:txBody>
      </p:sp>
      <p:sp>
        <p:nvSpPr>
          <p:cNvPr id="38" name="ZoneTexte 37"/>
          <p:cNvSpPr txBox="1"/>
          <p:nvPr/>
        </p:nvSpPr>
        <p:spPr>
          <a:xfrm>
            <a:off x="1230532" y="2836029"/>
            <a:ext cx="6389468" cy="2923877"/>
          </a:xfrm>
          <a:prstGeom prst="rect">
            <a:avLst/>
          </a:prstGeom>
          <a:noFill/>
        </p:spPr>
        <p:txBody>
          <a:bodyPr wrap="square" rtlCol="0">
            <a:spAutoFit/>
          </a:bodyPr>
          <a:lstStyle/>
          <a:p>
            <a:pPr>
              <a:lnSpc>
                <a:spcPct val="200000"/>
              </a:lnSpc>
            </a:pPr>
            <a:r>
              <a:rPr lang="fr-FR" sz="2000" b="1" dirty="0" smtClean="0"/>
              <a:t>Pour éviter les  :</a:t>
            </a:r>
          </a:p>
          <a:p>
            <a:pPr marL="1657350" lvl="3" indent="-285750">
              <a:lnSpc>
                <a:spcPct val="200000"/>
              </a:lnSpc>
              <a:buFont typeface="Wingdings" panose="05000000000000000000" pitchFamily="2" charset="2"/>
              <a:buChar char="ü"/>
            </a:pPr>
            <a:r>
              <a:rPr lang="en-GB" b="1" dirty="0">
                <a:solidFill>
                  <a:srgbClr val="C00000"/>
                </a:solidFill>
              </a:rPr>
              <a:t>Anomalies de </a:t>
            </a:r>
            <a:r>
              <a:rPr lang="en-GB" b="1" dirty="0" err="1" smtClean="0">
                <a:solidFill>
                  <a:srgbClr val="C00000"/>
                </a:solidFill>
              </a:rPr>
              <a:t>stockage</a:t>
            </a:r>
            <a:endParaRPr lang="en-GB" b="1" dirty="0" smtClean="0">
              <a:solidFill>
                <a:srgbClr val="C00000"/>
              </a:solidFill>
            </a:endParaRPr>
          </a:p>
          <a:p>
            <a:pPr marL="1657350" lvl="3" indent="-285750">
              <a:lnSpc>
                <a:spcPct val="200000"/>
              </a:lnSpc>
              <a:buFont typeface="Wingdings" panose="05000000000000000000" pitchFamily="2" charset="2"/>
              <a:buChar char="ü"/>
            </a:pPr>
            <a:r>
              <a:rPr lang="en-GB" b="1" dirty="0" smtClean="0">
                <a:solidFill>
                  <a:srgbClr val="C00000"/>
                </a:solidFill>
              </a:rPr>
              <a:t>Anomalies </a:t>
            </a:r>
            <a:r>
              <a:rPr lang="en-GB" b="1" dirty="0">
                <a:solidFill>
                  <a:srgbClr val="C00000"/>
                </a:solidFill>
              </a:rPr>
              <a:t>de suppression </a:t>
            </a:r>
          </a:p>
          <a:p>
            <a:pPr marL="1657350" lvl="3" indent="-285750">
              <a:lnSpc>
                <a:spcPct val="200000"/>
              </a:lnSpc>
              <a:buFont typeface="Wingdings" panose="05000000000000000000" pitchFamily="2" charset="2"/>
              <a:buChar char="ü"/>
            </a:pPr>
            <a:r>
              <a:rPr lang="en-GB" b="1" dirty="0" smtClean="0">
                <a:solidFill>
                  <a:srgbClr val="C00000"/>
                </a:solidFill>
              </a:rPr>
              <a:t>Anomalies </a:t>
            </a:r>
            <a:r>
              <a:rPr lang="en-GB" b="1" dirty="0">
                <a:solidFill>
                  <a:srgbClr val="C00000"/>
                </a:solidFill>
              </a:rPr>
              <a:t>de modification </a:t>
            </a:r>
          </a:p>
          <a:p>
            <a:pPr marL="1657350" lvl="3" indent="-285750">
              <a:lnSpc>
                <a:spcPct val="200000"/>
              </a:lnSpc>
              <a:buFont typeface="Wingdings" panose="05000000000000000000" pitchFamily="2" charset="2"/>
              <a:buChar char="ü"/>
            </a:pPr>
            <a:r>
              <a:rPr lang="en-GB" b="1" dirty="0" smtClean="0">
                <a:solidFill>
                  <a:srgbClr val="C00000"/>
                </a:solidFill>
              </a:rPr>
              <a:t>Anomalies  de la </a:t>
            </a:r>
            <a:r>
              <a:rPr lang="en-GB" b="1" dirty="0" err="1" smtClean="0">
                <a:solidFill>
                  <a:srgbClr val="C00000"/>
                </a:solidFill>
              </a:rPr>
              <a:t>Redondance</a:t>
            </a:r>
            <a:endParaRPr lang="en-GB" b="1" dirty="0" smtClean="0">
              <a:solidFill>
                <a:srgbClr val="C00000"/>
              </a:solidFill>
            </a:endParaRPr>
          </a:p>
        </p:txBody>
      </p:sp>
    </p:spTree>
    <p:extLst>
      <p:ext uri="{BB962C8B-B14F-4D97-AF65-F5344CB8AC3E}">
        <p14:creationId xmlns:p14="http://schemas.microsoft.com/office/powerpoint/2010/main" val="1158841827"/>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212211" y="2284832"/>
            <a:ext cx="11727543" cy="2623457"/>
          </a:xfrm>
          <a:prstGeom prst="rect">
            <a:avLst/>
          </a:prstGeom>
          <a:ln/>
        </p:spPr>
        <p:txBody>
          <a:bodyPr vert="horz" lIns="0" tIns="0" rIns="0" bIns="0" rtlCol="0">
            <a:normAutofit fontScale="92500"/>
          </a:bodyPr>
          <a:lstStyle/>
          <a:p>
            <a:pPr>
              <a:lnSpc>
                <a:spcPct val="150000"/>
              </a:lnSpc>
              <a:tabLst>
                <a:tab pos="892813" algn="l"/>
                <a:tab pos="1722265" algn="l"/>
                <a:tab pos="2551718" algn="l"/>
                <a:tab pos="3381170" algn="l"/>
                <a:tab pos="4210622" algn="l"/>
                <a:tab pos="5040074" algn="l"/>
                <a:tab pos="5869527" algn="l"/>
                <a:tab pos="6698979" algn="l"/>
                <a:tab pos="7223147" algn="l"/>
                <a:tab pos="7879796" algn="l"/>
              </a:tabLst>
            </a:pPr>
            <a:r>
              <a:rPr lang="en-GB" sz="2000" b="1" dirty="0"/>
              <a:t>Les anomalies de </a:t>
            </a:r>
            <a:r>
              <a:rPr lang="en-GB" sz="2000" b="1" dirty="0" err="1"/>
              <a:t>stockage</a:t>
            </a:r>
            <a:r>
              <a:rPr lang="en-GB" sz="2000" b="1" dirty="0"/>
              <a:t> </a:t>
            </a:r>
            <a:r>
              <a:rPr lang="en-GB" sz="2000" dirty="0" err="1"/>
              <a:t>concernent</a:t>
            </a:r>
            <a:r>
              <a:rPr lang="en-GB" sz="2000" dirty="0"/>
              <a:t> les </a:t>
            </a:r>
            <a:r>
              <a:rPr lang="en-GB" sz="2000" dirty="0" err="1"/>
              <a:t>opérations</a:t>
            </a:r>
            <a:r>
              <a:rPr lang="en-GB" sz="2000" dirty="0"/>
              <a:t> </a:t>
            </a:r>
            <a:r>
              <a:rPr lang="en-GB" sz="2000" dirty="0" err="1"/>
              <a:t>d'insertion</a:t>
            </a:r>
            <a:r>
              <a:rPr lang="en-GB" sz="2000" dirty="0"/>
              <a:t>, de suppression et de modification de la base de </a:t>
            </a:r>
            <a:r>
              <a:rPr lang="en-GB" sz="2000" dirty="0" err="1"/>
              <a:t>données</a:t>
            </a:r>
            <a:r>
              <a:rPr lang="en-GB" sz="2000" dirty="0"/>
              <a:t>.</a:t>
            </a:r>
          </a:p>
          <a:p>
            <a:pPr marL="391686" lvl="1" indent="-195843">
              <a:lnSpc>
                <a:spcPct val="150000"/>
              </a:lnSpc>
              <a:buClr>
                <a:srgbClr val="000000"/>
              </a:buClr>
              <a:buSzPct val="45000"/>
              <a:tabLst>
                <a:tab pos="892813" algn="l"/>
                <a:tab pos="1722265" algn="l"/>
                <a:tab pos="2551718" algn="l"/>
                <a:tab pos="3381170" algn="l"/>
                <a:tab pos="4210622" algn="l"/>
                <a:tab pos="5040074" algn="l"/>
                <a:tab pos="5869527" algn="l"/>
                <a:tab pos="6698979" algn="l"/>
                <a:tab pos="7223147" algn="l"/>
                <a:tab pos="7879796" algn="l"/>
              </a:tabLst>
            </a:pPr>
            <a:r>
              <a:rPr lang="en-GB" sz="2000" dirty="0" err="1"/>
              <a:t>Supposons</a:t>
            </a:r>
            <a:r>
              <a:rPr lang="en-GB" sz="2000" dirty="0"/>
              <a:t> </a:t>
            </a:r>
            <a:r>
              <a:rPr lang="en-GB" sz="2000" dirty="0" err="1"/>
              <a:t>qu'on</a:t>
            </a:r>
            <a:r>
              <a:rPr lang="en-GB" sz="2000" dirty="0"/>
              <a:t> </a:t>
            </a:r>
            <a:r>
              <a:rPr lang="en-GB" sz="2000" dirty="0" err="1"/>
              <a:t>insère</a:t>
            </a:r>
            <a:r>
              <a:rPr lang="en-GB" sz="2000" dirty="0"/>
              <a:t> un </a:t>
            </a:r>
            <a:r>
              <a:rPr lang="en-GB" sz="2000" dirty="0" err="1"/>
              <a:t>nouvel</a:t>
            </a:r>
            <a:r>
              <a:rPr lang="en-GB" sz="2000" dirty="0"/>
              <a:t> </a:t>
            </a:r>
            <a:r>
              <a:rPr lang="en-GB" sz="2000" dirty="0" err="1"/>
              <a:t>équipement</a:t>
            </a:r>
            <a:r>
              <a:rPr lang="en-GB" sz="2000" dirty="0"/>
              <a:t>  (</a:t>
            </a:r>
            <a:r>
              <a:rPr lang="en-GB" sz="2000" b="1" dirty="0" err="1" smtClean="0"/>
              <a:t>pompe</a:t>
            </a:r>
            <a:r>
              <a:rPr lang="en-GB" sz="2000" b="1" dirty="0" smtClean="0"/>
              <a:t> X2</a:t>
            </a:r>
            <a:r>
              <a:rPr lang="en-GB" sz="2000" dirty="0" smtClean="0"/>
              <a:t>) </a:t>
            </a:r>
            <a:r>
              <a:rPr lang="en-GB" sz="2000" dirty="0"/>
              <a:t>à </a:t>
            </a:r>
            <a:r>
              <a:rPr lang="en-GB" sz="2000" dirty="0" err="1"/>
              <a:t>l'usine</a:t>
            </a:r>
            <a:r>
              <a:rPr lang="en-GB" sz="2000" dirty="0"/>
              <a:t> </a:t>
            </a:r>
            <a:r>
              <a:rPr lang="fr-FR" sz="2000" b="1" dirty="0" smtClean="0"/>
              <a:t>Mylène</a:t>
            </a:r>
            <a:r>
              <a:rPr lang="fr-FR" sz="2000" b="1" dirty="0" smtClean="0">
                <a:latin typeface="Calibri" panose="020F0502020204030204" pitchFamily="34" charset="0"/>
                <a:cs typeface="Arial" panose="020B0604020202020204" pitchFamily="34" charset="0"/>
              </a:rPr>
              <a:t> </a:t>
            </a:r>
            <a:r>
              <a:rPr lang="en-GB" sz="2000" dirty="0" smtClean="0"/>
              <a:t>Il </a:t>
            </a:r>
            <a:r>
              <a:rPr lang="en-GB" sz="2000" dirty="0" err="1"/>
              <a:t>faut</a:t>
            </a:r>
            <a:r>
              <a:rPr lang="en-GB" sz="2000" dirty="0"/>
              <a:t> </a:t>
            </a:r>
            <a:r>
              <a:rPr lang="en-GB" sz="2000" dirty="0" err="1" smtClean="0"/>
              <a:t>insérer</a:t>
            </a:r>
            <a:r>
              <a:rPr lang="en-GB" sz="2000" dirty="0" smtClean="0"/>
              <a:t> </a:t>
            </a:r>
            <a:r>
              <a:rPr lang="en-GB" sz="2000" dirty="0"/>
              <a:t>le </a:t>
            </a:r>
            <a:r>
              <a:rPr lang="en-GB" sz="2000" dirty="0" err="1"/>
              <a:t>même</a:t>
            </a:r>
            <a:r>
              <a:rPr lang="en-GB" sz="2000" dirty="0"/>
              <a:t> </a:t>
            </a:r>
            <a:r>
              <a:rPr lang="en-GB" sz="2000" b="1" dirty="0"/>
              <a:t>nom du </a:t>
            </a:r>
            <a:r>
              <a:rPr lang="en-GB" sz="2000" b="1" dirty="0" err="1"/>
              <a:t>directeur</a:t>
            </a:r>
            <a:r>
              <a:rPr lang="en-GB" sz="2000" b="1" dirty="0"/>
              <a:t> </a:t>
            </a:r>
            <a:r>
              <a:rPr lang="en-GB" sz="2000" dirty="0" err="1"/>
              <a:t>d'usine</a:t>
            </a:r>
            <a:r>
              <a:rPr lang="en-GB" sz="2000" dirty="0"/>
              <a:t> </a:t>
            </a:r>
            <a:r>
              <a:rPr lang="en-GB" sz="2000" dirty="0" err="1"/>
              <a:t>dans</a:t>
            </a:r>
            <a:r>
              <a:rPr lang="en-GB" sz="2000" dirty="0"/>
              <a:t> </a:t>
            </a:r>
            <a:r>
              <a:rPr lang="en-GB" sz="2000" dirty="0" err="1"/>
              <a:t>notre</a:t>
            </a:r>
            <a:r>
              <a:rPr lang="en-GB" sz="2000" dirty="0"/>
              <a:t> insertion. </a:t>
            </a:r>
          </a:p>
          <a:p>
            <a:pPr marL="391686" lvl="1" indent="-195843">
              <a:lnSpc>
                <a:spcPct val="150000"/>
              </a:lnSpc>
              <a:buClr>
                <a:srgbClr val="000000"/>
              </a:buClr>
              <a:buSzPct val="45000"/>
              <a:tabLst>
                <a:tab pos="892813" algn="l"/>
                <a:tab pos="1722265" algn="l"/>
                <a:tab pos="2551718" algn="l"/>
                <a:tab pos="3381170" algn="l"/>
                <a:tab pos="4210622" algn="l"/>
                <a:tab pos="5040074" algn="l"/>
                <a:tab pos="5869527" algn="l"/>
                <a:tab pos="6698979" algn="l"/>
                <a:tab pos="7223147" algn="l"/>
                <a:tab pos="7879796" algn="l"/>
              </a:tabLst>
            </a:pPr>
            <a:r>
              <a:rPr lang="en-GB" sz="2000" dirty="0"/>
              <a:t>Si </a:t>
            </a:r>
            <a:r>
              <a:rPr lang="en-GB" sz="2000" dirty="0" err="1"/>
              <a:t>une</a:t>
            </a:r>
            <a:r>
              <a:rPr lang="en-GB" sz="2000" dirty="0"/>
              <a:t> </a:t>
            </a:r>
            <a:r>
              <a:rPr lang="en-GB" sz="2000" b="1" dirty="0" err="1"/>
              <a:t>erreur</a:t>
            </a:r>
            <a:r>
              <a:rPr lang="en-GB" sz="2000" dirty="0"/>
              <a:t> se </a:t>
            </a:r>
            <a:r>
              <a:rPr lang="en-GB" sz="2000" dirty="0" err="1"/>
              <a:t>produit</a:t>
            </a:r>
            <a:r>
              <a:rPr lang="en-GB" sz="2000" dirty="0"/>
              <a:t> à </a:t>
            </a:r>
            <a:r>
              <a:rPr lang="en-GB" sz="2000" dirty="0" err="1"/>
              <a:t>l'insertion</a:t>
            </a:r>
            <a:r>
              <a:rPr lang="en-GB" sz="2000" dirty="0"/>
              <a:t> du </a:t>
            </a:r>
            <a:r>
              <a:rPr lang="en-GB" sz="2000" b="1" dirty="0" err="1"/>
              <a:t>directeur</a:t>
            </a:r>
            <a:r>
              <a:rPr lang="en-GB" sz="2000" b="1" dirty="0"/>
              <a:t> </a:t>
            </a:r>
            <a:r>
              <a:rPr lang="en-GB" sz="2000" b="1" dirty="0" err="1"/>
              <a:t>d'usine</a:t>
            </a:r>
            <a:r>
              <a:rPr lang="en-GB" sz="2000" b="1" dirty="0"/>
              <a:t>, </a:t>
            </a:r>
            <a:r>
              <a:rPr lang="en-GB" sz="2000" dirty="0"/>
              <a:t>on aura pour la </a:t>
            </a:r>
            <a:r>
              <a:rPr lang="en-GB" sz="2000" dirty="0" err="1"/>
              <a:t>même</a:t>
            </a:r>
            <a:r>
              <a:rPr lang="en-GB" sz="2000" dirty="0"/>
              <a:t> </a:t>
            </a:r>
            <a:r>
              <a:rPr lang="en-GB" sz="2000" dirty="0" err="1"/>
              <a:t>usine</a:t>
            </a:r>
            <a:r>
              <a:rPr lang="en-GB" sz="2000" dirty="0"/>
              <a:t> </a:t>
            </a:r>
            <a:r>
              <a:rPr lang="en-GB" sz="2000" dirty="0" err="1"/>
              <a:t>deux</a:t>
            </a:r>
            <a:r>
              <a:rPr lang="en-GB" sz="2000" dirty="0"/>
              <a:t> </a:t>
            </a:r>
            <a:r>
              <a:rPr lang="en-GB" sz="2000" b="1" dirty="0" err="1"/>
              <a:t>directeurs</a:t>
            </a:r>
            <a:r>
              <a:rPr lang="en-GB" sz="2000" b="1" dirty="0"/>
              <a:t> </a:t>
            </a:r>
            <a:r>
              <a:rPr lang="en-GB" sz="2000" b="1" dirty="0" err="1"/>
              <a:t>différents</a:t>
            </a:r>
            <a:r>
              <a:rPr lang="en-GB" sz="2000" dirty="0"/>
              <a:t>.  </a:t>
            </a:r>
          </a:p>
        </p:txBody>
      </p:sp>
      <p:sp>
        <p:nvSpPr>
          <p:cNvPr id="5" name="Rectangle 1"/>
          <p:cNvSpPr txBox="1">
            <a:spLocks noChangeArrowheads="1"/>
          </p:cNvSpPr>
          <p:nvPr/>
        </p:nvSpPr>
        <p:spPr>
          <a:xfrm>
            <a:off x="392510" y="1441082"/>
            <a:ext cx="3119947" cy="526175"/>
          </a:xfrm>
          <a:prstGeom prst="rect">
            <a:avLst/>
          </a:prstGeom>
          <a:no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b="1" dirty="0">
                <a:solidFill>
                  <a:srgbClr val="C00000"/>
                </a:solidFill>
              </a:rPr>
              <a:t>Anomalies de </a:t>
            </a:r>
            <a:r>
              <a:rPr lang="en-GB" sz="2400" b="1" dirty="0" err="1">
                <a:solidFill>
                  <a:srgbClr val="C00000"/>
                </a:solidFill>
              </a:rPr>
              <a:t>stockage</a:t>
            </a:r>
            <a:endParaRPr lang="en-GB" sz="2400" b="1" dirty="0">
              <a:solidFill>
                <a:srgbClr val="C00000"/>
              </a:solidFill>
            </a:endParaRPr>
          </a:p>
        </p:txBody>
      </p:sp>
      <p:sp>
        <p:nvSpPr>
          <p:cNvPr id="6" name="Rectangle 1"/>
          <p:cNvSpPr txBox="1">
            <a:spLocks noChangeArrowheads="1"/>
          </p:cNvSpPr>
          <p:nvPr/>
        </p:nvSpPr>
        <p:spPr>
          <a:xfrm>
            <a:off x="6524277" y="765067"/>
            <a:ext cx="3303500"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err="1" smtClean="0">
                <a:solidFill>
                  <a:srgbClr val="FF0000"/>
                </a:solidFill>
              </a:rPr>
              <a:t>Dépendance</a:t>
            </a:r>
            <a:r>
              <a:rPr lang="en-GB" sz="2000" b="1" dirty="0" smtClean="0">
                <a:solidFill>
                  <a:srgbClr val="FF0000"/>
                </a:solidFill>
              </a:rPr>
              <a:t> </a:t>
            </a:r>
            <a:r>
              <a:rPr lang="en-GB" sz="2000" b="1" dirty="0" err="1">
                <a:solidFill>
                  <a:srgbClr val="FF0000"/>
                </a:solidFill>
              </a:rPr>
              <a:t>fonctionnelle</a:t>
            </a:r>
            <a:endParaRPr lang="en-GB" sz="2000" b="1" dirty="0">
              <a:solidFill>
                <a:srgbClr val="FF0000"/>
              </a:solidFil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graphicFrame>
        <p:nvGraphicFramePr>
          <p:cNvPr id="21" name="Tableau 20"/>
          <p:cNvGraphicFramePr>
            <a:graphicFrameLocks noGrp="1"/>
          </p:cNvGraphicFramePr>
          <p:nvPr>
            <p:extLst>
              <p:ext uri="{D42A27DB-BD31-4B8C-83A1-F6EECF244321}">
                <p14:modId xmlns:p14="http://schemas.microsoft.com/office/powerpoint/2010/main" val="3924879005"/>
              </p:ext>
            </p:extLst>
          </p:nvPr>
        </p:nvGraphicFramePr>
        <p:xfrm>
          <a:off x="794712" y="4908289"/>
          <a:ext cx="10164510" cy="1518076"/>
        </p:xfrm>
        <a:graphic>
          <a:graphicData uri="http://schemas.openxmlformats.org/drawingml/2006/table">
            <a:tbl>
              <a:tblPr firstRow="1" firstCol="1" bandRow="1">
                <a:tableStyleId>{69012ECD-51FC-41F1-AA8D-1B2483CD663E}</a:tableStyleId>
              </a:tblPr>
              <a:tblGrid>
                <a:gridCol w="1184275"/>
                <a:gridCol w="2173542"/>
                <a:gridCol w="2146491"/>
                <a:gridCol w="2447798"/>
                <a:gridCol w="2212404"/>
              </a:tblGrid>
              <a:tr h="222676">
                <a:tc>
                  <a:txBody>
                    <a:bodyPr/>
                    <a:lstStyle/>
                    <a:p>
                      <a:pPr>
                        <a:lnSpc>
                          <a:spcPct val="107000"/>
                        </a:lnSpc>
                        <a:spcAft>
                          <a:spcPts val="0"/>
                        </a:spcAft>
                      </a:pPr>
                      <a:r>
                        <a:rPr lang="fr-FR" sz="1800" dirty="0" smtClean="0">
                          <a:effectLst/>
                        </a:rPr>
                        <a:t>Nom Usine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err="1" smtClean="0">
                          <a:effectLst/>
                        </a:rPr>
                        <a:t>Nom_equipement</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a:effectLst/>
                        </a:rPr>
                        <a:t>  </a:t>
                      </a:r>
                      <a:r>
                        <a:rPr lang="fr-FR" sz="1800" dirty="0" smtClean="0">
                          <a:effectLst/>
                        </a:rPr>
                        <a:t>Directeur Usine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Fournisseur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equipement</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Aderesse</a:t>
                      </a:r>
                      <a:r>
                        <a:rPr lang="fr-FR" sz="1800" b="1" dirty="0" smtClean="0">
                          <a:effectLst/>
                          <a:latin typeface="Calibri" panose="020F0502020204030204" pitchFamily="34" charset="0"/>
                          <a:ea typeface="Calibri" panose="020F0502020204030204" pitchFamily="34" charset="0"/>
                          <a:cs typeface="Arial" panose="020B0604020202020204" pitchFamily="34" charset="0"/>
                        </a:rPr>
                        <a:t> Fournisseur </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Mylène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Refroidissement Final</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0" dirty="0" smtClean="0">
                          <a:effectLst/>
                          <a:latin typeface="+mn-lt"/>
                          <a:ea typeface="+mn-ea"/>
                          <a:cs typeface="+mn-cs"/>
                        </a:rPr>
                        <a:t>Aziz</a:t>
                      </a:r>
                      <a:r>
                        <a:rPr lang="fr-FR" sz="1800" b="0" baseline="0" dirty="0" smtClean="0">
                          <a:effectLst/>
                          <a:latin typeface="+mn-lt"/>
                          <a:ea typeface="+mn-ea"/>
                          <a:cs typeface="+mn-cs"/>
                        </a:rPr>
                        <a:t> Fathi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 N°2</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R 7 </a:t>
                      </a:r>
                      <a:r>
                        <a:rPr lang="fr-FR" sz="1800" b="1" baseline="0" dirty="0" err="1" smtClean="0">
                          <a:effectLst/>
                          <a:latin typeface="Calibri" panose="020F0502020204030204" pitchFamily="34" charset="0"/>
                          <a:ea typeface="Calibri" panose="020F0502020204030204" pitchFamily="34" charset="0"/>
                          <a:cs typeface="Arial" panose="020B0604020202020204" pitchFamily="34" charset="0"/>
                        </a:rPr>
                        <a:t>Hamriya</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Mylène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Radiateur Alimentaire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0" dirty="0" smtClean="0">
                          <a:effectLst/>
                          <a:latin typeface="+mn-lt"/>
                          <a:ea typeface="+mn-ea"/>
                          <a:cs typeface="+mn-cs"/>
                        </a:rPr>
                        <a:t>Aziz</a:t>
                      </a:r>
                      <a:r>
                        <a:rPr lang="fr-FR" sz="1800" b="0" baseline="0" dirty="0" smtClean="0">
                          <a:effectLst/>
                          <a:latin typeface="+mn-lt"/>
                          <a:ea typeface="+mn-ea"/>
                          <a:cs typeface="+mn-cs"/>
                        </a:rPr>
                        <a:t> Fathi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N°2 </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R 7  </a:t>
                      </a:r>
                      <a:r>
                        <a:rPr lang="fr-FR" sz="1800" b="1" baseline="0" dirty="0" err="1" smtClean="0">
                          <a:effectLst/>
                          <a:latin typeface="Calibri" panose="020F0502020204030204" pitchFamily="34" charset="0"/>
                          <a:ea typeface="Calibri" panose="020F0502020204030204" pitchFamily="34" charset="0"/>
                          <a:cs typeface="Arial" panose="020B0604020202020204" pitchFamily="34" charset="0"/>
                        </a:rPr>
                        <a:t>Hamriya</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err="1" smtClean="0">
                          <a:effectLst/>
                        </a:rPr>
                        <a:t>Chyfène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Pompe Alimentaire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Nada Salami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FC Exactitude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N°9  Bloc 4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Marjane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err="1" smtClean="0">
                          <a:effectLst/>
                        </a:rPr>
                        <a:t>Chyfène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dirty="0" smtClean="0">
                          <a:effectLst/>
                        </a:rPr>
                        <a:t>Radiateur Alimentaire</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Nada Salami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N°2 </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R 7  </a:t>
                      </a:r>
                      <a:r>
                        <a:rPr lang="fr-FR" sz="1800" b="1" baseline="0" dirty="0" err="1" smtClean="0">
                          <a:effectLst/>
                          <a:latin typeface="Calibri" panose="020F0502020204030204" pitchFamily="34" charset="0"/>
                          <a:ea typeface="Calibri" panose="020F0502020204030204" pitchFamily="34" charset="0"/>
                          <a:cs typeface="Arial" panose="020B0604020202020204" pitchFamily="34" charset="0"/>
                        </a:rPr>
                        <a:t>Hamriya</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2169894"/>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836577" y="1967257"/>
            <a:ext cx="2080780" cy="495305"/>
          </a:xfrm>
          <a:noFill/>
          <a:ln/>
        </p:spPr>
        <p:txBody>
          <a:bodyPr vert="horz" lIns="0" tIns="0" rIns="0" bIns="0" rtlCol="0" anchor="ctr">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1" dirty="0" err="1" smtClean="0"/>
              <a:t>Exemple</a:t>
            </a:r>
            <a:endParaRPr lang="en-GB" b="1" dirty="0"/>
          </a:p>
        </p:txBody>
      </p:sp>
      <p:sp>
        <p:nvSpPr>
          <p:cNvPr id="13314" name="Rectangle 2"/>
          <p:cNvSpPr>
            <a:spLocks noGrp="1" noChangeArrowheads="1"/>
          </p:cNvSpPr>
          <p:nvPr>
            <p:ph type="body" idx="4294967295"/>
          </p:nvPr>
        </p:nvSpPr>
        <p:spPr>
          <a:xfrm>
            <a:off x="364611" y="4943405"/>
            <a:ext cx="11827389" cy="1459706"/>
          </a:xfrm>
          <a:prstGeom prst="rect">
            <a:avLst/>
          </a:prstGeom>
          <a:ln/>
        </p:spPr>
        <p:txBody>
          <a:bodyPr vert="horz" lIns="0" tIns="0" rIns="0" bIns="0" rtlCol="0">
            <a:normAutofit lnSpcReduction="10000"/>
          </a:bodyPr>
          <a:lstStyle/>
          <a:p>
            <a:pPr marL="87313" lvl="1" indent="0">
              <a:lnSpc>
                <a:spcPct val="150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err="1"/>
              <a:t>Supposons</a:t>
            </a:r>
            <a:r>
              <a:rPr lang="en-GB" sz="2000" dirty="0"/>
              <a:t> </a:t>
            </a:r>
            <a:r>
              <a:rPr lang="en-GB" sz="2000" dirty="0" err="1"/>
              <a:t>qu'on</a:t>
            </a:r>
            <a:r>
              <a:rPr lang="en-GB" sz="2000" dirty="0"/>
              <a:t> </a:t>
            </a:r>
            <a:r>
              <a:rPr lang="en-GB" sz="2000" b="1" dirty="0" err="1"/>
              <a:t>supprime</a:t>
            </a:r>
            <a:r>
              <a:rPr lang="en-GB" sz="2000" b="1" dirty="0"/>
              <a:t> les </a:t>
            </a:r>
            <a:r>
              <a:rPr lang="en-GB" sz="2000" b="1" dirty="0" err="1"/>
              <a:t>deux</a:t>
            </a:r>
            <a:r>
              <a:rPr lang="en-GB" sz="2000" b="1" dirty="0"/>
              <a:t> </a:t>
            </a:r>
            <a:r>
              <a:rPr lang="en-GB" sz="2000" b="1" dirty="0" err="1"/>
              <a:t>derniers</a:t>
            </a:r>
            <a:r>
              <a:rPr lang="en-GB" sz="2000" b="1" dirty="0"/>
              <a:t> </a:t>
            </a:r>
            <a:r>
              <a:rPr lang="en-GB" sz="2000" b="1" dirty="0" err="1"/>
              <a:t>enregistrements</a:t>
            </a:r>
            <a:r>
              <a:rPr lang="en-GB" sz="2000" b="1" dirty="0"/>
              <a:t> </a:t>
            </a:r>
            <a:r>
              <a:rPr lang="en-GB" sz="2000" dirty="0"/>
              <a:t>de la table ci-</a:t>
            </a:r>
            <a:r>
              <a:rPr lang="en-GB" sz="2000" dirty="0" err="1"/>
              <a:t>dessus</a:t>
            </a:r>
            <a:r>
              <a:rPr lang="en-GB" sz="2000" dirty="0"/>
              <a:t>. </a:t>
            </a:r>
            <a:endParaRPr lang="en-GB" sz="2000" dirty="0" smtClean="0"/>
          </a:p>
          <a:p>
            <a:pPr marL="87313" lvl="1" indent="0">
              <a:lnSpc>
                <a:spcPct val="150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err="1" smtClean="0"/>
              <a:t>Ça</a:t>
            </a:r>
            <a:r>
              <a:rPr lang="en-GB" sz="2000" dirty="0" smtClean="0"/>
              <a:t> </a:t>
            </a:r>
            <a:r>
              <a:rPr lang="en-GB" sz="2000" dirty="0" err="1"/>
              <a:t>implique</a:t>
            </a:r>
            <a:r>
              <a:rPr lang="en-GB" sz="2000" dirty="0"/>
              <a:t> que nous </a:t>
            </a:r>
            <a:r>
              <a:rPr lang="en-GB" sz="2000" dirty="0" err="1"/>
              <a:t>n'avons</a:t>
            </a:r>
            <a:r>
              <a:rPr lang="en-GB" sz="2000" dirty="0"/>
              <a:t> plus </a:t>
            </a:r>
            <a:r>
              <a:rPr lang="en-GB" sz="2000" dirty="0" err="1"/>
              <a:t>d'information</a:t>
            </a:r>
            <a:r>
              <a:rPr lang="en-GB" sz="2000" dirty="0"/>
              <a:t> sur </a:t>
            </a:r>
            <a:r>
              <a:rPr lang="en-GB" sz="2000" dirty="0" err="1"/>
              <a:t>l'usine</a:t>
            </a:r>
            <a:r>
              <a:rPr lang="en-GB" sz="2000" dirty="0"/>
              <a:t> </a:t>
            </a:r>
            <a:r>
              <a:rPr lang="fr-FR" sz="2000" b="1" dirty="0" err="1"/>
              <a:t>Chyfène</a:t>
            </a:r>
            <a:r>
              <a:rPr lang="en-GB" sz="2000" dirty="0" smtClean="0"/>
              <a:t>. </a:t>
            </a:r>
          </a:p>
          <a:p>
            <a:pPr marL="87313" lvl="1" indent="0">
              <a:lnSpc>
                <a:spcPct val="150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err="1" smtClean="0"/>
              <a:t>Alors</a:t>
            </a:r>
            <a:r>
              <a:rPr lang="en-GB" sz="2000" dirty="0" smtClean="0"/>
              <a:t> </a:t>
            </a:r>
            <a:r>
              <a:rPr lang="en-GB" sz="2000" dirty="0"/>
              <a:t>que </a:t>
            </a:r>
            <a:r>
              <a:rPr lang="en-GB" sz="2000" dirty="0" err="1"/>
              <a:t>ce</a:t>
            </a:r>
            <a:r>
              <a:rPr lang="en-GB" sz="2000" dirty="0"/>
              <a:t> que nous </a:t>
            </a:r>
            <a:r>
              <a:rPr lang="en-GB" sz="2000" dirty="0" err="1"/>
              <a:t>voulions</a:t>
            </a:r>
            <a:r>
              <a:rPr lang="en-GB" sz="2000" dirty="0"/>
              <a:t> faire </a:t>
            </a:r>
            <a:r>
              <a:rPr lang="en-GB" sz="2000" dirty="0" err="1"/>
              <a:t>était</a:t>
            </a:r>
            <a:r>
              <a:rPr lang="en-GB" sz="2000" dirty="0"/>
              <a:t> </a:t>
            </a:r>
            <a:r>
              <a:rPr lang="en-GB" sz="2000" b="1" dirty="0" err="1"/>
              <a:t>seulement</a:t>
            </a:r>
            <a:r>
              <a:rPr lang="en-GB" sz="2000" dirty="0"/>
              <a:t> </a:t>
            </a:r>
            <a:r>
              <a:rPr lang="en-GB" sz="2000" b="1" dirty="0" err="1"/>
              <a:t>d'enlever</a:t>
            </a:r>
            <a:r>
              <a:rPr lang="en-GB" sz="2000" dirty="0"/>
              <a:t> </a:t>
            </a:r>
            <a:r>
              <a:rPr lang="en-GB" sz="2000" dirty="0" err="1"/>
              <a:t>deux</a:t>
            </a:r>
            <a:r>
              <a:rPr lang="en-GB" sz="2000" dirty="0"/>
              <a:t> </a:t>
            </a:r>
            <a:r>
              <a:rPr lang="en-GB" sz="2000" dirty="0" err="1"/>
              <a:t>équipements</a:t>
            </a:r>
            <a:r>
              <a:rPr lang="en-GB" sz="2000" dirty="0"/>
              <a:t> de la table.</a:t>
            </a:r>
          </a:p>
        </p:txBody>
      </p:sp>
      <p:sp>
        <p:nvSpPr>
          <p:cNvPr id="5" name="Rectangle 1"/>
          <p:cNvSpPr txBox="1">
            <a:spLocks noChangeArrowheads="1"/>
          </p:cNvSpPr>
          <p:nvPr/>
        </p:nvSpPr>
        <p:spPr>
          <a:xfrm>
            <a:off x="392510" y="1441082"/>
            <a:ext cx="3119947" cy="526175"/>
          </a:xfrm>
          <a:prstGeom prst="rect">
            <a:avLst/>
          </a:prstGeom>
          <a:no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b="1" dirty="0" err="1" smtClean="0">
                <a:solidFill>
                  <a:srgbClr val="C00000"/>
                </a:solidFill>
              </a:rPr>
              <a:t>Anomalie</a:t>
            </a:r>
            <a:r>
              <a:rPr lang="en-GB" sz="2400" b="1" dirty="0" smtClean="0">
                <a:solidFill>
                  <a:srgbClr val="C00000"/>
                </a:solidFill>
              </a:rPr>
              <a:t> </a:t>
            </a:r>
            <a:r>
              <a:rPr lang="en-GB" sz="2400" b="1" dirty="0">
                <a:solidFill>
                  <a:srgbClr val="C00000"/>
                </a:solidFill>
              </a:rPr>
              <a:t>de suppression </a:t>
            </a:r>
          </a:p>
        </p:txBody>
      </p:sp>
      <p:sp>
        <p:nvSpPr>
          <p:cNvPr id="6" name="Rectangle 1"/>
          <p:cNvSpPr txBox="1">
            <a:spLocks noChangeArrowheads="1"/>
          </p:cNvSpPr>
          <p:nvPr/>
        </p:nvSpPr>
        <p:spPr>
          <a:xfrm>
            <a:off x="6524277" y="765067"/>
            <a:ext cx="3303500"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err="1" smtClean="0">
                <a:solidFill>
                  <a:srgbClr val="FF0000"/>
                </a:solidFill>
              </a:rPr>
              <a:t>Dépendance</a:t>
            </a:r>
            <a:r>
              <a:rPr lang="en-GB" sz="2000" b="1" dirty="0" smtClean="0">
                <a:solidFill>
                  <a:srgbClr val="FF0000"/>
                </a:solidFill>
              </a:rPr>
              <a:t> </a:t>
            </a:r>
            <a:r>
              <a:rPr lang="en-GB" sz="2000" b="1" dirty="0" err="1">
                <a:solidFill>
                  <a:srgbClr val="FF0000"/>
                </a:solidFill>
              </a:rPr>
              <a:t>fonctionnelle</a:t>
            </a:r>
            <a:endParaRPr lang="en-GB" sz="2000" b="1" dirty="0">
              <a:solidFill>
                <a:srgbClr val="FF0000"/>
              </a:solidFil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graphicFrame>
        <p:nvGraphicFramePr>
          <p:cNvPr id="21" name="Tableau 20"/>
          <p:cNvGraphicFramePr>
            <a:graphicFrameLocks noGrp="1"/>
          </p:cNvGraphicFramePr>
          <p:nvPr>
            <p:extLst>
              <p:ext uri="{D42A27DB-BD31-4B8C-83A1-F6EECF244321}">
                <p14:modId xmlns:p14="http://schemas.microsoft.com/office/powerpoint/2010/main" val="872621263"/>
              </p:ext>
            </p:extLst>
          </p:nvPr>
        </p:nvGraphicFramePr>
        <p:xfrm>
          <a:off x="794712" y="3051110"/>
          <a:ext cx="10164510" cy="1531093"/>
        </p:xfrm>
        <a:graphic>
          <a:graphicData uri="http://schemas.openxmlformats.org/drawingml/2006/table">
            <a:tbl>
              <a:tblPr firstRow="1" firstCol="1" bandRow="1">
                <a:tableStyleId>{69012ECD-51FC-41F1-AA8D-1B2483CD663E}</a:tableStyleId>
              </a:tblPr>
              <a:tblGrid>
                <a:gridCol w="1184275"/>
                <a:gridCol w="2173542"/>
                <a:gridCol w="2146491"/>
                <a:gridCol w="2447798"/>
                <a:gridCol w="2212404"/>
              </a:tblGrid>
              <a:tr h="222676">
                <a:tc>
                  <a:txBody>
                    <a:bodyPr/>
                    <a:lstStyle/>
                    <a:p>
                      <a:pPr>
                        <a:lnSpc>
                          <a:spcPct val="107000"/>
                        </a:lnSpc>
                        <a:spcAft>
                          <a:spcPts val="0"/>
                        </a:spcAft>
                      </a:pPr>
                      <a:r>
                        <a:rPr lang="fr-FR" sz="1800" dirty="0" smtClean="0">
                          <a:effectLst/>
                        </a:rPr>
                        <a:t>Nom Usine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err="1" smtClean="0">
                          <a:effectLst/>
                        </a:rPr>
                        <a:t>Nom_equipement</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a:effectLst/>
                        </a:rPr>
                        <a:t>  </a:t>
                      </a:r>
                      <a:r>
                        <a:rPr lang="fr-FR" sz="1800" dirty="0" smtClean="0">
                          <a:effectLst/>
                        </a:rPr>
                        <a:t>Directeur Usine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Fournisseur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equipement</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Aderesse</a:t>
                      </a:r>
                      <a:r>
                        <a:rPr lang="fr-FR" sz="1800" b="1" dirty="0" smtClean="0">
                          <a:effectLst/>
                          <a:latin typeface="Calibri" panose="020F0502020204030204" pitchFamily="34" charset="0"/>
                          <a:ea typeface="Calibri" panose="020F0502020204030204" pitchFamily="34" charset="0"/>
                          <a:cs typeface="Arial" panose="020B0604020202020204" pitchFamily="34" charset="0"/>
                        </a:rPr>
                        <a:t> Fournisseur </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Mylène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Refroidissement Final</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0" dirty="0" smtClean="0">
                          <a:effectLst/>
                          <a:latin typeface="+mn-lt"/>
                          <a:ea typeface="+mn-ea"/>
                          <a:cs typeface="+mn-cs"/>
                        </a:rPr>
                        <a:t>Aziz</a:t>
                      </a:r>
                      <a:r>
                        <a:rPr lang="fr-FR" sz="1800" b="0" baseline="0" dirty="0" smtClean="0">
                          <a:effectLst/>
                          <a:latin typeface="+mn-lt"/>
                          <a:ea typeface="+mn-ea"/>
                          <a:cs typeface="+mn-cs"/>
                        </a:rPr>
                        <a:t> Fathi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 N°2</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R 7 </a:t>
                      </a:r>
                      <a:r>
                        <a:rPr lang="fr-FR" sz="1800" b="1" baseline="0" dirty="0" err="1" smtClean="0">
                          <a:effectLst/>
                          <a:latin typeface="Calibri" panose="020F0502020204030204" pitchFamily="34" charset="0"/>
                          <a:ea typeface="Calibri" panose="020F0502020204030204" pitchFamily="34" charset="0"/>
                          <a:cs typeface="Arial" panose="020B0604020202020204" pitchFamily="34" charset="0"/>
                        </a:rPr>
                        <a:t>Hamriya</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Mylène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Radiateur Alimentaire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0" dirty="0" smtClean="0">
                          <a:effectLst/>
                          <a:latin typeface="+mn-lt"/>
                          <a:ea typeface="+mn-ea"/>
                          <a:cs typeface="+mn-cs"/>
                        </a:rPr>
                        <a:t>Aziz</a:t>
                      </a:r>
                      <a:r>
                        <a:rPr lang="fr-FR" sz="1800" b="0" baseline="0" dirty="0" smtClean="0">
                          <a:effectLst/>
                          <a:latin typeface="+mn-lt"/>
                          <a:ea typeface="+mn-ea"/>
                          <a:cs typeface="+mn-cs"/>
                        </a:rPr>
                        <a:t> Fathi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N°2 </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R 7  </a:t>
                      </a:r>
                      <a:r>
                        <a:rPr lang="fr-FR" sz="1800" b="1" baseline="0" dirty="0" err="1" smtClean="0">
                          <a:effectLst/>
                          <a:latin typeface="Calibri" panose="020F0502020204030204" pitchFamily="34" charset="0"/>
                          <a:ea typeface="Calibri" panose="020F0502020204030204" pitchFamily="34" charset="0"/>
                          <a:cs typeface="Arial" panose="020B0604020202020204" pitchFamily="34" charset="0"/>
                        </a:rPr>
                        <a:t>Hamriya</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err="1" smtClean="0">
                          <a:effectLst/>
                        </a:rPr>
                        <a:t>Chyfène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Pompe Alimentaire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Nada Salami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FC Exactitude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N°9  Bloc 4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Marjane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err="1" smtClean="0">
                          <a:effectLst/>
                        </a:rPr>
                        <a:t>Chyfène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dirty="0" smtClean="0">
                          <a:effectLst/>
                        </a:rPr>
                        <a:t>Radiateur Alimentaire</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Nada Salami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N°2 </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R 7  </a:t>
                      </a:r>
                      <a:r>
                        <a:rPr lang="fr-FR" sz="1800" b="1" baseline="0" dirty="0" err="1" smtClean="0">
                          <a:effectLst/>
                          <a:latin typeface="Calibri" panose="020F0502020204030204" pitchFamily="34" charset="0"/>
                          <a:ea typeface="Calibri" panose="020F0502020204030204" pitchFamily="34" charset="0"/>
                          <a:cs typeface="Arial" panose="020B0604020202020204" pitchFamily="34" charset="0"/>
                        </a:rPr>
                        <a:t>Hamriya</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0324537"/>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15017" y="3156415"/>
            <a:ext cx="11783967" cy="1147388"/>
          </a:xfrm>
          <a:prstGeom prst="rect">
            <a:avLst/>
          </a:prstGeom>
          <a:ln/>
        </p:spPr>
        <p:txBody>
          <a:bodyPr vert="horz" lIns="0" tIns="0" rIns="0" bIns="0" rtlCol="0">
            <a:normAutofit/>
          </a:bodyPr>
          <a:lstStyle/>
          <a:p>
            <a:pPr marL="457200" lvl="1" indent="0">
              <a:lnSpc>
                <a:spcPct val="150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err="1" smtClean="0"/>
              <a:t>Supposons</a:t>
            </a:r>
            <a:r>
              <a:rPr lang="en-GB" sz="2000" dirty="0" smtClean="0"/>
              <a:t> </a:t>
            </a:r>
            <a:r>
              <a:rPr lang="en-GB" sz="2000" dirty="0" err="1"/>
              <a:t>qu'on</a:t>
            </a:r>
            <a:r>
              <a:rPr lang="en-GB" sz="2000" dirty="0"/>
              <a:t> change de </a:t>
            </a:r>
            <a:r>
              <a:rPr lang="en-GB" sz="2000" b="1" dirty="0" err="1"/>
              <a:t>directeur</a:t>
            </a:r>
            <a:r>
              <a:rPr lang="en-GB" sz="2000" dirty="0"/>
              <a:t> </a:t>
            </a:r>
            <a:r>
              <a:rPr lang="en-GB" sz="2000" dirty="0" err="1"/>
              <a:t>d'usine</a:t>
            </a:r>
            <a:r>
              <a:rPr lang="en-GB" sz="2000" dirty="0"/>
              <a:t> à </a:t>
            </a:r>
            <a:r>
              <a:rPr lang="en-GB" sz="2000" dirty="0" err="1"/>
              <a:t>l'usine</a:t>
            </a:r>
            <a:r>
              <a:rPr lang="en-GB" sz="2000" dirty="0"/>
              <a:t> </a:t>
            </a:r>
            <a:r>
              <a:rPr lang="fr-FR" sz="2000" b="1" dirty="0"/>
              <a:t>Mylène</a:t>
            </a:r>
            <a:r>
              <a:rPr lang="en-GB" sz="2000" dirty="0" smtClean="0"/>
              <a:t>. </a:t>
            </a:r>
            <a:r>
              <a:rPr lang="en-GB" sz="2000" dirty="0"/>
              <a:t>On </a:t>
            </a:r>
            <a:r>
              <a:rPr lang="en-GB" sz="2000" dirty="0" err="1"/>
              <a:t>doit</a:t>
            </a:r>
            <a:r>
              <a:rPr lang="en-GB" sz="2000" dirty="0"/>
              <a:t> </a:t>
            </a:r>
            <a:r>
              <a:rPr lang="en-GB" sz="2000" dirty="0" err="1"/>
              <a:t>alors</a:t>
            </a:r>
            <a:r>
              <a:rPr lang="en-GB" sz="2000" dirty="0"/>
              <a:t> </a:t>
            </a:r>
            <a:r>
              <a:rPr lang="en-GB" sz="2000" b="1" dirty="0"/>
              <a:t>changer le </a:t>
            </a:r>
            <a:r>
              <a:rPr lang="en-GB" sz="2000" b="1" dirty="0" err="1"/>
              <a:t>directeur</a:t>
            </a:r>
            <a:r>
              <a:rPr lang="en-GB" sz="2000" b="1" dirty="0"/>
              <a:t> </a:t>
            </a:r>
            <a:r>
              <a:rPr lang="en-GB" sz="2000" b="1" dirty="0" err="1"/>
              <a:t>d'usine</a:t>
            </a:r>
            <a:r>
              <a:rPr lang="en-GB" sz="2000" b="1" dirty="0"/>
              <a:t> </a:t>
            </a:r>
            <a:r>
              <a:rPr lang="en-GB" sz="2000" b="1" dirty="0" err="1"/>
              <a:t>dans</a:t>
            </a:r>
            <a:r>
              <a:rPr lang="en-GB" sz="2000" b="1" dirty="0"/>
              <a:t> </a:t>
            </a:r>
            <a:r>
              <a:rPr lang="en-GB" sz="2000" b="1" dirty="0" err="1"/>
              <a:t>tous</a:t>
            </a:r>
            <a:r>
              <a:rPr lang="en-GB" sz="2000" b="1" dirty="0"/>
              <a:t> les </a:t>
            </a:r>
            <a:r>
              <a:rPr lang="en-GB" sz="2000" b="1" dirty="0" err="1"/>
              <a:t>enregistrements</a:t>
            </a:r>
            <a:r>
              <a:rPr lang="en-GB" sz="2000" b="1" dirty="0"/>
              <a:t> </a:t>
            </a:r>
            <a:r>
              <a:rPr lang="en-GB" sz="2000" dirty="0"/>
              <a:t>de la table. Si on en </a:t>
            </a:r>
            <a:r>
              <a:rPr lang="en-GB" sz="2000" b="1" dirty="0" err="1"/>
              <a:t>oublie</a:t>
            </a:r>
            <a:r>
              <a:rPr lang="en-GB" sz="2000" dirty="0"/>
              <a:t> un, on se </a:t>
            </a:r>
            <a:r>
              <a:rPr lang="en-GB" sz="2000" dirty="0" err="1"/>
              <a:t>retrouve</a:t>
            </a:r>
            <a:r>
              <a:rPr lang="en-GB" sz="2000" dirty="0"/>
              <a:t> avec </a:t>
            </a:r>
            <a:r>
              <a:rPr lang="en-GB" sz="2000" b="1" dirty="0" err="1"/>
              <a:t>une</a:t>
            </a:r>
            <a:r>
              <a:rPr lang="en-GB" sz="2000" b="1" dirty="0"/>
              <a:t> </a:t>
            </a:r>
            <a:r>
              <a:rPr lang="en-GB" sz="2000" b="1" dirty="0" err="1"/>
              <a:t>anomalie</a:t>
            </a:r>
            <a:r>
              <a:rPr lang="en-GB" sz="2000" b="1" dirty="0"/>
              <a:t> de </a:t>
            </a:r>
            <a:r>
              <a:rPr lang="en-GB" sz="2000" b="1" dirty="0" err="1"/>
              <a:t>stockage</a:t>
            </a:r>
            <a:r>
              <a:rPr lang="en-GB" sz="2000" b="1" dirty="0"/>
              <a:t>.</a:t>
            </a:r>
          </a:p>
        </p:txBody>
      </p:sp>
      <p:sp>
        <p:nvSpPr>
          <p:cNvPr id="6" name="Rectangle 1"/>
          <p:cNvSpPr>
            <a:spLocks noGrp="1" noChangeArrowheads="1"/>
          </p:cNvSpPr>
          <p:nvPr>
            <p:ph type="title"/>
          </p:nvPr>
        </p:nvSpPr>
        <p:spPr>
          <a:xfrm>
            <a:off x="4836577" y="1967257"/>
            <a:ext cx="2080780" cy="495305"/>
          </a:xfrm>
          <a:noFill/>
          <a:ln/>
        </p:spPr>
        <p:txBody>
          <a:bodyPr vert="horz" lIns="0" tIns="0" rIns="0" bIns="0" rtlCol="0" anchor="ctr">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1" dirty="0" err="1" smtClean="0"/>
              <a:t>Exemple</a:t>
            </a:r>
            <a:endParaRPr lang="en-GB" b="1" dirty="0"/>
          </a:p>
        </p:txBody>
      </p:sp>
      <p:sp>
        <p:nvSpPr>
          <p:cNvPr id="7" name="Rectangle 1"/>
          <p:cNvSpPr txBox="1">
            <a:spLocks noChangeArrowheads="1"/>
          </p:cNvSpPr>
          <p:nvPr/>
        </p:nvSpPr>
        <p:spPr>
          <a:xfrm>
            <a:off x="392510" y="1441082"/>
            <a:ext cx="3119947" cy="526175"/>
          </a:xfrm>
          <a:prstGeom prst="rect">
            <a:avLst/>
          </a:prstGeom>
          <a:no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b="1" dirty="0" err="1" smtClean="0">
                <a:solidFill>
                  <a:srgbClr val="C00000"/>
                </a:solidFill>
              </a:rPr>
              <a:t>Anomalie</a:t>
            </a:r>
            <a:r>
              <a:rPr lang="en-GB" sz="2400" b="1" dirty="0" smtClean="0">
                <a:solidFill>
                  <a:srgbClr val="C00000"/>
                </a:solidFill>
              </a:rPr>
              <a:t> </a:t>
            </a:r>
            <a:r>
              <a:rPr lang="en-GB" sz="2400" b="1" dirty="0">
                <a:solidFill>
                  <a:srgbClr val="C00000"/>
                </a:solidFill>
              </a:rPr>
              <a:t>de </a:t>
            </a:r>
            <a:r>
              <a:rPr lang="en-GB" sz="2400" b="1" dirty="0" smtClean="0">
                <a:solidFill>
                  <a:srgbClr val="C00000"/>
                </a:solidFill>
              </a:rPr>
              <a:t>Modification</a:t>
            </a:r>
            <a:endParaRPr lang="en-GB" sz="2400" b="1" dirty="0">
              <a:solidFill>
                <a:srgbClr val="C00000"/>
              </a:solidFill>
            </a:endParaRPr>
          </a:p>
        </p:txBody>
      </p:sp>
      <p:sp>
        <p:nvSpPr>
          <p:cNvPr id="8" name="Rectangle 1"/>
          <p:cNvSpPr txBox="1">
            <a:spLocks noChangeArrowheads="1"/>
          </p:cNvSpPr>
          <p:nvPr/>
        </p:nvSpPr>
        <p:spPr>
          <a:xfrm>
            <a:off x="6524277" y="765067"/>
            <a:ext cx="3303500"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err="1" smtClean="0">
                <a:solidFill>
                  <a:srgbClr val="FF0000"/>
                </a:solidFill>
              </a:rPr>
              <a:t>Dépendance</a:t>
            </a:r>
            <a:r>
              <a:rPr lang="en-GB" sz="2000" b="1" dirty="0" smtClean="0">
                <a:solidFill>
                  <a:srgbClr val="FF0000"/>
                </a:solidFill>
              </a:rPr>
              <a:t> </a:t>
            </a:r>
            <a:r>
              <a:rPr lang="en-GB" sz="2000" b="1" dirty="0" err="1">
                <a:solidFill>
                  <a:srgbClr val="FF0000"/>
                </a:solidFill>
              </a:rPr>
              <a:t>fonctionnelle</a:t>
            </a:r>
            <a:endParaRPr lang="en-GB" sz="2000" b="1" dirty="0">
              <a:solidFill>
                <a:srgbClr val="FF0000"/>
              </a:solidFil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Rectangle 2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2" name="ZoneTexte 21"/>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graphicFrame>
        <p:nvGraphicFramePr>
          <p:cNvPr id="23" name="Tableau 22"/>
          <p:cNvGraphicFramePr>
            <a:graphicFrameLocks noGrp="1"/>
          </p:cNvGraphicFramePr>
          <p:nvPr>
            <p:extLst>
              <p:ext uri="{D42A27DB-BD31-4B8C-83A1-F6EECF244321}">
                <p14:modId xmlns:p14="http://schemas.microsoft.com/office/powerpoint/2010/main" val="3026142834"/>
              </p:ext>
            </p:extLst>
          </p:nvPr>
        </p:nvGraphicFramePr>
        <p:xfrm>
          <a:off x="794711" y="4892858"/>
          <a:ext cx="10164510" cy="1531093"/>
        </p:xfrm>
        <a:graphic>
          <a:graphicData uri="http://schemas.openxmlformats.org/drawingml/2006/table">
            <a:tbl>
              <a:tblPr firstRow="1" firstCol="1" bandRow="1">
                <a:tableStyleId>{69012ECD-51FC-41F1-AA8D-1B2483CD663E}</a:tableStyleId>
              </a:tblPr>
              <a:tblGrid>
                <a:gridCol w="1184275"/>
                <a:gridCol w="2173542"/>
                <a:gridCol w="2146491"/>
                <a:gridCol w="2447798"/>
                <a:gridCol w="2212404"/>
              </a:tblGrid>
              <a:tr h="222676">
                <a:tc>
                  <a:txBody>
                    <a:bodyPr/>
                    <a:lstStyle/>
                    <a:p>
                      <a:pPr>
                        <a:lnSpc>
                          <a:spcPct val="107000"/>
                        </a:lnSpc>
                        <a:spcAft>
                          <a:spcPts val="0"/>
                        </a:spcAft>
                      </a:pPr>
                      <a:r>
                        <a:rPr lang="fr-FR" sz="1800" dirty="0" smtClean="0">
                          <a:effectLst/>
                        </a:rPr>
                        <a:t>Nom Usine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err="1" smtClean="0">
                          <a:effectLst/>
                        </a:rPr>
                        <a:t>Nom_equipement</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a:effectLst/>
                        </a:rPr>
                        <a:t>  </a:t>
                      </a:r>
                      <a:r>
                        <a:rPr lang="fr-FR" sz="1800" dirty="0" smtClean="0">
                          <a:effectLst/>
                        </a:rPr>
                        <a:t>Directeur Usine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Fournisseur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equipement</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Aderesse</a:t>
                      </a:r>
                      <a:r>
                        <a:rPr lang="fr-FR" sz="1800" b="1" dirty="0" smtClean="0">
                          <a:effectLst/>
                          <a:latin typeface="Calibri" panose="020F0502020204030204" pitchFamily="34" charset="0"/>
                          <a:ea typeface="Calibri" panose="020F0502020204030204" pitchFamily="34" charset="0"/>
                          <a:cs typeface="Arial" panose="020B0604020202020204" pitchFamily="34" charset="0"/>
                        </a:rPr>
                        <a:t> Fournisseur </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Mylène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Refroidissement Final</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0" dirty="0" smtClean="0">
                          <a:effectLst/>
                          <a:latin typeface="+mn-lt"/>
                          <a:ea typeface="+mn-ea"/>
                          <a:cs typeface="+mn-cs"/>
                        </a:rPr>
                        <a:t>Aziz</a:t>
                      </a:r>
                      <a:r>
                        <a:rPr lang="fr-FR" sz="1800" b="0" baseline="0" dirty="0" smtClean="0">
                          <a:effectLst/>
                          <a:latin typeface="+mn-lt"/>
                          <a:ea typeface="+mn-ea"/>
                          <a:cs typeface="+mn-cs"/>
                        </a:rPr>
                        <a:t> Fathi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 N°2</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R 7 </a:t>
                      </a:r>
                      <a:r>
                        <a:rPr lang="fr-FR" sz="1800" b="1" baseline="0" dirty="0" err="1" smtClean="0">
                          <a:effectLst/>
                          <a:latin typeface="Calibri" panose="020F0502020204030204" pitchFamily="34" charset="0"/>
                          <a:ea typeface="Calibri" panose="020F0502020204030204" pitchFamily="34" charset="0"/>
                          <a:cs typeface="Arial" panose="020B0604020202020204" pitchFamily="34" charset="0"/>
                        </a:rPr>
                        <a:t>Hamriya</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Mylène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Radiateur Alimentaire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0" dirty="0" smtClean="0">
                          <a:effectLst/>
                          <a:latin typeface="+mn-lt"/>
                          <a:ea typeface="+mn-ea"/>
                          <a:cs typeface="+mn-cs"/>
                        </a:rPr>
                        <a:t>Aziz</a:t>
                      </a:r>
                      <a:r>
                        <a:rPr lang="fr-FR" sz="1800" b="0" baseline="0" dirty="0" smtClean="0">
                          <a:effectLst/>
                          <a:latin typeface="+mn-lt"/>
                          <a:ea typeface="+mn-ea"/>
                          <a:cs typeface="+mn-cs"/>
                        </a:rPr>
                        <a:t> Fathi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N°2 </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R 7  </a:t>
                      </a:r>
                      <a:r>
                        <a:rPr lang="fr-FR" sz="1800" b="1" baseline="0" dirty="0" err="1" smtClean="0">
                          <a:effectLst/>
                          <a:latin typeface="Calibri" panose="020F0502020204030204" pitchFamily="34" charset="0"/>
                          <a:ea typeface="Calibri" panose="020F0502020204030204" pitchFamily="34" charset="0"/>
                          <a:cs typeface="Arial" panose="020B0604020202020204" pitchFamily="34" charset="0"/>
                        </a:rPr>
                        <a:t>Hamriya</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err="1" smtClean="0">
                          <a:effectLst/>
                        </a:rPr>
                        <a:t>Chyfène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Pompe Alimentaire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Nada Salami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FC Exactitude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N°9  Bloc 4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Marjane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err="1" smtClean="0">
                          <a:effectLst/>
                        </a:rPr>
                        <a:t>Chyfène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dirty="0" smtClean="0">
                          <a:effectLst/>
                        </a:rPr>
                        <a:t>Radiateur Alimentaire</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Nada Salami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N°2 </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R 7  </a:t>
                      </a:r>
                      <a:r>
                        <a:rPr lang="fr-FR" sz="1800" b="1" baseline="0" dirty="0" err="1" smtClean="0">
                          <a:effectLst/>
                          <a:latin typeface="Calibri" panose="020F0502020204030204" pitchFamily="34" charset="0"/>
                          <a:ea typeface="Calibri" panose="020F0502020204030204" pitchFamily="34" charset="0"/>
                          <a:cs typeface="Arial" panose="020B0604020202020204" pitchFamily="34" charset="0"/>
                        </a:rPr>
                        <a:t>Hamriya</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42499970"/>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608281" y="3641728"/>
            <a:ext cx="10537371" cy="1730828"/>
          </a:xfrm>
          <a:prstGeom prst="rect">
            <a:avLst/>
          </a:prstGeom>
          <a:ln/>
        </p:spPr>
        <p:txBody>
          <a:bodyPr vert="horz" lIns="0" tIns="0" rIns="0" bIns="0" rtlCol="0">
            <a:normAutofit/>
          </a:bodyPr>
          <a:lstStyle/>
          <a:p>
            <a:pPr>
              <a:lnSpc>
                <a:spcPct val="150000"/>
              </a:lnSpc>
              <a:tabLst>
                <a:tab pos="892813" algn="l"/>
                <a:tab pos="1722265" algn="l"/>
                <a:tab pos="2551718" algn="l"/>
                <a:tab pos="3381170" algn="l"/>
                <a:tab pos="4210622" algn="l"/>
                <a:tab pos="5040074" algn="l"/>
                <a:tab pos="5869527" algn="l"/>
                <a:tab pos="6698979" algn="l"/>
                <a:tab pos="7223147" algn="l"/>
              </a:tabLst>
            </a:pPr>
            <a:r>
              <a:rPr lang="en-GB" sz="2000" dirty="0"/>
              <a:t>Un des buts de </a:t>
            </a:r>
            <a:r>
              <a:rPr lang="en-GB" sz="2000" dirty="0" err="1"/>
              <a:t>créer</a:t>
            </a:r>
            <a:r>
              <a:rPr lang="en-GB" sz="2000" dirty="0"/>
              <a:t> un </a:t>
            </a:r>
            <a:r>
              <a:rPr lang="en-GB" sz="2000" dirty="0" err="1"/>
              <a:t>schéma</a:t>
            </a:r>
            <a:r>
              <a:rPr lang="en-GB" sz="2000" dirty="0"/>
              <a:t> de base de </a:t>
            </a:r>
            <a:r>
              <a:rPr lang="en-GB" sz="2000" dirty="0" err="1"/>
              <a:t>données</a:t>
            </a:r>
            <a:r>
              <a:rPr lang="en-GB" sz="2000" dirty="0"/>
              <a:t> </a:t>
            </a:r>
            <a:r>
              <a:rPr lang="en-GB" sz="2000" dirty="0" err="1"/>
              <a:t>est</a:t>
            </a:r>
            <a:r>
              <a:rPr lang="en-GB" sz="2000" dirty="0"/>
              <a:t> de </a:t>
            </a:r>
            <a:r>
              <a:rPr lang="en-GB" sz="2000" dirty="0">
                <a:solidFill>
                  <a:srgbClr val="FF0000"/>
                </a:solidFill>
              </a:rPr>
              <a:t>minimiser le </a:t>
            </a:r>
            <a:r>
              <a:rPr lang="en-GB" sz="2000" dirty="0" err="1">
                <a:solidFill>
                  <a:srgbClr val="FF0000"/>
                </a:solidFill>
              </a:rPr>
              <a:t>stockage</a:t>
            </a:r>
            <a:r>
              <a:rPr lang="en-GB" sz="2000" dirty="0">
                <a:solidFill>
                  <a:srgbClr val="FF0000"/>
                </a:solidFill>
              </a:rPr>
              <a:t> </a:t>
            </a:r>
            <a:r>
              <a:rPr lang="en-GB" sz="2000" dirty="0" err="1">
                <a:solidFill>
                  <a:srgbClr val="FF0000"/>
                </a:solidFill>
              </a:rPr>
              <a:t>d'information</a:t>
            </a:r>
            <a:r>
              <a:rPr lang="en-GB" sz="2000" dirty="0"/>
              <a:t>. </a:t>
            </a:r>
          </a:p>
          <a:p>
            <a:pPr lvl="1">
              <a:lnSpc>
                <a:spcPct val="150000"/>
              </a:lnSpc>
              <a:tabLst>
                <a:tab pos="892813" algn="l"/>
                <a:tab pos="1722265" algn="l"/>
                <a:tab pos="2551718" algn="l"/>
                <a:tab pos="3381170" algn="l"/>
                <a:tab pos="4210622" algn="l"/>
                <a:tab pos="5040074" algn="l"/>
                <a:tab pos="5869527" algn="l"/>
                <a:tab pos="6698979" algn="l"/>
                <a:tab pos="7223147" algn="l"/>
              </a:tabLst>
            </a:pPr>
            <a:r>
              <a:rPr lang="en-GB" sz="2000" dirty="0"/>
              <a:t>Si </a:t>
            </a:r>
            <a:r>
              <a:rPr lang="en-GB" sz="2000" dirty="0" err="1"/>
              <a:t>notre</a:t>
            </a:r>
            <a:r>
              <a:rPr lang="en-GB" sz="2000" dirty="0"/>
              <a:t> </a:t>
            </a:r>
            <a:r>
              <a:rPr lang="en-GB" sz="2000" dirty="0" err="1"/>
              <a:t>schéma</a:t>
            </a:r>
            <a:r>
              <a:rPr lang="en-GB" sz="2000" dirty="0"/>
              <a:t> </a:t>
            </a:r>
            <a:r>
              <a:rPr lang="en-GB" sz="2000" dirty="0" err="1"/>
              <a:t>permet</a:t>
            </a:r>
            <a:r>
              <a:rPr lang="en-GB" sz="2000" dirty="0"/>
              <a:t> </a:t>
            </a:r>
            <a:r>
              <a:rPr lang="en-GB" sz="2000" dirty="0" err="1"/>
              <a:t>d'avoir</a:t>
            </a:r>
            <a:r>
              <a:rPr lang="en-GB" sz="2000" dirty="0"/>
              <a:t> la </a:t>
            </a:r>
            <a:r>
              <a:rPr lang="en-GB" sz="2000" dirty="0" err="1"/>
              <a:t>même</a:t>
            </a:r>
            <a:r>
              <a:rPr lang="en-GB" sz="2000" dirty="0"/>
              <a:t> information </a:t>
            </a:r>
            <a:r>
              <a:rPr lang="en-GB" sz="2000" dirty="0" err="1"/>
              <a:t>répétée</a:t>
            </a:r>
            <a:r>
              <a:rPr lang="en-GB" sz="2000" dirty="0"/>
              <a:t> </a:t>
            </a:r>
            <a:r>
              <a:rPr lang="en-GB" sz="2000" dirty="0" err="1"/>
              <a:t>plusieurs</a:t>
            </a:r>
            <a:r>
              <a:rPr lang="en-GB" sz="2000" dirty="0"/>
              <a:t> </a:t>
            </a:r>
            <a:r>
              <a:rPr lang="en-GB" sz="2000" dirty="0" err="1"/>
              <a:t>fois</a:t>
            </a:r>
            <a:r>
              <a:rPr lang="en-GB" sz="2000" dirty="0"/>
              <a:t> sans </a:t>
            </a:r>
            <a:r>
              <a:rPr lang="en-GB" sz="2000" dirty="0" err="1"/>
              <a:t>nécessité</a:t>
            </a:r>
            <a:r>
              <a:rPr lang="en-GB" sz="2000" dirty="0"/>
              <a:t>, on </a:t>
            </a:r>
            <a:r>
              <a:rPr lang="en-GB" sz="2000" dirty="0" err="1"/>
              <a:t>parle</a:t>
            </a:r>
            <a:r>
              <a:rPr lang="en-GB" sz="2000" dirty="0"/>
              <a:t> </a:t>
            </a:r>
            <a:r>
              <a:rPr lang="en-GB" sz="2000" dirty="0" err="1"/>
              <a:t>alors</a:t>
            </a:r>
            <a:r>
              <a:rPr lang="en-GB" sz="2000" dirty="0"/>
              <a:t> de </a:t>
            </a:r>
            <a:r>
              <a:rPr lang="en-GB" sz="2000" b="1" dirty="0" err="1" smtClean="0"/>
              <a:t>redondance</a:t>
            </a:r>
            <a:r>
              <a:rPr lang="en-GB" sz="2000" dirty="0" smtClean="0"/>
              <a:t>.</a:t>
            </a:r>
            <a:endParaRPr lang="en-GB" sz="2000" dirty="0"/>
          </a:p>
        </p:txBody>
      </p:sp>
      <p:sp>
        <p:nvSpPr>
          <p:cNvPr id="5" name="Rectangle 1"/>
          <p:cNvSpPr txBox="1">
            <a:spLocks noChangeArrowheads="1"/>
          </p:cNvSpPr>
          <p:nvPr/>
        </p:nvSpPr>
        <p:spPr>
          <a:xfrm>
            <a:off x="392510" y="1441082"/>
            <a:ext cx="3119947" cy="526175"/>
          </a:xfrm>
          <a:prstGeom prst="rect">
            <a:avLst/>
          </a:prstGeom>
          <a:no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b="1" dirty="0" err="1" smtClean="0">
                <a:solidFill>
                  <a:srgbClr val="C00000"/>
                </a:solidFill>
              </a:rPr>
              <a:t>Anomalie</a:t>
            </a:r>
            <a:r>
              <a:rPr lang="en-GB" sz="2400" b="1" dirty="0" smtClean="0">
                <a:solidFill>
                  <a:srgbClr val="C00000"/>
                </a:solidFill>
              </a:rPr>
              <a:t> </a:t>
            </a:r>
            <a:r>
              <a:rPr lang="en-GB" sz="2400" b="1" dirty="0">
                <a:solidFill>
                  <a:srgbClr val="C00000"/>
                </a:solidFill>
              </a:rPr>
              <a:t>de </a:t>
            </a:r>
            <a:r>
              <a:rPr lang="en-GB" sz="2400" b="1" dirty="0" err="1">
                <a:solidFill>
                  <a:srgbClr val="C00000"/>
                </a:solidFill>
              </a:rPr>
              <a:t>Redondance</a:t>
            </a:r>
            <a:r>
              <a:rPr lang="en-GB" sz="2400" b="1" dirty="0">
                <a:solidFill>
                  <a:srgbClr val="C00000"/>
                </a:solidFill>
              </a:rPr>
              <a:t> </a:t>
            </a:r>
          </a:p>
        </p:txBody>
      </p:sp>
      <p:sp>
        <p:nvSpPr>
          <p:cNvPr id="6" name="Rectangle 1"/>
          <p:cNvSpPr txBox="1">
            <a:spLocks noChangeArrowheads="1"/>
          </p:cNvSpPr>
          <p:nvPr/>
        </p:nvSpPr>
        <p:spPr>
          <a:xfrm>
            <a:off x="6524277" y="765067"/>
            <a:ext cx="3303500"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err="1" smtClean="0">
                <a:solidFill>
                  <a:srgbClr val="FF0000"/>
                </a:solidFill>
              </a:rPr>
              <a:t>Dépendance</a:t>
            </a:r>
            <a:r>
              <a:rPr lang="en-GB" sz="2000" b="1" dirty="0" smtClean="0">
                <a:solidFill>
                  <a:srgbClr val="FF0000"/>
                </a:solidFill>
              </a:rPr>
              <a:t> </a:t>
            </a:r>
            <a:r>
              <a:rPr lang="en-GB" sz="2000" b="1" dirty="0" err="1">
                <a:solidFill>
                  <a:srgbClr val="FF0000"/>
                </a:solidFill>
              </a:rPr>
              <a:t>fonctionnelle</a:t>
            </a:r>
            <a:endParaRPr lang="en-GB" sz="2000" b="1" dirty="0">
              <a:solidFill>
                <a:srgbClr val="FF0000"/>
              </a:solidFil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Tree>
    <p:extLst>
      <p:ext uri="{BB962C8B-B14F-4D97-AF65-F5344CB8AC3E}">
        <p14:creationId xmlns:p14="http://schemas.microsoft.com/office/powerpoint/2010/main" val="3264913020"/>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4294967295"/>
          </p:nvPr>
        </p:nvSpPr>
        <p:spPr>
          <a:xfrm>
            <a:off x="638628" y="2717800"/>
            <a:ext cx="10305143" cy="1295400"/>
          </a:xfrm>
          <a:prstGeom prst="rect">
            <a:avLst/>
          </a:prstGeom>
          <a:ln/>
        </p:spPr>
        <p:txBody>
          <a:bodyPr vert="horz" lIns="0" tIns="0" rIns="0" bIns="0" rtlCol="0">
            <a:normAutofit/>
          </a:bodyPr>
          <a:lstStyle/>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dirty="0"/>
          </a:p>
          <a:p>
            <a:pPr lvl="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dirty="0" err="1" smtClean="0"/>
              <a:t>Dans</a:t>
            </a:r>
            <a:r>
              <a:rPr lang="en-GB" dirty="0" smtClean="0"/>
              <a:t> </a:t>
            </a:r>
            <a:r>
              <a:rPr lang="en-GB" dirty="0" err="1"/>
              <a:t>cet</a:t>
            </a:r>
            <a:r>
              <a:rPr lang="en-GB" dirty="0"/>
              <a:t> </a:t>
            </a:r>
            <a:r>
              <a:rPr lang="en-GB" dirty="0" err="1"/>
              <a:t>exemple</a:t>
            </a:r>
            <a:r>
              <a:rPr lang="en-GB" dirty="0"/>
              <a:t>, </a:t>
            </a:r>
            <a:r>
              <a:rPr lang="en-GB" dirty="0" err="1"/>
              <a:t>l'adresse</a:t>
            </a:r>
            <a:r>
              <a:rPr lang="en-GB" dirty="0"/>
              <a:t> du </a:t>
            </a:r>
            <a:r>
              <a:rPr lang="en-GB" dirty="0" err="1"/>
              <a:t>fournisseur</a:t>
            </a:r>
            <a:r>
              <a:rPr lang="en-GB" dirty="0"/>
              <a:t> </a:t>
            </a:r>
            <a:r>
              <a:rPr lang="en-GB" dirty="0" err="1"/>
              <a:t>d'équipement</a:t>
            </a:r>
            <a:r>
              <a:rPr lang="en-GB" dirty="0"/>
              <a:t> </a:t>
            </a:r>
            <a:r>
              <a:rPr lang="en-GB" dirty="0" err="1"/>
              <a:t>est</a:t>
            </a:r>
            <a:r>
              <a:rPr lang="en-GB" dirty="0"/>
              <a:t> </a:t>
            </a:r>
            <a:r>
              <a:rPr lang="en-GB" dirty="0" err="1"/>
              <a:t>redondant</a:t>
            </a:r>
            <a:r>
              <a:rPr lang="en-GB" dirty="0"/>
              <a:t>.</a:t>
            </a:r>
          </a:p>
        </p:txBody>
      </p:sp>
      <p:sp>
        <p:nvSpPr>
          <p:cNvPr id="7" name="Rectangle 1"/>
          <p:cNvSpPr txBox="1">
            <a:spLocks noChangeArrowheads="1"/>
          </p:cNvSpPr>
          <p:nvPr/>
        </p:nvSpPr>
        <p:spPr>
          <a:xfrm>
            <a:off x="392510" y="1441082"/>
            <a:ext cx="3119947" cy="526175"/>
          </a:xfrm>
          <a:prstGeom prst="rect">
            <a:avLst/>
          </a:prstGeom>
          <a:no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b="1" dirty="0" err="1" smtClean="0">
                <a:solidFill>
                  <a:srgbClr val="C00000"/>
                </a:solidFill>
              </a:rPr>
              <a:t>Anomalie</a:t>
            </a:r>
            <a:r>
              <a:rPr lang="en-GB" sz="2400" b="1" dirty="0" smtClean="0">
                <a:solidFill>
                  <a:srgbClr val="C00000"/>
                </a:solidFill>
              </a:rPr>
              <a:t> </a:t>
            </a:r>
            <a:r>
              <a:rPr lang="en-GB" sz="2400" b="1" dirty="0">
                <a:solidFill>
                  <a:srgbClr val="C00000"/>
                </a:solidFill>
              </a:rPr>
              <a:t>de </a:t>
            </a:r>
            <a:r>
              <a:rPr lang="en-GB" sz="2400" b="1" dirty="0" err="1">
                <a:solidFill>
                  <a:srgbClr val="C00000"/>
                </a:solidFill>
              </a:rPr>
              <a:t>Redondance</a:t>
            </a:r>
            <a:r>
              <a:rPr lang="en-GB" sz="2400" b="1" dirty="0">
                <a:solidFill>
                  <a:srgbClr val="C00000"/>
                </a:solidFill>
              </a:rPr>
              <a:t> </a:t>
            </a:r>
          </a:p>
        </p:txBody>
      </p:sp>
      <p:sp>
        <p:nvSpPr>
          <p:cNvPr id="8" name="Rectangle 1"/>
          <p:cNvSpPr txBox="1">
            <a:spLocks noChangeArrowheads="1"/>
          </p:cNvSpPr>
          <p:nvPr/>
        </p:nvSpPr>
        <p:spPr>
          <a:xfrm>
            <a:off x="6524277" y="765067"/>
            <a:ext cx="3303500"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err="1" smtClean="0">
                <a:solidFill>
                  <a:srgbClr val="FF0000"/>
                </a:solidFill>
              </a:rPr>
              <a:t>Dépendance</a:t>
            </a:r>
            <a:r>
              <a:rPr lang="en-GB" sz="2000" b="1" dirty="0" smtClean="0">
                <a:solidFill>
                  <a:srgbClr val="FF0000"/>
                </a:solidFill>
              </a:rPr>
              <a:t> </a:t>
            </a:r>
            <a:r>
              <a:rPr lang="en-GB" sz="2000" b="1" dirty="0" err="1">
                <a:solidFill>
                  <a:srgbClr val="FF0000"/>
                </a:solidFill>
              </a:rPr>
              <a:t>fonctionnelle</a:t>
            </a:r>
            <a:endParaRPr lang="en-GB" sz="2000" b="1" dirty="0">
              <a:solidFill>
                <a:srgbClr val="FF0000"/>
              </a:solidFil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Rectangle 2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2" name="ZoneTexte 21"/>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4" name="Rectangle 3"/>
          <p:cNvSpPr/>
          <p:nvPr/>
        </p:nvSpPr>
        <p:spPr>
          <a:xfrm>
            <a:off x="5096163" y="2065591"/>
            <a:ext cx="1450462" cy="523220"/>
          </a:xfrm>
          <a:prstGeom prst="rect">
            <a:avLst/>
          </a:prstGeom>
        </p:spPr>
        <p:txBody>
          <a:bodyPr wrap="none">
            <a:spAutoFit/>
          </a:bodyPr>
          <a:lstStyle/>
          <a:p>
            <a:r>
              <a:rPr lang="en-GB" sz="2800" b="1" dirty="0" err="1" smtClean="0"/>
              <a:t>Exemple</a:t>
            </a:r>
            <a:endParaRPr lang="fr-FR" sz="2800" b="1" dirty="0"/>
          </a:p>
        </p:txBody>
      </p:sp>
      <p:graphicFrame>
        <p:nvGraphicFramePr>
          <p:cNvPr id="23" name="Tableau 22"/>
          <p:cNvGraphicFramePr>
            <a:graphicFrameLocks noGrp="1"/>
          </p:cNvGraphicFramePr>
          <p:nvPr>
            <p:extLst>
              <p:ext uri="{D42A27DB-BD31-4B8C-83A1-F6EECF244321}">
                <p14:modId xmlns:p14="http://schemas.microsoft.com/office/powerpoint/2010/main" val="2321624289"/>
              </p:ext>
            </p:extLst>
          </p:nvPr>
        </p:nvGraphicFramePr>
        <p:xfrm>
          <a:off x="794712" y="4422710"/>
          <a:ext cx="10164510" cy="1531093"/>
        </p:xfrm>
        <a:graphic>
          <a:graphicData uri="http://schemas.openxmlformats.org/drawingml/2006/table">
            <a:tbl>
              <a:tblPr firstRow="1" firstCol="1" bandRow="1">
                <a:tableStyleId>{69012ECD-51FC-41F1-AA8D-1B2483CD663E}</a:tableStyleId>
              </a:tblPr>
              <a:tblGrid>
                <a:gridCol w="1184275"/>
                <a:gridCol w="2173542"/>
                <a:gridCol w="2146491"/>
                <a:gridCol w="2447798"/>
                <a:gridCol w="2212404"/>
              </a:tblGrid>
              <a:tr h="222676">
                <a:tc>
                  <a:txBody>
                    <a:bodyPr/>
                    <a:lstStyle/>
                    <a:p>
                      <a:pPr>
                        <a:lnSpc>
                          <a:spcPct val="107000"/>
                        </a:lnSpc>
                        <a:spcAft>
                          <a:spcPts val="0"/>
                        </a:spcAft>
                      </a:pPr>
                      <a:r>
                        <a:rPr lang="fr-FR" sz="1800" dirty="0" smtClean="0">
                          <a:effectLst/>
                        </a:rPr>
                        <a:t>Nom Usine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err="1" smtClean="0">
                          <a:effectLst/>
                        </a:rPr>
                        <a:t>Nom_equipement</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a:effectLst/>
                        </a:rPr>
                        <a:t>  </a:t>
                      </a:r>
                      <a:r>
                        <a:rPr lang="fr-FR" sz="1800" dirty="0" smtClean="0">
                          <a:effectLst/>
                        </a:rPr>
                        <a:t>Directeur Usine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Fournisseur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equipement</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Aderesse</a:t>
                      </a:r>
                      <a:r>
                        <a:rPr lang="fr-FR" sz="1800" b="1" dirty="0" smtClean="0">
                          <a:effectLst/>
                          <a:latin typeface="Calibri" panose="020F0502020204030204" pitchFamily="34" charset="0"/>
                          <a:ea typeface="Calibri" panose="020F0502020204030204" pitchFamily="34" charset="0"/>
                          <a:cs typeface="Arial" panose="020B0604020202020204" pitchFamily="34" charset="0"/>
                        </a:rPr>
                        <a:t> Fournisseur </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Mylène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Refroidissement Final</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0" dirty="0" smtClean="0">
                          <a:effectLst/>
                          <a:latin typeface="+mn-lt"/>
                          <a:ea typeface="+mn-ea"/>
                          <a:cs typeface="+mn-cs"/>
                        </a:rPr>
                        <a:t>Aziz</a:t>
                      </a:r>
                      <a:r>
                        <a:rPr lang="fr-FR" sz="1800" b="0" baseline="0" dirty="0" smtClean="0">
                          <a:effectLst/>
                          <a:latin typeface="+mn-lt"/>
                          <a:ea typeface="+mn-ea"/>
                          <a:cs typeface="+mn-cs"/>
                        </a:rPr>
                        <a:t> Fathi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 N°2</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R 7 </a:t>
                      </a:r>
                      <a:r>
                        <a:rPr lang="fr-FR" sz="1800" b="1" baseline="0" dirty="0" err="1" smtClean="0">
                          <a:effectLst/>
                          <a:latin typeface="Calibri" panose="020F0502020204030204" pitchFamily="34" charset="0"/>
                          <a:ea typeface="Calibri" panose="020F0502020204030204" pitchFamily="34" charset="0"/>
                          <a:cs typeface="Arial" panose="020B0604020202020204" pitchFamily="34" charset="0"/>
                        </a:rPr>
                        <a:t>Hamriya</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Mylène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Radiateur Alimentaire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0" dirty="0" smtClean="0">
                          <a:effectLst/>
                          <a:latin typeface="+mn-lt"/>
                          <a:ea typeface="+mn-ea"/>
                          <a:cs typeface="+mn-cs"/>
                        </a:rPr>
                        <a:t>Aziz</a:t>
                      </a:r>
                      <a:r>
                        <a:rPr lang="fr-FR" sz="1800" b="0" baseline="0" dirty="0" smtClean="0">
                          <a:effectLst/>
                          <a:latin typeface="+mn-lt"/>
                          <a:ea typeface="+mn-ea"/>
                          <a:cs typeface="+mn-cs"/>
                        </a:rPr>
                        <a:t> Fathi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N°2 </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R 7  </a:t>
                      </a:r>
                      <a:r>
                        <a:rPr lang="fr-FR" sz="1800" b="1" baseline="0" dirty="0" err="1" smtClean="0">
                          <a:effectLst/>
                          <a:latin typeface="Calibri" panose="020F0502020204030204" pitchFamily="34" charset="0"/>
                          <a:ea typeface="Calibri" panose="020F0502020204030204" pitchFamily="34" charset="0"/>
                          <a:cs typeface="Arial" panose="020B0604020202020204" pitchFamily="34" charset="0"/>
                        </a:rPr>
                        <a:t>Hamriya</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err="1" smtClean="0">
                          <a:effectLst/>
                        </a:rPr>
                        <a:t>Chyfène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Pompe Alimentaire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Nada Salami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FC Exactitude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N°9  Bloc 4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Marjane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err="1" smtClean="0">
                          <a:effectLst/>
                        </a:rPr>
                        <a:t>Chyfène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dirty="0" smtClean="0">
                          <a:effectLst/>
                        </a:rPr>
                        <a:t>Radiateur Alimentaire</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Nada Salami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N°2 </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R 7  </a:t>
                      </a:r>
                      <a:r>
                        <a:rPr lang="fr-FR" sz="1800" b="1" baseline="0" dirty="0" err="1" smtClean="0">
                          <a:effectLst/>
                          <a:latin typeface="Calibri" panose="020F0502020204030204" pitchFamily="34" charset="0"/>
                          <a:ea typeface="Calibri" panose="020F0502020204030204" pitchFamily="34" charset="0"/>
                          <a:cs typeface="Arial" panose="020B0604020202020204" pitchFamily="34" charset="0"/>
                        </a:rPr>
                        <a:t>Hamriya</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9819007"/>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08531" y="1802046"/>
            <a:ext cx="3962401" cy="615553"/>
          </a:xfrm>
          <a:noFill/>
          <a:ln/>
        </p:spPr>
        <p:txBody>
          <a:bodyPr vert="horz" lIns="0" tIns="0" rIns="0" bIns="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b="1" dirty="0"/>
              <a:t>Correction de la </a:t>
            </a:r>
            <a:r>
              <a:rPr lang="en-GB" sz="2400" b="1" dirty="0" err="1"/>
              <a:t>redondance</a:t>
            </a:r>
            <a:endParaRPr lang="en-GB" sz="2400" b="1" dirty="0"/>
          </a:p>
        </p:txBody>
      </p:sp>
      <p:sp>
        <p:nvSpPr>
          <p:cNvPr id="17410" name="Rectangle 2"/>
          <p:cNvSpPr>
            <a:spLocks noGrp="1" noChangeArrowheads="1"/>
          </p:cNvSpPr>
          <p:nvPr>
            <p:ph type="body" idx="4294967295"/>
          </p:nvPr>
        </p:nvSpPr>
        <p:spPr>
          <a:xfrm>
            <a:off x="275051" y="5700923"/>
            <a:ext cx="11916949" cy="1038690"/>
          </a:xfrm>
          <a:prstGeom prst="rect">
            <a:avLst/>
          </a:prstGeom>
          <a:ln/>
        </p:spPr>
        <p:txBody>
          <a:bodyPr vert="horz" lIns="0" tIns="0" rIns="0" bIns="0" rtlCol="0">
            <a:noAutofit/>
          </a:bodyPr>
          <a:lstStyle/>
          <a:p>
            <a:pPr marL="457200" lvl="1" indent="0">
              <a:lnSpc>
                <a:spcPct val="160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smtClean="0"/>
              <a:t>De </a:t>
            </a:r>
            <a:r>
              <a:rPr lang="en-GB" sz="2000" dirty="0" err="1"/>
              <a:t>cette</a:t>
            </a:r>
            <a:r>
              <a:rPr lang="en-GB" sz="2000" dirty="0"/>
              <a:t> </a:t>
            </a:r>
            <a:r>
              <a:rPr lang="en-GB" sz="2000" dirty="0" err="1"/>
              <a:t>manière</a:t>
            </a:r>
            <a:r>
              <a:rPr lang="en-GB" sz="2000" dirty="0"/>
              <a:t>, on </a:t>
            </a:r>
            <a:r>
              <a:rPr lang="en-GB" sz="2000" dirty="0" err="1"/>
              <a:t>n'a</a:t>
            </a:r>
            <a:r>
              <a:rPr lang="en-GB" sz="2000" dirty="0"/>
              <a:t> plus le </a:t>
            </a:r>
            <a:r>
              <a:rPr lang="en-GB" sz="2000" dirty="0" err="1"/>
              <a:t>problème</a:t>
            </a:r>
            <a:r>
              <a:rPr lang="en-GB" sz="2000" dirty="0"/>
              <a:t> de </a:t>
            </a:r>
            <a:r>
              <a:rPr lang="en-GB" sz="2000" dirty="0" err="1"/>
              <a:t>redondance</a:t>
            </a:r>
            <a:r>
              <a:rPr lang="en-GB" sz="2000" dirty="0"/>
              <a:t> </a:t>
            </a:r>
            <a:r>
              <a:rPr lang="en-GB" sz="2000" dirty="0" err="1"/>
              <a:t>logique</a:t>
            </a:r>
            <a:r>
              <a:rPr lang="en-GB" sz="2000" dirty="0"/>
              <a:t> et on a les </a:t>
            </a:r>
            <a:r>
              <a:rPr lang="en-GB" sz="2000" dirty="0" err="1"/>
              <a:t>mêmes</a:t>
            </a:r>
            <a:r>
              <a:rPr lang="en-GB" sz="2000" dirty="0"/>
              <a:t> </a:t>
            </a:r>
            <a:r>
              <a:rPr lang="en-GB" sz="2000" dirty="0" err="1"/>
              <a:t>données</a:t>
            </a:r>
            <a:r>
              <a:rPr lang="en-GB" sz="2000" dirty="0"/>
              <a:t> que </a:t>
            </a:r>
            <a:r>
              <a:rPr lang="en-GB" sz="2000" dirty="0" err="1"/>
              <a:t>dans</a:t>
            </a:r>
            <a:r>
              <a:rPr lang="en-GB" sz="2000" dirty="0"/>
              <a:t> le </a:t>
            </a:r>
            <a:r>
              <a:rPr lang="en-GB" sz="2000" dirty="0" err="1"/>
              <a:t>schéma</a:t>
            </a:r>
            <a:r>
              <a:rPr lang="en-GB" sz="2000" dirty="0"/>
              <a:t> </a:t>
            </a:r>
            <a:r>
              <a:rPr lang="en-GB" sz="2000" dirty="0" err="1"/>
              <a:t>précédent</a:t>
            </a:r>
            <a:r>
              <a:rPr lang="en-GB" sz="2000" dirty="0"/>
              <a:t>.</a:t>
            </a:r>
          </a:p>
        </p:txBody>
      </p:sp>
      <p:sp>
        <p:nvSpPr>
          <p:cNvPr id="6" name="Rectangle 1"/>
          <p:cNvSpPr txBox="1">
            <a:spLocks noChangeArrowheads="1"/>
          </p:cNvSpPr>
          <p:nvPr/>
        </p:nvSpPr>
        <p:spPr>
          <a:xfrm>
            <a:off x="392510" y="1441082"/>
            <a:ext cx="3119947" cy="526175"/>
          </a:xfrm>
          <a:prstGeom prst="rect">
            <a:avLst/>
          </a:prstGeom>
          <a:noFill/>
          <a:ln/>
        </p:spPr>
        <p:txBody>
          <a:bodyPr vert="horz" lIns="0" tIns="0" rIns="0" bIns="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b="1" dirty="0" err="1" smtClean="0">
                <a:solidFill>
                  <a:srgbClr val="C00000"/>
                </a:solidFill>
              </a:rPr>
              <a:t>Anomalie</a:t>
            </a:r>
            <a:r>
              <a:rPr lang="en-GB" sz="2400" b="1" dirty="0" smtClean="0">
                <a:solidFill>
                  <a:srgbClr val="C00000"/>
                </a:solidFill>
              </a:rPr>
              <a:t> </a:t>
            </a:r>
            <a:r>
              <a:rPr lang="en-GB" sz="2400" b="1" dirty="0">
                <a:solidFill>
                  <a:srgbClr val="C00000"/>
                </a:solidFill>
              </a:rPr>
              <a:t>de </a:t>
            </a:r>
            <a:r>
              <a:rPr lang="en-GB" sz="2400" b="1" dirty="0" smtClean="0">
                <a:solidFill>
                  <a:srgbClr val="C00000"/>
                </a:solidFill>
              </a:rPr>
              <a:t>la </a:t>
            </a:r>
            <a:r>
              <a:rPr lang="en-GB" sz="2400" b="1" dirty="0" err="1" smtClean="0">
                <a:solidFill>
                  <a:srgbClr val="C00000"/>
                </a:solidFill>
              </a:rPr>
              <a:t>Redondance</a:t>
            </a:r>
            <a:r>
              <a:rPr lang="en-GB" sz="2400" b="1" dirty="0" smtClean="0">
                <a:solidFill>
                  <a:srgbClr val="C00000"/>
                </a:solidFill>
              </a:rPr>
              <a:t> </a:t>
            </a:r>
            <a:endParaRPr lang="en-GB" sz="2400" b="1" dirty="0">
              <a:solidFill>
                <a:srgbClr val="C00000"/>
              </a:solidFill>
            </a:endParaRPr>
          </a:p>
        </p:txBody>
      </p:sp>
      <p:sp>
        <p:nvSpPr>
          <p:cNvPr id="7" name="Rectangle 1"/>
          <p:cNvSpPr txBox="1">
            <a:spLocks noChangeArrowheads="1"/>
          </p:cNvSpPr>
          <p:nvPr/>
        </p:nvSpPr>
        <p:spPr>
          <a:xfrm>
            <a:off x="6524277" y="765067"/>
            <a:ext cx="3303500"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err="1" smtClean="0">
                <a:solidFill>
                  <a:srgbClr val="FF0000"/>
                </a:solidFill>
              </a:rPr>
              <a:t>Dépendance</a:t>
            </a:r>
            <a:r>
              <a:rPr lang="en-GB" sz="2000" b="1" dirty="0" smtClean="0">
                <a:solidFill>
                  <a:srgbClr val="FF0000"/>
                </a:solidFill>
              </a:rPr>
              <a:t> </a:t>
            </a:r>
            <a:r>
              <a:rPr lang="en-GB" sz="2000" b="1" dirty="0" err="1">
                <a:solidFill>
                  <a:srgbClr val="FF0000"/>
                </a:solidFill>
              </a:rPr>
              <a:t>fonctionnelle</a:t>
            </a:r>
            <a:endParaRPr lang="en-GB" sz="2000" b="1" dirty="0">
              <a:solidFill>
                <a:srgbClr val="FF0000"/>
              </a:solidFil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Rectangle 1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1" name="ZoneTexte 20"/>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22" name="Rectangle 21"/>
          <p:cNvSpPr/>
          <p:nvPr/>
        </p:nvSpPr>
        <p:spPr>
          <a:xfrm>
            <a:off x="4370932" y="1572482"/>
            <a:ext cx="2481641" cy="523220"/>
          </a:xfrm>
          <a:prstGeom prst="rect">
            <a:avLst/>
          </a:prstGeom>
        </p:spPr>
        <p:txBody>
          <a:bodyPr wrap="none">
            <a:spAutoFit/>
          </a:bodyPr>
          <a:lstStyle/>
          <a:p>
            <a:r>
              <a:rPr lang="en-GB" sz="2800" b="1" dirty="0" err="1" smtClean="0"/>
              <a:t>Exemple</a:t>
            </a:r>
            <a:r>
              <a:rPr lang="en-GB" sz="2800" b="1" dirty="0" smtClean="0"/>
              <a:t> (suite)</a:t>
            </a:r>
            <a:endParaRPr lang="fr-FR" sz="2800" b="1" dirty="0"/>
          </a:p>
        </p:txBody>
      </p:sp>
      <p:graphicFrame>
        <p:nvGraphicFramePr>
          <p:cNvPr id="24" name="Tableau 23"/>
          <p:cNvGraphicFramePr>
            <a:graphicFrameLocks noGrp="1"/>
          </p:cNvGraphicFramePr>
          <p:nvPr>
            <p:extLst>
              <p:ext uri="{D42A27DB-BD31-4B8C-83A1-F6EECF244321}">
                <p14:modId xmlns:p14="http://schemas.microsoft.com/office/powerpoint/2010/main" val="858745974"/>
              </p:ext>
            </p:extLst>
          </p:nvPr>
        </p:nvGraphicFramePr>
        <p:xfrm>
          <a:off x="5876967" y="3666638"/>
          <a:ext cx="5805615" cy="1531093"/>
        </p:xfrm>
        <a:graphic>
          <a:graphicData uri="http://schemas.openxmlformats.org/drawingml/2006/table">
            <a:tbl>
              <a:tblPr firstRow="1" firstCol="1" bandRow="1">
                <a:tableStyleId>{69012ECD-51FC-41F1-AA8D-1B2483CD663E}</a:tableStyleId>
              </a:tblPr>
              <a:tblGrid>
                <a:gridCol w="1184275"/>
                <a:gridCol w="2173542"/>
                <a:gridCol w="2447798"/>
              </a:tblGrid>
              <a:tr h="222676">
                <a:tc>
                  <a:txBody>
                    <a:bodyPr/>
                    <a:lstStyle/>
                    <a:p>
                      <a:pPr>
                        <a:lnSpc>
                          <a:spcPct val="107000"/>
                        </a:lnSpc>
                        <a:spcAft>
                          <a:spcPts val="0"/>
                        </a:spcAft>
                      </a:pPr>
                      <a:r>
                        <a:rPr lang="fr-FR" sz="1800" dirty="0" smtClean="0">
                          <a:effectLst/>
                        </a:rPr>
                        <a:t>Nom Usine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err="1" smtClean="0">
                          <a:effectLst/>
                        </a:rPr>
                        <a:t>Nom_equipement</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Fournisseur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equipement</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Mylène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Refroidissement Final</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Mylène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Radiateur Alimentaire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err="1" smtClean="0">
                          <a:effectLst/>
                        </a:rPr>
                        <a:t>Chyfène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Pompe Alimentaire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FC Exactitude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err="1" smtClean="0">
                          <a:effectLst/>
                        </a:rPr>
                        <a:t>Chyfène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dirty="0" smtClean="0">
                          <a:effectLst/>
                        </a:rPr>
                        <a:t>Radiateur Alimentaire</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smtClean="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5" name="Tableau 24"/>
          <p:cNvGraphicFramePr>
            <a:graphicFrameLocks noGrp="1"/>
          </p:cNvGraphicFramePr>
          <p:nvPr>
            <p:extLst>
              <p:ext uri="{D42A27DB-BD31-4B8C-83A1-F6EECF244321}">
                <p14:modId xmlns:p14="http://schemas.microsoft.com/office/powerpoint/2010/main" val="180897638"/>
              </p:ext>
            </p:extLst>
          </p:nvPr>
        </p:nvGraphicFramePr>
        <p:xfrm>
          <a:off x="715673" y="4547830"/>
          <a:ext cx="4660202" cy="912295"/>
        </p:xfrm>
        <a:graphic>
          <a:graphicData uri="http://schemas.openxmlformats.org/drawingml/2006/table">
            <a:tbl>
              <a:tblPr firstRow="1" firstCol="1" bandRow="1">
                <a:tableStyleId>{69012ECD-51FC-41F1-AA8D-1B2483CD663E}</a:tableStyleId>
              </a:tblPr>
              <a:tblGrid>
                <a:gridCol w="2447798"/>
                <a:gridCol w="2212404"/>
              </a:tblGrid>
              <a:tr h="222676">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Fournisseur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equipement</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Aderesse</a:t>
                      </a:r>
                      <a:r>
                        <a:rPr lang="fr-FR" sz="1800" b="1" dirty="0" smtClean="0">
                          <a:effectLst/>
                          <a:latin typeface="Calibri" panose="020F0502020204030204" pitchFamily="34" charset="0"/>
                          <a:ea typeface="Calibri" panose="020F0502020204030204" pitchFamily="34" charset="0"/>
                          <a:cs typeface="Arial" panose="020B0604020202020204" pitchFamily="34" charset="0"/>
                        </a:rPr>
                        <a:t> Fournisseur </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WX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echangeurs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 N°2</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R 7 </a:t>
                      </a:r>
                      <a:r>
                        <a:rPr lang="fr-FR" sz="1800" b="1" baseline="0" dirty="0" err="1" smtClean="0">
                          <a:effectLst/>
                          <a:latin typeface="Calibri" panose="020F0502020204030204" pitchFamily="34" charset="0"/>
                          <a:ea typeface="Calibri" panose="020F0502020204030204" pitchFamily="34" charset="0"/>
                          <a:cs typeface="Arial" panose="020B0604020202020204" pitchFamily="34" charset="0"/>
                        </a:rPr>
                        <a:t>Hamriya</a:t>
                      </a:r>
                      <a:r>
                        <a:rPr lang="fr-FR" sz="1800" b="1" baseline="0" dirty="0" smtClean="0">
                          <a:effectLst/>
                          <a:latin typeface="Calibri" panose="020F0502020204030204" pitchFamily="34" charset="0"/>
                          <a:ea typeface="Calibri" panose="020F0502020204030204" pitchFamily="34" charset="0"/>
                          <a:cs typeface="Arial" panose="020B0604020202020204" pitchFamily="34" charset="0"/>
                        </a:rPr>
                        <a:t> </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FC Exactitude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1" dirty="0" smtClean="0">
                          <a:effectLst/>
                          <a:latin typeface="Calibri" panose="020F0502020204030204" pitchFamily="34" charset="0"/>
                          <a:ea typeface="Calibri" panose="020F0502020204030204" pitchFamily="34" charset="0"/>
                          <a:cs typeface="Arial" panose="020B0604020202020204" pitchFamily="34" charset="0"/>
                        </a:rPr>
                        <a:t>N°9  Bloc 4 </a:t>
                      </a:r>
                      <a:r>
                        <a:rPr lang="fr-FR" sz="1800" b="1" dirty="0" err="1" smtClean="0">
                          <a:effectLst/>
                          <a:latin typeface="Calibri" panose="020F0502020204030204" pitchFamily="34" charset="0"/>
                          <a:ea typeface="Calibri" panose="020F0502020204030204" pitchFamily="34" charset="0"/>
                          <a:cs typeface="Arial" panose="020B0604020202020204" pitchFamily="34" charset="0"/>
                        </a:rPr>
                        <a:t>Marjane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6" name="Tableau 25"/>
          <p:cNvGraphicFramePr>
            <a:graphicFrameLocks noGrp="1"/>
          </p:cNvGraphicFramePr>
          <p:nvPr>
            <p:extLst>
              <p:ext uri="{D42A27DB-BD31-4B8C-83A1-F6EECF244321}">
                <p14:modId xmlns:p14="http://schemas.microsoft.com/office/powerpoint/2010/main" val="643763170"/>
              </p:ext>
            </p:extLst>
          </p:nvPr>
        </p:nvGraphicFramePr>
        <p:xfrm>
          <a:off x="1413945" y="3319852"/>
          <a:ext cx="3263659" cy="912295"/>
        </p:xfrm>
        <a:graphic>
          <a:graphicData uri="http://schemas.openxmlformats.org/drawingml/2006/table">
            <a:tbl>
              <a:tblPr firstRow="1" firstCol="1" bandRow="1">
                <a:tableStyleId>{69012ECD-51FC-41F1-AA8D-1B2483CD663E}</a:tableStyleId>
              </a:tblPr>
              <a:tblGrid>
                <a:gridCol w="1184275"/>
                <a:gridCol w="2079384"/>
              </a:tblGrid>
              <a:tr h="222676">
                <a:tc>
                  <a:txBody>
                    <a:bodyPr/>
                    <a:lstStyle/>
                    <a:p>
                      <a:pPr>
                        <a:lnSpc>
                          <a:spcPct val="107000"/>
                        </a:lnSpc>
                        <a:spcAft>
                          <a:spcPts val="0"/>
                        </a:spcAft>
                      </a:pPr>
                      <a:r>
                        <a:rPr lang="fr-FR" sz="1800" dirty="0" smtClean="0">
                          <a:effectLst/>
                        </a:rPr>
                        <a:t>Nom Usine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a:effectLst/>
                        </a:rPr>
                        <a:t>  </a:t>
                      </a:r>
                      <a:r>
                        <a:rPr lang="fr-FR" sz="1800" dirty="0" smtClean="0">
                          <a:effectLst/>
                        </a:rPr>
                        <a:t>Directeur Usine</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smtClean="0">
                          <a:effectLst/>
                        </a:rPr>
                        <a:t>Mylène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b="0" dirty="0" smtClean="0">
                          <a:effectLst/>
                          <a:latin typeface="+mn-lt"/>
                          <a:ea typeface="+mn-ea"/>
                          <a:cs typeface="+mn-cs"/>
                        </a:rPr>
                        <a:t>Aziz</a:t>
                      </a:r>
                      <a:r>
                        <a:rPr lang="fr-FR" sz="1800" b="0" baseline="0" dirty="0" smtClean="0">
                          <a:effectLst/>
                          <a:latin typeface="+mn-lt"/>
                          <a:ea typeface="+mn-ea"/>
                          <a:cs typeface="+mn-cs"/>
                        </a:rPr>
                        <a:t> Fathi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99">
                <a:tc>
                  <a:txBody>
                    <a:bodyPr/>
                    <a:lstStyle/>
                    <a:p>
                      <a:pPr>
                        <a:lnSpc>
                          <a:spcPct val="107000"/>
                        </a:lnSpc>
                      </a:pPr>
                      <a:r>
                        <a:rPr lang="fr-FR" sz="1800" b="0" dirty="0" err="1" smtClean="0">
                          <a:effectLst/>
                        </a:rPr>
                        <a:t>Chyfène</a:t>
                      </a:r>
                      <a:endParaRPr lang="fr-FR" sz="1800" b="0" dirty="0">
                        <a:effectLst/>
                        <a:latin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800" dirty="0" smtClean="0">
                          <a:effectLst/>
                        </a:rPr>
                        <a:t>Nada Salami</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7" name="Rectangle 2"/>
          <p:cNvSpPr txBox="1">
            <a:spLocks noChangeArrowheads="1"/>
          </p:cNvSpPr>
          <p:nvPr/>
        </p:nvSpPr>
        <p:spPr>
          <a:xfrm>
            <a:off x="-25857" y="2148929"/>
            <a:ext cx="11916949" cy="537340"/>
          </a:xfrm>
          <a:prstGeom prst="rect">
            <a:avLst/>
          </a:prstGeom>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60000"/>
              </a:lnSpc>
              <a:buFont typeface="Arial" panose="020B0604020202020204" pitchFamily="34" charse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err="1" smtClean="0"/>
              <a:t>Eviter</a:t>
            </a:r>
            <a:r>
              <a:rPr lang="en-GB" sz="2000" dirty="0" smtClean="0"/>
              <a:t> la </a:t>
            </a:r>
            <a:r>
              <a:rPr lang="en-GB" sz="2000" dirty="0" err="1" smtClean="0"/>
              <a:t>redondance</a:t>
            </a:r>
            <a:r>
              <a:rPr lang="en-GB" sz="2000" dirty="0" smtClean="0"/>
              <a:t> je decompose la table (Relation) </a:t>
            </a:r>
            <a:r>
              <a:rPr lang="en-GB" sz="2000" dirty="0" err="1" smtClean="0"/>
              <a:t>initiale</a:t>
            </a:r>
            <a:r>
              <a:rPr lang="en-GB" sz="2000" dirty="0" smtClean="0"/>
              <a:t> </a:t>
            </a:r>
            <a:r>
              <a:rPr lang="en-GB" sz="2000" dirty="0" err="1" smtClean="0"/>
              <a:t>en</a:t>
            </a:r>
            <a:r>
              <a:rPr lang="en-GB" sz="2000" dirty="0" smtClean="0"/>
              <a:t> 3 tables ( Relations </a:t>
            </a:r>
            <a:r>
              <a:rPr lang="en-GB" sz="2000" dirty="0" err="1" smtClean="0"/>
              <a:t>suivantes</a:t>
            </a:r>
            <a:r>
              <a:rPr lang="en-GB" sz="2000" dirty="0" smtClean="0"/>
              <a:t>:  </a:t>
            </a:r>
            <a:endParaRPr lang="en-GB" sz="2000" dirty="0"/>
          </a:p>
        </p:txBody>
      </p:sp>
    </p:spTree>
    <p:extLst>
      <p:ext uri="{BB962C8B-B14F-4D97-AF65-F5344CB8AC3E}">
        <p14:creationId xmlns:p14="http://schemas.microsoft.com/office/powerpoint/2010/main" val="2089659596"/>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465082" y="3505971"/>
            <a:ext cx="11054414" cy="1711918"/>
          </a:xfrm>
          <a:prstGeom prst="rect">
            <a:avLst/>
          </a:prstGeom>
          <a:ln/>
        </p:spPr>
        <p:txBody>
          <a:bodyPr vert="horz" lIns="0" tIns="0" rIns="0" bIns="0" rtlCol="0">
            <a:normAutofit/>
          </a:bodyPr>
          <a:lstStyle/>
          <a:p>
            <a:pPr>
              <a:lnSpc>
                <a:spcPct val="150000"/>
              </a:lnSpc>
              <a:tabLst>
                <a:tab pos="892813" algn="l"/>
                <a:tab pos="1722265" algn="l"/>
                <a:tab pos="2551718" algn="l"/>
                <a:tab pos="3381170" algn="l"/>
                <a:tab pos="4210622" algn="l"/>
                <a:tab pos="5040074" algn="l"/>
                <a:tab pos="5869527" algn="l"/>
                <a:tab pos="6698979" algn="l"/>
                <a:tab pos="7223147" algn="l"/>
              </a:tabLst>
            </a:pPr>
            <a:r>
              <a:rPr lang="en-GB" sz="2000" dirty="0"/>
              <a:t>À </a:t>
            </a:r>
            <a:r>
              <a:rPr lang="en-GB" sz="2000" dirty="0" err="1"/>
              <a:t>partir</a:t>
            </a:r>
            <a:r>
              <a:rPr lang="en-GB" sz="2000" dirty="0"/>
              <a:t> des </a:t>
            </a:r>
            <a:r>
              <a:rPr lang="en-GB" sz="2000" dirty="0" err="1"/>
              <a:t>règles</a:t>
            </a:r>
            <a:r>
              <a:rPr lang="en-GB" sz="2000" dirty="0"/>
              <a:t> </a:t>
            </a:r>
            <a:r>
              <a:rPr lang="en-GB" sz="2000" dirty="0" err="1"/>
              <a:t>sémantiques</a:t>
            </a:r>
            <a:r>
              <a:rPr lang="en-GB" sz="2000" dirty="0"/>
              <a:t> qui </a:t>
            </a:r>
            <a:r>
              <a:rPr lang="en-GB" sz="2000" dirty="0" err="1"/>
              <a:t>traduisent</a:t>
            </a:r>
            <a:r>
              <a:rPr lang="en-GB" sz="2000" dirty="0"/>
              <a:t> les </a:t>
            </a:r>
            <a:r>
              <a:rPr lang="en-GB" sz="2000" dirty="0" err="1"/>
              <a:t>contraintes</a:t>
            </a:r>
            <a:r>
              <a:rPr lang="en-GB" sz="2000" dirty="0"/>
              <a:t> de </a:t>
            </a:r>
            <a:r>
              <a:rPr lang="en-GB" sz="2000" dirty="0" err="1" smtClean="0"/>
              <a:t>l'entreprise</a:t>
            </a:r>
            <a:r>
              <a:rPr lang="en-GB" sz="2000" dirty="0" smtClean="0"/>
              <a:t> à </a:t>
            </a:r>
            <a:r>
              <a:rPr lang="en-GB" sz="2000" dirty="0" err="1" smtClean="0"/>
              <a:t>modéliser</a:t>
            </a:r>
            <a:r>
              <a:rPr lang="en-GB" sz="2000" dirty="0" smtClean="0"/>
              <a:t>, </a:t>
            </a:r>
            <a:r>
              <a:rPr lang="en-GB" sz="2000" dirty="0"/>
              <a:t>le </a:t>
            </a:r>
            <a:r>
              <a:rPr lang="en-GB" sz="2000" dirty="0" err="1"/>
              <a:t>concepteur</a:t>
            </a:r>
            <a:r>
              <a:rPr lang="en-GB" sz="2000" dirty="0"/>
              <a:t> </a:t>
            </a:r>
            <a:r>
              <a:rPr lang="en-GB" sz="2000" dirty="0" err="1"/>
              <a:t>doit</a:t>
            </a:r>
            <a:r>
              <a:rPr lang="en-GB" sz="2000" dirty="0"/>
              <a:t> </a:t>
            </a:r>
            <a:r>
              <a:rPr lang="en-GB" sz="2000" dirty="0" err="1"/>
              <a:t>définir</a:t>
            </a:r>
            <a:r>
              <a:rPr lang="en-GB" sz="2000" dirty="0"/>
              <a:t> les </a:t>
            </a:r>
            <a:r>
              <a:rPr lang="en-GB" sz="2000" b="1" dirty="0" err="1">
                <a:solidFill>
                  <a:srgbClr val="FF0000"/>
                </a:solidFill>
              </a:rPr>
              <a:t>dépendances</a:t>
            </a:r>
            <a:r>
              <a:rPr lang="en-GB" sz="2000" dirty="0"/>
              <a:t> à </a:t>
            </a:r>
            <a:r>
              <a:rPr lang="en-GB" sz="2000" dirty="0" err="1"/>
              <a:t>introduire</a:t>
            </a:r>
            <a:r>
              <a:rPr lang="en-GB" sz="2000" dirty="0"/>
              <a:t> </a:t>
            </a:r>
            <a:r>
              <a:rPr lang="en-GB" sz="2000" dirty="0" err="1"/>
              <a:t>dans</a:t>
            </a:r>
            <a:r>
              <a:rPr lang="en-GB" sz="2000" dirty="0"/>
              <a:t> la </a:t>
            </a:r>
            <a:r>
              <a:rPr lang="en-GB" sz="2000" dirty="0" err="1"/>
              <a:t>définition</a:t>
            </a:r>
            <a:r>
              <a:rPr lang="en-GB" sz="2000" dirty="0"/>
              <a:t> du </a:t>
            </a:r>
            <a:r>
              <a:rPr lang="en-GB" sz="2000" dirty="0" err="1"/>
              <a:t>schéma</a:t>
            </a:r>
            <a:r>
              <a:rPr lang="en-GB" sz="2000" dirty="0"/>
              <a:t> </a:t>
            </a:r>
            <a:r>
              <a:rPr lang="en-GB" sz="2000" dirty="0" err="1"/>
              <a:t>relationnel</a:t>
            </a:r>
            <a:r>
              <a:rPr lang="en-GB" sz="2000" dirty="0"/>
              <a:t>. </a:t>
            </a:r>
          </a:p>
          <a:p>
            <a:pPr>
              <a:lnSpc>
                <a:spcPct val="150000"/>
              </a:lnSpc>
              <a:tabLst>
                <a:tab pos="892813" algn="l"/>
                <a:tab pos="1722265" algn="l"/>
                <a:tab pos="2551718" algn="l"/>
                <a:tab pos="3381170" algn="l"/>
                <a:tab pos="4210622" algn="l"/>
                <a:tab pos="5040074" algn="l"/>
                <a:tab pos="5869527" algn="l"/>
                <a:tab pos="6698979" algn="l"/>
                <a:tab pos="7223147" algn="l"/>
              </a:tabLst>
            </a:pPr>
            <a:r>
              <a:rPr lang="en-GB" sz="2000" dirty="0" err="1"/>
              <a:t>Ces</a:t>
            </a:r>
            <a:r>
              <a:rPr lang="en-GB" sz="2000" dirty="0"/>
              <a:t> </a:t>
            </a:r>
            <a:r>
              <a:rPr lang="en-GB" sz="2000" dirty="0" err="1"/>
              <a:t>dépendances</a:t>
            </a:r>
            <a:r>
              <a:rPr lang="en-GB" sz="2000" dirty="0"/>
              <a:t> </a:t>
            </a:r>
            <a:r>
              <a:rPr lang="en-GB" sz="2000" dirty="0" err="1"/>
              <a:t>seront</a:t>
            </a:r>
            <a:r>
              <a:rPr lang="en-GB" sz="2000" dirty="0"/>
              <a:t> </a:t>
            </a:r>
            <a:r>
              <a:rPr lang="en-GB" sz="2000" dirty="0" err="1"/>
              <a:t>utilisées</a:t>
            </a:r>
            <a:r>
              <a:rPr lang="en-GB" sz="2000" dirty="0"/>
              <a:t> pour </a:t>
            </a:r>
            <a:r>
              <a:rPr lang="en-GB" sz="2000" dirty="0" err="1"/>
              <a:t>générer</a:t>
            </a:r>
            <a:r>
              <a:rPr lang="en-GB" sz="2000" dirty="0"/>
              <a:t> les </a:t>
            </a:r>
            <a:r>
              <a:rPr lang="en-GB" sz="2000" dirty="0" err="1"/>
              <a:t>différentes</a:t>
            </a:r>
            <a:r>
              <a:rPr lang="en-GB" sz="2000" dirty="0"/>
              <a:t> relations </a:t>
            </a:r>
            <a:r>
              <a:rPr lang="en-GB" sz="2000" dirty="0" err="1"/>
              <a:t>irréductibles</a:t>
            </a:r>
            <a:r>
              <a:rPr lang="en-GB" sz="2000" dirty="0"/>
              <a:t> du </a:t>
            </a:r>
            <a:r>
              <a:rPr lang="en-GB" sz="2000" dirty="0" err="1"/>
              <a:t>schéma</a:t>
            </a:r>
            <a:r>
              <a:rPr lang="en-GB" sz="2000" dirty="0"/>
              <a:t>.</a:t>
            </a:r>
          </a:p>
        </p:txBody>
      </p:sp>
      <p:sp>
        <p:nvSpPr>
          <p:cNvPr id="5" name="Rectangle 1"/>
          <p:cNvSpPr txBox="1">
            <a:spLocks noChangeArrowheads="1"/>
          </p:cNvSpPr>
          <p:nvPr/>
        </p:nvSpPr>
        <p:spPr>
          <a:xfrm>
            <a:off x="465082" y="1577240"/>
            <a:ext cx="3845661" cy="621451"/>
          </a:xfrm>
          <a:prstGeom prst="rect">
            <a:avLst/>
          </a:prstGeom>
          <a:no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b="1" dirty="0" smtClean="0">
                <a:solidFill>
                  <a:srgbClr val="C00000"/>
                </a:solidFill>
              </a:rPr>
              <a:t>Normalisation </a:t>
            </a:r>
            <a:r>
              <a:rPr lang="en-GB" sz="2400" b="1" dirty="0">
                <a:solidFill>
                  <a:srgbClr val="C00000"/>
                </a:solidFill>
              </a:rPr>
              <a:t>des relations </a:t>
            </a:r>
          </a:p>
        </p:txBody>
      </p:sp>
      <p:sp>
        <p:nvSpPr>
          <p:cNvPr id="6" name="Rectangle 1"/>
          <p:cNvSpPr txBox="1">
            <a:spLocks noChangeArrowheads="1"/>
          </p:cNvSpPr>
          <p:nvPr/>
        </p:nvSpPr>
        <p:spPr>
          <a:xfrm>
            <a:off x="6270171" y="765067"/>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Tree>
    <p:extLst>
      <p:ext uri="{BB962C8B-B14F-4D97-AF65-F5344CB8AC3E}">
        <p14:creationId xmlns:p14="http://schemas.microsoft.com/office/powerpoint/2010/main" val="35620681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4294967295"/>
          </p:nvPr>
        </p:nvSpPr>
        <p:spPr>
          <a:xfrm>
            <a:off x="449941" y="4245429"/>
            <a:ext cx="6444345" cy="689428"/>
          </a:xfrm>
          <a:prstGeom prst="rect">
            <a:avLst/>
          </a:prstGeom>
          <a:ln/>
        </p:spPr>
        <p:txBody>
          <a:bodyPr vert="horz" lIns="0" tIns="0" rIns="0" bIns="0" rtlCol="0">
            <a:normAutofit/>
          </a:bodyPr>
          <a:lstStyle/>
          <a:p>
            <a:pPr>
              <a:lnSpc>
                <a:spcPct val="150000"/>
              </a:lnSpc>
              <a:tabLst>
                <a:tab pos="892813" algn="l"/>
                <a:tab pos="1722265" algn="l"/>
                <a:tab pos="2551718" algn="l"/>
                <a:tab pos="3381170" algn="l"/>
                <a:tab pos="4210622" algn="l"/>
                <a:tab pos="5040074" algn="l"/>
                <a:tab pos="5869527" algn="l"/>
                <a:tab pos="6698979" algn="l"/>
                <a:tab pos="7223147" algn="l"/>
              </a:tabLst>
            </a:pPr>
            <a:r>
              <a:rPr lang="en-GB" sz="2000" dirty="0"/>
              <a:t>La </a:t>
            </a:r>
            <a:r>
              <a:rPr lang="en-GB" sz="2000" dirty="0" err="1"/>
              <a:t>théorie</a:t>
            </a:r>
            <a:r>
              <a:rPr lang="en-GB" sz="2000" dirty="0"/>
              <a:t> </a:t>
            </a:r>
            <a:r>
              <a:rPr lang="en-GB" sz="2000" dirty="0" err="1"/>
              <a:t>est</a:t>
            </a:r>
            <a:r>
              <a:rPr lang="en-GB" sz="2000" dirty="0"/>
              <a:t> </a:t>
            </a:r>
            <a:r>
              <a:rPr lang="en-GB" sz="2000" dirty="0" err="1"/>
              <a:t>basée</a:t>
            </a:r>
            <a:r>
              <a:rPr lang="en-GB" sz="2000" dirty="0"/>
              <a:t> sur </a:t>
            </a:r>
            <a:r>
              <a:rPr lang="en-GB" sz="2000" dirty="0" err="1"/>
              <a:t>une</a:t>
            </a:r>
            <a:r>
              <a:rPr lang="en-GB" sz="2000" dirty="0"/>
              <a:t> </a:t>
            </a:r>
            <a:r>
              <a:rPr lang="en-GB" sz="2000" dirty="0" err="1"/>
              <a:t>série</a:t>
            </a:r>
            <a:r>
              <a:rPr lang="en-GB" sz="2000" dirty="0"/>
              <a:t> de </a:t>
            </a:r>
            <a:r>
              <a:rPr lang="en-GB" sz="2000" dirty="0" err="1"/>
              <a:t>formes</a:t>
            </a:r>
            <a:r>
              <a:rPr lang="en-GB" sz="2000" dirty="0"/>
              <a:t> </a:t>
            </a:r>
            <a:r>
              <a:rPr lang="en-GB" sz="2000" dirty="0" err="1"/>
              <a:t>normales</a:t>
            </a:r>
            <a:r>
              <a:rPr lang="en-GB" sz="2000" dirty="0"/>
              <a:t> </a:t>
            </a:r>
            <a:r>
              <a:rPr lang="en-GB" sz="2000" dirty="0" smtClean="0"/>
              <a:t>:</a:t>
            </a:r>
            <a:endParaRPr lang="en-GB" sz="2000" dirty="0"/>
          </a:p>
        </p:txBody>
      </p:sp>
      <p:sp>
        <p:nvSpPr>
          <p:cNvPr id="4" name="Rectangle 2"/>
          <p:cNvSpPr txBox="1">
            <a:spLocks noChangeArrowheads="1"/>
          </p:cNvSpPr>
          <p:nvPr/>
        </p:nvSpPr>
        <p:spPr>
          <a:xfrm>
            <a:off x="449941" y="2231572"/>
            <a:ext cx="11480801" cy="2338709"/>
          </a:xfrm>
          <a:prstGeom prst="rect">
            <a:avLst/>
          </a:prstGeom>
          <a:ln/>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tabLst>
                <a:tab pos="892813" algn="l"/>
                <a:tab pos="1722265" algn="l"/>
                <a:tab pos="2551718" algn="l"/>
                <a:tab pos="3381170" algn="l"/>
                <a:tab pos="4210622" algn="l"/>
                <a:tab pos="5040074" algn="l"/>
                <a:tab pos="5869527" algn="l"/>
                <a:tab pos="6698979" algn="l"/>
                <a:tab pos="7223147" algn="l"/>
              </a:tabLst>
            </a:pPr>
            <a:r>
              <a:rPr lang="en-GB" sz="2000" dirty="0" smtClean="0"/>
              <a:t>La </a:t>
            </a:r>
            <a:r>
              <a:rPr lang="en-GB" sz="2000" dirty="0" err="1" smtClean="0"/>
              <a:t>théorie</a:t>
            </a:r>
            <a:r>
              <a:rPr lang="en-GB" sz="2000" dirty="0" smtClean="0"/>
              <a:t> sur la normalisation repose sur </a:t>
            </a:r>
            <a:r>
              <a:rPr lang="en-GB" sz="2000" dirty="0" err="1" smtClean="0"/>
              <a:t>l'observation</a:t>
            </a:r>
            <a:r>
              <a:rPr lang="en-GB" sz="2000" dirty="0" smtClean="0"/>
              <a:t> que </a:t>
            </a:r>
            <a:r>
              <a:rPr lang="en-GB" sz="2000" dirty="0" err="1" smtClean="0"/>
              <a:t>certaines</a:t>
            </a:r>
            <a:r>
              <a:rPr lang="en-GB" sz="2000" dirty="0" smtClean="0"/>
              <a:t> relations </a:t>
            </a:r>
            <a:r>
              <a:rPr lang="en-GB" sz="2000" dirty="0" err="1" smtClean="0"/>
              <a:t>ont</a:t>
            </a:r>
            <a:r>
              <a:rPr lang="en-GB" sz="2000" dirty="0" smtClean="0"/>
              <a:t> de </a:t>
            </a:r>
            <a:r>
              <a:rPr lang="en-GB" sz="2000" dirty="0" err="1" smtClean="0">
                <a:solidFill>
                  <a:srgbClr val="FF0000"/>
                </a:solidFill>
              </a:rPr>
              <a:t>meilleures</a:t>
            </a:r>
            <a:r>
              <a:rPr lang="en-GB" sz="2000" dirty="0" smtClean="0">
                <a:solidFill>
                  <a:srgbClr val="FF0000"/>
                </a:solidFill>
              </a:rPr>
              <a:t> </a:t>
            </a:r>
            <a:r>
              <a:rPr lang="en-GB" sz="2000" dirty="0" err="1" smtClean="0">
                <a:solidFill>
                  <a:srgbClr val="FF0000"/>
                </a:solidFill>
              </a:rPr>
              <a:t>propriétés</a:t>
            </a:r>
            <a:r>
              <a:rPr lang="en-GB" sz="2000" dirty="0" smtClean="0">
                <a:solidFill>
                  <a:srgbClr val="FF0000"/>
                </a:solidFill>
              </a:rPr>
              <a:t> </a:t>
            </a:r>
            <a:r>
              <a:rPr lang="en-GB" sz="2000" dirty="0" err="1" smtClean="0">
                <a:solidFill>
                  <a:srgbClr val="FF0000"/>
                </a:solidFill>
              </a:rPr>
              <a:t>dans</a:t>
            </a:r>
            <a:r>
              <a:rPr lang="en-GB" sz="2000" dirty="0" smtClean="0">
                <a:solidFill>
                  <a:srgbClr val="FF0000"/>
                </a:solidFill>
              </a:rPr>
              <a:t> un </a:t>
            </a:r>
            <a:r>
              <a:rPr lang="en-GB" sz="2000" dirty="0" err="1" smtClean="0">
                <a:solidFill>
                  <a:srgbClr val="FF0000"/>
                </a:solidFill>
              </a:rPr>
              <a:t>environnement</a:t>
            </a:r>
            <a:r>
              <a:rPr lang="en-GB" sz="2000" dirty="0" smtClean="0">
                <a:solidFill>
                  <a:srgbClr val="FF0000"/>
                </a:solidFill>
              </a:rPr>
              <a:t> de </a:t>
            </a:r>
            <a:r>
              <a:rPr lang="en-GB" sz="2000" dirty="0" err="1" smtClean="0">
                <a:solidFill>
                  <a:srgbClr val="FF0000"/>
                </a:solidFill>
              </a:rPr>
              <a:t>mise</a:t>
            </a:r>
            <a:r>
              <a:rPr lang="en-GB" sz="2000" dirty="0" smtClean="0">
                <a:solidFill>
                  <a:srgbClr val="FF0000"/>
                </a:solidFill>
              </a:rPr>
              <a:t> à jour</a:t>
            </a:r>
            <a:r>
              <a:rPr lang="en-GB" sz="2000" dirty="0" smtClean="0"/>
              <a:t>, que </a:t>
            </a:r>
            <a:r>
              <a:rPr lang="en-GB" sz="2000" dirty="0" err="1" smtClean="0"/>
              <a:t>d'autres</a:t>
            </a:r>
            <a:r>
              <a:rPr lang="en-GB" sz="2000" dirty="0" smtClean="0"/>
              <a:t> relations </a:t>
            </a:r>
            <a:r>
              <a:rPr lang="en-GB" sz="2000" dirty="0" err="1" smtClean="0"/>
              <a:t>équivalentes</a:t>
            </a:r>
            <a:r>
              <a:rPr lang="en-GB" sz="2000" dirty="0" smtClean="0"/>
              <a:t> </a:t>
            </a:r>
            <a:r>
              <a:rPr lang="en-GB" sz="2000" dirty="0" err="1" smtClean="0"/>
              <a:t>contenant</a:t>
            </a:r>
            <a:r>
              <a:rPr lang="en-GB" sz="2000" dirty="0" smtClean="0"/>
              <a:t> les </a:t>
            </a:r>
            <a:r>
              <a:rPr lang="en-GB" sz="2000" dirty="0" err="1" smtClean="0"/>
              <a:t>mêmes</a:t>
            </a:r>
            <a:r>
              <a:rPr lang="en-GB" sz="2000" dirty="0" smtClean="0"/>
              <a:t> </a:t>
            </a:r>
            <a:r>
              <a:rPr lang="en-GB" sz="2000" dirty="0" err="1" smtClean="0"/>
              <a:t>informations</a:t>
            </a:r>
            <a:r>
              <a:rPr lang="en-GB" sz="2000" dirty="0" smtClean="0"/>
              <a:t>. </a:t>
            </a:r>
          </a:p>
          <a:p>
            <a:pPr>
              <a:lnSpc>
                <a:spcPct val="150000"/>
              </a:lnSpc>
              <a:tabLst>
                <a:tab pos="892813" algn="l"/>
                <a:tab pos="1722265" algn="l"/>
                <a:tab pos="2551718" algn="l"/>
                <a:tab pos="3381170" algn="l"/>
                <a:tab pos="4210622" algn="l"/>
                <a:tab pos="5040074" algn="l"/>
                <a:tab pos="5869527" algn="l"/>
                <a:tab pos="6698979" algn="l"/>
                <a:tab pos="7223147" algn="l"/>
              </a:tabLst>
            </a:pPr>
            <a:r>
              <a:rPr lang="en-GB" sz="2000" dirty="0" err="1" smtClean="0"/>
              <a:t>Cette</a:t>
            </a:r>
            <a:r>
              <a:rPr lang="en-GB" sz="2000" dirty="0" smtClean="0"/>
              <a:t> </a:t>
            </a:r>
            <a:r>
              <a:rPr lang="en-GB" sz="2000" dirty="0" err="1" smtClean="0"/>
              <a:t>théorie</a:t>
            </a:r>
            <a:r>
              <a:rPr lang="en-GB" sz="2000" dirty="0" smtClean="0"/>
              <a:t> </a:t>
            </a:r>
            <a:r>
              <a:rPr lang="en-GB" sz="2000" dirty="0" err="1" smtClean="0"/>
              <a:t>fournit</a:t>
            </a:r>
            <a:r>
              <a:rPr lang="en-GB" sz="2000" dirty="0" smtClean="0"/>
              <a:t> un </a:t>
            </a:r>
            <a:r>
              <a:rPr lang="en-GB" sz="2000" dirty="0" smtClean="0">
                <a:solidFill>
                  <a:srgbClr val="FF0000"/>
                </a:solidFill>
              </a:rPr>
              <a:t>cadre </a:t>
            </a:r>
            <a:r>
              <a:rPr lang="en-GB" sz="2000" dirty="0" err="1" smtClean="0">
                <a:solidFill>
                  <a:srgbClr val="FF0000"/>
                </a:solidFill>
              </a:rPr>
              <a:t>rigoureux</a:t>
            </a:r>
            <a:r>
              <a:rPr lang="en-GB" sz="2000" dirty="0" smtClean="0"/>
              <a:t> pour la </a:t>
            </a:r>
            <a:r>
              <a:rPr lang="en-GB" sz="2000" dirty="0" err="1" smtClean="0"/>
              <a:t>définition</a:t>
            </a:r>
            <a:r>
              <a:rPr lang="en-GB" sz="2000" dirty="0" smtClean="0"/>
              <a:t> du </a:t>
            </a:r>
            <a:r>
              <a:rPr lang="en-GB" sz="2000" dirty="0" err="1" smtClean="0"/>
              <a:t>schéma</a:t>
            </a:r>
            <a:r>
              <a:rPr lang="en-GB" sz="2000" dirty="0" smtClean="0"/>
              <a:t> </a:t>
            </a:r>
            <a:r>
              <a:rPr lang="en-GB" sz="2000" dirty="0" err="1" smtClean="0"/>
              <a:t>relationnel</a:t>
            </a:r>
            <a:r>
              <a:rPr lang="en-GB" sz="2000" dirty="0" smtClean="0"/>
              <a:t>.</a:t>
            </a:r>
            <a:endParaRPr lang="en-GB" sz="2000" dirty="0"/>
          </a:p>
        </p:txBody>
      </p:sp>
      <p:sp>
        <p:nvSpPr>
          <p:cNvPr id="5" name="Rectangle 1"/>
          <p:cNvSpPr txBox="1">
            <a:spLocks noChangeArrowheads="1"/>
          </p:cNvSpPr>
          <p:nvPr/>
        </p:nvSpPr>
        <p:spPr>
          <a:xfrm>
            <a:off x="214583" y="1417276"/>
            <a:ext cx="6574347" cy="621451"/>
          </a:xfrm>
          <a:prstGeom prst="rect">
            <a:avLst/>
          </a:prstGeom>
          <a:no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b="1" dirty="0">
                <a:solidFill>
                  <a:srgbClr val="800000"/>
                </a:solidFill>
              </a:rPr>
              <a:t>Les </a:t>
            </a:r>
            <a:r>
              <a:rPr lang="en-GB" sz="2400" b="1" dirty="0" err="1">
                <a:solidFill>
                  <a:srgbClr val="800000"/>
                </a:solidFill>
              </a:rPr>
              <a:t>différentes</a:t>
            </a:r>
            <a:r>
              <a:rPr lang="en-GB" sz="2400" b="1" dirty="0">
                <a:solidFill>
                  <a:srgbClr val="800000"/>
                </a:solidFill>
              </a:rPr>
              <a:t> </a:t>
            </a:r>
            <a:r>
              <a:rPr lang="en-GB" sz="2400" b="1" dirty="0" err="1">
                <a:solidFill>
                  <a:srgbClr val="800000"/>
                </a:solidFill>
              </a:rPr>
              <a:t>formes</a:t>
            </a:r>
            <a:r>
              <a:rPr lang="en-GB" sz="2400" b="1" dirty="0">
                <a:solidFill>
                  <a:srgbClr val="800000"/>
                </a:solidFill>
              </a:rPr>
              <a:t> </a:t>
            </a:r>
            <a:r>
              <a:rPr lang="en-GB" sz="2400" b="1" dirty="0" err="1">
                <a:solidFill>
                  <a:srgbClr val="800000"/>
                </a:solidFill>
              </a:rPr>
              <a:t>normales</a:t>
            </a:r>
            <a:r>
              <a:rPr lang="en-GB" sz="2400" b="1" dirty="0">
                <a:solidFill>
                  <a:srgbClr val="800000"/>
                </a:solidFill>
              </a:rPr>
              <a:t> </a:t>
            </a:r>
            <a:r>
              <a:rPr lang="en-GB" sz="2400" b="1" dirty="0" smtClean="0">
                <a:solidFill>
                  <a:srgbClr val="800000"/>
                </a:solidFill>
              </a:rPr>
              <a:t> </a:t>
            </a:r>
            <a:r>
              <a:rPr lang="en-GB" sz="2400" b="1" dirty="0" err="1" smtClean="0">
                <a:solidFill>
                  <a:srgbClr val="800000"/>
                </a:solidFill>
              </a:rPr>
              <a:t>d'une</a:t>
            </a:r>
            <a:r>
              <a:rPr lang="en-GB" sz="2400" b="1" dirty="0" smtClean="0">
                <a:solidFill>
                  <a:srgbClr val="800000"/>
                </a:solidFill>
              </a:rPr>
              <a:t> relation</a:t>
            </a:r>
            <a:endParaRPr lang="en-GB" sz="2400" b="1" dirty="0">
              <a:solidFill>
                <a:srgbClr val="C00000"/>
              </a:solidFill>
            </a:endParaRPr>
          </a:p>
        </p:txBody>
      </p:sp>
      <p:sp>
        <p:nvSpPr>
          <p:cNvPr id="6" name="Rectangle 1"/>
          <p:cNvSpPr txBox="1">
            <a:spLocks noChangeArrowheads="1"/>
          </p:cNvSpPr>
          <p:nvPr/>
        </p:nvSpPr>
        <p:spPr>
          <a:xfrm>
            <a:off x="6270171" y="765067"/>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2" name="Rectangle 1"/>
          <p:cNvSpPr/>
          <p:nvPr/>
        </p:nvSpPr>
        <p:spPr>
          <a:xfrm>
            <a:off x="326568" y="4946603"/>
            <a:ext cx="5058231" cy="1477328"/>
          </a:xfrm>
          <a:prstGeom prst="rect">
            <a:avLst/>
          </a:prstGeom>
        </p:spPr>
        <p:txBody>
          <a:bodyPr wrap="square">
            <a:spAutoFit/>
          </a:bodyPr>
          <a:lstStyle/>
          <a:p>
            <a:pPr marL="800100" lvl="1" indent="-342900">
              <a:lnSpc>
                <a:spcPct val="150000"/>
              </a:lnSpc>
              <a:buFont typeface="Wingdings" panose="05000000000000000000" pitchFamily="2" charset="2"/>
              <a:buChar char="Ø"/>
              <a:tabLst>
                <a:tab pos="892813" algn="l"/>
                <a:tab pos="1722265" algn="l"/>
                <a:tab pos="2551718" algn="l"/>
                <a:tab pos="3381170" algn="l"/>
                <a:tab pos="4210622" algn="l"/>
                <a:tab pos="5040074" algn="l"/>
                <a:tab pos="5869527" algn="l"/>
                <a:tab pos="6698979" algn="l"/>
                <a:tab pos="7223147" algn="l"/>
              </a:tabLst>
            </a:pPr>
            <a:r>
              <a:rPr lang="en-GB" sz="2000" b="1" dirty="0" smtClean="0">
                <a:solidFill>
                  <a:srgbClr val="FF0000"/>
                </a:solidFill>
              </a:rPr>
              <a:t>Première </a:t>
            </a:r>
            <a:r>
              <a:rPr lang="en-GB" sz="2000" b="1" dirty="0" err="1">
                <a:solidFill>
                  <a:srgbClr val="FF0000"/>
                </a:solidFill>
              </a:rPr>
              <a:t>forme</a:t>
            </a:r>
            <a:r>
              <a:rPr lang="en-GB" sz="2000" b="1" dirty="0">
                <a:solidFill>
                  <a:srgbClr val="FF0000"/>
                </a:solidFill>
              </a:rPr>
              <a:t> </a:t>
            </a:r>
            <a:r>
              <a:rPr lang="en-GB" sz="2000" b="1" dirty="0" err="1">
                <a:solidFill>
                  <a:srgbClr val="FF0000"/>
                </a:solidFill>
              </a:rPr>
              <a:t>normale</a:t>
            </a:r>
            <a:r>
              <a:rPr lang="en-GB" sz="2000" b="1" dirty="0">
                <a:solidFill>
                  <a:srgbClr val="FF0000"/>
                </a:solidFill>
              </a:rPr>
              <a:t> (1FN)</a:t>
            </a:r>
          </a:p>
          <a:p>
            <a:pPr marL="800100" lvl="1" indent="-342900">
              <a:lnSpc>
                <a:spcPct val="150000"/>
              </a:lnSpc>
              <a:buFont typeface="Wingdings" panose="05000000000000000000" pitchFamily="2" charset="2"/>
              <a:buChar char="Ø"/>
              <a:tabLst>
                <a:tab pos="892813" algn="l"/>
                <a:tab pos="1722265" algn="l"/>
                <a:tab pos="2551718" algn="l"/>
                <a:tab pos="3381170" algn="l"/>
                <a:tab pos="4210622" algn="l"/>
                <a:tab pos="5040074" algn="l"/>
                <a:tab pos="5869527" algn="l"/>
                <a:tab pos="6698979" algn="l"/>
                <a:tab pos="7223147" algn="l"/>
              </a:tabLst>
            </a:pPr>
            <a:r>
              <a:rPr lang="en-GB" sz="2000" b="1" dirty="0" err="1" smtClean="0">
                <a:solidFill>
                  <a:srgbClr val="FF0000"/>
                </a:solidFill>
              </a:rPr>
              <a:t>Deuxième</a:t>
            </a:r>
            <a:r>
              <a:rPr lang="en-GB" sz="2000" b="1" dirty="0" smtClean="0">
                <a:solidFill>
                  <a:srgbClr val="FF0000"/>
                </a:solidFill>
              </a:rPr>
              <a:t> </a:t>
            </a:r>
            <a:r>
              <a:rPr lang="en-GB" sz="2000" b="1" dirty="0" err="1">
                <a:solidFill>
                  <a:srgbClr val="FF0000"/>
                </a:solidFill>
              </a:rPr>
              <a:t>forme</a:t>
            </a:r>
            <a:r>
              <a:rPr lang="en-GB" sz="2000" b="1" dirty="0">
                <a:solidFill>
                  <a:srgbClr val="FF0000"/>
                </a:solidFill>
              </a:rPr>
              <a:t> </a:t>
            </a:r>
            <a:r>
              <a:rPr lang="en-GB" sz="2000" b="1" dirty="0" err="1">
                <a:solidFill>
                  <a:srgbClr val="FF0000"/>
                </a:solidFill>
              </a:rPr>
              <a:t>normale</a:t>
            </a:r>
            <a:r>
              <a:rPr lang="en-GB" sz="2000" b="1" dirty="0">
                <a:solidFill>
                  <a:srgbClr val="FF0000"/>
                </a:solidFill>
              </a:rPr>
              <a:t> (2FN)</a:t>
            </a:r>
          </a:p>
          <a:p>
            <a:pPr marL="800100" lvl="1" indent="-342900">
              <a:lnSpc>
                <a:spcPct val="150000"/>
              </a:lnSpc>
              <a:buFont typeface="Wingdings" panose="05000000000000000000" pitchFamily="2" charset="2"/>
              <a:buChar char="Ø"/>
              <a:tabLst>
                <a:tab pos="892813" algn="l"/>
                <a:tab pos="1722265" algn="l"/>
                <a:tab pos="2551718" algn="l"/>
                <a:tab pos="3381170" algn="l"/>
                <a:tab pos="4210622" algn="l"/>
                <a:tab pos="5040074" algn="l"/>
                <a:tab pos="5869527" algn="l"/>
                <a:tab pos="6698979" algn="l"/>
                <a:tab pos="7223147" algn="l"/>
              </a:tabLst>
            </a:pPr>
            <a:r>
              <a:rPr lang="en-GB" sz="2000" b="1" dirty="0" err="1" smtClean="0">
                <a:solidFill>
                  <a:srgbClr val="FF0000"/>
                </a:solidFill>
              </a:rPr>
              <a:t>Troisième</a:t>
            </a:r>
            <a:r>
              <a:rPr lang="en-GB" sz="2000" b="1" dirty="0" smtClean="0">
                <a:solidFill>
                  <a:srgbClr val="FF0000"/>
                </a:solidFill>
              </a:rPr>
              <a:t> </a:t>
            </a:r>
            <a:r>
              <a:rPr lang="en-GB" sz="2000" b="1" dirty="0" err="1">
                <a:solidFill>
                  <a:srgbClr val="FF0000"/>
                </a:solidFill>
              </a:rPr>
              <a:t>forme</a:t>
            </a:r>
            <a:r>
              <a:rPr lang="en-GB" sz="2000" b="1" dirty="0">
                <a:solidFill>
                  <a:srgbClr val="FF0000"/>
                </a:solidFill>
              </a:rPr>
              <a:t> </a:t>
            </a:r>
            <a:r>
              <a:rPr lang="en-GB" sz="2000" b="1" dirty="0" err="1">
                <a:solidFill>
                  <a:srgbClr val="FF0000"/>
                </a:solidFill>
              </a:rPr>
              <a:t>normale</a:t>
            </a:r>
            <a:r>
              <a:rPr lang="en-GB" sz="2000" b="1" dirty="0">
                <a:solidFill>
                  <a:srgbClr val="FF0000"/>
                </a:solidFill>
              </a:rPr>
              <a:t> (3FN</a:t>
            </a:r>
            <a:r>
              <a:rPr lang="en-GB" sz="2000" b="1" dirty="0" smtClean="0">
                <a:solidFill>
                  <a:srgbClr val="FF0000"/>
                </a:solidFill>
              </a:rPr>
              <a:t>)</a:t>
            </a:r>
            <a:endParaRPr lang="en-GB" sz="2000" b="1" dirty="0">
              <a:solidFill>
                <a:srgbClr val="FF0000"/>
              </a:solidFill>
            </a:endParaRPr>
          </a:p>
        </p:txBody>
      </p:sp>
      <p:sp>
        <p:nvSpPr>
          <p:cNvPr id="22" name="Rectangle 21"/>
          <p:cNvSpPr/>
          <p:nvPr/>
        </p:nvSpPr>
        <p:spPr>
          <a:xfrm>
            <a:off x="5675086" y="4946603"/>
            <a:ext cx="5849257" cy="1477328"/>
          </a:xfrm>
          <a:prstGeom prst="rect">
            <a:avLst/>
          </a:prstGeom>
        </p:spPr>
        <p:txBody>
          <a:bodyPr wrap="square">
            <a:spAutoFit/>
          </a:bodyPr>
          <a:lstStyle/>
          <a:p>
            <a:pPr marL="800100" lvl="1" indent="-342900">
              <a:lnSpc>
                <a:spcPct val="150000"/>
              </a:lnSpc>
              <a:buFont typeface="Wingdings" panose="05000000000000000000" pitchFamily="2" charset="2"/>
              <a:buChar char="Ø"/>
              <a:tabLst>
                <a:tab pos="892813" algn="l"/>
                <a:tab pos="1722265" algn="l"/>
                <a:tab pos="2551718" algn="l"/>
                <a:tab pos="3381170" algn="l"/>
                <a:tab pos="4210622" algn="l"/>
                <a:tab pos="5040074" algn="l"/>
                <a:tab pos="5869527" algn="l"/>
                <a:tab pos="6698979" algn="l"/>
                <a:tab pos="7223147" algn="l"/>
              </a:tabLst>
            </a:pPr>
            <a:r>
              <a:rPr lang="fr-FR" sz="2000" dirty="0"/>
              <a:t>La forme normale de Boyce-</a:t>
            </a:r>
            <a:r>
              <a:rPr lang="fr-FR" sz="2000" dirty="0" err="1"/>
              <a:t>Codd</a:t>
            </a:r>
            <a:r>
              <a:rPr lang="fr-FR" sz="2000" dirty="0"/>
              <a:t> (BCNF</a:t>
            </a:r>
            <a:r>
              <a:rPr lang="fr-FR" sz="2000" dirty="0" smtClean="0"/>
              <a:t>)</a:t>
            </a:r>
            <a:endParaRPr lang="en-GB" sz="2000" dirty="0" smtClean="0"/>
          </a:p>
          <a:p>
            <a:pPr marL="800100" lvl="1" indent="-342900">
              <a:lnSpc>
                <a:spcPct val="150000"/>
              </a:lnSpc>
              <a:buFont typeface="Wingdings" panose="05000000000000000000" pitchFamily="2" charset="2"/>
              <a:buChar char="Ø"/>
              <a:tabLst>
                <a:tab pos="892813" algn="l"/>
                <a:tab pos="1722265" algn="l"/>
                <a:tab pos="2551718" algn="l"/>
                <a:tab pos="3381170" algn="l"/>
                <a:tab pos="4210622" algn="l"/>
                <a:tab pos="5040074" algn="l"/>
                <a:tab pos="5869527" algn="l"/>
                <a:tab pos="6698979" algn="l"/>
                <a:tab pos="7223147" algn="l"/>
              </a:tabLst>
            </a:pPr>
            <a:r>
              <a:rPr lang="en-GB" sz="2000" dirty="0" err="1" smtClean="0"/>
              <a:t>Quatrième</a:t>
            </a:r>
            <a:r>
              <a:rPr lang="en-GB" sz="2000" dirty="0" smtClean="0"/>
              <a:t> </a:t>
            </a:r>
            <a:r>
              <a:rPr lang="en-GB" sz="2000" dirty="0" err="1"/>
              <a:t>forme</a:t>
            </a:r>
            <a:r>
              <a:rPr lang="en-GB" sz="2000" dirty="0"/>
              <a:t> </a:t>
            </a:r>
            <a:r>
              <a:rPr lang="en-GB" sz="2000" dirty="0" err="1"/>
              <a:t>normale</a:t>
            </a:r>
            <a:r>
              <a:rPr lang="en-GB" sz="2000" dirty="0"/>
              <a:t> (4FN</a:t>
            </a:r>
            <a:r>
              <a:rPr lang="en-GB" sz="2000" dirty="0" smtClean="0"/>
              <a:t>)</a:t>
            </a:r>
          </a:p>
          <a:p>
            <a:pPr marL="800100" lvl="1" indent="-342900">
              <a:lnSpc>
                <a:spcPct val="150000"/>
              </a:lnSpc>
              <a:buFont typeface="Wingdings" panose="05000000000000000000" pitchFamily="2" charset="2"/>
              <a:buChar char="Ø"/>
              <a:tabLst>
                <a:tab pos="892813" algn="l"/>
                <a:tab pos="1722265" algn="l"/>
                <a:tab pos="2551718" algn="l"/>
                <a:tab pos="3381170" algn="l"/>
                <a:tab pos="4210622" algn="l"/>
                <a:tab pos="5040074" algn="l"/>
                <a:tab pos="5869527" algn="l"/>
                <a:tab pos="6698979" algn="l"/>
                <a:tab pos="7223147" algn="l"/>
              </a:tabLst>
            </a:pPr>
            <a:r>
              <a:rPr lang="fr-FR" sz="2000" dirty="0"/>
              <a:t>La cinquième forme normale (</a:t>
            </a:r>
            <a:r>
              <a:rPr lang="fr-FR" sz="2000" dirty="0" smtClean="0"/>
              <a:t>5NF)</a:t>
            </a:r>
            <a:endParaRPr lang="en-GB" sz="2000" dirty="0"/>
          </a:p>
        </p:txBody>
      </p:sp>
    </p:spTree>
    <p:extLst>
      <p:ext uri="{BB962C8B-B14F-4D97-AF65-F5344CB8AC3E}">
        <p14:creationId xmlns:p14="http://schemas.microsoft.com/office/powerpoint/2010/main" val="1682127076"/>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a:xfrm>
            <a:off x="0" y="1695306"/>
            <a:ext cx="12192000" cy="2126552"/>
          </a:xfrm>
          <a:prstGeom prst="rect">
            <a:avLst/>
          </a:prstGeom>
          <a:ln/>
        </p:spPr>
        <p:txBody>
          <a:bodyPr vert="horz" lIns="0" tIns="0" rIns="0" bIns="0" rtlCol="0">
            <a:normAutofit/>
          </a:bodyPr>
          <a:lstStyle/>
          <a:p>
            <a:pPr>
              <a:lnSpc>
                <a:spcPct val="150000"/>
              </a:lnSpc>
              <a:tabLst>
                <a:tab pos="892813" algn="l"/>
                <a:tab pos="1722265" algn="l"/>
                <a:tab pos="2551718" algn="l"/>
                <a:tab pos="3381170" algn="l"/>
                <a:tab pos="4210622" algn="l"/>
                <a:tab pos="5040074" algn="l"/>
                <a:tab pos="5869527" algn="l"/>
                <a:tab pos="6698979" algn="l"/>
                <a:tab pos="7223147" algn="l"/>
              </a:tabLst>
            </a:pPr>
            <a:r>
              <a:rPr lang="en-GB" sz="2000" dirty="0" err="1"/>
              <a:t>Une</a:t>
            </a:r>
            <a:r>
              <a:rPr lang="en-GB" sz="2000" dirty="0"/>
              <a:t> relation </a:t>
            </a:r>
            <a:r>
              <a:rPr lang="en-GB" sz="2000" dirty="0" err="1"/>
              <a:t>est</a:t>
            </a:r>
            <a:r>
              <a:rPr lang="en-GB" sz="2000" dirty="0"/>
              <a:t> </a:t>
            </a:r>
            <a:r>
              <a:rPr lang="en-GB" sz="2000" dirty="0" err="1"/>
              <a:t>dite</a:t>
            </a:r>
            <a:r>
              <a:rPr lang="en-GB" sz="2000" dirty="0"/>
              <a:t> </a:t>
            </a:r>
            <a:r>
              <a:rPr lang="en-GB" sz="2000" b="1" i="1" dirty="0" err="1"/>
              <a:t>normalisée</a:t>
            </a:r>
            <a:r>
              <a:rPr lang="en-GB" sz="2000" dirty="0"/>
              <a:t> </a:t>
            </a:r>
            <a:r>
              <a:rPr lang="en-GB" sz="2000" dirty="0" err="1"/>
              <a:t>ou</a:t>
            </a:r>
            <a:r>
              <a:rPr lang="en-GB" sz="2000" dirty="0"/>
              <a:t> en </a:t>
            </a:r>
            <a:r>
              <a:rPr lang="en-GB" sz="2000" b="1" dirty="0"/>
              <a:t>première </a:t>
            </a:r>
            <a:r>
              <a:rPr lang="en-GB" sz="2000" b="1" dirty="0" err="1"/>
              <a:t>forme</a:t>
            </a:r>
            <a:r>
              <a:rPr lang="en-GB" sz="2000" b="1" dirty="0"/>
              <a:t> </a:t>
            </a:r>
            <a:r>
              <a:rPr lang="en-GB" sz="2000" b="1" dirty="0" err="1"/>
              <a:t>normale</a:t>
            </a:r>
            <a:r>
              <a:rPr lang="en-GB" sz="2000" b="1" dirty="0"/>
              <a:t>  1NF </a:t>
            </a:r>
            <a:r>
              <a:rPr lang="en-GB" sz="2000" dirty="0" err="1"/>
              <a:t>si</a:t>
            </a:r>
            <a:r>
              <a:rPr lang="en-GB" sz="2000" dirty="0"/>
              <a:t> :</a:t>
            </a:r>
          </a:p>
          <a:p>
            <a:pPr marL="536575" lvl="1" indent="-274638">
              <a:lnSpc>
                <a:spcPct val="150000"/>
              </a:lnSpc>
              <a:buFont typeface="Wingdings" panose="05000000000000000000" pitchFamily="2" charset="2"/>
              <a:buChar char="ü"/>
              <a:tabLst>
                <a:tab pos="892813" algn="l"/>
                <a:tab pos="1722265" algn="l"/>
                <a:tab pos="2551718" algn="l"/>
                <a:tab pos="3381170" algn="l"/>
                <a:tab pos="4210622" algn="l"/>
                <a:tab pos="5040074" algn="l"/>
                <a:tab pos="5869527" algn="l"/>
                <a:tab pos="6698979" algn="l"/>
                <a:tab pos="7223147" algn="l"/>
              </a:tabLst>
            </a:pPr>
            <a:r>
              <a:rPr lang="en-GB" sz="2000" dirty="0" err="1"/>
              <a:t>aucun</a:t>
            </a:r>
            <a:r>
              <a:rPr lang="en-GB" sz="2000" dirty="0"/>
              <a:t> </a:t>
            </a:r>
            <a:r>
              <a:rPr lang="en-GB" sz="2000" dirty="0" err="1"/>
              <a:t>attribut</a:t>
            </a:r>
            <a:r>
              <a:rPr lang="en-GB" sz="2000" dirty="0"/>
              <a:t> qui la compose </a:t>
            </a:r>
            <a:r>
              <a:rPr lang="en-GB" sz="2000" dirty="0" err="1"/>
              <a:t>n'est</a:t>
            </a:r>
            <a:r>
              <a:rPr lang="en-GB" sz="2000" dirty="0"/>
              <a:t> </a:t>
            </a:r>
            <a:r>
              <a:rPr lang="en-GB" sz="2000" dirty="0" err="1"/>
              <a:t>lui-même</a:t>
            </a:r>
            <a:r>
              <a:rPr lang="en-GB" sz="2000" dirty="0"/>
              <a:t> </a:t>
            </a:r>
            <a:r>
              <a:rPr lang="en-GB" sz="2000" dirty="0" err="1"/>
              <a:t>une</a:t>
            </a:r>
            <a:r>
              <a:rPr lang="en-GB" sz="2000" dirty="0"/>
              <a:t> relation, </a:t>
            </a:r>
            <a:r>
              <a:rPr lang="en-GB" sz="2000" dirty="0" err="1"/>
              <a:t>c'est</a:t>
            </a:r>
            <a:r>
              <a:rPr lang="en-GB" sz="2000" dirty="0"/>
              <a:t>-à-dire </a:t>
            </a:r>
            <a:r>
              <a:rPr lang="en-GB" sz="2000" dirty="0" err="1"/>
              <a:t>si</a:t>
            </a:r>
            <a:r>
              <a:rPr lang="en-GB" sz="2000" dirty="0">
                <a:solidFill>
                  <a:srgbClr val="FF0000"/>
                </a:solidFill>
              </a:rPr>
              <a:t> tout </a:t>
            </a:r>
            <a:r>
              <a:rPr lang="en-GB" sz="2000" dirty="0" err="1">
                <a:solidFill>
                  <a:srgbClr val="FF0000"/>
                </a:solidFill>
              </a:rPr>
              <a:t>attribut</a:t>
            </a:r>
            <a:r>
              <a:rPr lang="en-GB" sz="2000" dirty="0">
                <a:solidFill>
                  <a:srgbClr val="FF0000"/>
                </a:solidFill>
              </a:rPr>
              <a:t> </a:t>
            </a:r>
            <a:r>
              <a:rPr lang="en-GB" sz="2000" dirty="0" err="1">
                <a:solidFill>
                  <a:srgbClr val="FF0000"/>
                </a:solidFill>
              </a:rPr>
              <a:t>est</a:t>
            </a:r>
            <a:r>
              <a:rPr lang="en-GB" sz="2000" dirty="0">
                <a:solidFill>
                  <a:srgbClr val="FF0000"/>
                </a:solidFill>
              </a:rPr>
              <a:t> </a:t>
            </a:r>
            <a:r>
              <a:rPr lang="en-GB" sz="2000" dirty="0" err="1">
                <a:solidFill>
                  <a:srgbClr val="FF0000"/>
                </a:solidFill>
              </a:rPr>
              <a:t>atomique</a:t>
            </a:r>
            <a:r>
              <a:rPr lang="en-GB" sz="2000" dirty="0"/>
              <a:t> (non </a:t>
            </a:r>
            <a:r>
              <a:rPr lang="en-GB" sz="2000" dirty="0" err="1"/>
              <a:t>décomposable</a:t>
            </a:r>
            <a:r>
              <a:rPr lang="en-GB" sz="2000" dirty="0"/>
              <a:t>).</a:t>
            </a:r>
          </a:p>
          <a:p>
            <a:pPr marL="617538" lvl="1" indent="-355600">
              <a:lnSpc>
                <a:spcPct val="150000"/>
              </a:lnSpc>
              <a:buFont typeface="Wingdings" panose="05000000000000000000" pitchFamily="2" charset="2"/>
              <a:buChar char="ü"/>
              <a:tabLst>
                <a:tab pos="892813" algn="l"/>
                <a:tab pos="1722265" algn="l"/>
                <a:tab pos="2551718" algn="l"/>
                <a:tab pos="3381170" algn="l"/>
                <a:tab pos="4210622" algn="l"/>
                <a:tab pos="5040074" algn="l"/>
                <a:tab pos="5869527" algn="l"/>
                <a:tab pos="6698979" algn="l"/>
                <a:tab pos="7223147" algn="l"/>
              </a:tabLst>
            </a:pPr>
            <a:r>
              <a:rPr lang="en-GB" sz="2000" dirty="0" err="1"/>
              <a:t>Cette</a:t>
            </a:r>
            <a:r>
              <a:rPr lang="en-GB" sz="2000" dirty="0"/>
              <a:t> </a:t>
            </a:r>
            <a:r>
              <a:rPr lang="en-GB" sz="2000" dirty="0" err="1"/>
              <a:t>forme</a:t>
            </a:r>
            <a:r>
              <a:rPr lang="en-GB" sz="2000" dirty="0"/>
              <a:t> </a:t>
            </a:r>
            <a:r>
              <a:rPr lang="en-GB" sz="2000" dirty="0" err="1"/>
              <a:t>n'utilise</a:t>
            </a:r>
            <a:r>
              <a:rPr lang="en-GB" sz="2000" dirty="0"/>
              <a:t> que les structures de base </a:t>
            </a:r>
            <a:r>
              <a:rPr lang="en-GB" sz="2000" dirty="0" err="1"/>
              <a:t>d'une</a:t>
            </a:r>
            <a:r>
              <a:rPr lang="en-GB" sz="2000" dirty="0"/>
              <a:t> relation, </a:t>
            </a:r>
            <a:r>
              <a:rPr lang="en-GB" sz="2000" dirty="0" err="1"/>
              <a:t>elle</a:t>
            </a:r>
            <a:r>
              <a:rPr lang="en-GB" sz="2000" dirty="0"/>
              <a:t> ne </a:t>
            </a:r>
            <a:r>
              <a:rPr lang="en-GB" sz="2000" dirty="0" err="1"/>
              <a:t>résout</a:t>
            </a:r>
            <a:r>
              <a:rPr lang="en-GB" sz="2000" dirty="0"/>
              <a:t> pas le </a:t>
            </a:r>
            <a:r>
              <a:rPr lang="en-GB" sz="2000" dirty="0" err="1"/>
              <a:t>problème</a:t>
            </a:r>
            <a:r>
              <a:rPr lang="en-GB" sz="2000" dirty="0"/>
              <a:t> de </a:t>
            </a:r>
            <a:r>
              <a:rPr lang="en-GB" sz="2000" dirty="0" smtClean="0"/>
              <a:t>la </a:t>
            </a:r>
            <a:r>
              <a:rPr lang="en-GB" sz="2000" dirty="0" err="1" smtClean="0"/>
              <a:t>redondance</a:t>
            </a:r>
            <a:r>
              <a:rPr lang="en-GB" sz="2000" dirty="0"/>
              <a:t>.</a:t>
            </a:r>
          </a:p>
        </p:txBody>
      </p:sp>
      <p:sp>
        <p:nvSpPr>
          <p:cNvPr id="4" name="Rectangle 1"/>
          <p:cNvSpPr txBox="1">
            <a:spLocks noChangeArrowheads="1"/>
          </p:cNvSpPr>
          <p:nvPr/>
        </p:nvSpPr>
        <p:spPr>
          <a:xfrm>
            <a:off x="191967" y="1120924"/>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smtClean="0">
                <a:solidFill>
                  <a:srgbClr val="800000"/>
                </a:solidFill>
              </a:rPr>
              <a:t>1ere </a:t>
            </a:r>
            <a:r>
              <a:rPr lang="en-GB" sz="3200" b="1" dirty="0" err="1" smtClean="0">
                <a:solidFill>
                  <a:srgbClr val="800000"/>
                </a:solidFill>
              </a:rPr>
              <a:t>forme</a:t>
            </a:r>
            <a:r>
              <a:rPr lang="en-GB" sz="3200" b="1" dirty="0" smtClean="0">
                <a:solidFill>
                  <a:srgbClr val="800000"/>
                </a:solidFill>
              </a:rPr>
              <a:t> </a:t>
            </a:r>
            <a:r>
              <a:rPr lang="en-GB" sz="3200" b="1" dirty="0" err="1" smtClean="0">
                <a:solidFill>
                  <a:srgbClr val="800000"/>
                </a:solidFill>
              </a:rPr>
              <a:t>normale</a:t>
            </a:r>
            <a:r>
              <a:rPr lang="en-GB" sz="3200" b="1" dirty="0" smtClean="0">
                <a:solidFill>
                  <a:srgbClr val="800000"/>
                </a:solidFill>
              </a:rPr>
              <a:t>  1FN</a:t>
            </a:r>
            <a:endParaRPr lang="en-GB" sz="3200" b="1" dirty="0">
              <a:solidFill>
                <a:srgbClr val="C00000"/>
              </a:solidFill>
            </a:endParaRPr>
          </a:p>
        </p:txBody>
      </p:sp>
      <p:sp>
        <p:nvSpPr>
          <p:cNvPr id="5" name="Rectangle 1"/>
          <p:cNvSpPr txBox="1">
            <a:spLocks noChangeArrowheads="1"/>
          </p:cNvSpPr>
          <p:nvPr/>
        </p:nvSpPr>
        <p:spPr>
          <a:xfrm>
            <a:off x="6270171" y="765067"/>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 name="ZoneTexte 18"/>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graphicFrame>
        <p:nvGraphicFramePr>
          <p:cNvPr id="20" name="Tableau 19"/>
          <p:cNvGraphicFramePr>
            <a:graphicFrameLocks noGrp="1"/>
          </p:cNvGraphicFramePr>
          <p:nvPr>
            <p:extLst>
              <p:ext uri="{D42A27DB-BD31-4B8C-83A1-F6EECF244321}">
                <p14:modId xmlns:p14="http://schemas.microsoft.com/office/powerpoint/2010/main" val="2328547880"/>
              </p:ext>
            </p:extLst>
          </p:nvPr>
        </p:nvGraphicFramePr>
        <p:xfrm>
          <a:off x="1721766" y="4226750"/>
          <a:ext cx="3657061" cy="2225040"/>
        </p:xfrm>
        <a:graphic>
          <a:graphicData uri="http://schemas.openxmlformats.org/drawingml/2006/table">
            <a:tbl>
              <a:tblPr firstRow="1" bandRow="1">
                <a:tableStyleId>{69012ECD-51FC-41F1-AA8D-1B2483CD663E}</a:tableStyleId>
              </a:tblPr>
              <a:tblGrid>
                <a:gridCol w="1336231"/>
                <a:gridCol w="2320830"/>
              </a:tblGrid>
              <a:tr h="370840">
                <a:tc>
                  <a:txBody>
                    <a:bodyPr/>
                    <a:lstStyle/>
                    <a:p>
                      <a:r>
                        <a:rPr lang="fr-FR" b="1" dirty="0" err="1" smtClean="0"/>
                        <a:t>Code_cours</a:t>
                      </a:r>
                      <a:endParaRPr lang="fr-FR" dirty="0"/>
                    </a:p>
                  </a:txBody>
                  <a:tcPr/>
                </a:tc>
                <a:tc>
                  <a:txBody>
                    <a:bodyPr/>
                    <a:lstStyle/>
                    <a:p>
                      <a:r>
                        <a:rPr lang="fr-FR" b="1" dirty="0" err="1" smtClean="0"/>
                        <a:t>Code_prerequis</a:t>
                      </a:r>
                      <a:endParaRPr lang="fr-FR" dirty="0"/>
                    </a:p>
                  </a:txBody>
                  <a:tcPr/>
                </a:tc>
              </a:tr>
              <a:tr h="370840">
                <a:tc>
                  <a:txBody>
                    <a:bodyPr/>
                    <a:lstStyle/>
                    <a:p>
                      <a:r>
                        <a:rPr lang="fr-FR" dirty="0" smtClean="0"/>
                        <a:t>GE111</a:t>
                      </a:r>
                      <a:endParaRPr lang="fr-FR" dirty="0"/>
                    </a:p>
                  </a:txBody>
                  <a:tcPr/>
                </a:tc>
                <a:tc>
                  <a:txBody>
                    <a:bodyPr/>
                    <a:lstStyle/>
                    <a:p>
                      <a:r>
                        <a:rPr lang="fr-FR" dirty="0" smtClean="0"/>
                        <a:t>GE999</a:t>
                      </a:r>
                      <a:endParaRPr lang="fr-FR" dirty="0"/>
                    </a:p>
                  </a:txBody>
                  <a:tcPr/>
                </a:tc>
              </a:tr>
              <a:tr h="370840">
                <a:tc>
                  <a:txBody>
                    <a:bodyPr/>
                    <a:lstStyle/>
                    <a:p>
                      <a:r>
                        <a:rPr lang="fr-FR" dirty="0" smtClean="0"/>
                        <a:t>GE222</a:t>
                      </a:r>
                      <a:endParaRPr lang="fr-FR" dirty="0"/>
                    </a:p>
                  </a:txBody>
                  <a:tcPr/>
                </a:tc>
                <a:tc>
                  <a:txBody>
                    <a:bodyPr/>
                    <a:lstStyle/>
                    <a:p>
                      <a:r>
                        <a:rPr lang="fr-FR" dirty="0" smtClean="0"/>
                        <a:t>GE888</a:t>
                      </a:r>
                      <a:endParaRPr lang="fr-FR" dirty="0"/>
                    </a:p>
                  </a:txBody>
                  <a:tcPr/>
                </a:tc>
              </a:tr>
              <a:tr h="370840">
                <a:tc>
                  <a:txBody>
                    <a:bodyPr/>
                    <a:lstStyle/>
                    <a:p>
                      <a:r>
                        <a:rPr lang="fr-FR" b="1" dirty="0" smtClean="0">
                          <a:solidFill>
                            <a:schemeClr val="accent2"/>
                          </a:solidFill>
                        </a:rPr>
                        <a:t>GE666</a:t>
                      </a:r>
                      <a:endParaRPr lang="fr-FR" b="1" dirty="0">
                        <a:solidFill>
                          <a:schemeClr val="accent2"/>
                        </a:solidFill>
                      </a:endParaRPr>
                    </a:p>
                  </a:txBody>
                  <a:tcPr/>
                </a:tc>
                <a:tc>
                  <a:txBody>
                    <a:bodyPr/>
                    <a:lstStyle/>
                    <a:p>
                      <a:r>
                        <a:rPr lang="fr-FR" b="1" dirty="0" smtClean="0">
                          <a:solidFill>
                            <a:schemeClr val="accent2"/>
                          </a:solidFill>
                        </a:rPr>
                        <a:t>GE222 , IM890, FI565</a:t>
                      </a:r>
                      <a:endParaRPr lang="fr-FR" b="1" dirty="0">
                        <a:solidFill>
                          <a:schemeClr val="accent2"/>
                        </a:solidFill>
                      </a:endParaRPr>
                    </a:p>
                  </a:txBody>
                  <a:tcPr/>
                </a:tc>
              </a:tr>
              <a:tr h="370840">
                <a:tc>
                  <a:txBody>
                    <a:bodyPr/>
                    <a:lstStyle/>
                    <a:p>
                      <a:r>
                        <a:rPr lang="fr-FR" dirty="0" smtClean="0"/>
                        <a:t>…….</a:t>
                      </a:r>
                      <a:endParaRPr lang="fr-FR" dirty="0"/>
                    </a:p>
                  </a:txBody>
                  <a:tcPr/>
                </a:tc>
                <a:tc>
                  <a:txBody>
                    <a:bodyPr/>
                    <a:lstStyle/>
                    <a:p>
                      <a:r>
                        <a:rPr lang="fr-FR" dirty="0" smtClean="0"/>
                        <a:t>…….</a:t>
                      </a:r>
                      <a:endParaRPr lang="fr-FR" b="1" dirty="0">
                        <a:solidFill>
                          <a:schemeClr val="accent2"/>
                        </a:solidFill>
                      </a:endParaRPr>
                    </a:p>
                  </a:txBody>
                  <a:tcPr/>
                </a:tc>
              </a:tr>
              <a:tr h="370840">
                <a:tc>
                  <a:txBody>
                    <a:bodyPr/>
                    <a:lstStyle/>
                    <a:p>
                      <a:r>
                        <a:rPr lang="fr-FR" dirty="0" smtClean="0"/>
                        <a:t>GE777</a:t>
                      </a:r>
                      <a:endParaRPr lang="fr-FR" dirty="0"/>
                    </a:p>
                  </a:txBody>
                  <a:tcPr/>
                </a:tc>
                <a:tc>
                  <a:txBody>
                    <a:bodyPr/>
                    <a:lstStyle/>
                    <a:p>
                      <a:r>
                        <a:rPr lang="fr-FR" dirty="0" smtClean="0"/>
                        <a:t>GE444</a:t>
                      </a:r>
                      <a:endParaRPr lang="fr-FR" b="1" dirty="0">
                        <a:solidFill>
                          <a:schemeClr val="accent2"/>
                        </a:solidFill>
                      </a:endParaRPr>
                    </a:p>
                  </a:txBody>
                  <a:tcPr/>
                </a:tc>
              </a:tr>
            </a:tbl>
          </a:graphicData>
        </a:graphic>
      </p:graphicFrame>
      <p:sp>
        <p:nvSpPr>
          <p:cNvPr id="2" name="Flèche droite 1"/>
          <p:cNvSpPr/>
          <p:nvPr/>
        </p:nvSpPr>
        <p:spPr>
          <a:xfrm>
            <a:off x="5876967" y="4991118"/>
            <a:ext cx="1715092" cy="696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1FN</a:t>
            </a:r>
            <a:endParaRPr lang="fr-FR" sz="2400" b="1" dirty="0">
              <a:solidFill>
                <a:schemeClr val="tx1"/>
              </a:solidFill>
            </a:endParaRPr>
          </a:p>
        </p:txBody>
      </p:sp>
      <p:graphicFrame>
        <p:nvGraphicFramePr>
          <p:cNvPr id="22" name="Tableau 21"/>
          <p:cNvGraphicFramePr>
            <a:graphicFrameLocks noGrp="1"/>
          </p:cNvGraphicFramePr>
          <p:nvPr>
            <p:extLst>
              <p:ext uri="{D42A27DB-BD31-4B8C-83A1-F6EECF244321}">
                <p14:modId xmlns:p14="http://schemas.microsoft.com/office/powerpoint/2010/main" val="584995235"/>
              </p:ext>
            </p:extLst>
          </p:nvPr>
        </p:nvGraphicFramePr>
        <p:xfrm>
          <a:off x="7928520" y="3696825"/>
          <a:ext cx="3063431" cy="2961640"/>
        </p:xfrm>
        <a:graphic>
          <a:graphicData uri="http://schemas.openxmlformats.org/drawingml/2006/table">
            <a:tbl>
              <a:tblPr firstRow="1" bandRow="1">
                <a:tableStyleId>{69012ECD-51FC-41F1-AA8D-1B2483CD663E}</a:tableStyleId>
              </a:tblPr>
              <a:tblGrid>
                <a:gridCol w="1336231"/>
                <a:gridCol w="1727200"/>
              </a:tblGrid>
              <a:tr h="354530">
                <a:tc>
                  <a:txBody>
                    <a:bodyPr/>
                    <a:lstStyle/>
                    <a:p>
                      <a:pPr algn="ctr"/>
                      <a:r>
                        <a:rPr lang="fr-FR" b="1" dirty="0" err="1" smtClean="0"/>
                        <a:t>Code_cours</a:t>
                      </a:r>
                      <a:endParaRPr lang="fr-FR" dirty="0"/>
                    </a:p>
                  </a:txBody>
                  <a:tcPr/>
                </a:tc>
                <a:tc>
                  <a:txBody>
                    <a:bodyPr/>
                    <a:lstStyle/>
                    <a:p>
                      <a:pPr algn="ctr"/>
                      <a:r>
                        <a:rPr lang="fr-FR" b="1" dirty="0" err="1" smtClean="0"/>
                        <a:t>Code_prerequis</a:t>
                      </a:r>
                      <a:endParaRPr lang="fr-FR" dirty="0"/>
                    </a:p>
                  </a:txBody>
                  <a:tcPr/>
                </a:tc>
              </a:tr>
              <a:tr h="370840">
                <a:tc>
                  <a:txBody>
                    <a:bodyPr/>
                    <a:lstStyle/>
                    <a:p>
                      <a:pPr algn="ctr"/>
                      <a:r>
                        <a:rPr lang="fr-FR" dirty="0" smtClean="0"/>
                        <a:t>GE111</a:t>
                      </a:r>
                      <a:endParaRPr lang="fr-FR" dirty="0"/>
                    </a:p>
                  </a:txBody>
                  <a:tcPr/>
                </a:tc>
                <a:tc>
                  <a:txBody>
                    <a:bodyPr/>
                    <a:lstStyle/>
                    <a:p>
                      <a:pPr algn="ctr"/>
                      <a:r>
                        <a:rPr lang="fr-FR" dirty="0" smtClean="0"/>
                        <a:t>GE999</a:t>
                      </a:r>
                      <a:endParaRPr lang="fr-FR" dirty="0"/>
                    </a:p>
                  </a:txBody>
                  <a:tcPr/>
                </a:tc>
              </a:tr>
              <a:tr h="370840">
                <a:tc>
                  <a:txBody>
                    <a:bodyPr/>
                    <a:lstStyle/>
                    <a:p>
                      <a:pPr algn="ctr"/>
                      <a:r>
                        <a:rPr lang="fr-FR" dirty="0" smtClean="0"/>
                        <a:t>GE222</a:t>
                      </a:r>
                      <a:endParaRPr lang="fr-FR" dirty="0"/>
                    </a:p>
                  </a:txBody>
                  <a:tcPr/>
                </a:tc>
                <a:tc>
                  <a:txBody>
                    <a:bodyPr/>
                    <a:lstStyle/>
                    <a:p>
                      <a:pPr algn="ctr"/>
                      <a:r>
                        <a:rPr lang="fr-FR" dirty="0" smtClean="0"/>
                        <a:t>GE888</a:t>
                      </a:r>
                      <a:endParaRPr lang="fr-FR" dirty="0"/>
                    </a:p>
                  </a:txBody>
                  <a:tcPr/>
                </a:tc>
              </a:tr>
              <a:tr h="370840">
                <a:tc>
                  <a:txBody>
                    <a:bodyPr/>
                    <a:lstStyle/>
                    <a:p>
                      <a:pPr algn="ctr"/>
                      <a:r>
                        <a:rPr lang="fr-FR" dirty="0" smtClean="0">
                          <a:ln>
                            <a:solidFill>
                              <a:srgbClr val="C00000"/>
                            </a:solidFill>
                          </a:ln>
                        </a:rPr>
                        <a:t>GE666</a:t>
                      </a:r>
                      <a:endParaRPr lang="fr-FR" dirty="0">
                        <a:ln>
                          <a:solidFill>
                            <a:srgbClr val="C00000"/>
                          </a:solidFill>
                        </a:ln>
                      </a:endParaRPr>
                    </a:p>
                  </a:txBody>
                  <a:tcPr/>
                </a:tc>
                <a:tc>
                  <a:txBody>
                    <a:bodyPr/>
                    <a:lstStyle/>
                    <a:p>
                      <a:pPr algn="ctr"/>
                      <a:r>
                        <a:rPr lang="fr-FR" b="1" dirty="0" smtClean="0">
                          <a:ln>
                            <a:solidFill>
                              <a:srgbClr val="C00000"/>
                            </a:solidFill>
                          </a:ln>
                          <a:solidFill>
                            <a:schemeClr val="accent2"/>
                          </a:solidFill>
                        </a:rPr>
                        <a:t>GE222  </a:t>
                      </a:r>
                      <a:endParaRPr lang="fr-FR" b="1" dirty="0">
                        <a:ln>
                          <a:solidFill>
                            <a:srgbClr val="C00000"/>
                          </a:solidFill>
                        </a:ln>
                        <a:solidFill>
                          <a:schemeClr val="accent2"/>
                        </a:solidFill>
                      </a:endParaRPr>
                    </a:p>
                  </a:txBody>
                  <a:tcPr/>
                </a:tc>
              </a:tr>
              <a:tr h="370840">
                <a:tc>
                  <a:txBody>
                    <a:bodyPr/>
                    <a:lstStyle/>
                    <a:p>
                      <a:pPr algn="ctr"/>
                      <a:r>
                        <a:rPr lang="fr-FR" dirty="0" smtClean="0">
                          <a:ln>
                            <a:solidFill>
                              <a:srgbClr val="C00000"/>
                            </a:solidFill>
                          </a:ln>
                        </a:rPr>
                        <a:t>GE666</a:t>
                      </a:r>
                      <a:endParaRPr lang="fr-FR" dirty="0">
                        <a:ln>
                          <a:solidFill>
                            <a:srgbClr val="C00000"/>
                          </a:solidFill>
                        </a:ln>
                      </a:endParaRPr>
                    </a:p>
                  </a:txBody>
                  <a:tcPr/>
                </a:tc>
                <a:tc>
                  <a:txBody>
                    <a:bodyPr/>
                    <a:lstStyle/>
                    <a:p>
                      <a:pPr algn="ctr"/>
                      <a:r>
                        <a:rPr lang="fr-FR" b="1" dirty="0" smtClean="0">
                          <a:ln>
                            <a:solidFill>
                              <a:srgbClr val="C00000"/>
                            </a:solidFill>
                          </a:ln>
                          <a:solidFill>
                            <a:schemeClr val="accent2"/>
                          </a:solidFill>
                        </a:rPr>
                        <a:t>IM890</a:t>
                      </a:r>
                      <a:endParaRPr lang="fr-FR" b="1" dirty="0">
                        <a:ln>
                          <a:solidFill>
                            <a:srgbClr val="C00000"/>
                          </a:solidFill>
                        </a:ln>
                        <a:solidFill>
                          <a:schemeClr val="accent2"/>
                        </a:solidFill>
                      </a:endParaRPr>
                    </a:p>
                  </a:txBody>
                  <a:tcPr/>
                </a:tc>
              </a:tr>
              <a:tr h="370840">
                <a:tc>
                  <a:txBody>
                    <a:bodyPr/>
                    <a:lstStyle/>
                    <a:p>
                      <a:pPr algn="ctr"/>
                      <a:r>
                        <a:rPr lang="fr-FR" dirty="0" smtClean="0">
                          <a:ln>
                            <a:solidFill>
                              <a:srgbClr val="C00000"/>
                            </a:solidFill>
                          </a:ln>
                        </a:rPr>
                        <a:t>GE666</a:t>
                      </a:r>
                      <a:endParaRPr lang="fr-FR" dirty="0">
                        <a:ln>
                          <a:solidFill>
                            <a:srgbClr val="C00000"/>
                          </a:solidFill>
                        </a:ln>
                      </a:endParaRPr>
                    </a:p>
                  </a:txBody>
                  <a:tcPr/>
                </a:tc>
                <a:tc>
                  <a:txBody>
                    <a:bodyPr/>
                    <a:lstStyle/>
                    <a:p>
                      <a:pPr algn="ctr"/>
                      <a:r>
                        <a:rPr lang="fr-FR" b="1" dirty="0" smtClean="0">
                          <a:ln>
                            <a:solidFill>
                              <a:srgbClr val="C00000"/>
                            </a:solidFill>
                          </a:ln>
                          <a:solidFill>
                            <a:schemeClr val="accent2"/>
                          </a:solidFill>
                        </a:rPr>
                        <a:t>FI565</a:t>
                      </a:r>
                      <a:endParaRPr lang="fr-FR" b="1" dirty="0">
                        <a:ln>
                          <a:solidFill>
                            <a:srgbClr val="C00000"/>
                          </a:solidFill>
                        </a:ln>
                        <a:solidFill>
                          <a:schemeClr val="accent2"/>
                        </a:solidFill>
                      </a:endParaRPr>
                    </a:p>
                  </a:txBody>
                  <a:tcPr/>
                </a:tc>
              </a:tr>
              <a:tr h="370840">
                <a:tc>
                  <a:txBody>
                    <a:bodyPr/>
                    <a:lstStyle/>
                    <a:p>
                      <a:pPr algn="ctr"/>
                      <a:r>
                        <a:rPr lang="fr-FR" dirty="0" smtClean="0"/>
                        <a:t>……</a:t>
                      </a:r>
                      <a:endParaRPr lang="fr-FR" dirty="0"/>
                    </a:p>
                  </a:txBody>
                  <a:tcPr/>
                </a:tc>
                <a:tc>
                  <a:txBody>
                    <a:bodyPr/>
                    <a:lstStyle/>
                    <a:p>
                      <a:pPr algn="ctr"/>
                      <a:r>
                        <a:rPr lang="fr-FR" dirty="0" smtClean="0"/>
                        <a:t>……</a:t>
                      </a:r>
                      <a:endParaRPr lang="fr-FR" b="1" dirty="0">
                        <a:solidFill>
                          <a:schemeClr val="accent2"/>
                        </a:solidFill>
                      </a:endParaRPr>
                    </a:p>
                  </a:txBody>
                  <a:tcPr/>
                </a:tc>
              </a:tr>
              <a:tr h="370840">
                <a:tc>
                  <a:txBody>
                    <a:bodyPr/>
                    <a:lstStyle/>
                    <a:p>
                      <a:pPr algn="ctr"/>
                      <a:r>
                        <a:rPr lang="fr-FR" dirty="0" smtClean="0"/>
                        <a:t>GE777</a:t>
                      </a:r>
                      <a:endParaRPr lang="fr-FR" dirty="0"/>
                    </a:p>
                  </a:txBody>
                  <a:tcPr/>
                </a:tc>
                <a:tc>
                  <a:txBody>
                    <a:bodyPr/>
                    <a:lstStyle/>
                    <a:p>
                      <a:pPr algn="ctr"/>
                      <a:r>
                        <a:rPr lang="fr-FR" dirty="0" smtClean="0"/>
                        <a:t>GE444</a:t>
                      </a:r>
                      <a:endParaRPr lang="fr-FR" b="1" dirty="0">
                        <a:solidFill>
                          <a:schemeClr val="accent2"/>
                        </a:solidFill>
                      </a:endParaRPr>
                    </a:p>
                  </a:txBody>
                  <a:tcPr/>
                </a:tc>
              </a:tr>
            </a:tbl>
          </a:graphicData>
        </a:graphic>
      </p:graphicFrame>
      <p:sp>
        <p:nvSpPr>
          <p:cNvPr id="3" name="ZoneTexte 2"/>
          <p:cNvSpPr txBox="1"/>
          <p:nvPr/>
        </p:nvSpPr>
        <p:spPr>
          <a:xfrm>
            <a:off x="348343" y="4320304"/>
            <a:ext cx="1373423" cy="923330"/>
          </a:xfrm>
          <a:prstGeom prst="rect">
            <a:avLst/>
          </a:prstGeom>
          <a:noFill/>
        </p:spPr>
        <p:txBody>
          <a:bodyPr wrap="square" rtlCol="0">
            <a:spAutoFit/>
          </a:bodyPr>
          <a:lstStyle/>
          <a:p>
            <a:r>
              <a:rPr lang="fr-FR" b="1" dirty="0" smtClean="0"/>
              <a:t>Relation</a:t>
            </a:r>
            <a:r>
              <a:rPr lang="fr-FR" b="1" dirty="0" smtClean="0">
                <a:solidFill>
                  <a:srgbClr val="FF0000"/>
                </a:solidFill>
              </a:rPr>
              <a:t> n’est Pas  1FN </a:t>
            </a:r>
            <a:endParaRPr lang="fr-FR" b="1" dirty="0">
              <a:solidFill>
                <a:srgbClr val="FF0000"/>
              </a:solidFill>
            </a:endParaRPr>
          </a:p>
        </p:txBody>
      </p:sp>
      <p:sp>
        <p:nvSpPr>
          <p:cNvPr id="24" name="ZoneTexte 23"/>
          <p:cNvSpPr txBox="1"/>
          <p:nvPr/>
        </p:nvSpPr>
        <p:spPr>
          <a:xfrm>
            <a:off x="6555097" y="4216146"/>
            <a:ext cx="1373423" cy="646331"/>
          </a:xfrm>
          <a:prstGeom prst="rect">
            <a:avLst/>
          </a:prstGeom>
          <a:noFill/>
        </p:spPr>
        <p:txBody>
          <a:bodyPr wrap="square" rtlCol="0">
            <a:spAutoFit/>
          </a:bodyPr>
          <a:lstStyle/>
          <a:p>
            <a:r>
              <a:rPr lang="fr-FR" b="1" dirty="0" smtClean="0"/>
              <a:t>Relation</a:t>
            </a:r>
            <a:r>
              <a:rPr lang="fr-FR" b="1" dirty="0" smtClean="0">
                <a:solidFill>
                  <a:srgbClr val="FF0000"/>
                </a:solidFill>
              </a:rPr>
              <a:t> en 1FN </a:t>
            </a:r>
            <a:endParaRPr lang="fr-FR" b="1" dirty="0">
              <a:solidFill>
                <a:srgbClr val="FF0000"/>
              </a:solidFill>
            </a:endParaRPr>
          </a:p>
        </p:txBody>
      </p:sp>
    </p:spTree>
    <p:extLst>
      <p:ext uri="{BB962C8B-B14F-4D97-AF65-F5344CB8AC3E}">
        <p14:creationId xmlns:p14="http://schemas.microsoft.com/office/powerpoint/2010/main" val="692830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26837" y="2116933"/>
            <a:ext cx="4679678" cy="171594"/>
          </a:xfrm>
          <a:custGeom>
            <a:avLst/>
            <a:gdLst/>
            <a:ahLst/>
            <a:cxnLst/>
            <a:rect l="l" t="t" r="r" b="b"/>
            <a:pathLst>
              <a:path w="5160645" h="189230">
                <a:moveTo>
                  <a:pt x="165996" y="189095"/>
                </a:moveTo>
                <a:lnTo>
                  <a:pt x="158496" y="187071"/>
                </a:lnTo>
                <a:lnTo>
                  <a:pt x="0" y="94107"/>
                </a:lnTo>
                <a:lnTo>
                  <a:pt x="158496" y="2667"/>
                </a:lnTo>
                <a:lnTo>
                  <a:pt x="165996" y="0"/>
                </a:lnTo>
                <a:lnTo>
                  <a:pt x="173926" y="762"/>
                </a:lnTo>
                <a:lnTo>
                  <a:pt x="180998" y="4381"/>
                </a:lnTo>
                <a:lnTo>
                  <a:pt x="185928" y="10287"/>
                </a:lnTo>
                <a:lnTo>
                  <a:pt x="188809" y="18454"/>
                </a:lnTo>
                <a:lnTo>
                  <a:pt x="188404" y="26479"/>
                </a:lnTo>
                <a:lnTo>
                  <a:pt x="184856" y="33647"/>
                </a:lnTo>
                <a:lnTo>
                  <a:pt x="178308" y="39243"/>
                </a:lnTo>
                <a:lnTo>
                  <a:pt x="118427" y="74295"/>
                </a:lnTo>
                <a:lnTo>
                  <a:pt x="42672" y="74295"/>
                </a:lnTo>
                <a:lnTo>
                  <a:pt x="42672" y="115443"/>
                </a:lnTo>
                <a:lnTo>
                  <a:pt x="119649" y="115443"/>
                </a:lnTo>
                <a:lnTo>
                  <a:pt x="178308" y="150495"/>
                </a:lnTo>
                <a:lnTo>
                  <a:pt x="184856" y="156090"/>
                </a:lnTo>
                <a:lnTo>
                  <a:pt x="188404" y="163258"/>
                </a:lnTo>
                <a:lnTo>
                  <a:pt x="188809" y="171283"/>
                </a:lnTo>
                <a:lnTo>
                  <a:pt x="185928" y="179451"/>
                </a:lnTo>
                <a:lnTo>
                  <a:pt x="180998" y="185142"/>
                </a:lnTo>
                <a:lnTo>
                  <a:pt x="173926" y="188404"/>
                </a:lnTo>
                <a:lnTo>
                  <a:pt x="165996" y="189095"/>
                </a:lnTo>
                <a:close/>
              </a:path>
              <a:path w="5160645" h="189230">
                <a:moveTo>
                  <a:pt x="119649" y="115443"/>
                </a:moveTo>
                <a:lnTo>
                  <a:pt x="42672" y="115443"/>
                </a:lnTo>
                <a:lnTo>
                  <a:pt x="42672" y="74295"/>
                </a:lnTo>
                <a:lnTo>
                  <a:pt x="118427" y="74295"/>
                </a:lnTo>
                <a:lnTo>
                  <a:pt x="115824" y="75819"/>
                </a:lnTo>
                <a:lnTo>
                  <a:pt x="53340" y="75819"/>
                </a:lnTo>
                <a:lnTo>
                  <a:pt x="53340" y="112395"/>
                </a:lnTo>
                <a:lnTo>
                  <a:pt x="114548" y="112395"/>
                </a:lnTo>
                <a:lnTo>
                  <a:pt x="119649" y="115443"/>
                </a:lnTo>
                <a:close/>
              </a:path>
              <a:path w="5160645" h="189230">
                <a:moveTo>
                  <a:pt x="377952" y="115443"/>
                </a:moveTo>
                <a:lnTo>
                  <a:pt x="119649" y="115443"/>
                </a:lnTo>
                <a:lnTo>
                  <a:pt x="84259" y="94295"/>
                </a:lnTo>
                <a:lnTo>
                  <a:pt x="118427" y="74295"/>
                </a:lnTo>
                <a:lnTo>
                  <a:pt x="377952" y="74295"/>
                </a:lnTo>
                <a:lnTo>
                  <a:pt x="377952" y="115443"/>
                </a:lnTo>
                <a:close/>
              </a:path>
              <a:path w="5160645" h="189230">
                <a:moveTo>
                  <a:pt x="53340" y="112395"/>
                </a:moveTo>
                <a:lnTo>
                  <a:pt x="53340" y="75819"/>
                </a:lnTo>
                <a:lnTo>
                  <a:pt x="84259" y="94295"/>
                </a:lnTo>
                <a:lnTo>
                  <a:pt x="53340" y="112395"/>
                </a:lnTo>
                <a:close/>
              </a:path>
              <a:path w="5160645" h="189230">
                <a:moveTo>
                  <a:pt x="84259" y="94295"/>
                </a:moveTo>
                <a:lnTo>
                  <a:pt x="53340" y="75819"/>
                </a:lnTo>
                <a:lnTo>
                  <a:pt x="115824" y="75819"/>
                </a:lnTo>
                <a:lnTo>
                  <a:pt x="84259" y="94295"/>
                </a:lnTo>
                <a:close/>
              </a:path>
              <a:path w="5160645" h="189230">
                <a:moveTo>
                  <a:pt x="114548" y="112395"/>
                </a:moveTo>
                <a:lnTo>
                  <a:pt x="53340" y="112395"/>
                </a:lnTo>
                <a:lnTo>
                  <a:pt x="84259" y="94295"/>
                </a:lnTo>
                <a:lnTo>
                  <a:pt x="114548" y="112395"/>
                </a:lnTo>
                <a:close/>
              </a:path>
              <a:path w="5160645" h="189230">
                <a:moveTo>
                  <a:pt x="547116" y="115443"/>
                </a:moveTo>
                <a:lnTo>
                  <a:pt x="504444" y="115443"/>
                </a:lnTo>
                <a:lnTo>
                  <a:pt x="504444" y="74295"/>
                </a:lnTo>
                <a:lnTo>
                  <a:pt x="547116" y="74295"/>
                </a:lnTo>
                <a:lnTo>
                  <a:pt x="547116" y="115443"/>
                </a:lnTo>
                <a:close/>
              </a:path>
              <a:path w="5160645" h="189230">
                <a:moveTo>
                  <a:pt x="1008888" y="115443"/>
                </a:moveTo>
                <a:lnTo>
                  <a:pt x="672084" y="115443"/>
                </a:lnTo>
                <a:lnTo>
                  <a:pt x="672084" y="74295"/>
                </a:lnTo>
                <a:lnTo>
                  <a:pt x="1008888" y="74295"/>
                </a:lnTo>
                <a:lnTo>
                  <a:pt x="1008888" y="115443"/>
                </a:lnTo>
                <a:close/>
              </a:path>
              <a:path w="5160645" h="189230">
                <a:moveTo>
                  <a:pt x="1176528" y="115443"/>
                </a:moveTo>
                <a:lnTo>
                  <a:pt x="1133856" y="115443"/>
                </a:lnTo>
                <a:lnTo>
                  <a:pt x="1133856" y="74295"/>
                </a:lnTo>
                <a:lnTo>
                  <a:pt x="1176528" y="74295"/>
                </a:lnTo>
                <a:lnTo>
                  <a:pt x="1176528" y="115443"/>
                </a:lnTo>
                <a:close/>
              </a:path>
              <a:path w="5160645" h="189230">
                <a:moveTo>
                  <a:pt x="1638300" y="115443"/>
                </a:moveTo>
                <a:lnTo>
                  <a:pt x="1303020" y="115443"/>
                </a:lnTo>
                <a:lnTo>
                  <a:pt x="1303020" y="74295"/>
                </a:lnTo>
                <a:lnTo>
                  <a:pt x="1638300" y="74295"/>
                </a:lnTo>
                <a:lnTo>
                  <a:pt x="1638300" y="115443"/>
                </a:lnTo>
                <a:close/>
              </a:path>
              <a:path w="5160645" h="189230">
                <a:moveTo>
                  <a:pt x="1807464" y="115443"/>
                </a:moveTo>
                <a:lnTo>
                  <a:pt x="1764792" y="115443"/>
                </a:lnTo>
                <a:lnTo>
                  <a:pt x="1764792" y="74295"/>
                </a:lnTo>
                <a:lnTo>
                  <a:pt x="1807464" y="74295"/>
                </a:lnTo>
                <a:lnTo>
                  <a:pt x="1807464" y="115443"/>
                </a:lnTo>
                <a:close/>
              </a:path>
              <a:path w="5160645" h="189230">
                <a:moveTo>
                  <a:pt x="2269236" y="115443"/>
                </a:moveTo>
                <a:lnTo>
                  <a:pt x="1932432" y="115443"/>
                </a:lnTo>
                <a:lnTo>
                  <a:pt x="1932432" y="74295"/>
                </a:lnTo>
                <a:lnTo>
                  <a:pt x="2269236" y="74295"/>
                </a:lnTo>
                <a:lnTo>
                  <a:pt x="2269236" y="115443"/>
                </a:lnTo>
                <a:close/>
              </a:path>
              <a:path w="5160645" h="189230">
                <a:moveTo>
                  <a:pt x="2436876" y="115443"/>
                </a:moveTo>
                <a:lnTo>
                  <a:pt x="2394204" y="115443"/>
                </a:lnTo>
                <a:lnTo>
                  <a:pt x="2394204" y="74295"/>
                </a:lnTo>
                <a:lnTo>
                  <a:pt x="2436876" y="74295"/>
                </a:lnTo>
                <a:lnTo>
                  <a:pt x="2436876" y="115443"/>
                </a:lnTo>
                <a:close/>
              </a:path>
              <a:path w="5160645" h="189230">
                <a:moveTo>
                  <a:pt x="2898648" y="115443"/>
                </a:moveTo>
                <a:lnTo>
                  <a:pt x="2563368" y="115443"/>
                </a:lnTo>
                <a:lnTo>
                  <a:pt x="2563368" y="74295"/>
                </a:lnTo>
                <a:lnTo>
                  <a:pt x="2898648" y="74295"/>
                </a:lnTo>
                <a:lnTo>
                  <a:pt x="2898648" y="115443"/>
                </a:lnTo>
                <a:close/>
              </a:path>
              <a:path w="5160645" h="189230">
                <a:moveTo>
                  <a:pt x="3066288" y="115443"/>
                </a:moveTo>
                <a:lnTo>
                  <a:pt x="3025140" y="115443"/>
                </a:lnTo>
                <a:lnTo>
                  <a:pt x="3025140" y="74295"/>
                </a:lnTo>
                <a:lnTo>
                  <a:pt x="3066288" y="74295"/>
                </a:lnTo>
                <a:lnTo>
                  <a:pt x="3066288" y="115443"/>
                </a:lnTo>
                <a:close/>
              </a:path>
              <a:path w="5160645" h="189230">
                <a:moveTo>
                  <a:pt x="3529583" y="115443"/>
                </a:moveTo>
                <a:lnTo>
                  <a:pt x="3192780" y="115443"/>
                </a:lnTo>
                <a:lnTo>
                  <a:pt x="3192780" y="74295"/>
                </a:lnTo>
                <a:lnTo>
                  <a:pt x="3529583" y="74295"/>
                </a:lnTo>
                <a:lnTo>
                  <a:pt x="3529583" y="115443"/>
                </a:lnTo>
                <a:close/>
              </a:path>
              <a:path w="5160645" h="189230">
                <a:moveTo>
                  <a:pt x="3697224" y="115443"/>
                </a:moveTo>
                <a:lnTo>
                  <a:pt x="3654552" y="115443"/>
                </a:lnTo>
                <a:lnTo>
                  <a:pt x="3654552" y="74295"/>
                </a:lnTo>
                <a:lnTo>
                  <a:pt x="3697224" y="74295"/>
                </a:lnTo>
                <a:lnTo>
                  <a:pt x="3697224" y="115443"/>
                </a:lnTo>
                <a:close/>
              </a:path>
              <a:path w="5160645" h="189230">
                <a:moveTo>
                  <a:pt x="4158996" y="115443"/>
                </a:moveTo>
                <a:lnTo>
                  <a:pt x="3823716" y="115443"/>
                </a:lnTo>
                <a:lnTo>
                  <a:pt x="3823716" y="74295"/>
                </a:lnTo>
                <a:lnTo>
                  <a:pt x="4158996" y="74295"/>
                </a:lnTo>
                <a:lnTo>
                  <a:pt x="4158996" y="115443"/>
                </a:lnTo>
                <a:close/>
              </a:path>
              <a:path w="5160645" h="189230">
                <a:moveTo>
                  <a:pt x="4326636" y="115443"/>
                </a:moveTo>
                <a:lnTo>
                  <a:pt x="4285488" y="115443"/>
                </a:lnTo>
                <a:lnTo>
                  <a:pt x="4285488" y="74295"/>
                </a:lnTo>
                <a:lnTo>
                  <a:pt x="4326636" y="74295"/>
                </a:lnTo>
                <a:lnTo>
                  <a:pt x="4326636" y="115443"/>
                </a:lnTo>
                <a:close/>
              </a:path>
              <a:path w="5160645" h="189230">
                <a:moveTo>
                  <a:pt x="4789932" y="115443"/>
                </a:moveTo>
                <a:lnTo>
                  <a:pt x="4453128" y="115443"/>
                </a:lnTo>
                <a:lnTo>
                  <a:pt x="4453128" y="74295"/>
                </a:lnTo>
                <a:lnTo>
                  <a:pt x="4789932" y="74295"/>
                </a:lnTo>
                <a:lnTo>
                  <a:pt x="4789932" y="115443"/>
                </a:lnTo>
                <a:close/>
              </a:path>
              <a:path w="5160645" h="189230">
                <a:moveTo>
                  <a:pt x="4957572" y="115443"/>
                </a:moveTo>
                <a:lnTo>
                  <a:pt x="4914900" y="115443"/>
                </a:lnTo>
                <a:lnTo>
                  <a:pt x="4914900" y="74295"/>
                </a:lnTo>
                <a:lnTo>
                  <a:pt x="4957572" y="74295"/>
                </a:lnTo>
                <a:lnTo>
                  <a:pt x="4957572" y="115443"/>
                </a:lnTo>
                <a:close/>
              </a:path>
              <a:path w="5160645" h="189230">
                <a:moveTo>
                  <a:pt x="5077151" y="94295"/>
                </a:moveTo>
                <a:lnTo>
                  <a:pt x="4981956" y="39243"/>
                </a:lnTo>
                <a:lnTo>
                  <a:pt x="4976264" y="33647"/>
                </a:lnTo>
                <a:lnTo>
                  <a:pt x="4973002" y="26479"/>
                </a:lnTo>
                <a:lnTo>
                  <a:pt x="4972312" y="18454"/>
                </a:lnTo>
                <a:lnTo>
                  <a:pt x="4974336" y="10287"/>
                </a:lnTo>
                <a:lnTo>
                  <a:pt x="4980146" y="4381"/>
                </a:lnTo>
                <a:lnTo>
                  <a:pt x="4987671" y="762"/>
                </a:lnTo>
                <a:lnTo>
                  <a:pt x="4995767" y="0"/>
                </a:lnTo>
                <a:lnTo>
                  <a:pt x="5003292" y="2667"/>
                </a:lnTo>
                <a:lnTo>
                  <a:pt x="5126253" y="74295"/>
                </a:lnTo>
                <a:lnTo>
                  <a:pt x="5082540" y="74295"/>
                </a:lnTo>
                <a:lnTo>
                  <a:pt x="5082540" y="91114"/>
                </a:lnTo>
                <a:lnTo>
                  <a:pt x="5077151" y="94295"/>
                </a:lnTo>
                <a:close/>
              </a:path>
              <a:path w="5160645" h="189230">
                <a:moveTo>
                  <a:pt x="5082540" y="91114"/>
                </a:moveTo>
                <a:lnTo>
                  <a:pt x="5082540" y="74295"/>
                </a:lnTo>
                <a:lnTo>
                  <a:pt x="5119116" y="74295"/>
                </a:lnTo>
                <a:lnTo>
                  <a:pt x="5119116" y="75819"/>
                </a:lnTo>
                <a:lnTo>
                  <a:pt x="5108448" y="75819"/>
                </a:lnTo>
                <a:lnTo>
                  <a:pt x="5082540" y="91114"/>
                </a:lnTo>
                <a:close/>
              </a:path>
              <a:path w="5160645" h="189230">
                <a:moveTo>
                  <a:pt x="5124237" y="115443"/>
                </a:moveTo>
                <a:lnTo>
                  <a:pt x="5119116" y="115443"/>
                </a:lnTo>
                <a:lnTo>
                  <a:pt x="5119116" y="74295"/>
                </a:lnTo>
                <a:lnTo>
                  <a:pt x="5126253" y="74295"/>
                </a:lnTo>
                <a:lnTo>
                  <a:pt x="5160264" y="94107"/>
                </a:lnTo>
                <a:lnTo>
                  <a:pt x="5124237" y="115443"/>
                </a:lnTo>
                <a:close/>
              </a:path>
              <a:path w="5160645" h="189230">
                <a:moveTo>
                  <a:pt x="5108448" y="112395"/>
                </a:moveTo>
                <a:lnTo>
                  <a:pt x="5082540" y="97411"/>
                </a:lnTo>
                <a:lnTo>
                  <a:pt x="5082540" y="91114"/>
                </a:lnTo>
                <a:lnTo>
                  <a:pt x="5108448" y="75819"/>
                </a:lnTo>
                <a:lnTo>
                  <a:pt x="5108448" y="112395"/>
                </a:lnTo>
                <a:close/>
              </a:path>
              <a:path w="5160645" h="189230">
                <a:moveTo>
                  <a:pt x="5119116" y="112395"/>
                </a:moveTo>
                <a:lnTo>
                  <a:pt x="5108448" y="112395"/>
                </a:lnTo>
                <a:lnTo>
                  <a:pt x="5108448" y="75819"/>
                </a:lnTo>
                <a:lnTo>
                  <a:pt x="5119116" y="75819"/>
                </a:lnTo>
                <a:lnTo>
                  <a:pt x="5119116" y="112395"/>
                </a:lnTo>
                <a:close/>
              </a:path>
              <a:path w="5160645" h="189230">
                <a:moveTo>
                  <a:pt x="5082540" y="97411"/>
                </a:moveTo>
                <a:lnTo>
                  <a:pt x="5077151" y="94295"/>
                </a:lnTo>
                <a:lnTo>
                  <a:pt x="5082540" y="91114"/>
                </a:lnTo>
                <a:lnTo>
                  <a:pt x="5082540" y="97411"/>
                </a:lnTo>
                <a:close/>
              </a:path>
              <a:path w="5160645" h="189230">
                <a:moveTo>
                  <a:pt x="4995767" y="189095"/>
                </a:moveTo>
                <a:lnTo>
                  <a:pt x="4987671" y="188404"/>
                </a:lnTo>
                <a:lnTo>
                  <a:pt x="4980146" y="185142"/>
                </a:lnTo>
                <a:lnTo>
                  <a:pt x="4974336" y="179451"/>
                </a:lnTo>
                <a:lnTo>
                  <a:pt x="4972312" y="171283"/>
                </a:lnTo>
                <a:lnTo>
                  <a:pt x="4973002" y="163258"/>
                </a:lnTo>
                <a:lnTo>
                  <a:pt x="4976264" y="156090"/>
                </a:lnTo>
                <a:lnTo>
                  <a:pt x="4981956" y="150495"/>
                </a:lnTo>
                <a:lnTo>
                  <a:pt x="5077151" y="94295"/>
                </a:lnTo>
                <a:lnTo>
                  <a:pt x="5082540" y="97411"/>
                </a:lnTo>
                <a:lnTo>
                  <a:pt x="5082540" y="115443"/>
                </a:lnTo>
                <a:lnTo>
                  <a:pt x="5124237" y="115443"/>
                </a:lnTo>
                <a:lnTo>
                  <a:pt x="5003292" y="187071"/>
                </a:lnTo>
                <a:lnTo>
                  <a:pt x="4995767" y="189095"/>
                </a:lnTo>
                <a:close/>
              </a:path>
              <a:path w="5160645" h="189230">
                <a:moveTo>
                  <a:pt x="5119116" y="115443"/>
                </a:moveTo>
                <a:lnTo>
                  <a:pt x="5082540" y="115443"/>
                </a:lnTo>
                <a:lnTo>
                  <a:pt x="5082540" y="97411"/>
                </a:lnTo>
                <a:lnTo>
                  <a:pt x="5108448" y="112395"/>
                </a:lnTo>
                <a:lnTo>
                  <a:pt x="5119116" y="112395"/>
                </a:lnTo>
                <a:lnTo>
                  <a:pt x="5119116" y="115443"/>
                </a:lnTo>
                <a:close/>
              </a:path>
            </a:pathLst>
          </a:custGeom>
          <a:solidFill>
            <a:srgbClr val="000000"/>
          </a:solidFill>
        </p:spPr>
        <p:txBody>
          <a:bodyPr wrap="square" lIns="0" tIns="0" rIns="0" bIns="0" rtlCol="0"/>
          <a:lstStyle/>
          <a:p>
            <a:endParaRPr sz="1632"/>
          </a:p>
        </p:txBody>
      </p:sp>
      <p:sp>
        <p:nvSpPr>
          <p:cNvPr id="3" name="object 3"/>
          <p:cNvSpPr txBox="1"/>
          <p:nvPr/>
        </p:nvSpPr>
        <p:spPr>
          <a:xfrm>
            <a:off x="4644871" y="1871980"/>
            <a:ext cx="1350295" cy="586421"/>
          </a:xfrm>
          <a:prstGeom prst="rect">
            <a:avLst/>
          </a:prstGeom>
          <a:solidFill>
            <a:srgbClr val="262626"/>
          </a:solidFill>
          <a:ln w="10667">
            <a:solidFill>
              <a:srgbClr val="FF0000"/>
            </a:solidFill>
          </a:ln>
        </p:spPr>
        <p:txBody>
          <a:bodyPr vert="horz" wrap="square" lIns="0" tIns="31094" rIns="0" bIns="0" rtlCol="0">
            <a:spAutoFit/>
          </a:bodyPr>
          <a:lstStyle/>
          <a:p>
            <a:pPr marL="238964" marR="179655" indent="17850">
              <a:lnSpc>
                <a:spcPct val="102099"/>
              </a:lnSpc>
              <a:spcBef>
                <a:spcPts val="245"/>
              </a:spcBef>
            </a:pPr>
            <a:r>
              <a:rPr sz="1768" b="1" dirty="0">
                <a:solidFill>
                  <a:srgbClr val="FFFF00"/>
                </a:solidFill>
                <a:latin typeface="Calibri"/>
                <a:cs typeface="Calibri"/>
              </a:rPr>
              <a:t>Etude</a:t>
            </a:r>
            <a:r>
              <a:rPr sz="1768" b="1" spc="5" dirty="0">
                <a:solidFill>
                  <a:srgbClr val="FFFF00"/>
                </a:solidFill>
                <a:latin typeface="Calibri"/>
                <a:cs typeface="Calibri"/>
              </a:rPr>
              <a:t> </a:t>
            </a:r>
            <a:r>
              <a:rPr sz="1768" b="1" spc="-23" dirty="0">
                <a:solidFill>
                  <a:srgbClr val="FFFF00"/>
                </a:solidFill>
                <a:latin typeface="Calibri"/>
                <a:cs typeface="Calibri"/>
              </a:rPr>
              <a:t>de </a:t>
            </a:r>
            <a:r>
              <a:rPr sz="1768" b="1" spc="-9" dirty="0">
                <a:solidFill>
                  <a:srgbClr val="FFFF00"/>
                </a:solidFill>
                <a:latin typeface="Calibri"/>
                <a:cs typeface="Calibri"/>
              </a:rPr>
              <a:t>faisabilité</a:t>
            </a:r>
            <a:endParaRPr sz="1768">
              <a:latin typeface="Calibri"/>
              <a:cs typeface="Calibri"/>
            </a:endParaRPr>
          </a:p>
        </p:txBody>
      </p:sp>
      <p:sp>
        <p:nvSpPr>
          <p:cNvPr id="4" name="object 4"/>
          <p:cNvSpPr txBox="1"/>
          <p:nvPr/>
        </p:nvSpPr>
        <p:spPr>
          <a:xfrm>
            <a:off x="5258464" y="2636207"/>
            <a:ext cx="1494249" cy="307530"/>
          </a:xfrm>
          <a:prstGeom prst="rect">
            <a:avLst/>
          </a:prstGeom>
          <a:solidFill>
            <a:srgbClr val="262626"/>
          </a:solidFill>
          <a:ln w="10668">
            <a:solidFill>
              <a:srgbClr val="FF0000"/>
            </a:solidFill>
          </a:ln>
        </p:spPr>
        <p:txBody>
          <a:bodyPr vert="horz" wrap="square" lIns="0" tIns="35125" rIns="0" bIns="0" rtlCol="0">
            <a:spAutoFit/>
          </a:bodyPr>
          <a:lstStyle/>
          <a:p>
            <a:pPr marL="140500">
              <a:spcBef>
                <a:spcPts val="277"/>
              </a:spcBef>
            </a:pPr>
            <a:r>
              <a:rPr sz="1768" b="1" spc="-9" dirty="0">
                <a:solidFill>
                  <a:srgbClr val="FFFF00"/>
                </a:solidFill>
                <a:latin typeface="Calibri"/>
                <a:cs typeface="Calibri"/>
              </a:rPr>
              <a:t>Spécification</a:t>
            </a:r>
            <a:endParaRPr sz="1768">
              <a:latin typeface="Calibri"/>
              <a:cs typeface="Calibri"/>
            </a:endParaRPr>
          </a:p>
        </p:txBody>
      </p:sp>
      <p:grpSp>
        <p:nvGrpSpPr>
          <p:cNvPr id="5" name="object 5"/>
          <p:cNvGrpSpPr/>
          <p:nvPr/>
        </p:nvGrpSpPr>
        <p:grpSpPr>
          <a:xfrm>
            <a:off x="5828467" y="3351316"/>
            <a:ext cx="1377934" cy="655282"/>
            <a:chOff x="2244026" y="3379406"/>
            <a:chExt cx="1519555" cy="722630"/>
          </a:xfrm>
        </p:grpSpPr>
        <p:sp>
          <p:nvSpPr>
            <p:cNvPr id="6" name="object 6"/>
            <p:cNvSpPr/>
            <p:nvPr/>
          </p:nvSpPr>
          <p:spPr>
            <a:xfrm>
              <a:off x="2249424" y="3384804"/>
              <a:ext cx="1508760" cy="711835"/>
            </a:xfrm>
            <a:custGeom>
              <a:avLst/>
              <a:gdLst/>
              <a:ahLst/>
              <a:cxnLst/>
              <a:rect l="l" t="t" r="r" b="b"/>
              <a:pathLst>
                <a:path w="1508760" h="711835">
                  <a:moveTo>
                    <a:pt x="1508759" y="711708"/>
                  </a:moveTo>
                  <a:lnTo>
                    <a:pt x="0" y="711708"/>
                  </a:lnTo>
                  <a:lnTo>
                    <a:pt x="0" y="0"/>
                  </a:lnTo>
                  <a:lnTo>
                    <a:pt x="1508759" y="0"/>
                  </a:lnTo>
                  <a:lnTo>
                    <a:pt x="1508759" y="711708"/>
                  </a:lnTo>
                  <a:close/>
                </a:path>
              </a:pathLst>
            </a:custGeom>
            <a:solidFill>
              <a:srgbClr val="262626"/>
            </a:solidFill>
          </p:spPr>
          <p:txBody>
            <a:bodyPr wrap="square" lIns="0" tIns="0" rIns="0" bIns="0" rtlCol="0"/>
            <a:lstStyle/>
            <a:p>
              <a:endParaRPr sz="1632"/>
            </a:p>
          </p:txBody>
        </p:sp>
        <p:sp>
          <p:nvSpPr>
            <p:cNvPr id="7" name="object 7"/>
            <p:cNvSpPr/>
            <p:nvPr/>
          </p:nvSpPr>
          <p:spPr>
            <a:xfrm>
              <a:off x="2249424" y="3384804"/>
              <a:ext cx="1508760" cy="711835"/>
            </a:xfrm>
            <a:custGeom>
              <a:avLst/>
              <a:gdLst/>
              <a:ahLst/>
              <a:cxnLst/>
              <a:rect l="l" t="t" r="r" b="b"/>
              <a:pathLst>
                <a:path w="1508760" h="711835">
                  <a:moveTo>
                    <a:pt x="0" y="0"/>
                  </a:moveTo>
                  <a:lnTo>
                    <a:pt x="1508759" y="0"/>
                  </a:lnTo>
                  <a:lnTo>
                    <a:pt x="1508759" y="711708"/>
                  </a:lnTo>
                  <a:lnTo>
                    <a:pt x="0" y="711708"/>
                  </a:lnTo>
                  <a:lnTo>
                    <a:pt x="0" y="0"/>
                  </a:lnTo>
                  <a:close/>
                </a:path>
              </a:pathLst>
            </a:custGeom>
            <a:ln w="10668">
              <a:solidFill>
                <a:srgbClr val="FF0000"/>
              </a:solidFill>
            </a:ln>
          </p:spPr>
          <p:txBody>
            <a:bodyPr wrap="square" lIns="0" tIns="0" rIns="0" bIns="0" rtlCol="0"/>
            <a:lstStyle/>
            <a:p>
              <a:endParaRPr sz="1632"/>
            </a:p>
          </p:txBody>
        </p:sp>
      </p:grpSp>
      <p:sp>
        <p:nvSpPr>
          <p:cNvPr id="8" name="object 8"/>
          <p:cNvSpPr txBox="1"/>
          <p:nvPr/>
        </p:nvSpPr>
        <p:spPr>
          <a:xfrm>
            <a:off x="5966988" y="3376486"/>
            <a:ext cx="1100965" cy="564327"/>
          </a:xfrm>
          <a:prstGeom prst="rect">
            <a:avLst/>
          </a:prstGeom>
        </p:spPr>
        <p:txBody>
          <a:bodyPr vert="horz" wrap="square" lIns="0" tIns="9213" rIns="0" bIns="0" rtlCol="0">
            <a:spAutoFit/>
          </a:bodyPr>
          <a:lstStyle/>
          <a:p>
            <a:pPr marL="142227" marR="4607" indent="-131287">
              <a:lnSpc>
                <a:spcPct val="102099"/>
              </a:lnSpc>
              <a:spcBef>
                <a:spcPts val="73"/>
              </a:spcBef>
            </a:pPr>
            <a:r>
              <a:rPr sz="1768" b="1" spc="-9" dirty="0">
                <a:solidFill>
                  <a:srgbClr val="FFFF00"/>
                </a:solidFill>
                <a:latin typeface="Calibri"/>
                <a:cs typeface="Calibri"/>
              </a:rPr>
              <a:t>Conception générale</a:t>
            </a:r>
            <a:endParaRPr sz="1768" dirty="0">
              <a:latin typeface="Calibri"/>
              <a:cs typeface="Calibri"/>
            </a:endParaRPr>
          </a:p>
        </p:txBody>
      </p:sp>
      <p:grpSp>
        <p:nvGrpSpPr>
          <p:cNvPr id="10" name="object 10"/>
          <p:cNvGrpSpPr/>
          <p:nvPr/>
        </p:nvGrpSpPr>
        <p:grpSpPr>
          <a:xfrm>
            <a:off x="6620333" y="4071319"/>
            <a:ext cx="1322655" cy="655282"/>
            <a:chOff x="3117278" y="4173410"/>
            <a:chExt cx="1458595" cy="722630"/>
          </a:xfrm>
        </p:grpSpPr>
        <p:sp>
          <p:nvSpPr>
            <p:cNvPr id="11" name="object 11"/>
            <p:cNvSpPr/>
            <p:nvPr/>
          </p:nvSpPr>
          <p:spPr>
            <a:xfrm>
              <a:off x="3122676" y="4178807"/>
              <a:ext cx="1447800" cy="711835"/>
            </a:xfrm>
            <a:custGeom>
              <a:avLst/>
              <a:gdLst/>
              <a:ahLst/>
              <a:cxnLst/>
              <a:rect l="l" t="t" r="r" b="b"/>
              <a:pathLst>
                <a:path w="1447800" h="711835">
                  <a:moveTo>
                    <a:pt x="1447800" y="711708"/>
                  </a:moveTo>
                  <a:lnTo>
                    <a:pt x="0" y="711708"/>
                  </a:lnTo>
                  <a:lnTo>
                    <a:pt x="0" y="0"/>
                  </a:lnTo>
                  <a:lnTo>
                    <a:pt x="1447800" y="0"/>
                  </a:lnTo>
                  <a:lnTo>
                    <a:pt x="1447800" y="711708"/>
                  </a:lnTo>
                  <a:close/>
                </a:path>
              </a:pathLst>
            </a:custGeom>
            <a:solidFill>
              <a:srgbClr val="262626"/>
            </a:solidFill>
          </p:spPr>
          <p:txBody>
            <a:bodyPr wrap="square" lIns="0" tIns="0" rIns="0" bIns="0" rtlCol="0"/>
            <a:lstStyle/>
            <a:p>
              <a:endParaRPr sz="1632"/>
            </a:p>
          </p:txBody>
        </p:sp>
        <p:sp>
          <p:nvSpPr>
            <p:cNvPr id="12" name="object 12"/>
            <p:cNvSpPr/>
            <p:nvPr/>
          </p:nvSpPr>
          <p:spPr>
            <a:xfrm>
              <a:off x="3122676" y="4178807"/>
              <a:ext cx="1447800" cy="711835"/>
            </a:xfrm>
            <a:custGeom>
              <a:avLst/>
              <a:gdLst/>
              <a:ahLst/>
              <a:cxnLst/>
              <a:rect l="l" t="t" r="r" b="b"/>
              <a:pathLst>
                <a:path w="1447800" h="711835">
                  <a:moveTo>
                    <a:pt x="0" y="0"/>
                  </a:moveTo>
                  <a:lnTo>
                    <a:pt x="1447800" y="0"/>
                  </a:lnTo>
                  <a:lnTo>
                    <a:pt x="1447800" y="711708"/>
                  </a:lnTo>
                  <a:lnTo>
                    <a:pt x="0" y="711708"/>
                  </a:lnTo>
                  <a:lnTo>
                    <a:pt x="0" y="0"/>
                  </a:lnTo>
                  <a:close/>
                </a:path>
              </a:pathLst>
            </a:custGeom>
            <a:ln w="10668">
              <a:solidFill>
                <a:srgbClr val="FF0000"/>
              </a:solidFill>
            </a:ln>
          </p:spPr>
          <p:txBody>
            <a:bodyPr wrap="square" lIns="0" tIns="0" rIns="0" bIns="0" rtlCol="0"/>
            <a:lstStyle/>
            <a:p>
              <a:endParaRPr sz="1632"/>
            </a:p>
          </p:txBody>
        </p:sp>
      </p:grpSp>
      <p:sp>
        <p:nvSpPr>
          <p:cNvPr id="13" name="object 13"/>
          <p:cNvSpPr txBox="1"/>
          <p:nvPr/>
        </p:nvSpPr>
        <p:spPr>
          <a:xfrm>
            <a:off x="6625226" y="4076214"/>
            <a:ext cx="1312866" cy="584677"/>
          </a:xfrm>
          <a:prstGeom prst="rect">
            <a:avLst/>
          </a:prstGeom>
          <a:ln w="10668">
            <a:solidFill>
              <a:srgbClr val="FF0000"/>
            </a:solidFill>
          </a:ln>
        </p:spPr>
        <p:txBody>
          <a:bodyPr vert="horz" wrap="square" lIns="0" tIns="29366" rIns="0" bIns="0" rtlCol="0">
            <a:spAutoFit/>
          </a:bodyPr>
          <a:lstStyle/>
          <a:p>
            <a:pPr marL="242995" marR="136469" indent="-152016">
              <a:lnSpc>
                <a:spcPct val="102099"/>
              </a:lnSpc>
              <a:spcBef>
                <a:spcPts val="230"/>
              </a:spcBef>
            </a:pPr>
            <a:r>
              <a:rPr sz="1768" b="1" spc="-9" dirty="0">
                <a:solidFill>
                  <a:srgbClr val="FFFF00"/>
                </a:solidFill>
                <a:latin typeface="Calibri"/>
                <a:cs typeface="Calibri"/>
              </a:rPr>
              <a:t>Conception détaillée</a:t>
            </a:r>
            <a:endParaRPr sz="1768">
              <a:latin typeface="Calibri"/>
              <a:cs typeface="Calibri"/>
            </a:endParaRPr>
          </a:p>
        </p:txBody>
      </p:sp>
      <p:grpSp>
        <p:nvGrpSpPr>
          <p:cNvPr id="14" name="object 14"/>
          <p:cNvGrpSpPr/>
          <p:nvPr/>
        </p:nvGrpSpPr>
        <p:grpSpPr>
          <a:xfrm>
            <a:off x="7629166" y="4791323"/>
            <a:ext cx="1304805" cy="655282"/>
            <a:chOff x="4229798" y="4967414"/>
            <a:chExt cx="1438910" cy="722630"/>
          </a:xfrm>
        </p:grpSpPr>
        <p:sp>
          <p:nvSpPr>
            <p:cNvPr id="15" name="object 15"/>
            <p:cNvSpPr/>
            <p:nvPr/>
          </p:nvSpPr>
          <p:spPr>
            <a:xfrm>
              <a:off x="4235196" y="4972812"/>
              <a:ext cx="1428115" cy="711835"/>
            </a:xfrm>
            <a:custGeom>
              <a:avLst/>
              <a:gdLst/>
              <a:ahLst/>
              <a:cxnLst/>
              <a:rect l="l" t="t" r="r" b="b"/>
              <a:pathLst>
                <a:path w="1428114" h="711835">
                  <a:moveTo>
                    <a:pt x="1427987" y="711707"/>
                  </a:moveTo>
                  <a:lnTo>
                    <a:pt x="0" y="711707"/>
                  </a:lnTo>
                  <a:lnTo>
                    <a:pt x="0" y="0"/>
                  </a:lnTo>
                  <a:lnTo>
                    <a:pt x="1427987" y="0"/>
                  </a:lnTo>
                  <a:lnTo>
                    <a:pt x="1427987" y="711707"/>
                  </a:lnTo>
                  <a:close/>
                </a:path>
              </a:pathLst>
            </a:custGeom>
            <a:solidFill>
              <a:srgbClr val="262626"/>
            </a:solidFill>
          </p:spPr>
          <p:txBody>
            <a:bodyPr wrap="square" lIns="0" tIns="0" rIns="0" bIns="0" rtlCol="0"/>
            <a:lstStyle/>
            <a:p>
              <a:endParaRPr sz="1632"/>
            </a:p>
          </p:txBody>
        </p:sp>
        <p:sp>
          <p:nvSpPr>
            <p:cNvPr id="16" name="object 16"/>
            <p:cNvSpPr/>
            <p:nvPr/>
          </p:nvSpPr>
          <p:spPr>
            <a:xfrm>
              <a:off x="4235196" y="4972812"/>
              <a:ext cx="1428115" cy="711835"/>
            </a:xfrm>
            <a:custGeom>
              <a:avLst/>
              <a:gdLst/>
              <a:ahLst/>
              <a:cxnLst/>
              <a:rect l="l" t="t" r="r" b="b"/>
              <a:pathLst>
                <a:path w="1428114" h="711835">
                  <a:moveTo>
                    <a:pt x="0" y="0"/>
                  </a:moveTo>
                  <a:lnTo>
                    <a:pt x="1427987" y="0"/>
                  </a:lnTo>
                  <a:lnTo>
                    <a:pt x="1427987" y="711707"/>
                  </a:lnTo>
                  <a:lnTo>
                    <a:pt x="0" y="711707"/>
                  </a:lnTo>
                  <a:lnTo>
                    <a:pt x="0" y="0"/>
                  </a:lnTo>
                  <a:close/>
                </a:path>
              </a:pathLst>
            </a:custGeom>
            <a:ln w="10668">
              <a:solidFill>
                <a:srgbClr val="FF0000"/>
              </a:solidFill>
            </a:ln>
          </p:spPr>
          <p:txBody>
            <a:bodyPr wrap="square" lIns="0" tIns="0" rIns="0" bIns="0" rtlCol="0"/>
            <a:lstStyle/>
            <a:p>
              <a:endParaRPr sz="1632"/>
            </a:p>
          </p:txBody>
        </p:sp>
      </p:grpSp>
      <p:sp>
        <p:nvSpPr>
          <p:cNvPr id="17" name="object 17"/>
          <p:cNvSpPr txBox="1"/>
          <p:nvPr/>
        </p:nvSpPr>
        <p:spPr>
          <a:xfrm>
            <a:off x="7920994" y="4816438"/>
            <a:ext cx="722077" cy="287179"/>
          </a:xfrm>
          <a:prstGeom prst="rect">
            <a:avLst/>
          </a:prstGeom>
        </p:spPr>
        <p:txBody>
          <a:bodyPr vert="horz" wrap="square" lIns="0" tIns="14971" rIns="0" bIns="0" rtlCol="0">
            <a:spAutoFit/>
          </a:bodyPr>
          <a:lstStyle/>
          <a:p>
            <a:pPr marL="11516">
              <a:spcBef>
                <a:spcPts val="118"/>
              </a:spcBef>
            </a:pPr>
            <a:r>
              <a:rPr sz="1768" b="1" spc="-9" dirty="0">
                <a:solidFill>
                  <a:srgbClr val="FFFF00"/>
                </a:solidFill>
                <a:latin typeface="Calibri"/>
                <a:cs typeface="Calibri"/>
              </a:rPr>
              <a:t>Codage</a:t>
            </a:r>
            <a:endParaRPr sz="1768">
              <a:latin typeface="Calibri"/>
              <a:cs typeface="Calibri"/>
            </a:endParaRPr>
          </a:p>
        </p:txBody>
      </p:sp>
      <p:sp>
        <p:nvSpPr>
          <p:cNvPr id="18" name="object 18"/>
          <p:cNvSpPr txBox="1"/>
          <p:nvPr/>
        </p:nvSpPr>
        <p:spPr>
          <a:xfrm>
            <a:off x="8569651" y="4076214"/>
            <a:ext cx="1303653" cy="584677"/>
          </a:xfrm>
          <a:prstGeom prst="rect">
            <a:avLst/>
          </a:prstGeom>
          <a:solidFill>
            <a:srgbClr val="262626"/>
          </a:solidFill>
          <a:ln w="10667">
            <a:solidFill>
              <a:srgbClr val="FF0000"/>
            </a:solidFill>
          </a:ln>
        </p:spPr>
        <p:txBody>
          <a:bodyPr vert="horz" wrap="square" lIns="0" tIns="29366" rIns="0" bIns="0" rtlCol="0">
            <a:spAutoFit/>
          </a:bodyPr>
          <a:lstStyle/>
          <a:p>
            <a:pPr marL="234358" marR="229175" indent="181958">
              <a:lnSpc>
                <a:spcPct val="102099"/>
              </a:lnSpc>
              <a:spcBef>
                <a:spcPts val="230"/>
              </a:spcBef>
            </a:pPr>
            <a:r>
              <a:rPr sz="1768" b="1" spc="-9" dirty="0">
                <a:solidFill>
                  <a:srgbClr val="FFFF00"/>
                </a:solidFill>
                <a:latin typeface="Calibri"/>
                <a:cs typeface="Calibri"/>
              </a:rPr>
              <a:t>Tests unitaires</a:t>
            </a:r>
            <a:endParaRPr sz="1768">
              <a:latin typeface="Calibri"/>
              <a:cs typeface="Calibri"/>
            </a:endParaRPr>
          </a:p>
        </p:txBody>
      </p:sp>
      <p:grpSp>
        <p:nvGrpSpPr>
          <p:cNvPr id="19" name="object 19"/>
          <p:cNvGrpSpPr/>
          <p:nvPr/>
        </p:nvGrpSpPr>
        <p:grpSpPr>
          <a:xfrm>
            <a:off x="9440922" y="3351316"/>
            <a:ext cx="1428030" cy="655282"/>
            <a:chOff x="6227762" y="3379406"/>
            <a:chExt cx="1574800" cy="722630"/>
          </a:xfrm>
        </p:grpSpPr>
        <p:sp>
          <p:nvSpPr>
            <p:cNvPr id="20" name="object 20"/>
            <p:cNvSpPr/>
            <p:nvPr/>
          </p:nvSpPr>
          <p:spPr>
            <a:xfrm>
              <a:off x="6233160" y="3384804"/>
              <a:ext cx="1564005" cy="711835"/>
            </a:xfrm>
            <a:custGeom>
              <a:avLst/>
              <a:gdLst/>
              <a:ahLst/>
              <a:cxnLst/>
              <a:rect l="l" t="t" r="r" b="b"/>
              <a:pathLst>
                <a:path w="1564004" h="711835">
                  <a:moveTo>
                    <a:pt x="1563623" y="711708"/>
                  </a:moveTo>
                  <a:lnTo>
                    <a:pt x="0" y="711708"/>
                  </a:lnTo>
                  <a:lnTo>
                    <a:pt x="0" y="0"/>
                  </a:lnTo>
                  <a:lnTo>
                    <a:pt x="1563623" y="0"/>
                  </a:lnTo>
                  <a:lnTo>
                    <a:pt x="1563623" y="711708"/>
                  </a:lnTo>
                  <a:close/>
                </a:path>
              </a:pathLst>
            </a:custGeom>
            <a:solidFill>
              <a:srgbClr val="262626"/>
            </a:solidFill>
          </p:spPr>
          <p:txBody>
            <a:bodyPr wrap="square" lIns="0" tIns="0" rIns="0" bIns="0" rtlCol="0"/>
            <a:lstStyle/>
            <a:p>
              <a:endParaRPr sz="1632"/>
            </a:p>
          </p:txBody>
        </p:sp>
        <p:sp>
          <p:nvSpPr>
            <p:cNvPr id="21" name="object 21"/>
            <p:cNvSpPr/>
            <p:nvPr/>
          </p:nvSpPr>
          <p:spPr>
            <a:xfrm>
              <a:off x="6233160" y="3384804"/>
              <a:ext cx="1564005" cy="711835"/>
            </a:xfrm>
            <a:custGeom>
              <a:avLst/>
              <a:gdLst/>
              <a:ahLst/>
              <a:cxnLst/>
              <a:rect l="l" t="t" r="r" b="b"/>
              <a:pathLst>
                <a:path w="1564004" h="711835">
                  <a:moveTo>
                    <a:pt x="0" y="0"/>
                  </a:moveTo>
                  <a:lnTo>
                    <a:pt x="1563623" y="0"/>
                  </a:lnTo>
                  <a:lnTo>
                    <a:pt x="1563623" y="711708"/>
                  </a:lnTo>
                  <a:lnTo>
                    <a:pt x="0" y="711708"/>
                  </a:lnTo>
                  <a:lnTo>
                    <a:pt x="0" y="0"/>
                  </a:lnTo>
                  <a:close/>
                </a:path>
              </a:pathLst>
            </a:custGeom>
            <a:ln w="10668">
              <a:solidFill>
                <a:srgbClr val="FF0000"/>
              </a:solidFill>
            </a:ln>
          </p:spPr>
          <p:txBody>
            <a:bodyPr wrap="square" lIns="0" tIns="0" rIns="0" bIns="0" rtlCol="0"/>
            <a:lstStyle/>
            <a:p>
              <a:endParaRPr sz="1632"/>
            </a:p>
          </p:txBody>
        </p:sp>
      </p:grpSp>
      <p:sp>
        <p:nvSpPr>
          <p:cNvPr id="22" name="object 22"/>
          <p:cNvSpPr txBox="1"/>
          <p:nvPr/>
        </p:nvSpPr>
        <p:spPr>
          <a:xfrm>
            <a:off x="9445817" y="3356210"/>
            <a:ext cx="1418241" cy="584677"/>
          </a:xfrm>
          <a:prstGeom prst="rect">
            <a:avLst/>
          </a:prstGeom>
          <a:ln w="10667">
            <a:solidFill>
              <a:srgbClr val="FF0000"/>
            </a:solidFill>
          </a:ln>
        </p:spPr>
        <p:txBody>
          <a:bodyPr vert="horz" wrap="square" lIns="0" tIns="29366" rIns="0" bIns="0" rtlCol="0">
            <a:spAutoFit/>
          </a:bodyPr>
          <a:lstStyle/>
          <a:p>
            <a:pPr marL="96162" marR="90403" indent="352401">
              <a:lnSpc>
                <a:spcPct val="102099"/>
              </a:lnSpc>
              <a:spcBef>
                <a:spcPts val="230"/>
              </a:spcBef>
            </a:pPr>
            <a:r>
              <a:rPr sz="1768" b="1" spc="-18" dirty="0">
                <a:solidFill>
                  <a:srgbClr val="FFFF00"/>
                </a:solidFill>
                <a:latin typeface="Calibri"/>
                <a:cs typeface="Calibri"/>
              </a:rPr>
              <a:t>Tests </a:t>
            </a:r>
            <a:r>
              <a:rPr sz="1768" b="1" spc="-9" dirty="0">
                <a:solidFill>
                  <a:srgbClr val="FFFF00"/>
                </a:solidFill>
                <a:latin typeface="Calibri"/>
                <a:cs typeface="Calibri"/>
              </a:rPr>
              <a:t>d’intégration</a:t>
            </a:r>
            <a:endParaRPr sz="1768">
              <a:latin typeface="Calibri"/>
              <a:cs typeface="Calibri"/>
            </a:endParaRPr>
          </a:p>
        </p:txBody>
      </p:sp>
      <p:sp>
        <p:nvSpPr>
          <p:cNvPr id="23" name="object 23"/>
          <p:cNvSpPr txBox="1"/>
          <p:nvPr/>
        </p:nvSpPr>
        <p:spPr>
          <a:xfrm>
            <a:off x="1124353" y="6066180"/>
            <a:ext cx="9582162" cy="439746"/>
          </a:xfrm>
          <a:prstGeom prst="rect">
            <a:avLst/>
          </a:prstGeom>
        </p:spPr>
        <p:txBody>
          <a:bodyPr vert="horz" wrap="square" lIns="0" tIns="9789" rIns="0" bIns="0" rtlCol="0">
            <a:spAutoFit/>
          </a:bodyPr>
          <a:lstStyle/>
          <a:p>
            <a:pPr marL="458927" marR="4607" indent="-447986">
              <a:lnSpc>
                <a:spcPct val="101299"/>
              </a:lnSpc>
              <a:spcBef>
                <a:spcPts val="77"/>
              </a:spcBef>
              <a:buFont typeface="Arial MT"/>
              <a:buChar char="•"/>
              <a:tabLst>
                <a:tab pos="459503" algn="l"/>
                <a:tab pos="497507" algn="l"/>
              </a:tabLst>
            </a:pPr>
            <a:r>
              <a:rPr sz="2766" b="1" dirty="0">
                <a:solidFill>
                  <a:schemeClr val="accent6">
                    <a:lumMod val="50000"/>
                  </a:schemeClr>
                </a:solidFill>
                <a:latin typeface="Calibri"/>
                <a:cs typeface="Calibri"/>
              </a:rPr>
              <a:t>Adapté</a:t>
            </a:r>
            <a:r>
              <a:rPr sz="2766" b="1" spc="54" dirty="0">
                <a:solidFill>
                  <a:schemeClr val="accent6">
                    <a:lumMod val="50000"/>
                  </a:schemeClr>
                </a:solidFill>
                <a:latin typeface="Calibri"/>
                <a:cs typeface="Calibri"/>
              </a:rPr>
              <a:t> </a:t>
            </a:r>
            <a:r>
              <a:rPr sz="2766" b="1" dirty="0">
                <a:solidFill>
                  <a:schemeClr val="accent6">
                    <a:lumMod val="50000"/>
                  </a:schemeClr>
                </a:solidFill>
                <a:latin typeface="Calibri"/>
                <a:cs typeface="Calibri"/>
              </a:rPr>
              <a:t>pour</a:t>
            </a:r>
            <a:r>
              <a:rPr sz="2766" b="1" spc="32" dirty="0">
                <a:solidFill>
                  <a:schemeClr val="accent6">
                    <a:lumMod val="50000"/>
                  </a:schemeClr>
                </a:solidFill>
                <a:latin typeface="Calibri"/>
                <a:cs typeface="Calibri"/>
              </a:rPr>
              <a:t> </a:t>
            </a:r>
            <a:r>
              <a:rPr sz="2766" b="1" dirty="0">
                <a:solidFill>
                  <a:schemeClr val="accent6">
                    <a:lumMod val="50000"/>
                  </a:schemeClr>
                </a:solidFill>
                <a:latin typeface="Calibri"/>
                <a:cs typeface="Calibri"/>
              </a:rPr>
              <a:t>des</a:t>
            </a:r>
            <a:r>
              <a:rPr sz="2766" b="1" spc="45" dirty="0">
                <a:solidFill>
                  <a:schemeClr val="accent6">
                    <a:lumMod val="50000"/>
                  </a:schemeClr>
                </a:solidFill>
                <a:latin typeface="Calibri"/>
                <a:cs typeface="Calibri"/>
              </a:rPr>
              <a:t> </a:t>
            </a:r>
            <a:r>
              <a:rPr sz="2766" b="1" dirty="0">
                <a:solidFill>
                  <a:schemeClr val="accent6">
                    <a:lumMod val="50000"/>
                  </a:schemeClr>
                </a:solidFill>
                <a:latin typeface="Calibri"/>
                <a:cs typeface="Calibri"/>
              </a:rPr>
              <a:t>projets</a:t>
            </a:r>
            <a:r>
              <a:rPr sz="2766" b="1" spc="73" dirty="0">
                <a:solidFill>
                  <a:schemeClr val="accent6">
                    <a:lumMod val="50000"/>
                  </a:schemeClr>
                </a:solidFill>
                <a:latin typeface="Calibri"/>
                <a:cs typeface="Calibri"/>
              </a:rPr>
              <a:t> </a:t>
            </a:r>
            <a:r>
              <a:rPr sz="2766" b="1" dirty="0">
                <a:solidFill>
                  <a:schemeClr val="accent6">
                    <a:lumMod val="50000"/>
                  </a:schemeClr>
                </a:solidFill>
                <a:latin typeface="Calibri"/>
                <a:cs typeface="Calibri"/>
              </a:rPr>
              <a:t>dont</a:t>
            </a:r>
            <a:r>
              <a:rPr sz="2766" b="1" spc="59" dirty="0">
                <a:solidFill>
                  <a:schemeClr val="accent6">
                    <a:lumMod val="50000"/>
                  </a:schemeClr>
                </a:solidFill>
                <a:latin typeface="Calibri"/>
                <a:cs typeface="Calibri"/>
              </a:rPr>
              <a:t> </a:t>
            </a:r>
            <a:r>
              <a:rPr sz="2766" b="1" dirty="0">
                <a:solidFill>
                  <a:schemeClr val="accent6">
                    <a:lumMod val="50000"/>
                  </a:schemeClr>
                </a:solidFill>
                <a:latin typeface="Calibri"/>
                <a:cs typeface="Calibri"/>
              </a:rPr>
              <a:t>le</a:t>
            </a:r>
            <a:r>
              <a:rPr sz="2766" b="1" spc="32" dirty="0">
                <a:solidFill>
                  <a:schemeClr val="accent6">
                    <a:lumMod val="50000"/>
                  </a:schemeClr>
                </a:solidFill>
                <a:latin typeface="Calibri"/>
                <a:cs typeface="Calibri"/>
              </a:rPr>
              <a:t> </a:t>
            </a:r>
            <a:r>
              <a:rPr sz="2766" b="1" dirty="0">
                <a:solidFill>
                  <a:schemeClr val="accent6">
                    <a:lumMod val="50000"/>
                  </a:schemeClr>
                </a:solidFill>
                <a:latin typeface="Calibri"/>
                <a:cs typeface="Calibri"/>
              </a:rPr>
              <a:t>domaine</a:t>
            </a:r>
            <a:r>
              <a:rPr sz="2766" b="1" spc="68" dirty="0">
                <a:solidFill>
                  <a:schemeClr val="accent6">
                    <a:lumMod val="50000"/>
                  </a:schemeClr>
                </a:solidFill>
                <a:latin typeface="Calibri"/>
                <a:cs typeface="Calibri"/>
              </a:rPr>
              <a:t> </a:t>
            </a:r>
            <a:r>
              <a:rPr sz="2766" b="1" dirty="0">
                <a:solidFill>
                  <a:schemeClr val="accent6">
                    <a:lumMod val="50000"/>
                  </a:schemeClr>
                </a:solidFill>
                <a:latin typeface="Calibri"/>
                <a:cs typeface="Calibri"/>
              </a:rPr>
              <a:t>est</a:t>
            </a:r>
            <a:r>
              <a:rPr sz="2766" b="1" spc="23" dirty="0">
                <a:solidFill>
                  <a:schemeClr val="accent6">
                    <a:lumMod val="50000"/>
                  </a:schemeClr>
                </a:solidFill>
                <a:latin typeface="Calibri"/>
                <a:cs typeface="Calibri"/>
              </a:rPr>
              <a:t> </a:t>
            </a:r>
            <a:r>
              <a:rPr sz="2766" b="1" spc="-18" dirty="0" err="1">
                <a:solidFill>
                  <a:schemeClr val="accent6">
                    <a:lumMod val="50000"/>
                  </a:schemeClr>
                </a:solidFill>
                <a:latin typeface="Calibri"/>
                <a:cs typeface="Calibri"/>
              </a:rPr>
              <a:t>bien</a:t>
            </a:r>
            <a:r>
              <a:rPr sz="2766" b="1" spc="-18" dirty="0">
                <a:solidFill>
                  <a:schemeClr val="accent6">
                    <a:lumMod val="50000"/>
                  </a:schemeClr>
                </a:solidFill>
                <a:latin typeface="Calibri"/>
                <a:cs typeface="Calibri"/>
              </a:rPr>
              <a:t> </a:t>
            </a:r>
            <a:r>
              <a:rPr lang="fr-FR" sz="2766" b="1" spc="-18" dirty="0">
                <a:solidFill>
                  <a:schemeClr val="accent6">
                    <a:lumMod val="50000"/>
                  </a:schemeClr>
                </a:solidFill>
                <a:latin typeface="Calibri"/>
                <a:cs typeface="Calibri"/>
              </a:rPr>
              <a:t> </a:t>
            </a:r>
            <a:r>
              <a:rPr sz="2766" b="1" spc="-9" dirty="0" err="1" smtClean="0">
                <a:solidFill>
                  <a:schemeClr val="accent6">
                    <a:lumMod val="50000"/>
                  </a:schemeClr>
                </a:solidFill>
                <a:latin typeface="Calibri"/>
                <a:cs typeface="Calibri"/>
              </a:rPr>
              <a:t>maîtrisé</a:t>
            </a:r>
            <a:endParaRPr sz="2766" dirty="0">
              <a:solidFill>
                <a:schemeClr val="accent6">
                  <a:lumMod val="50000"/>
                </a:schemeClr>
              </a:solidFill>
              <a:latin typeface="Calibri"/>
              <a:cs typeface="Calibri"/>
            </a:endParaRPr>
          </a:p>
        </p:txBody>
      </p:sp>
      <p:sp>
        <p:nvSpPr>
          <p:cNvPr id="25" name="object 25"/>
          <p:cNvSpPr txBox="1"/>
          <p:nvPr/>
        </p:nvSpPr>
        <p:spPr>
          <a:xfrm>
            <a:off x="10384170" y="2636207"/>
            <a:ext cx="1152789" cy="307530"/>
          </a:xfrm>
          <a:prstGeom prst="rect">
            <a:avLst/>
          </a:prstGeom>
          <a:solidFill>
            <a:srgbClr val="262626"/>
          </a:solidFill>
          <a:ln w="10667">
            <a:solidFill>
              <a:srgbClr val="FF0000"/>
            </a:solidFill>
          </a:ln>
        </p:spPr>
        <p:txBody>
          <a:bodyPr vert="horz" wrap="square" lIns="0" tIns="35125" rIns="0" bIns="0" rtlCol="0">
            <a:spAutoFit/>
          </a:bodyPr>
          <a:lstStyle/>
          <a:p>
            <a:pPr marL="93858">
              <a:spcBef>
                <a:spcPts val="277"/>
              </a:spcBef>
            </a:pPr>
            <a:r>
              <a:rPr sz="1768" b="1" spc="-9" dirty="0">
                <a:solidFill>
                  <a:srgbClr val="FFFF00"/>
                </a:solidFill>
                <a:latin typeface="Calibri"/>
                <a:cs typeface="Calibri"/>
              </a:rPr>
              <a:t>Validation</a:t>
            </a:r>
            <a:endParaRPr sz="1768">
              <a:latin typeface="Calibri"/>
              <a:cs typeface="Calibri"/>
            </a:endParaRPr>
          </a:p>
        </p:txBody>
      </p:sp>
      <p:sp>
        <p:nvSpPr>
          <p:cNvPr id="26" name="object 26"/>
          <p:cNvSpPr txBox="1"/>
          <p:nvPr/>
        </p:nvSpPr>
        <p:spPr>
          <a:xfrm>
            <a:off x="10710313" y="1916203"/>
            <a:ext cx="1443002" cy="307530"/>
          </a:xfrm>
          <a:prstGeom prst="rect">
            <a:avLst/>
          </a:prstGeom>
          <a:solidFill>
            <a:srgbClr val="262626"/>
          </a:solidFill>
          <a:ln w="10667">
            <a:solidFill>
              <a:srgbClr val="FF0000"/>
            </a:solidFill>
          </a:ln>
        </p:spPr>
        <p:txBody>
          <a:bodyPr vert="horz" wrap="square" lIns="0" tIns="35125" rIns="0" bIns="0" rtlCol="0">
            <a:spAutoFit/>
          </a:bodyPr>
          <a:lstStyle/>
          <a:p>
            <a:pPr marL="96737">
              <a:spcBef>
                <a:spcPts val="277"/>
              </a:spcBef>
            </a:pPr>
            <a:r>
              <a:rPr sz="1768" b="1" spc="-9" dirty="0">
                <a:solidFill>
                  <a:srgbClr val="FFFF00"/>
                </a:solidFill>
                <a:latin typeface="Calibri"/>
                <a:cs typeface="Calibri"/>
              </a:rPr>
              <a:t>Maintenance</a:t>
            </a:r>
            <a:endParaRPr sz="1768">
              <a:latin typeface="Calibri"/>
              <a:cs typeface="Calibri"/>
            </a:endParaRPr>
          </a:p>
        </p:txBody>
      </p:sp>
      <p:grpSp>
        <p:nvGrpSpPr>
          <p:cNvPr id="27" name="object 27"/>
          <p:cNvGrpSpPr/>
          <p:nvPr/>
        </p:nvGrpSpPr>
        <p:grpSpPr>
          <a:xfrm>
            <a:off x="4941302" y="2535324"/>
            <a:ext cx="7014623" cy="2579092"/>
            <a:chOff x="1265681" y="2479548"/>
            <a:chExt cx="7735570" cy="2844165"/>
          </a:xfrm>
        </p:grpSpPr>
        <p:sp>
          <p:nvSpPr>
            <p:cNvPr id="28" name="object 28"/>
            <p:cNvSpPr/>
            <p:nvPr/>
          </p:nvSpPr>
          <p:spPr>
            <a:xfrm>
              <a:off x="1281683" y="2479548"/>
              <a:ext cx="0" cy="396240"/>
            </a:xfrm>
            <a:custGeom>
              <a:avLst/>
              <a:gdLst/>
              <a:ahLst/>
              <a:cxnLst/>
              <a:rect l="l" t="t" r="r" b="b"/>
              <a:pathLst>
                <a:path h="396239">
                  <a:moveTo>
                    <a:pt x="0" y="0"/>
                  </a:moveTo>
                  <a:lnTo>
                    <a:pt x="0" y="396240"/>
                  </a:lnTo>
                </a:path>
              </a:pathLst>
            </a:custGeom>
            <a:ln w="32004">
              <a:solidFill>
                <a:srgbClr val="000000"/>
              </a:solidFill>
            </a:ln>
          </p:spPr>
          <p:txBody>
            <a:bodyPr wrap="square" lIns="0" tIns="0" rIns="0" bIns="0" rtlCol="0"/>
            <a:lstStyle/>
            <a:p>
              <a:endParaRPr sz="1632"/>
            </a:p>
          </p:txBody>
        </p:sp>
        <p:sp>
          <p:nvSpPr>
            <p:cNvPr id="29" name="object 29"/>
            <p:cNvSpPr/>
            <p:nvPr/>
          </p:nvSpPr>
          <p:spPr>
            <a:xfrm>
              <a:off x="1266444" y="2795016"/>
              <a:ext cx="356870" cy="131445"/>
            </a:xfrm>
            <a:custGeom>
              <a:avLst/>
              <a:gdLst/>
              <a:ahLst/>
              <a:cxnLst/>
              <a:rect l="l" t="t" r="r" b="b"/>
              <a:pathLst>
                <a:path w="356869" h="131444">
                  <a:moveTo>
                    <a:pt x="300608" y="65532"/>
                  </a:moveTo>
                  <a:lnTo>
                    <a:pt x="237743" y="28956"/>
                  </a:lnTo>
                  <a:lnTo>
                    <a:pt x="231648" y="24384"/>
                  </a:lnTo>
                  <a:lnTo>
                    <a:pt x="228600" y="16764"/>
                  </a:lnTo>
                  <a:lnTo>
                    <a:pt x="233172" y="9144"/>
                  </a:lnTo>
                  <a:lnTo>
                    <a:pt x="236219" y="3048"/>
                  </a:lnTo>
                  <a:lnTo>
                    <a:pt x="245364" y="0"/>
                  </a:lnTo>
                  <a:lnTo>
                    <a:pt x="251460" y="4572"/>
                  </a:lnTo>
                  <a:lnTo>
                    <a:pt x="332955" y="51816"/>
                  </a:lnTo>
                  <a:lnTo>
                    <a:pt x="329184" y="51816"/>
                  </a:lnTo>
                  <a:lnTo>
                    <a:pt x="329184" y="53340"/>
                  </a:lnTo>
                  <a:lnTo>
                    <a:pt x="321563" y="53340"/>
                  </a:lnTo>
                  <a:lnTo>
                    <a:pt x="300608" y="65532"/>
                  </a:lnTo>
                  <a:close/>
                </a:path>
                <a:path w="356869" h="131444">
                  <a:moveTo>
                    <a:pt x="277034" y="79248"/>
                  </a:moveTo>
                  <a:lnTo>
                    <a:pt x="0" y="79248"/>
                  </a:lnTo>
                  <a:lnTo>
                    <a:pt x="0" y="51816"/>
                  </a:lnTo>
                  <a:lnTo>
                    <a:pt x="277034" y="51816"/>
                  </a:lnTo>
                  <a:lnTo>
                    <a:pt x="300608" y="65532"/>
                  </a:lnTo>
                  <a:lnTo>
                    <a:pt x="277034" y="79248"/>
                  </a:lnTo>
                  <a:close/>
                </a:path>
                <a:path w="356869" h="131444">
                  <a:moveTo>
                    <a:pt x="332955" y="79248"/>
                  </a:moveTo>
                  <a:lnTo>
                    <a:pt x="329184" y="79248"/>
                  </a:lnTo>
                  <a:lnTo>
                    <a:pt x="329184" y="51816"/>
                  </a:lnTo>
                  <a:lnTo>
                    <a:pt x="332955" y="51816"/>
                  </a:lnTo>
                  <a:lnTo>
                    <a:pt x="356616" y="65532"/>
                  </a:lnTo>
                  <a:lnTo>
                    <a:pt x="332955" y="79248"/>
                  </a:lnTo>
                  <a:close/>
                </a:path>
                <a:path w="356869" h="131444">
                  <a:moveTo>
                    <a:pt x="321563" y="77724"/>
                  </a:moveTo>
                  <a:lnTo>
                    <a:pt x="300608" y="65532"/>
                  </a:lnTo>
                  <a:lnTo>
                    <a:pt x="321563" y="53340"/>
                  </a:lnTo>
                  <a:lnTo>
                    <a:pt x="321563" y="77724"/>
                  </a:lnTo>
                  <a:close/>
                </a:path>
                <a:path w="356869" h="131444">
                  <a:moveTo>
                    <a:pt x="329184" y="77724"/>
                  </a:moveTo>
                  <a:lnTo>
                    <a:pt x="321563" y="77724"/>
                  </a:lnTo>
                  <a:lnTo>
                    <a:pt x="321563" y="53340"/>
                  </a:lnTo>
                  <a:lnTo>
                    <a:pt x="329184" y="53340"/>
                  </a:lnTo>
                  <a:lnTo>
                    <a:pt x="329184" y="77724"/>
                  </a:lnTo>
                  <a:close/>
                </a:path>
                <a:path w="356869" h="131444">
                  <a:moveTo>
                    <a:pt x="245364" y="131064"/>
                  </a:moveTo>
                  <a:lnTo>
                    <a:pt x="236219" y="128016"/>
                  </a:lnTo>
                  <a:lnTo>
                    <a:pt x="233172" y="121920"/>
                  </a:lnTo>
                  <a:lnTo>
                    <a:pt x="228600" y="115824"/>
                  </a:lnTo>
                  <a:lnTo>
                    <a:pt x="231648" y="106680"/>
                  </a:lnTo>
                  <a:lnTo>
                    <a:pt x="237743" y="102108"/>
                  </a:lnTo>
                  <a:lnTo>
                    <a:pt x="300608" y="65532"/>
                  </a:lnTo>
                  <a:lnTo>
                    <a:pt x="321563" y="77724"/>
                  </a:lnTo>
                  <a:lnTo>
                    <a:pt x="329184" y="77724"/>
                  </a:lnTo>
                  <a:lnTo>
                    <a:pt x="329184" y="79248"/>
                  </a:lnTo>
                  <a:lnTo>
                    <a:pt x="332955" y="79248"/>
                  </a:lnTo>
                  <a:lnTo>
                    <a:pt x="251460" y="126492"/>
                  </a:lnTo>
                  <a:lnTo>
                    <a:pt x="245364" y="131064"/>
                  </a:lnTo>
                  <a:close/>
                </a:path>
              </a:pathLst>
            </a:custGeom>
            <a:solidFill>
              <a:srgbClr val="000000"/>
            </a:solidFill>
          </p:spPr>
          <p:txBody>
            <a:bodyPr wrap="square" lIns="0" tIns="0" rIns="0" bIns="0" rtlCol="0"/>
            <a:lstStyle/>
            <a:p>
              <a:endParaRPr sz="1632"/>
            </a:p>
          </p:txBody>
        </p:sp>
        <p:sp>
          <p:nvSpPr>
            <p:cNvPr id="30" name="object 30"/>
            <p:cNvSpPr/>
            <p:nvPr/>
          </p:nvSpPr>
          <p:spPr>
            <a:xfrm>
              <a:off x="1932431" y="3305556"/>
              <a:ext cx="0" cy="396240"/>
            </a:xfrm>
            <a:custGeom>
              <a:avLst/>
              <a:gdLst/>
              <a:ahLst/>
              <a:cxnLst/>
              <a:rect l="l" t="t" r="r" b="b"/>
              <a:pathLst>
                <a:path h="396239">
                  <a:moveTo>
                    <a:pt x="0" y="0"/>
                  </a:moveTo>
                  <a:lnTo>
                    <a:pt x="0" y="396240"/>
                  </a:lnTo>
                </a:path>
              </a:pathLst>
            </a:custGeom>
            <a:ln w="32004">
              <a:solidFill>
                <a:srgbClr val="000000"/>
              </a:solidFill>
            </a:ln>
          </p:spPr>
          <p:txBody>
            <a:bodyPr wrap="square" lIns="0" tIns="0" rIns="0" bIns="0" rtlCol="0"/>
            <a:lstStyle/>
            <a:p>
              <a:endParaRPr sz="1632"/>
            </a:p>
          </p:txBody>
        </p:sp>
        <p:sp>
          <p:nvSpPr>
            <p:cNvPr id="31" name="object 31"/>
            <p:cNvSpPr/>
            <p:nvPr/>
          </p:nvSpPr>
          <p:spPr>
            <a:xfrm>
              <a:off x="1915667" y="3622548"/>
              <a:ext cx="356870" cy="129539"/>
            </a:xfrm>
            <a:custGeom>
              <a:avLst/>
              <a:gdLst/>
              <a:ahLst/>
              <a:cxnLst/>
              <a:rect l="l" t="t" r="r" b="b"/>
              <a:pathLst>
                <a:path w="356869" h="129539">
                  <a:moveTo>
                    <a:pt x="300608" y="64008"/>
                  </a:moveTo>
                  <a:lnTo>
                    <a:pt x="237743" y="27432"/>
                  </a:lnTo>
                  <a:lnTo>
                    <a:pt x="231648" y="22860"/>
                  </a:lnTo>
                  <a:lnTo>
                    <a:pt x="228600" y="15240"/>
                  </a:lnTo>
                  <a:lnTo>
                    <a:pt x="233172" y="7620"/>
                  </a:lnTo>
                  <a:lnTo>
                    <a:pt x="237743" y="1524"/>
                  </a:lnTo>
                  <a:lnTo>
                    <a:pt x="245364" y="0"/>
                  </a:lnTo>
                  <a:lnTo>
                    <a:pt x="252983" y="3048"/>
                  </a:lnTo>
                  <a:lnTo>
                    <a:pt x="333298" y="50292"/>
                  </a:lnTo>
                  <a:lnTo>
                    <a:pt x="329184" y="50292"/>
                  </a:lnTo>
                  <a:lnTo>
                    <a:pt x="329184" y="51816"/>
                  </a:lnTo>
                  <a:lnTo>
                    <a:pt x="321563" y="51816"/>
                  </a:lnTo>
                  <a:lnTo>
                    <a:pt x="300608" y="64008"/>
                  </a:lnTo>
                  <a:close/>
                </a:path>
                <a:path w="356869" h="129539">
                  <a:moveTo>
                    <a:pt x="277034" y="77724"/>
                  </a:moveTo>
                  <a:lnTo>
                    <a:pt x="0" y="77724"/>
                  </a:lnTo>
                  <a:lnTo>
                    <a:pt x="0" y="50292"/>
                  </a:lnTo>
                  <a:lnTo>
                    <a:pt x="277034" y="50292"/>
                  </a:lnTo>
                  <a:lnTo>
                    <a:pt x="300608" y="64008"/>
                  </a:lnTo>
                  <a:lnTo>
                    <a:pt x="277034" y="77724"/>
                  </a:lnTo>
                  <a:close/>
                </a:path>
                <a:path w="356869" h="129539">
                  <a:moveTo>
                    <a:pt x="333298" y="77724"/>
                  </a:moveTo>
                  <a:lnTo>
                    <a:pt x="329184" y="77724"/>
                  </a:lnTo>
                  <a:lnTo>
                    <a:pt x="329184" y="50292"/>
                  </a:lnTo>
                  <a:lnTo>
                    <a:pt x="333298" y="50292"/>
                  </a:lnTo>
                  <a:lnTo>
                    <a:pt x="356616" y="64008"/>
                  </a:lnTo>
                  <a:lnTo>
                    <a:pt x="333298" y="77724"/>
                  </a:lnTo>
                  <a:close/>
                </a:path>
                <a:path w="356869" h="129539">
                  <a:moveTo>
                    <a:pt x="321563" y="76200"/>
                  </a:moveTo>
                  <a:lnTo>
                    <a:pt x="300608" y="64008"/>
                  </a:lnTo>
                  <a:lnTo>
                    <a:pt x="321563" y="51816"/>
                  </a:lnTo>
                  <a:lnTo>
                    <a:pt x="321563" y="76200"/>
                  </a:lnTo>
                  <a:close/>
                </a:path>
                <a:path w="356869" h="129539">
                  <a:moveTo>
                    <a:pt x="329184" y="76200"/>
                  </a:moveTo>
                  <a:lnTo>
                    <a:pt x="321563" y="76200"/>
                  </a:lnTo>
                  <a:lnTo>
                    <a:pt x="321563" y="51816"/>
                  </a:lnTo>
                  <a:lnTo>
                    <a:pt x="329184" y="51816"/>
                  </a:lnTo>
                  <a:lnTo>
                    <a:pt x="329184" y="76200"/>
                  </a:lnTo>
                  <a:close/>
                </a:path>
                <a:path w="356869" h="129539">
                  <a:moveTo>
                    <a:pt x="245364" y="129540"/>
                  </a:moveTo>
                  <a:lnTo>
                    <a:pt x="237743" y="126492"/>
                  </a:lnTo>
                  <a:lnTo>
                    <a:pt x="228600" y="114300"/>
                  </a:lnTo>
                  <a:lnTo>
                    <a:pt x="231648" y="105156"/>
                  </a:lnTo>
                  <a:lnTo>
                    <a:pt x="237743" y="100584"/>
                  </a:lnTo>
                  <a:lnTo>
                    <a:pt x="300608" y="64008"/>
                  </a:lnTo>
                  <a:lnTo>
                    <a:pt x="321563" y="76200"/>
                  </a:lnTo>
                  <a:lnTo>
                    <a:pt x="329184" y="76200"/>
                  </a:lnTo>
                  <a:lnTo>
                    <a:pt x="329184" y="77724"/>
                  </a:lnTo>
                  <a:lnTo>
                    <a:pt x="333298" y="77724"/>
                  </a:lnTo>
                  <a:lnTo>
                    <a:pt x="252983" y="124968"/>
                  </a:lnTo>
                  <a:lnTo>
                    <a:pt x="245364" y="129540"/>
                  </a:lnTo>
                  <a:close/>
                </a:path>
              </a:pathLst>
            </a:custGeom>
            <a:solidFill>
              <a:srgbClr val="000000"/>
            </a:solidFill>
          </p:spPr>
          <p:txBody>
            <a:bodyPr wrap="square" lIns="0" tIns="0" rIns="0" bIns="0" rtlCol="0"/>
            <a:lstStyle/>
            <a:p>
              <a:endParaRPr sz="1632"/>
            </a:p>
          </p:txBody>
        </p:sp>
        <p:sp>
          <p:nvSpPr>
            <p:cNvPr id="32" name="object 32"/>
            <p:cNvSpPr/>
            <p:nvPr/>
          </p:nvSpPr>
          <p:spPr>
            <a:xfrm>
              <a:off x="2822448" y="4114800"/>
              <a:ext cx="0" cy="396240"/>
            </a:xfrm>
            <a:custGeom>
              <a:avLst/>
              <a:gdLst/>
              <a:ahLst/>
              <a:cxnLst/>
              <a:rect l="l" t="t" r="r" b="b"/>
              <a:pathLst>
                <a:path h="396239">
                  <a:moveTo>
                    <a:pt x="0" y="0"/>
                  </a:moveTo>
                  <a:lnTo>
                    <a:pt x="0" y="396240"/>
                  </a:lnTo>
                </a:path>
              </a:pathLst>
            </a:custGeom>
            <a:ln w="32004">
              <a:solidFill>
                <a:srgbClr val="000000"/>
              </a:solidFill>
            </a:ln>
          </p:spPr>
          <p:txBody>
            <a:bodyPr wrap="square" lIns="0" tIns="0" rIns="0" bIns="0" rtlCol="0"/>
            <a:lstStyle/>
            <a:p>
              <a:endParaRPr sz="1632"/>
            </a:p>
          </p:txBody>
        </p:sp>
        <p:sp>
          <p:nvSpPr>
            <p:cNvPr id="33" name="object 33"/>
            <p:cNvSpPr/>
            <p:nvPr/>
          </p:nvSpPr>
          <p:spPr>
            <a:xfrm>
              <a:off x="2805683" y="4430267"/>
              <a:ext cx="358140" cy="131445"/>
            </a:xfrm>
            <a:custGeom>
              <a:avLst/>
              <a:gdLst/>
              <a:ahLst/>
              <a:cxnLst/>
              <a:rect l="l" t="t" r="r" b="b"/>
              <a:pathLst>
                <a:path w="358139" h="131445">
                  <a:moveTo>
                    <a:pt x="302132" y="65532"/>
                  </a:moveTo>
                  <a:lnTo>
                    <a:pt x="239268" y="28956"/>
                  </a:lnTo>
                  <a:lnTo>
                    <a:pt x="231648" y="24384"/>
                  </a:lnTo>
                  <a:lnTo>
                    <a:pt x="230124" y="16764"/>
                  </a:lnTo>
                  <a:lnTo>
                    <a:pt x="233172" y="9144"/>
                  </a:lnTo>
                  <a:lnTo>
                    <a:pt x="237743" y="3048"/>
                  </a:lnTo>
                  <a:lnTo>
                    <a:pt x="245364" y="0"/>
                  </a:lnTo>
                  <a:lnTo>
                    <a:pt x="252983" y="4572"/>
                  </a:lnTo>
                  <a:lnTo>
                    <a:pt x="334479" y="51816"/>
                  </a:lnTo>
                  <a:lnTo>
                    <a:pt x="329184" y="51816"/>
                  </a:lnTo>
                  <a:lnTo>
                    <a:pt x="329184" y="53340"/>
                  </a:lnTo>
                  <a:lnTo>
                    <a:pt x="323087" y="53340"/>
                  </a:lnTo>
                  <a:lnTo>
                    <a:pt x="302132" y="65532"/>
                  </a:lnTo>
                  <a:close/>
                </a:path>
                <a:path w="358139" h="131445">
                  <a:moveTo>
                    <a:pt x="278558" y="79248"/>
                  </a:moveTo>
                  <a:lnTo>
                    <a:pt x="0" y="79248"/>
                  </a:lnTo>
                  <a:lnTo>
                    <a:pt x="0" y="51816"/>
                  </a:lnTo>
                  <a:lnTo>
                    <a:pt x="278558" y="51816"/>
                  </a:lnTo>
                  <a:lnTo>
                    <a:pt x="302132" y="65532"/>
                  </a:lnTo>
                  <a:lnTo>
                    <a:pt x="278558" y="79248"/>
                  </a:lnTo>
                  <a:close/>
                </a:path>
                <a:path w="358139" h="131445">
                  <a:moveTo>
                    <a:pt x="334479" y="79248"/>
                  </a:moveTo>
                  <a:lnTo>
                    <a:pt x="329184" y="79248"/>
                  </a:lnTo>
                  <a:lnTo>
                    <a:pt x="329184" y="51816"/>
                  </a:lnTo>
                  <a:lnTo>
                    <a:pt x="334479" y="51816"/>
                  </a:lnTo>
                  <a:lnTo>
                    <a:pt x="358139" y="65532"/>
                  </a:lnTo>
                  <a:lnTo>
                    <a:pt x="334479" y="79248"/>
                  </a:lnTo>
                  <a:close/>
                </a:path>
                <a:path w="358139" h="131445">
                  <a:moveTo>
                    <a:pt x="323087" y="77724"/>
                  </a:moveTo>
                  <a:lnTo>
                    <a:pt x="302132" y="65532"/>
                  </a:lnTo>
                  <a:lnTo>
                    <a:pt x="323087" y="53340"/>
                  </a:lnTo>
                  <a:lnTo>
                    <a:pt x="323087" y="77724"/>
                  </a:lnTo>
                  <a:close/>
                </a:path>
                <a:path w="358139" h="131445">
                  <a:moveTo>
                    <a:pt x="329184" y="77724"/>
                  </a:moveTo>
                  <a:lnTo>
                    <a:pt x="323087" y="77724"/>
                  </a:lnTo>
                  <a:lnTo>
                    <a:pt x="323087" y="53340"/>
                  </a:lnTo>
                  <a:lnTo>
                    <a:pt x="329184" y="53340"/>
                  </a:lnTo>
                  <a:lnTo>
                    <a:pt x="329184" y="77724"/>
                  </a:lnTo>
                  <a:close/>
                </a:path>
                <a:path w="358139" h="131445">
                  <a:moveTo>
                    <a:pt x="245364" y="131064"/>
                  </a:moveTo>
                  <a:lnTo>
                    <a:pt x="237743" y="128016"/>
                  </a:lnTo>
                  <a:lnTo>
                    <a:pt x="233172" y="121920"/>
                  </a:lnTo>
                  <a:lnTo>
                    <a:pt x="230124" y="114300"/>
                  </a:lnTo>
                  <a:lnTo>
                    <a:pt x="231648" y="106680"/>
                  </a:lnTo>
                  <a:lnTo>
                    <a:pt x="239268" y="102108"/>
                  </a:lnTo>
                  <a:lnTo>
                    <a:pt x="302132" y="65532"/>
                  </a:lnTo>
                  <a:lnTo>
                    <a:pt x="323087" y="77724"/>
                  </a:lnTo>
                  <a:lnTo>
                    <a:pt x="329184" y="77724"/>
                  </a:lnTo>
                  <a:lnTo>
                    <a:pt x="329184" y="79248"/>
                  </a:lnTo>
                  <a:lnTo>
                    <a:pt x="334479" y="79248"/>
                  </a:lnTo>
                  <a:lnTo>
                    <a:pt x="252983" y="126492"/>
                  </a:lnTo>
                  <a:lnTo>
                    <a:pt x="245364" y="131064"/>
                  </a:lnTo>
                  <a:close/>
                </a:path>
              </a:pathLst>
            </a:custGeom>
            <a:solidFill>
              <a:srgbClr val="000000"/>
            </a:solidFill>
          </p:spPr>
          <p:txBody>
            <a:bodyPr wrap="square" lIns="0" tIns="0" rIns="0" bIns="0" rtlCol="0"/>
            <a:lstStyle/>
            <a:p>
              <a:endParaRPr sz="1632"/>
            </a:p>
          </p:txBody>
        </p:sp>
        <p:sp>
          <p:nvSpPr>
            <p:cNvPr id="34" name="object 34"/>
            <p:cNvSpPr/>
            <p:nvPr/>
          </p:nvSpPr>
          <p:spPr>
            <a:xfrm>
              <a:off x="3901440" y="4876800"/>
              <a:ext cx="0" cy="398145"/>
            </a:xfrm>
            <a:custGeom>
              <a:avLst/>
              <a:gdLst/>
              <a:ahLst/>
              <a:cxnLst/>
              <a:rect l="l" t="t" r="r" b="b"/>
              <a:pathLst>
                <a:path h="398145">
                  <a:moveTo>
                    <a:pt x="0" y="0"/>
                  </a:moveTo>
                  <a:lnTo>
                    <a:pt x="0" y="397764"/>
                  </a:lnTo>
                </a:path>
              </a:pathLst>
            </a:custGeom>
            <a:ln w="32004">
              <a:solidFill>
                <a:srgbClr val="000000"/>
              </a:solidFill>
            </a:ln>
          </p:spPr>
          <p:txBody>
            <a:bodyPr wrap="square" lIns="0" tIns="0" rIns="0" bIns="0" rtlCol="0"/>
            <a:lstStyle/>
            <a:p>
              <a:endParaRPr sz="1632"/>
            </a:p>
          </p:txBody>
        </p:sp>
        <p:sp>
          <p:nvSpPr>
            <p:cNvPr id="35" name="object 35"/>
            <p:cNvSpPr/>
            <p:nvPr/>
          </p:nvSpPr>
          <p:spPr>
            <a:xfrm>
              <a:off x="3884675" y="5193791"/>
              <a:ext cx="356870" cy="129539"/>
            </a:xfrm>
            <a:custGeom>
              <a:avLst/>
              <a:gdLst/>
              <a:ahLst/>
              <a:cxnLst/>
              <a:rect l="l" t="t" r="r" b="b"/>
              <a:pathLst>
                <a:path w="356870" h="129539">
                  <a:moveTo>
                    <a:pt x="300608" y="65532"/>
                  </a:moveTo>
                  <a:lnTo>
                    <a:pt x="237743" y="28956"/>
                  </a:lnTo>
                  <a:lnTo>
                    <a:pt x="231648" y="24384"/>
                  </a:lnTo>
                  <a:lnTo>
                    <a:pt x="228600" y="15240"/>
                  </a:lnTo>
                  <a:lnTo>
                    <a:pt x="237743" y="3048"/>
                  </a:lnTo>
                  <a:lnTo>
                    <a:pt x="245364" y="0"/>
                  </a:lnTo>
                  <a:lnTo>
                    <a:pt x="252983" y="4572"/>
                  </a:lnTo>
                  <a:lnTo>
                    <a:pt x="333298" y="51816"/>
                  </a:lnTo>
                  <a:lnTo>
                    <a:pt x="329184" y="51816"/>
                  </a:lnTo>
                  <a:lnTo>
                    <a:pt x="329184" y="53340"/>
                  </a:lnTo>
                  <a:lnTo>
                    <a:pt x="321563" y="53340"/>
                  </a:lnTo>
                  <a:lnTo>
                    <a:pt x="300608" y="65532"/>
                  </a:lnTo>
                  <a:close/>
                </a:path>
                <a:path w="356870" h="129539">
                  <a:moveTo>
                    <a:pt x="277034" y="79248"/>
                  </a:moveTo>
                  <a:lnTo>
                    <a:pt x="0" y="79248"/>
                  </a:lnTo>
                  <a:lnTo>
                    <a:pt x="0" y="51816"/>
                  </a:lnTo>
                  <a:lnTo>
                    <a:pt x="277034" y="51816"/>
                  </a:lnTo>
                  <a:lnTo>
                    <a:pt x="300608" y="65532"/>
                  </a:lnTo>
                  <a:lnTo>
                    <a:pt x="277034" y="79248"/>
                  </a:lnTo>
                  <a:close/>
                </a:path>
                <a:path w="356870" h="129539">
                  <a:moveTo>
                    <a:pt x="333298" y="79248"/>
                  </a:moveTo>
                  <a:lnTo>
                    <a:pt x="329184" y="79248"/>
                  </a:lnTo>
                  <a:lnTo>
                    <a:pt x="329184" y="51816"/>
                  </a:lnTo>
                  <a:lnTo>
                    <a:pt x="333298" y="51816"/>
                  </a:lnTo>
                  <a:lnTo>
                    <a:pt x="356616" y="65532"/>
                  </a:lnTo>
                  <a:lnTo>
                    <a:pt x="333298" y="79248"/>
                  </a:lnTo>
                  <a:close/>
                </a:path>
                <a:path w="356870" h="129539">
                  <a:moveTo>
                    <a:pt x="321563" y="77724"/>
                  </a:moveTo>
                  <a:lnTo>
                    <a:pt x="300608" y="65532"/>
                  </a:lnTo>
                  <a:lnTo>
                    <a:pt x="321563" y="53340"/>
                  </a:lnTo>
                  <a:lnTo>
                    <a:pt x="321563" y="77724"/>
                  </a:lnTo>
                  <a:close/>
                </a:path>
                <a:path w="356870" h="129539">
                  <a:moveTo>
                    <a:pt x="329184" y="77724"/>
                  </a:moveTo>
                  <a:lnTo>
                    <a:pt x="321563" y="77724"/>
                  </a:lnTo>
                  <a:lnTo>
                    <a:pt x="321563" y="53340"/>
                  </a:lnTo>
                  <a:lnTo>
                    <a:pt x="329184" y="53340"/>
                  </a:lnTo>
                  <a:lnTo>
                    <a:pt x="329184" y="77724"/>
                  </a:lnTo>
                  <a:close/>
                </a:path>
                <a:path w="356870" h="129539">
                  <a:moveTo>
                    <a:pt x="245364" y="129540"/>
                  </a:moveTo>
                  <a:lnTo>
                    <a:pt x="237743" y="128016"/>
                  </a:lnTo>
                  <a:lnTo>
                    <a:pt x="233172" y="121920"/>
                  </a:lnTo>
                  <a:lnTo>
                    <a:pt x="228600" y="114300"/>
                  </a:lnTo>
                  <a:lnTo>
                    <a:pt x="231648" y="106680"/>
                  </a:lnTo>
                  <a:lnTo>
                    <a:pt x="237743" y="102108"/>
                  </a:lnTo>
                  <a:lnTo>
                    <a:pt x="300608" y="65532"/>
                  </a:lnTo>
                  <a:lnTo>
                    <a:pt x="321563" y="77724"/>
                  </a:lnTo>
                  <a:lnTo>
                    <a:pt x="329184" y="77724"/>
                  </a:lnTo>
                  <a:lnTo>
                    <a:pt x="329184" y="79248"/>
                  </a:lnTo>
                  <a:lnTo>
                    <a:pt x="333298" y="79248"/>
                  </a:lnTo>
                  <a:lnTo>
                    <a:pt x="252983" y="126492"/>
                  </a:lnTo>
                  <a:lnTo>
                    <a:pt x="245364" y="129540"/>
                  </a:lnTo>
                  <a:close/>
                </a:path>
              </a:pathLst>
            </a:custGeom>
            <a:solidFill>
              <a:srgbClr val="000000"/>
            </a:solidFill>
          </p:spPr>
          <p:txBody>
            <a:bodyPr wrap="square" lIns="0" tIns="0" rIns="0" bIns="0" rtlCol="0"/>
            <a:lstStyle/>
            <a:p>
              <a:endParaRPr sz="1632"/>
            </a:p>
          </p:txBody>
        </p:sp>
        <p:sp>
          <p:nvSpPr>
            <p:cNvPr id="36" name="object 36"/>
            <p:cNvSpPr/>
            <p:nvPr/>
          </p:nvSpPr>
          <p:spPr>
            <a:xfrm>
              <a:off x="5696712" y="5201412"/>
              <a:ext cx="396240" cy="1905"/>
            </a:xfrm>
            <a:custGeom>
              <a:avLst/>
              <a:gdLst/>
              <a:ahLst/>
              <a:cxnLst/>
              <a:rect l="l" t="t" r="r" b="b"/>
              <a:pathLst>
                <a:path w="396239" h="1904">
                  <a:moveTo>
                    <a:pt x="0" y="0"/>
                  </a:moveTo>
                  <a:lnTo>
                    <a:pt x="396239" y="1523"/>
                  </a:lnTo>
                </a:path>
              </a:pathLst>
            </a:custGeom>
            <a:ln w="32003">
              <a:solidFill>
                <a:srgbClr val="000000"/>
              </a:solidFill>
            </a:ln>
          </p:spPr>
          <p:txBody>
            <a:bodyPr wrap="square" lIns="0" tIns="0" rIns="0" bIns="0" rtlCol="0"/>
            <a:lstStyle/>
            <a:p>
              <a:endParaRPr sz="1632"/>
            </a:p>
          </p:txBody>
        </p:sp>
        <p:sp>
          <p:nvSpPr>
            <p:cNvPr id="37" name="object 37"/>
            <p:cNvSpPr/>
            <p:nvPr/>
          </p:nvSpPr>
          <p:spPr>
            <a:xfrm>
              <a:off x="6012180" y="4861560"/>
              <a:ext cx="131445" cy="356870"/>
            </a:xfrm>
            <a:custGeom>
              <a:avLst/>
              <a:gdLst/>
              <a:ahLst/>
              <a:cxnLst/>
              <a:rect l="l" t="t" r="r" b="b"/>
              <a:pathLst>
                <a:path w="131445" h="356870">
                  <a:moveTo>
                    <a:pt x="16764" y="128015"/>
                  </a:moveTo>
                  <a:lnTo>
                    <a:pt x="9144" y="123443"/>
                  </a:lnTo>
                  <a:lnTo>
                    <a:pt x="3048" y="120396"/>
                  </a:lnTo>
                  <a:lnTo>
                    <a:pt x="0" y="111251"/>
                  </a:lnTo>
                  <a:lnTo>
                    <a:pt x="4572" y="105155"/>
                  </a:lnTo>
                  <a:lnTo>
                    <a:pt x="65532" y="0"/>
                  </a:lnTo>
                  <a:lnTo>
                    <a:pt x="81434" y="27431"/>
                  </a:lnTo>
                  <a:lnTo>
                    <a:pt x="51816" y="27431"/>
                  </a:lnTo>
                  <a:lnTo>
                    <a:pt x="51816" y="79581"/>
                  </a:lnTo>
                  <a:lnTo>
                    <a:pt x="28956" y="118872"/>
                  </a:lnTo>
                  <a:lnTo>
                    <a:pt x="24384" y="124967"/>
                  </a:lnTo>
                  <a:lnTo>
                    <a:pt x="16764" y="128015"/>
                  </a:lnTo>
                  <a:close/>
                </a:path>
                <a:path w="131445" h="356870">
                  <a:moveTo>
                    <a:pt x="51816" y="79581"/>
                  </a:moveTo>
                  <a:lnTo>
                    <a:pt x="51816" y="27431"/>
                  </a:lnTo>
                  <a:lnTo>
                    <a:pt x="79248" y="27431"/>
                  </a:lnTo>
                  <a:lnTo>
                    <a:pt x="79248" y="35052"/>
                  </a:lnTo>
                  <a:lnTo>
                    <a:pt x="53340" y="35052"/>
                  </a:lnTo>
                  <a:lnTo>
                    <a:pt x="65532" y="56007"/>
                  </a:lnTo>
                  <a:lnTo>
                    <a:pt x="51816" y="79581"/>
                  </a:lnTo>
                  <a:close/>
                </a:path>
                <a:path w="131445" h="356870">
                  <a:moveTo>
                    <a:pt x="115824" y="128015"/>
                  </a:moveTo>
                  <a:lnTo>
                    <a:pt x="106680" y="124967"/>
                  </a:lnTo>
                  <a:lnTo>
                    <a:pt x="102108" y="118872"/>
                  </a:lnTo>
                  <a:lnTo>
                    <a:pt x="79248" y="79581"/>
                  </a:lnTo>
                  <a:lnTo>
                    <a:pt x="79248" y="27431"/>
                  </a:lnTo>
                  <a:lnTo>
                    <a:pt x="81434" y="27431"/>
                  </a:lnTo>
                  <a:lnTo>
                    <a:pt x="126492" y="105155"/>
                  </a:lnTo>
                  <a:lnTo>
                    <a:pt x="131064" y="111251"/>
                  </a:lnTo>
                  <a:lnTo>
                    <a:pt x="128016" y="120396"/>
                  </a:lnTo>
                  <a:lnTo>
                    <a:pt x="121920" y="123443"/>
                  </a:lnTo>
                  <a:lnTo>
                    <a:pt x="115824" y="128015"/>
                  </a:lnTo>
                  <a:close/>
                </a:path>
                <a:path w="131445" h="356870">
                  <a:moveTo>
                    <a:pt x="65532" y="56007"/>
                  </a:moveTo>
                  <a:lnTo>
                    <a:pt x="53340" y="35052"/>
                  </a:lnTo>
                  <a:lnTo>
                    <a:pt x="77724" y="35052"/>
                  </a:lnTo>
                  <a:lnTo>
                    <a:pt x="65532" y="56007"/>
                  </a:lnTo>
                  <a:close/>
                </a:path>
                <a:path w="131445" h="356870">
                  <a:moveTo>
                    <a:pt x="79248" y="79581"/>
                  </a:moveTo>
                  <a:lnTo>
                    <a:pt x="65532" y="56007"/>
                  </a:lnTo>
                  <a:lnTo>
                    <a:pt x="77724" y="35052"/>
                  </a:lnTo>
                  <a:lnTo>
                    <a:pt x="79248" y="35052"/>
                  </a:lnTo>
                  <a:lnTo>
                    <a:pt x="79248" y="79581"/>
                  </a:lnTo>
                  <a:close/>
                </a:path>
                <a:path w="131445" h="356870">
                  <a:moveTo>
                    <a:pt x="79248" y="356616"/>
                  </a:moveTo>
                  <a:lnTo>
                    <a:pt x="51816" y="356616"/>
                  </a:lnTo>
                  <a:lnTo>
                    <a:pt x="51816" y="79581"/>
                  </a:lnTo>
                  <a:lnTo>
                    <a:pt x="65532" y="56007"/>
                  </a:lnTo>
                  <a:lnTo>
                    <a:pt x="79248" y="79581"/>
                  </a:lnTo>
                  <a:lnTo>
                    <a:pt x="79248" y="356616"/>
                  </a:lnTo>
                  <a:close/>
                </a:path>
              </a:pathLst>
            </a:custGeom>
            <a:solidFill>
              <a:srgbClr val="000000"/>
            </a:solidFill>
          </p:spPr>
          <p:txBody>
            <a:bodyPr wrap="square" lIns="0" tIns="0" rIns="0" bIns="0" rtlCol="0"/>
            <a:lstStyle/>
            <a:p>
              <a:endParaRPr sz="1632"/>
            </a:p>
          </p:txBody>
        </p:sp>
        <p:sp>
          <p:nvSpPr>
            <p:cNvPr id="38" name="object 38"/>
            <p:cNvSpPr/>
            <p:nvPr/>
          </p:nvSpPr>
          <p:spPr>
            <a:xfrm>
              <a:off x="6696455" y="4439411"/>
              <a:ext cx="396240" cy="0"/>
            </a:xfrm>
            <a:custGeom>
              <a:avLst/>
              <a:gdLst/>
              <a:ahLst/>
              <a:cxnLst/>
              <a:rect l="l" t="t" r="r" b="b"/>
              <a:pathLst>
                <a:path w="396240">
                  <a:moveTo>
                    <a:pt x="0" y="0"/>
                  </a:moveTo>
                  <a:lnTo>
                    <a:pt x="396240" y="0"/>
                  </a:lnTo>
                </a:path>
              </a:pathLst>
            </a:custGeom>
            <a:ln w="32004">
              <a:solidFill>
                <a:srgbClr val="000000"/>
              </a:solidFill>
            </a:ln>
          </p:spPr>
          <p:txBody>
            <a:bodyPr wrap="square" lIns="0" tIns="0" rIns="0" bIns="0" rtlCol="0"/>
            <a:lstStyle/>
            <a:p>
              <a:endParaRPr sz="1632"/>
            </a:p>
          </p:txBody>
        </p:sp>
        <p:sp>
          <p:nvSpPr>
            <p:cNvPr id="39" name="object 39"/>
            <p:cNvSpPr/>
            <p:nvPr/>
          </p:nvSpPr>
          <p:spPr>
            <a:xfrm>
              <a:off x="7013447" y="4099559"/>
              <a:ext cx="129539" cy="356870"/>
            </a:xfrm>
            <a:custGeom>
              <a:avLst/>
              <a:gdLst/>
              <a:ahLst/>
              <a:cxnLst/>
              <a:rect l="l" t="t" r="r" b="b"/>
              <a:pathLst>
                <a:path w="129540" h="356870">
                  <a:moveTo>
                    <a:pt x="15240" y="126491"/>
                  </a:moveTo>
                  <a:lnTo>
                    <a:pt x="7620" y="123443"/>
                  </a:lnTo>
                  <a:lnTo>
                    <a:pt x="1524" y="118872"/>
                  </a:lnTo>
                  <a:lnTo>
                    <a:pt x="0" y="111251"/>
                  </a:lnTo>
                  <a:lnTo>
                    <a:pt x="3048" y="103632"/>
                  </a:lnTo>
                  <a:lnTo>
                    <a:pt x="64008" y="0"/>
                  </a:lnTo>
                  <a:lnTo>
                    <a:pt x="80144" y="27431"/>
                  </a:lnTo>
                  <a:lnTo>
                    <a:pt x="50292" y="27431"/>
                  </a:lnTo>
                  <a:lnTo>
                    <a:pt x="50292" y="78867"/>
                  </a:lnTo>
                  <a:lnTo>
                    <a:pt x="27432" y="118872"/>
                  </a:lnTo>
                  <a:lnTo>
                    <a:pt x="22860" y="124967"/>
                  </a:lnTo>
                  <a:lnTo>
                    <a:pt x="15240" y="126491"/>
                  </a:lnTo>
                  <a:close/>
                </a:path>
                <a:path w="129540" h="356870">
                  <a:moveTo>
                    <a:pt x="50292" y="78867"/>
                  </a:moveTo>
                  <a:lnTo>
                    <a:pt x="50292" y="27431"/>
                  </a:lnTo>
                  <a:lnTo>
                    <a:pt x="77724" y="27431"/>
                  </a:lnTo>
                  <a:lnTo>
                    <a:pt x="77724" y="33528"/>
                  </a:lnTo>
                  <a:lnTo>
                    <a:pt x="51816" y="33528"/>
                  </a:lnTo>
                  <a:lnTo>
                    <a:pt x="64008" y="54864"/>
                  </a:lnTo>
                  <a:lnTo>
                    <a:pt x="50292" y="78867"/>
                  </a:lnTo>
                  <a:close/>
                </a:path>
                <a:path w="129540" h="356870">
                  <a:moveTo>
                    <a:pt x="114300" y="126491"/>
                  </a:moveTo>
                  <a:lnTo>
                    <a:pt x="105156" y="124967"/>
                  </a:lnTo>
                  <a:lnTo>
                    <a:pt x="100584" y="118872"/>
                  </a:lnTo>
                  <a:lnTo>
                    <a:pt x="77724" y="78867"/>
                  </a:lnTo>
                  <a:lnTo>
                    <a:pt x="77724" y="27431"/>
                  </a:lnTo>
                  <a:lnTo>
                    <a:pt x="80144" y="27431"/>
                  </a:lnTo>
                  <a:lnTo>
                    <a:pt x="124968" y="103632"/>
                  </a:lnTo>
                  <a:lnTo>
                    <a:pt x="129540" y="111251"/>
                  </a:lnTo>
                  <a:lnTo>
                    <a:pt x="126492" y="118872"/>
                  </a:lnTo>
                  <a:lnTo>
                    <a:pt x="120396" y="123443"/>
                  </a:lnTo>
                  <a:lnTo>
                    <a:pt x="114300" y="126491"/>
                  </a:lnTo>
                  <a:close/>
                </a:path>
                <a:path w="129540" h="356870">
                  <a:moveTo>
                    <a:pt x="64008" y="54864"/>
                  </a:moveTo>
                  <a:lnTo>
                    <a:pt x="51816" y="33528"/>
                  </a:lnTo>
                  <a:lnTo>
                    <a:pt x="76200" y="33528"/>
                  </a:lnTo>
                  <a:lnTo>
                    <a:pt x="64008" y="54864"/>
                  </a:lnTo>
                  <a:close/>
                </a:path>
                <a:path w="129540" h="356870">
                  <a:moveTo>
                    <a:pt x="77724" y="78867"/>
                  </a:moveTo>
                  <a:lnTo>
                    <a:pt x="64008" y="54864"/>
                  </a:lnTo>
                  <a:lnTo>
                    <a:pt x="76200" y="33528"/>
                  </a:lnTo>
                  <a:lnTo>
                    <a:pt x="77724" y="33528"/>
                  </a:lnTo>
                  <a:lnTo>
                    <a:pt x="77724" y="78867"/>
                  </a:lnTo>
                  <a:close/>
                </a:path>
                <a:path w="129540" h="356870">
                  <a:moveTo>
                    <a:pt x="77724" y="356616"/>
                  </a:moveTo>
                  <a:lnTo>
                    <a:pt x="50292" y="356616"/>
                  </a:lnTo>
                  <a:lnTo>
                    <a:pt x="50292" y="78867"/>
                  </a:lnTo>
                  <a:lnTo>
                    <a:pt x="64008" y="54864"/>
                  </a:lnTo>
                  <a:lnTo>
                    <a:pt x="77724" y="78867"/>
                  </a:lnTo>
                  <a:lnTo>
                    <a:pt x="77724" y="356616"/>
                  </a:lnTo>
                  <a:close/>
                </a:path>
              </a:pathLst>
            </a:custGeom>
            <a:solidFill>
              <a:srgbClr val="000000"/>
            </a:solidFill>
          </p:spPr>
          <p:txBody>
            <a:bodyPr wrap="square" lIns="0" tIns="0" rIns="0" bIns="0" rtlCol="0"/>
            <a:lstStyle/>
            <a:p>
              <a:endParaRPr sz="1632"/>
            </a:p>
          </p:txBody>
        </p:sp>
        <p:sp>
          <p:nvSpPr>
            <p:cNvPr id="40" name="object 40"/>
            <p:cNvSpPr/>
            <p:nvPr/>
          </p:nvSpPr>
          <p:spPr>
            <a:xfrm>
              <a:off x="7807451" y="3645408"/>
              <a:ext cx="398145" cy="0"/>
            </a:xfrm>
            <a:custGeom>
              <a:avLst/>
              <a:gdLst/>
              <a:ahLst/>
              <a:cxnLst/>
              <a:rect l="l" t="t" r="r" b="b"/>
              <a:pathLst>
                <a:path w="398145">
                  <a:moveTo>
                    <a:pt x="0" y="0"/>
                  </a:moveTo>
                  <a:lnTo>
                    <a:pt x="397764" y="0"/>
                  </a:lnTo>
                </a:path>
              </a:pathLst>
            </a:custGeom>
            <a:ln w="32004">
              <a:solidFill>
                <a:srgbClr val="000000"/>
              </a:solidFill>
            </a:ln>
          </p:spPr>
          <p:txBody>
            <a:bodyPr wrap="square" lIns="0" tIns="0" rIns="0" bIns="0" rtlCol="0"/>
            <a:lstStyle/>
            <a:p>
              <a:endParaRPr sz="1632"/>
            </a:p>
          </p:txBody>
        </p:sp>
        <p:sp>
          <p:nvSpPr>
            <p:cNvPr id="41" name="object 41"/>
            <p:cNvSpPr/>
            <p:nvPr/>
          </p:nvSpPr>
          <p:spPr>
            <a:xfrm>
              <a:off x="8124443" y="3305556"/>
              <a:ext cx="129539" cy="356870"/>
            </a:xfrm>
            <a:custGeom>
              <a:avLst/>
              <a:gdLst/>
              <a:ahLst/>
              <a:cxnLst/>
              <a:rect l="l" t="t" r="r" b="b"/>
              <a:pathLst>
                <a:path w="129540" h="356870">
                  <a:moveTo>
                    <a:pt x="15240" y="126491"/>
                  </a:moveTo>
                  <a:lnTo>
                    <a:pt x="9144" y="123443"/>
                  </a:lnTo>
                  <a:lnTo>
                    <a:pt x="1524" y="118872"/>
                  </a:lnTo>
                  <a:lnTo>
                    <a:pt x="0" y="111251"/>
                  </a:lnTo>
                  <a:lnTo>
                    <a:pt x="3048" y="103632"/>
                  </a:lnTo>
                  <a:lnTo>
                    <a:pt x="65532" y="0"/>
                  </a:lnTo>
                  <a:lnTo>
                    <a:pt x="81668" y="27431"/>
                  </a:lnTo>
                  <a:lnTo>
                    <a:pt x="50292" y="27431"/>
                  </a:lnTo>
                  <a:lnTo>
                    <a:pt x="50292" y="80079"/>
                  </a:lnTo>
                  <a:lnTo>
                    <a:pt x="27432" y="118872"/>
                  </a:lnTo>
                  <a:lnTo>
                    <a:pt x="24384" y="124967"/>
                  </a:lnTo>
                  <a:lnTo>
                    <a:pt x="15240" y="126491"/>
                  </a:lnTo>
                  <a:close/>
                </a:path>
                <a:path w="129540" h="356870">
                  <a:moveTo>
                    <a:pt x="50292" y="80079"/>
                  </a:moveTo>
                  <a:lnTo>
                    <a:pt x="50292" y="27431"/>
                  </a:lnTo>
                  <a:lnTo>
                    <a:pt x="79248" y="27431"/>
                  </a:lnTo>
                  <a:lnTo>
                    <a:pt x="79248" y="33528"/>
                  </a:lnTo>
                  <a:lnTo>
                    <a:pt x="53340" y="33528"/>
                  </a:lnTo>
                  <a:lnTo>
                    <a:pt x="65344" y="54535"/>
                  </a:lnTo>
                  <a:lnTo>
                    <a:pt x="50292" y="80079"/>
                  </a:lnTo>
                  <a:close/>
                </a:path>
                <a:path w="129540" h="356870">
                  <a:moveTo>
                    <a:pt x="114300" y="126491"/>
                  </a:moveTo>
                  <a:lnTo>
                    <a:pt x="105156" y="124967"/>
                  </a:lnTo>
                  <a:lnTo>
                    <a:pt x="102108" y="118872"/>
                  </a:lnTo>
                  <a:lnTo>
                    <a:pt x="79248" y="78867"/>
                  </a:lnTo>
                  <a:lnTo>
                    <a:pt x="79248" y="27431"/>
                  </a:lnTo>
                  <a:lnTo>
                    <a:pt x="81668" y="27431"/>
                  </a:lnTo>
                  <a:lnTo>
                    <a:pt x="126492" y="103632"/>
                  </a:lnTo>
                  <a:lnTo>
                    <a:pt x="129540" y="111251"/>
                  </a:lnTo>
                  <a:lnTo>
                    <a:pt x="128016" y="118872"/>
                  </a:lnTo>
                  <a:lnTo>
                    <a:pt x="120396" y="123443"/>
                  </a:lnTo>
                  <a:lnTo>
                    <a:pt x="114300" y="126491"/>
                  </a:lnTo>
                  <a:close/>
                </a:path>
                <a:path w="129540" h="356870">
                  <a:moveTo>
                    <a:pt x="65344" y="54535"/>
                  </a:moveTo>
                  <a:lnTo>
                    <a:pt x="53340" y="33528"/>
                  </a:lnTo>
                  <a:lnTo>
                    <a:pt x="77724" y="33528"/>
                  </a:lnTo>
                  <a:lnTo>
                    <a:pt x="65344" y="54535"/>
                  </a:lnTo>
                  <a:close/>
                </a:path>
                <a:path w="129540" h="356870">
                  <a:moveTo>
                    <a:pt x="79248" y="78867"/>
                  </a:moveTo>
                  <a:lnTo>
                    <a:pt x="65344" y="54535"/>
                  </a:lnTo>
                  <a:lnTo>
                    <a:pt x="77724" y="33528"/>
                  </a:lnTo>
                  <a:lnTo>
                    <a:pt x="79248" y="33528"/>
                  </a:lnTo>
                  <a:lnTo>
                    <a:pt x="79248" y="78867"/>
                  </a:lnTo>
                  <a:close/>
                </a:path>
                <a:path w="129540" h="356870">
                  <a:moveTo>
                    <a:pt x="79248" y="356616"/>
                  </a:moveTo>
                  <a:lnTo>
                    <a:pt x="50292" y="356616"/>
                  </a:lnTo>
                  <a:lnTo>
                    <a:pt x="50292" y="80079"/>
                  </a:lnTo>
                  <a:lnTo>
                    <a:pt x="65344" y="54535"/>
                  </a:lnTo>
                  <a:lnTo>
                    <a:pt x="79248" y="78867"/>
                  </a:lnTo>
                  <a:lnTo>
                    <a:pt x="79248" y="356616"/>
                  </a:lnTo>
                  <a:close/>
                </a:path>
              </a:pathLst>
            </a:custGeom>
            <a:solidFill>
              <a:srgbClr val="000000"/>
            </a:solidFill>
          </p:spPr>
          <p:txBody>
            <a:bodyPr wrap="square" lIns="0" tIns="0" rIns="0" bIns="0" rtlCol="0"/>
            <a:lstStyle/>
            <a:p>
              <a:endParaRPr sz="1632"/>
            </a:p>
          </p:txBody>
        </p:sp>
        <p:sp>
          <p:nvSpPr>
            <p:cNvPr id="42" name="object 42"/>
            <p:cNvSpPr/>
            <p:nvPr/>
          </p:nvSpPr>
          <p:spPr>
            <a:xfrm>
              <a:off x="8554212" y="2836164"/>
              <a:ext cx="396240" cy="0"/>
            </a:xfrm>
            <a:custGeom>
              <a:avLst/>
              <a:gdLst/>
              <a:ahLst/>
              <a:cxnLst/>
              <a:rect l="l" t="t" r="r" b="b"/>
              <a:pathLst>
                <a:path w="396240">
                  <a:moveTo>
                    <a:pt x="0" y="0"/>
                  </a:moveTo>
                  <a:lnTo>
                    <a:pt x="396239" y="0"/>
                  </a:lnTo>
                </a:path>
              </a:pathLst>
            </a:custGeom>
            <a:ln w="32004">
              <a:solidFill>
                <a:srgbClr val="000000"/>
              </a:solidFill>
            </a:ln>
          </p:spPr>
          <p:txBody>
            <a:bodyPr wrap="square" lIns="0" tIns="0" rIns="0" bIns="0" rtlCol="0"/>
            <a:lstStyle/>
            <a:p>
              <a:endParaRPr sz="1632"/>
            </a:p>
          </p:txBody>
        </p:sp>
        <p:sp>
          <p:nvSpPr>
            <p:cNvPr id="43" name="object 43"/>
            <p:cNvSpPr/>
            <p:nvPr/>
          </p:nvSpPr>
          <p:spPr>
            <a:xfrm>
              <a:off x="3282683" y="2494787"/>
              <a:ext cx="5718175" cy="2135505"/>
            </a:xfrm>
            <a:custGeom>
              <a:avLst/>
              <a:gdLst/>
              <a:ahLst/>
              <a:cxnLst/>
              <a:rect l="l" t="t" r="r" b="b"/>
              <a:pathLst>
                <a:path w="5718175" h="2135504">
                  <a:moveTo>
                    <a:pt x="208788" y="391668"/>
                  </a:moveTo>
                  <a:lnTo>
                    <a:pt x="120332" y="391668"/>
                  </a:lnTo>
                  <a:lnTo>
                    <a:pt x="178308" y="358140"/>
                  </a:lnTo>
                  <a:lnTo>
                    <a:pt x="184010" y="352552"/>
                  </a:lnTo>
                  <a:lnTo>
                    <a:pt x="187261" y="345376"/>
                  </a:lnTo>
                  <a:lnTo>
                    <a:pt x="187960" y="337362"/>
                  </a:lnTo>
                  <a:lnTo>
                    <a:pt x="185928" y="329184"/>
                  </a:lnTo>
                  <a:lnTo>
                    <a:pt x="180124" y="322643"/>
                  </a:lnTo>
                  <a:lnTo>
                    <a:pt x="172593" y="319087"/>
                  </a:lnTo>
                  <a:lnTo>
                    <a:pt x="164503" y="318693"/>
                  </a:lnTo>
                  <a:lnTo>
                    <a:pt x="156972" y="321564"/>
                  </a:lnTo>
                  <a:lnTo>
                    <a:pt x="0" y="413004"/>
                  </a:lnTo>
                  <a:lnTo>
                    <a:pt x="156972" y="504456"/>
                  </a:lnTo>
                  <a:lnTo>
                    <a:pt x="164503" y="507326"/>
                  </a:lnTo>
                  <a:lnTo>
                    <a:pt x="172593" y="506933"/>
                  </a:lnTo>
                  <a:lnTo>
                    <a:pt x="180124" y="503377"/>
                  </a:lnTo>
                  <a:lnTo>
                    <a:pt x="185928" y="496824"/>
                  </a:lnTo>
                  <a:lnTo>
                    <a:pt x="187960" y="489305"/>
                  </a:lnTo>
                  <a:lnTo>
                    <a:pt x="187261" y="481203"/>
                  </a:lnTo>
                  <a:lnTo>
                    <a:pt x="184010" y="473684"/>
                  </a:lnTo>
                  <a:lnTo>
                    <a:pt x="178308" y="467868"/>
                  </a:lnTo>
                  <a:lnTo>
                    <a:pt x="120332" y="434340"/>
                  </a:lnTo>
                  <a:lnTo>
                    <a:pt x="208788" y="434340"/>
                  </a:lnTo>
                  <a:lnTo>
                    <a:pt x="208788" y="391668"/>
                  </a:lnTo>
                  <a:close/>
                </a:path>
                <a:path w="5718175" h="2135504">
                  <a:moveTo>
                    <a:pt x="376428" y="391668"/>
                  </a:moveTo>
                  <a:lnTo>
                    <a:pt x="335280" y="391668"/>
                  </a:lnTo>
                  <a:lnTo>
                    <a:pt x="335280" y="434340"/>
                  </a:lnTo>
                  <a:lnTo>
                    <a:pt x="376428" y="434340"/>
                  </a:lnTo>
                  <a:lnTo>
                    <a:pt x="376428" y="391668"/>
                  </a:lnTo>
                  <a:close/>
                </a:path>
                <a:path w="5718175" h="2135504">
                  <a:moveTo>
                    <a:pt x="670560" y="391668"/>
                  </a:moveTo>
                  <a:lnTo>
                    <a:pt x="502920" y="391668"/>
                  </a:lnTo>
                  <a:lnTo>
                    <a:pt x="502920" y="434340"/>
                  </a:lnTo>
                  <a:lnTo>
                    <a:pt x="670560" y="434340"/>
                  </a:lnTo>
                  <a:lnTo>
                    <a:pt x="670560" y="391668"/>
                  </a:lnTo>
                  <a:close/>
                </a:path>
                <a:path w="5718175" h="2135504">
                  <a:moveTo>
                    <a:pt x="691896" y="1205496"/>
                  </a:moveTo>
                  <a:lnTo>
                    <a:pt x="603440" y="1205496"/>
                  </a:lnTo>
                  <a:lnTo>
                    <a:pt x="661416" y="1171968"/>
                  </a:lnTo>
                  <a:lnTo>
                    <a:pt x="667118" y="1166368"/>
                  </a:lnTo>
                  <a:lnTo>
                    <a:pt x="670369" y="1159205"/>
                  </a:lnTo>
                  <a:lnTo>
                    <a:pt x="671068" y="1151178"/>
                  </a:lnTo>
                  <a:lnTo>
                    <a:pt x="669036" y="1143012"/>
                  </a:lnTo>
                  <a:lnTo>
                    <a:pt x="663232" y="1136459"/>
                  </a:lnTo>
                  <a:lnTo>
                    <a:pt x="655701" y="1132916"/>
                  </a:lnTo>
                  <a:lnTo>
                    <a:pt x="647611" y="1132509"/>
                  </a:lnTo>
                  <a:lnTo>
                    <a:pt x="640080" y="1135392"/>
                  </a:lnTo>
                  <a:lnTo>
                    <a:pt x="483108" y="1226832"/>
                  </a:lnTo>
                  <a:lnTo>
                    <a:pt x="640080" y="1318272"/>
                  </a:lnTo>
                  <a:lnTo>
                    <a:pt x="647611" y="1321142"/>
                  </a:lnTo>
                  <a:lnTo>
                    <a:pt x="655701" y="1320749"/>
                  </a:lnTo>
                  <a:lnTo>
                    <a:pt x="663232" y="1317193"/>
                  </a:lnTo>
                  <a:lnTo>
                    <a:pt x="669036" y="1310652"/>
                  </a:lnTo>
                  <a:lnTo>
                    <a:pt x="671068" y="1303147"/>
                  </a:lnTo>
                  <a:lnTo>
                    <a:pt x="670369" y="1295222"/>
                  </a:lnTo>
                  <a:lnTo>
                    <a:pt x="667118" y="1288148"/>
                  </a:lnTo>
                  <a:lnTo>
                    <a:pt x="661416" y="1283220"/>
                  </a:lnTo>
                  <a:lnTo>
                    <a:pt x="602043" y="1248168"/>
                  </a:lnTo>
                  <a:lnTo>
                    <a:pt x="691896" y="1248168"/>
                  </a:lnTo>
                  <a:lnTo>
                    <a:pt x="691896" y="1205496"/>
                  </a:lnTo>
                  <a:close/>
                </a:path>
                <a:path w="5718175" h="2135504">
                  <a:moveTo>
                    <a:pt x="839724" y="391668"/>
                  </a:moveTo>
                  <a:lnTo>
                    <a:pt x="797052" y="391668"/>
                  </a:lnTo>
                  <a:lnTo>
                    <a:pt x="797052" y="434340"/>
                  </a:lnTo>
                  <a:lnTo>
                    <a:pt x="839724" y="434340"/>
                  </a:lnTo>
                  <a:lnTo>
                    <a:pt x="839724" y="391668"/>
                  </a:lnTo>
                  <a:close/>
                </a:path>
                <a:path w="5718175" h="2135504">
                  <a:moveTo>
                    <a:pt x="859536" y="1205496"/>
                  </a:moveTo>
                  <a:lnTo>
                    <a:pt x="818388" y="1205496"/>
                  </a:lnTo>
                  <a:lnTo>
                    <a:pt x="818388" y="1248168"/>
                  </a:lnTo>
                  <a:lnTo>
                    <a:pt x="859536" y="1248168"/>
                  </a:lnTo>
                  <a:lnTo>
                    <a:pt x="859536" y="1205496"/>
                  </a:lnTo>
                  <a:close/>
                </a:path>
                <a:path w="5718175" h="2135504">
                  <a:moveTo>
                    <a:pt x="1133856" y="391668"/>
                  </a:moveTo>
                  <a:lnTo>
                    <a:pt x="964692" y="391668"/>
                  </a:lnTo>
                  <a:lnTo>
                    <a:pt x="964692" y="434340"/>
                  </a:lnTo>
                  <a:lnTo>
                    <a:pt x="1133856" y="434340"/>
                  </a:lnTo>
                  <a:lnTo>
                    <a:pt x="1133856" y="391668"/>
                  </a:lnTo>
                  <a:close/>
                </a:path>
                <a:path w="5718175" h="2135504">
                  <a:moveTo>
                    <a:pt x="1153668" y="1205496"/>
                  </a:moveTo>
                  <a:lnTo>
                    <a:pt x="986028" y="1205496"/>
                  </a:lnTo>
                  <a:lnTo>
                    <a:pt x="986028" y="1248168"/>
                  </a:lnTo>
                  <a:lnTo>
                    <a:pt x="1153668" y="1248168"/>
                  </a:lnTo>
                  <a:lnTo>
                    <a:pt x="1153668" y="1205496"/>
                  </a:lnTo>
                  <a:close/>
                </a:path>
                <a:path w="5718175" h="2135504">
                  <a:moveTo>
                    <a:pt x="1301508" y="391668"/>
                  </a:moveTo>
                  <a:lnTo>
                    <a:pt x="1258824" y="391668"/>
                  </a:lnTo>
                  <a:lnTo>
                    <a:pt x="1258824" y="434340"/>
                  </a:lnTo>
                  <a:lnTo>
                    <a:pt x="1301508" y="434340"/>
                  </a:lnTo>
                  <a:lnTo>
                    <a:pt x="1301508" y="391668"/>
                  </a:lnTo>
                  <a:close/>
                </a:path>
                <a:path w="5718175" h="2135504">
                  <a:moveTo>
                    <a:pt x="1322832" y="1205496"/>
                  </a:moveTo>
                  <a:lnTo>
                    <a:pt x="1280160" y="1205496"/>
                  </a:lnTo>
                  <a:lnTo>
                    <a:pt x="1280160" y="1248168"/>
                  </a:lnTo>
                  <a:lnTo>
                    <a:pt x="1322832" y="1248168"/>
                  </a:lnTo>
                  <a:lnTo>
                    <a:pt x="1322832" y="1205496"/>
                  </a:lnTo>
                  <a:close/>
                </a:path>
                <a:path w="5718175" h="2135504">
                  <a:moveTo>
                    <a:pt x="1475244" y="2019312"/>
                  </a:moveTo>
                  <a:lnTo>
                    <a:pt x="1385265" y="2019312"/>
                  </a:lnTo>
                  <a:lnTo>
                    <a:pt x="1443240" y="1985784"/>
                  </a:lnTo>
                  <a:lnTo>
                    <a:pt x="1449781" y="1980184"/>
                  </a:lnTo>
                  <a:lnTo>
                    <a:pt x="1453337" y="1973021"/>
                  </a:lnTo>
                  <a:lnTo>
                    <a:pt x="1453730" y="1964994"/>
                  </a:lnTo>
                  <a:lnTo>
                    <a:pt x="1450860" y="1956828"/>
                  </a:lnTo>
                  <a:lnTo>
                    <a:pt x="1445260" y="1950923"/>
                  </a:lnTo>
                  <a:lnTo>
                    <a:pt x="1438097" y="1947303"/>
                  </a:lnTo>
                  <a:lnTo>
                    <a:pt x="1430070" y="1946541"/>
                  </a:lnTo>
                  <a:lnTo>
                    <a:pt x="1421904" y="1949208"/>
                  </a:lnTo>
                  <a:lnTo>
                    <a:pt x="1264932" y="2040648"/>
                  </a:lnTo>
                  <a:lnTo>
                    <a:pt x="1421904" y="2132088"/>
                  </a:lnTo>
                  <a:lnTo>
                    <a:pt x="1430070" y="2134959"/>
                  </a:lnTo>
                  <a:lnTo>
                    <a:pt x="1438097" y="2134565"/>
                  </a:lnTo>
                  <a:lnTo>
                    <a:pt x="1445260" y="2131009"/>
                  </a:lnTo>
                  <a:lnTo>
                    <a:pt x="1450860" y="2124468"/>
                  </a:lnTo>
                  <a:lnTo>
                    <a:pt x="1453730" y="2116963"/>
                  </a:lnTo>
                  <a:lnTo>
                    <a:pt x="1453337" y="2109038"/>
                  </a:lnTo>
                  <a:lnTo>
                    <a:pt x="1449781" y="2101964"/>
                  </a:lnTo>
                  <a:lnTo>
                    <a:pt x="1443240" y="2097036"/>
                  </a:lnTo>
                  <a:lnTo>
                    <a:pt x="1383855" y="2061984"/>
                  </a:lnTo>
                  <a:lnTo>
                    <a:pt x="1475244" y="2061984"/>
                  </a:lnTo>
                  <a:lnTo>
                    <a:pt x="1475244" y="2019312"/>
                  </a:lnTo>
                  <a:close/>
                </a:path>
                <a:path w="5718175" h="2135504">
                  <a:moveTo>
                    <a:pt x="1595628" y="391668"/>
                  </a:moveTo>
                  <a:lnTo>
                    <a:pt x="1428000" y="391668"/>
                  </a:lnTo>
                  <a:lnTo>
                    <a:pt x="1428000" y="434340"/>
                  </a:lnTo>
                  <a:lnTo>
                    <a:pt x="1595628" y="434340"/>
                  </a:lnTo>
                  <a:lnTo>
                    <a:pt x="1595628" y="391668"/>
                  </a:lnTo>
                  <a:close/>
                </a:path>
                <a:path w="5718175" h="2135504">
                  <a:moveTo>
                    <a:pt x="1616964" y="1205496"/>
                  </a:moveTo>
                  <a:lnTo>
                    <a:pt x="1447800" y="1205496"/>
                  </a:lnTo>
                  <a:lnTo>
                    <a:pt x="1447800" y="1248168"/>
                  </a:lnTo>
                  <a:lnTo>
                    <a:pt x="1616964" y="1248168"/>
                  </a:lnTo>
                  <a:lnTo>
                    <a:pt x="1616964" y="1205496"/>
                  </a:lnTo>
                  <a:close/>
                </a:path>
                <a:path w="5718175" h="2135504">
                  <a:moveTo>
                    <a:pt x="1642884" y="2019312"/>
                  </a:moveTo>
                  <a:lnTo>
                    <a:pt x="1600212" y="2019312"/>
                  </a:lnTo>
                  <a:lnTo>
                    <a:pt x="1600212" y="2061984"/>
                  </a:lnTo>
                  <a:lnTo>
                    <a:pt x="1642884" y="2061984"/>
                  </a:lnTo>
                  <a:lnTo>
                    <a:pt x="1642884" y="2019312"/>
                  </a:lnTo>
                  <a:close/>
                </a:path>
                <a:path w="5718175" h="2135504">
                  <a:moveTo>
                    <a:pt x="1763268" y="391668"/>
                  </a:moveTo>
                  <a:lnTo>
                    <a:pt x="1722120" y="391668"/>
                  </a:lnTo>
                  <a:lnTo>
                    <a:pt x="1722120" y="434340"/>
                  </a:lnTo>
                  <a:lnTo>
                    <a:pt x="1763268" y="434340"/>
                  </a:lnTo>
                  <a:lnTo>
                    <a:pt x="1763268" y="391668"/>
                  </a:lnTo>
                  <a:close/>
                </a:path>
                <a:path w="5718175" h="2135504">
                  <a:moveTo>
                    <a:pt x="1784616" y="1205496"/>
                  </a:moveTo>
                  <a:lnTo>
                    <a:pt x="1741932" y="1205496"/>
                  </a:lnTo>
                  <a:lnTo>
                    <a:pt x="1741932" y="1248168"/>
                  </a:lnTo>
                  <a:lnTo>
                    <a:pt x="1784616" y="1248168"/>
                  </a:lnTo>
                  <a:lnTo>
                    <a:pt x="1784616" y="1205496"/>
                  </a:lnTo>
                  <a:close/>
                </a:path>
                <a:path w="5718175" h="2135504">
                  <a:moveTo>
                    <a:pt x="1979688" y="2040648"/>
                  </a:moveTo>
                  <a:lnTo>
                    <a:pt x="1943061" y="2019312"/>
                  </a:lnTo>
                  <a:lnTo>
                    <a:pt x="1822716" y="1949208"/>
                  </a:lnTo>
                  <a:lnTo>
                    <a:pt x="1814537" y="1946541"/>
                  </a:lnTo>
                  <a:lnTo>
                    <a:pt x="1806524" y="1947303"/>
                  </a:lnTo>
                  <a:lnTo>
                    <a:pt x="1799348" y="1950923"/>
                  </a:lnTo>
                  <a:lnTo>
                    <a:pt x="1793760" y="1956828"/>
                  </a:lnTo>
                  <a:lnTo>
                    <a:pt x="1790877" y="1964994"/>
                  </a:lnTo>
                  <a:lnTo>
                    <a:pt x="1791284" y="1973021"/>
                  </a:lnTo>
                  <a:lnTo>
                    <a:pt x="1794827" y="1980184"/>
                  </a:lnTo>
                  <a:lnTo>
                    <a:pt x="1801380" y="1985784"/>
                  </a:lnTo>
                  <a:lnTo>
                    <a:pt x="1859356" y="2019312"/>
                  </a:lnTo>
                  <a:lnTo>
                    <a:pt x="1769376" y="2019312"/>
                  </a:lnTo>
                  <a:lnTo>
                    <a:pt x="1769376" y="2061984"/>
                  </a:lnTo>
                  <a:lnTo>
                    <a:pt x="1860727" y="2061984"/>
                  </a:lnTo>
                  <a:lnTo>
                    <a:pt x="1801380" y="2097036"/>
                  </a:lnTo>
                  <a:lnTo>
                    <a:pt x="1794827" y="2101964"/>
                  </a:lnTo>
                  <a:lnTo>
                    <a:pt x="1791284" y="2109038"/>
                  </a:lnTo>
                  <a:lnTo>
                    <a:pt x="1790877" y="2116963"/>
                  </a:lnTo>
                  <a:lnTo>
                    <a:pt x="1793760" y="2124468"/>
                  </a:lnTo>
                  <a:lnTo>
                    <a:pt x="1799348" y="2131009"/>
                  </a:lnTo>
                  <a:lnTo>
                    <a:pt x="1806524" y="2134565"/>
                  </a:lnTo>
                  <a:lnTo>
                    <a:pt x="1814537" y="2134959"/>
                  </a:lnTo>
                  <a:lnTo>
                    <a:pt x="1822716" y="2132088"/>
                  </a:lnTo>
                  <a:lnTo>
                    <a:pt x="1943061" y="2061984"/>
                  </a:lnTo>
                  <a:lnTo>
                    <a:pt x="1979688" y="2040648"/>
                  </a:lnTo>
                  <a:close/>
                </a:path>
                <a:path w="5718175" h="2135504">
                  <a:moveTo>
                    <a:pt x="2057400" y="391668"/>
                  </a:moveTo>
                  <a:lnTo>
                    <a:pt x="1889760" y="391668"/>
                  </a:lnTo>
                  <a:lnTo>
                    <a:pt x="1889760" y="434340"/>
                  </a:lnTo>
                  <a:lnTo>
                    <a:pt x="2057400" y="434340"/>
                  </a:lnTo>
                  <a:lnTo>
                    <a:pt x="2057400" y="391668"/>
                  </a:lnTo>
                  <a:close/>
                </a:path>
                <a:path w="5718175" h="2135504">
                  <a:moveTo>
                    <a:pt x="2078736" y="1205496"/>
                  </a:moveTo>
                  <a:lnTo>
                    <a:pt x="1911108" y="1205496"/>
                  </a:lnTo>
                  <a:lnTo>
                    <a:pt x="1911108" y="1248168"/>
                  </a:lnTo>
                  <a:lnTo>
                    <a:pt x="2078736" y="1248168"/>
                  </a:lnTo>
                  <a:lnTo>
                    <a:pt x="2078736" y="1205496"/>
                  </a:lnTo>
                  <a:close/>
                </a:path>
                <a:path w="5718175" h="2135504">
                  <a:moveTo>
                    <a:pt x="2225040" y="391668"/>
                  </a:moveTo>
                  <a:lnTo>
                    <a:pt x="2183904" y="391668"/>
                  </a:lnTo>
                  <a:lnTo>
                    <a:pt x="2183904" y="434340"/>
                  </a:lnTo>
                  <a:lnTo>
                    <a:pt x="2225040" y="434340"/>
                  </a:lnTo>
                  <a:lnTo>
                    <a:pt x="2225040" y="391668"/>
                  </a:lnTo>
                  <a:close/>
                </a:path>
                <a:path w="5718175" h="2135504">
                  <a:moveTo>
                    <a:pt x="2246388" y="1205496"/>
                  </a:moveTo>
                  <a:lnTo>
                    <a:pt x="2203716" y="1205496"/>
                  </a:lnTo>
                  <a:lnTo>
                    <a:pt x="2203716" y="1248168"/>
                  </a:lnTo>
                  <a:lnTo>
                    <a:pt x="2246388" y="1248168"/>
                  </a:lnTo>
                  <a:lnTo>
                    <a:pt x="2246388" y="1205496"/>
                  </a:lnTo>
                  <a:close/>
                </a:path>
                <a:path w="5718175" h="2135504">
                  <a:moveTo>
                    <a:pt x="2519184" y="391668"/>
                  </a:moveTo>
                  <a:lnTo>
                    <a:pt x="2351532" y="391668"/>
                  </a:lnTo>
                  <a:lnTo>
                    <a:pt x="2351532" y="434340"/>
                  </a:lnTo>
                  <a:lnTo>
                    <a:pt x="2519184" y="434340"/>
                  </a:lnTo>
                  <a:lnTo>
                    <a:pt x="2519184" y="391668"/>
                  </a:lnTo>
                  <a:close/>
                </a:path>
                <a:path w="5718175" h="2135504">
                  <a:moveTo>
                    <a:pt x="2540508" y="1205496"/>
                  </a:moveTo>
                  <a:lnTo>
                    <a:pt x="2372880" y="1205496"/>
                  </a:lnTo>
                  <a:lnTo>
                    <a:pt x="2372880" y="1248168"/>
                  </a:lnTo>
                  <a:lnTo>
                    <a:pt x="2540508" y="1248168"/>
                  </a:lnTo>
                  <a:lnTo>
                    <a:pt x="2540508" y="1205496"/>
                  </a:lnTo>
                  <a:close/>
                </a:path>
                <a:path w="5718175" h="2135504">
                  <a:moveTo>
                    <a:pt x="2686824" y="391668"/>
                  </a:moveTo>
                  <a:lnTo>
                    <a:pt x="2645676" y="391668"/>
                  </a:lnTo>
                  <a:lnTo>
                    <a:pt x="2645676" y="434340"/>
                  </a:lnTo>
                  <a:lnTo>
                    <a:pt x="2686824" y="434340"/>
                  </a:lnTo>
                  <a:lnTo>
                    <a:pt x="2686824" y="391668"/>
                  </a:lnTo>
                  <a:close/>
                </a:path>
                <a:path w="5718175" h="2135504">
                  <a:moveTo>
                    <a:pt x="2708148" y="1205496"/>
                  </a:moveTo>
                  <a:lnTo>
                    <a:pt x="2667012" y="1205496"/>
                  </a:lnTo>
                  <a:lnTo>
                    <a:pt x="2667012" y="1248168"/>
                  </a:lnTo>
                  <a:lnTo>
                    <a:pt x="2708148" y="1248168"/>
                  </a:lnTo>
                  <a:lnTo>
                    <a:pt x="2708148" y="1205496"/>
                  </a:lnTo>
                  <a:close/>
                </a:path>
                <a:path w="5718175" h="2135504">
                  <a:moveTo>
                    <a:pt x="2980956" y="391668"/>
                  </a:moveTo>
                  <a:lnTo>
                    <a:pt x="2813316" y="391668"/>
                  </a:lnTo>
                  <a:lnTo>
                    <a:pt x="2813316" y="434340"/>
                  </a:lnTo>
                  <a:lnTo>
                    <a:pt x="2980956" y="434340"/>
                  </a:lnTo>
                  <a:lnTo>
                    <a:pt x="2980956" y="391668"/>
                  </a:lnTo>
                  <a:close/>
                </a:path>
                <a:path w="5718175" h="2135504">
                  <a:moveTo>
                    <a:pt x="2982468" y="1226832"/>
                  </a:moveTo>
                  <a:lnTo>
                    <a:pt x="2945841" y="1205496"/>
                  </a:lnTo>
                  <a:lnTo>
                    <a:pt x="2825508" y="1135392"/>
                  </a:lnTo>
                  <a:lnTo>
                    <a:pt x="2818003" y="1132509"/>
                  </a:lnTo>
                  <a:lnTo>
                    <a:pt x="2810065" y="1132916"/>
                  </a:lnTo>
                  <a:lnTo>
                    <a:pt x="2803004" y="1136459"/>
                  </a:lnTo>
                  <a:lnTo>
                    <a:pt x="2798076" y="1143012"/>
                  </a:lnTo>
                  <a:lnTo>
                    <a:pt x="2795193" y="1151178"/>
                  </a:lnTo>
                  <a:lnTo>
                    <a:pt x="2795587" y="1159205"/>
                  </a:lnTo>
                  <a:lnTo>
                    <a:pt x="2799143" y="1166368"/>
                  </a:lnTo>
                  <a:lnTo>
                    <a:pt x="2805696" y="1171968"/>
                  </a:lnTo>
                  <a:lnTo>
                    <a:pt x="2862973" y="1205496"/>
                  </a:lnTo>
                  <a:lnTo>
                    <a:pt x="2834640" y="1205496"/>
                  </a:lnTo>
                  <a:lnTo>
                    <a:pt x="2834640" y="1248168"/>
                  </a:lnTo>
                  <a:lnTo>
                    <a:pt x="2864332" y="1248168"/>
                  </a:lnTo>
                  <a:lnTo>
                    <a:pt x="2805696" y="1283220"/>
                  </a:lnTo>
                  <a:lnTo>
                    <a:pt x="2799143" y="1288148"/>
                  </a:lnTo>
                  <a:lnTo>
                    <a:pt x="2795587" y="1295222"/>
                  </a:lnTo>
                  <a:lnTo>
                    <a:pt x="2795193" y="1303147"/>
                  </a:lnTo>
                  <a:lnTo>
                    <a:pt x="2798076" y="1310652"/>
                  </a:lnTo>
                  <a:lnTo>
                    <a:pt x="2803004" y="1317193"/>
                  </a:lnTo>
                  <a:lnTo>
                    <a:pt x="2810065" y="1320749"/>
                  </a:lnTo>
                  <a:lnTo>
                    <a:pt x="2818003" y="1321142"/>
                  </a:lnTo>
                  <a:lnTo>
                    <a:pt x="2825508" y="1318272"/>
                  </a:lnTo>
                  <a:lnTo>
                    <a:pt x="2945841" y="1248168"/>
                  </a:lnTo>
                  <a:lnTo>
                    <a:pt x="2982468" y="1226832"/>
                  </a:lnTo>
                  <a:close/>
                </a:path>
                <a:path w="5718175" h="2135504">
                  <a:moveTo>
                    <a:pt x="3150108" y="391668"/>
                  </a:moveTo>
                  <a:lnTo>
                    <a:pt x="3107448" y="391668"/>
                  </a:lnTo>
                  <a:lnTo>
                    <a:pt x="3107448" y="434340"/>
                  </a:lnTo>
                  <a:lnTo>
                    <a:pt x="3150108" y="434340"/>
                  </a:lnTo>
                  <a:lnTo>
                    <a:pt x="3150108" y="391668"/>
                  </a:lnTo>
                  <a:close/>
                </a:path>
                <a:path w="5718175" h="2135504">
                  <a:moveTo>
                    <a:pt x="3444252" y="391668"/>
                  </a:moveTo>
                  <a:lnTo>
                    <a:pt x="3275076" y="391668"/>
                  </a:lnTo>
                  <a:lnTo>
                    <a:pt x="3275076" y="434340"/>
                  </a:lnTo>
                  <a:lnTo>
                    <a:pt x="3444252" y="434340"/>
                  </a:lnTo>
                  <a:lnTo>
                    <a:pt x="3444252" y="391668"/>
                  </a:lnTo>
                  <a:close/>
                </a:path>
                <a:path w="5718175" h="2135504">
                  <a:moveTo>
                    <a:pt x="3611892" y="391668"/>
                  </a:moveTo>
                  <a:lnTo>
                    <a:pt x="3569208" y="391668"/>
                  </a:lnTo>
                  <a:lnTo>
                    <a:pt x="3569208" y="434340"/>
                  </a:lnTo>
                  <a:lnTo>
                    <a:pt x="3611892" y="434340"/>
                  </a:lnTo>
                  <a:lnTo>
                    <a:pt x="3611892" y="391668"/>
                  </a:lnTo>
                  <a:close/>
                </a:path>
                <a:path w="5718175" h="2135504">
                  <a:moveTo>
                    <a:pt x="4008132" y="413004"/>
                  </a:moveTo>
                  <a:lnTo>
                    <a:pt x="3976738" y="394716"/>
                  </a:lnTo>
                  <a:lnTo>
                    <a:pt x="3971506" y="391668"/>
                  </a:lnTo>
                  <a:lnTo>
                    <a:pt x="3851160" y="321564"/>
                  </a:lnTo>
                  <a:lnTo>
                    <a:pt x="3843629" y="318693"/>
                  </a:lnTo>
                  <a:lnTo>
                    <a:pt x="3835539" y="319087"/>
                  </a:lnTo>
                  <a:lnTo>
                    <a:pt x="3828008" y="322643"/>
                  </a:lnTo>
                  <a:lnTo>
                    <a:pt x="3822192" y="329184"/>
                  </a:lnTo>
                  <a:lnTo>
                    <a:pt x="3819537" y="337362"/>
                  </a:lnTo>
                  <a:lnTo>
                    <a:pt x="3820299" y="345376"/>
                  </a:lnTo>
                  <a:lnTo>
                    <a:pt x="3823919" y="352552"/>
                  </a:lnTo>
                  <a:lnTo>
                    <a:pt x="3829824" y="358140"/>
                  </a:lnTo>
                  <a:lnTo>
                    <a:pt x="3887787" y="391668"/>
                  </a:lnTo>
                  <a:lnTo>
                    <a:pt x="3738384" y="391668"/>
                  </a:lnTo>
                  <a:lnTo>
                    <a:pt x="3738384" y="434340"/>
                  </a:lnTo>
                  <a:lnTo>
                    <a:pt x="3887800" y="434340"/>
                  </a:lnTo>
                  <a:lnTo>
                    <a:pt x="3906024" y="423811"/>
                  </a:lnTo>
                  <a:lnTo>
                    <a:pt x="3906024" y="402209"/>
                  </a:lnTo>
                  <a:lnTo>
                    <a:pt x="3924693" y="413004"/>
                  </a:lnTo>
                  <a:lnTo>
                    <a:pt x="3906024" y="423811"/>
                  </a:lnTo>
                  <a:lnTo>
                    <a:pt x="3829824" y="467868"/>
                  </a:lnTo>
                  <a:lnTo>
                    <a:pt x="3823919" y="473684"/>
                  </a:lnTo>
                  <a:lnTo>
                    <a:pt x="3820299" y="481203"/>
                  </a:lnTo>
                  <a:lnTo>
                    <a:pt x="3819537" y="489305"/>
                  </a:lnTo>
                  <a:lnTo>
                    <a:pt x="3822192" y="496824"/>
                  </a:lnTo>
                  <a:lnTo>
                    <a:pt x="3828008" y="503377"/>
                  </a:lnTo>
                  <a:lnTo>
                    <a:pt x="3835539" y="506933"/>
                  </a:lnTo>
                  <a:lnTo>
                    <a:pt x="3843629" y="507326"/>
                  </a:lnTo>
                  <a:lnTo>
                    <a:pt x="3851160" y="504456"/>
                  </a:lnTo>
                  <a:lnTo>
                    <a:pt x="3971506" y="434340"/>
                  </a:lnTo>
                  <a:lnTo>
                    <a:pt x="3976738" y="431292"/>
                  </a:lnTo>
                  <a:lnTo>
                    <a:pt x="4008132" y="413004"/>
                  </a:lnTo>
                  <a:close/>
                </a:path>
                <a:path w="5718175" h="2135504">
                  <a:moveTo>
                    <a:pt x="5718060" y="111252"/>
                  </a:moveTo>
                  <a:lnTo>
                    <a:pt x="5715012" y="105156"/>
                  </a:lnTo>
                  <a:lnTo>
                    <a:pt x="5670829" y="28956"/>
                  </a:lnTo>
                  <a:lnTo>
                    <a:pt x="5654052" y="0"/>
                  </a:lnTo>
                  <a:lnTo>
                    <a:pt x="5591568" y="105156"/>
                  </a:lnTo>
                  <a:lnTo>
                    <a:pt x="5588520" y="111252"/>
                  </a:lnTo>
                  <a:lnTo>
                    <a:pt x="5590044" y="120396"/>
                  </a:lnTo>
                  <a:lnTo>
                    <a:pt x="5597664" y="124968"/>
                  </a:lnTo>
                  <a:lnTo>
                    <a:pt x="5603760" y="128016"/>
                  </a:lnTo>
                  <a:lnTo>
                    <a:pt x="5612904" y="126492"/>
                  </a:lnTo>
                  <a:lnTo>
                    <a:pt x="5615952" y="118872"/>
                  </a:lnTo>
                  <a:lnTo>
                    <a:pt x="5638812" y="79590"/>
                  </a:lnTo>
                  <a:lnTo>
                    <a:pt x="5638812" y="358140"/>
                  </a:lnTo>
                  <a:lnTo>
                    <a:pt x="5667768" y="358140"/>
                  </a:lnTo>
                  <a:lnTo>
                    <a:pt x="5667768" y="79590"/>
                  </a:lnTo>
                  <a:lnTo>
                    <a:pt x="5690628" y="118872"/>
                  </a:lnTo>
                  <a:lnTo>
                    <a:pt x="5693676" y="126492"/>
                  </a:lnTo>
                  <a:lnTo>
                    <a:pt x="5702820" y="128016"/>
                  </a:lnTo>
                  <a:lnTo>
                    <a:pt x="5708916" y="124968"/>
                  </a:lnTo>
                  <a:lnTo>
                    <a:pt x="5716536" y="120396"/>
                  </a:lnTo>
                  <a:lnTo>
                    <a:pt x="5718060" y="111252"/>
                  </a:lnTo>
                  <a:close/>
                </a:path>
              </a:pathLst>
            </a:custGeom>
            <a:solidFill>
              <a:srgbClr val="000000"/>
            </a:solidFill>
          </p:spPr>
          <p:txBody>
            <a:bodyPr wrap="square" lIns="0" tIns="0" rIns="0" bIns="0" rtlCol="0"/>
            <a:lstStyle/>
            <a:p>
              <a:endParaRPr sz="1632"/>
            </a:p>
          </p:txBody>
        </p:sp>
      </p:grpSp>
      <p:sp>
        <p:nvSpPr>
          <p:cNvPr id="44"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45" name="Rectangle 44"/>
          <p:cNvSpPr/>
          <p:nvPr/>
        </p:nvSpPr>
        <p:spPr>
          <a:xfrm>
            <a:off x="244640"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r>
              <a:rPr lang="fr-FR" sz="3000" b="1" spc="145" dirty="0" smtClean="0">
                <a:solidFill>
                  <a:schemeClr val="accent5"/>
                </a:solidFill>
                <a:cs typeface="Calibri"/>
              </a:rPr>
              <a:t>:</a:t>
            </a:r>
          </a:p>
          <a:p>
            <a:pPr marL="3455" lvl="0">
              <a:spcBef>
                <a:spcPts val="481"/>
              </a:spcBef>
            </a:pPr>
            <a:r>
              <a:rPr lang="fr-FR" sz="2800" b="1" dirty="0" smtClean="0">
                <a:solidFill>
                  <a:schemeClr val="accent6">
                    <a:lumMod val="50000"/>
                  </a:schemeClr>
                </a:solidFill>
                <a:cs typeface="Calibri"/>
              </a:rPr>
              <a:t>Le</a:t>
            </a:r>
            <a:r>
              <a:rPr lang="fr-FR" sz="2800" b="1" spc="9" dirty="0" smtClean="0">
                <a:solidFill>
                  <a:schemeClr val="accent6">
                    <a:lumMod val="50000"/>
                  </a:schemeClr>
                </a:solidFill>
                <a:cs typeface="Calibri"/>
              </a:rPr>
              <a:t> </a:t>
            </a:r>
            <a:r>
              <a:rPr lang="fr-FR" sz="2800" b="1" dirty="0">
                <a:solidFill>
                  <a:schemeClr val="accent6">
                    <a:lumMod val="50000"/>
                  </a:schemeClr>
                </a:solidFill>
                <a:cs typeface="Calibri"/>
              </a:rPr>
              <a:t>cycle</a:t>
            </a:r>
            <a:r>
              <a:rPr lang="fr-FR" sz="2800" b="1" spc="-23" dirty="0">
                <a:solidFill>
                  <a:schemeClr val="accent6">
                    <a:lumMod val="50000"/>
                  </a:schemeClr>
                </a:solidFill>
                <a:cs typeface="Calibri"/>
              </a:rPr>
              <a:t> </a:t>
            </a:r>
            <a:r>
              <a:rPr lang="fr-FR" sz="2800" b="1" dirty="0">
                <a:solidFill>
                  <a:schemeClr val="accent6">
                    <a:lumMod val="50000"/>
                  </a:schemeClr>
                </a:solidFill>
                <a:cs typeface="Calibri"/>
              </a:rPr>
              <a:t>de</a:t>
            </a:r>
            <a:r>
              <a:rPr lang="fr-FR" sz="2800" b="1" spc="14" dirty="0">
                <a:solidFill>
                  <a:schemeClr val="accent6">
                    <a:lumMod val="50000"/>
                  </a:schemeClr>
                </a:solidFill>
                <a:cs typeface="Calibri"/>
              </a:rPr>
              <a:t> </a:t>
            </a:r>
            <a:r>
              <a:rPr lang="fr-FR" sz="2800" b="1" dirty="0">
                <a:solidFill>
                  <a:schemeClr val="accent6">
                    <a:lumMod val="50000"/>
                  </a:schemeClr>
                </a:solidFill>
                <a:cs typeface="Calibri"/>
              </a:rPr>
              <a:t>vie</a:t>
            </a:r>
            <a:r>
              <a:rPr lang="fr-FR" sz="2800" b="1" spc="-23" dirty="0">
                <a:solidFill>
                  <a:schemeClr val="accent6">
                    <a:lumMod val="50000"/>
                  </a:schemeClr>
                </a:solidFill>
                <a:cs typeface="Calibri"/>
              </a:rPr>
              <a:t> </a:t>
            </a:r>
            <a:r>
              <a:rPr lang="fr-FR" sz="2800" b="1" spc="-23" dirty="0" smtClean="0">
                <a:solidFill>
                  <a:schemeClr val="accent6">
                    <a:lumMod val="50000"/>
                  </a:schemeClr>
                </a:solidFill>
                <a:cs typeface="Calibri"/>
              </a:rPr>
              <a:t> Linéaire </a:t>
            </a:r>
            <a:r>
              <a:rPr lang="fr-FR" sz="2800" b="1" spc="-9" dirty="0" smtClean="0">
                <a:solidFill>
                  <a:schemeClr val="accent6">
                    <a:lumMod val="50000"/>
                  </a:schemeClr>
                </a:solidFill>
                <a:cs typeface="Calibri"/>
              </a:rPr>
              <a:t> </a:t>
            </a:r>
            <a:r>
              <a:rPr lang="fr-FR" sz="3000" b="1" spc="145" dirty="0" smtClean="0">
                <a:solidFill>
                  <a:srgbClr val="C00000"/>
                </a:solidFill>
                <a:cs typeface="Calibri"/>
              </a:rPr>
              <a:t>Modèle En V</a:t>
            </a:r>
            <a:endParaRPr lang="fr-FR" sz="3000" b="1" spc="145" dirty="0">
              <a:solidFill>
                <a:srgbClr val="C00000"/>
              </a:solidFill>
              <a:cs typeface="Calibri"/>
            </a:endParaRPr>
          </a:p>
        </p:txBody>
      </p:sp>
      <p:sp>
        <p:nvSpPr>
          <p:cNvPr id="47" name="Rectangle 46"/>
          <p:cNvSpPr/>
          <p:nvPr/>
        </p:nvSpPr>
        <p:spPr>
          <a:xfrm>
            <a:off x="-29958" y="4568899"/>
            <a:ext cx="7527895" cy="954107"/>
          </a:xfrm>
          <a:prstGeom prst="rect">
            <a:avLst/>
          </a:prstGeom>
        </p:spPr>
        <p:txBody>
          <a:bodyPr wrap="none">
            <a:spAutoFit/>
          </a:bodyPr>
          <a:lstStyle/>
          <a:p>
            <a:pPr marL="457200" indent="-457200">
              <a:buFont typeface="Wingdings" panose="05000000000000000000" pitchFamily="2" charset="2"/>
              <a:buChar char="v"/>
            </a:pPr>
            <a:r>
              <a:rPr lang="fr-FR" sz="2800" dirty="0" smtClean="0"/>
              <a:t>Structuration de la phase de validation</a:t>
            </a:r>
          </a:p>
          <a:p>
            <a:pPr marL="457200" indent="-457200">
              <a:buFont typeface="Wingdings" panose="05000000000000000000" pitchFamily="2" charset="2"/>
              <a:buChar char="v"/>
            </a:pPr>
            <a:r>
              <a:rPr lang="fr-FR" sz="2800" dirty="0" smtClean="0"/>
              <a:t>Les tests sont définis à l’issue de chaque phase </a:t>
            </a:r>
          </a:p>
        </p:txBody>
      </p:sp>
    </p:spTree>
    <p:extLst>
      <p:ext uri="{BB962C8B-B14F-4D97-AF65-F5344CB8AC3E}">
        <p14:creationId xmlns:p14="http://schemas.microsoft.com/office/powerpoint/2010/main" val="1434602072"/>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247538" y="4038343"/>
            <a:ext cx="10113176" cy="2189938"/>
          </a:xfrm>
          <a:prstGeom prst="rect">
            <a:avLst/>
          </a:prstGeom>
          <a:ln/>
        </p:spPr>
        <p:txBody>
          <a:bodyPr vert="horz" lIns="0" tIns="0" rIns="0" bIns="0" rtlCol="0">
            <a:normAutofit/>
          </a:bodyPr>
          <a:lstStyle/>
          <a:p>
            <a:pPr>
              <a:lnSpc>
                <a:spcPct val="150000"/>
              </a:lnSpc>
              <a:buFont typeface="Wingdings" panose="05000000000000000000" pitchFamily="2" charset="2"/>
              <a:buChar char="§"/>
              <a:tabLst>
                <a:tab pos="892813" algn="l"/>
                <a:tab pos="1722265" algn="l"/>
                <a:tab pos="2551718" algn="l"/>
                <a:tab pos="3381170" algn="l"/>
                <a:tab pos="4210622" algn="l"/>
                <a:tab pos="5040074" algn="l"/>
                <a:tab pos="5869527" algn="l"/>
                <a:tab pos="6698979" algn="l"/>
                <a:tab pos="7223147" algn="l"/>
              </a:tabLst>
            </a:pPr>
            <a:r>
              <a:rPr lang="en-GB" sz="2000" dirty="0" err="1" smtClean="0"/>
              <a:t>Une</a:t>
            </a:r>
            <a:r>
              <a:rPr lang="en-GB" sz="2000" dirty="0" smtClean="0"/>
              <a:t> </a:t>
            </a:r>
            <a:r>
              <a:rPr lang="en-GB" sz="2000" dirty="0"/>
              <a:t>relation </a:t>
            </a:r>
            <a:r>
              <a:rPr lang="en-GB" sz="2000" dirty="0" err="1"/>
              <a:t>est</a:t>
            </a:r>
            <a:r>
              <a:rPr lang="en-GB" sz="2000" dirty="0"/>
              <a:t> </a:t>
            </a:r>
            <a:r>
              <a:rPr lang="en-GB" sz="2000" dirty="0" err="1"/>
              <a:t>dite</a:t>
            </a:r>
            <a:r>
              <a:rPr lang="en-GB" sz="2000" dirty="0"/>
              <a:t> en </a:t>
            </a:r>
            <a:r>
              <a:rPr lang="en-GB" sz="2000" b="1" dirty="0" err="1">
                <a:solidFill>
                  <a:srgbClr val="B84747"/>
                </a:solidFill>
              </a:rPr>
              <a:t>deuxième</a:t>
            </a:r>
            <a:r>
              <a:rPr lang="en-GB" sz="2000" b="1" dirty="0">
                <a:solidFill>
                  <a:srgbClr val="B84747"/>
                </a:solidFill>
              </a:rPr>
              <a:t> </a:t>
            </a:r>
            <a:r>
              <a:rPr lang="en-GB" sz="2000" b="1" dirty="0" err="1">
                <a:solidFill>
                  <a:srgbClr val="B84747"/>
                </a:solidFill>
              </a:rPr>
              <a:t>forme</a:t>
            </a:r>
            <a:r>
              <a:rPr lang="en-GB" sz="2000" b="1" dirty="0">
                <a:solidFill>
                  <a:srgbClr val="B84747"/>
                </a:solidFill>
              </a:rPr>
              <a:t> </a:t>
            </a:r>
            <a:r>
              <a:rPr lang="en-GB" sz="2000" b="1" dirty="0" err="1">
                <a:solidFill>
                  <a:srgbClr val="B84747"/>
                </a:solidFill>
              </a:rPr>
              <a:t>normale</a:t>
            </a:r>
            <a:r>
              <a:rPr lang="en-GB" sz="2000" b="1" dirty="0"/>
              <a:t>  2NF </a:t>
            </a:r>
            <a:r>
              <a:rPr lang="en-GB" sz="2000" dirty="0" err="1"/>
              <a:t>si</a:t>
            </a:r>
            <a:r>
              <a:rPr lang="en-GB" sz="2000" dirty="0"/>
              <a:t> et </a:t>
            </a:r>
            <a:r>
              <a:rPr lang="en-GB" sz="2000" dirty="0" err="1"/>
              <a:t>seulement</a:t>
            </a:r>
            <a:r>
              <a:rPr lang="en-GB" sz="2000" dirty="0"/>
              <a:t> </a:t>
            </a:r>
            <a:r>
              <a:rPr lang="en-GB" sz="2000" dirty="0" err="1"/>
              <a:t>si</a:t>
            </a:r>
            <a:r>
              <a:rPr lang="en-GB" sz="2000" dirty="0"/>
              <a:t> :</a:t>
            </a:r>
          </a:p>
          <a:p>
            <a:pPr lvl="1">
              <a:lnSpc>
                <a:spcPct val="150000"/>
              </a:lnSpc>
              <a:buFont typeface="Wingdings" panose="05000000000000000000" pitchFamily="2" charset="2"/>
              <a:buChar char="ü"/>
              <a:tabLst>
                <a:tab pos="892813" algn="l"/>
                <a:tab pos="1722265" algn="l"/>
                <a:tab pos="2551718" algn="l"/>
                <a:tab pos="3381170" algn="l"/>
                <a:tab pos="4210622" algn="l"/>
                <a:tab pos="5040074" algn="l"/>
                <a:tab pos="5869527" algn="l"/>
                <a:tab pos="6698979" algn="l"/>
                <a:tab pos="7223147" algn="l"/>
              </a:tabLst>
            </a:pPr>
            <a:r>
              <a:rPr lang="en-GB" sz="2000" dirty="0"/>
              <a:t>Elle </a:t>
            </a:r>
            <a:r>
              <a:rPr lang="en-GB" sz="2000" dirty="0" err="1"/>
              <a:t>est</a:t>
            </a:r>
            <a:r>
              <a:rPr lang="en-GB" sz="2000" dirty="0"/>
              <a:t> en </a:t>
            </a:r>
            <a:r>
              <a:rPr lang="en-GB" sz="2000" dirty="0">
                <a:solidFill>
                  <a:srgbClr val="FF0000"/>
                </a:solidFill>
              </a:rPr>
              <a:t>première </a:t>
            </a:r>
            <a:r>
              <a:rPr lang="en-GB" sz="2000" dirty="0" err="1">
                <a:solidFill>
                  <a:srgbClr val="FF0000"/>
                </a:solidFill>
              </a:rPr>
              <a:t>forme</a:t>
            </a:r>
            <a:r>
              <a:rPr lang="en-GB" sz="2000" dirty="0">
                <a:solidFill>
                  <a:srgbClr val="FF0000"/>
                </a:solidFill>
              </a:rPr>
              <a:t> </a:t>
            </a:r>
            <a:r>
              <a:rPr lang="en-GB" sz="2000" dirty="0" err="1">
                <a:solidFill>
                  <a:srgbClr val="FF0000"/>
                </a:solidFill>
              </a:rPr>
              <a:t>normale</a:t>
            </a:r>
            <a:r>
              <a:rPr lang="en-GB" sz="2000" dirty="0"/>
              <a:t> </a:t>
            </a:r>
            <a:r>
              <a:rPr lang="en-GB" sz="2000" dirty="0" smtClean="0"/>
              <a:t>  </a:t>
            </a:r>
            <a:r>
              <a:rPr lang="en-GB" sz="2000" b="1" dirty="0" smtClean="0"/>
              <a:t>1NF</a:t>
            </a:r>
            <a:r>
              <a:rPr lang="en-GB" sz="2000" dirty="0" smtClean="0"/>
              <a:t> ;</a:t>
            </a:r>
            <a:endParaRPr lang="en-GB" sz="2000" dirty="0"/>
          </a:p>
          <a:p>
            <a:pPr lvl="1">
              <a:lnSpc>
                <a:spcPct val="150000"/>
              </a:lnSpc>
              <a:buFont typeface="Wingdings" panose="05000000000000000000" pitchFamily="2" charset="2"/>
              <a:buChar char="ü"/>
              <a:tabLst>
                <a:tab pos="892813" algn="l"/>
                <a:tab pos="1722265" algn="l"/>
                <a:tab pos="2551718" algn="l"/>
                <a:tab pos="3381170" algn="l"/>
                <a:tab pos="4210622" algn="l"/>
                <a:tab pos="5040074" algn="l"/>
                <a:tab pos="5869527" algn="l"/>
                <a:tab pos="6698979" algn="l"/>
                <a:tab pos="7223147" algn="l"/>
              </a:tabLst>
            </a:pPr>
            <a:r>
              <a:rPr lang="en-GB" sz="2000" dirty="0" err="1">
                <a:solidFill>
                  <a:srgbClr val="FF0000"/>
                </a:solidFill>
              </a:rPr>
              <a:t>Chaque</a:t>
            </a:r>
            <a:r>
              <a:rPr lang="en-GB" sz="2000" dirty="0">
                <a:solidFill>
                  <a:srgbClr val="FF0000"/>
                </a:solidFill>
              </a:rPr>
              <a:t> </a:t>
            </a:r>
            <a:r>
              <a:rPr lang="en-GB" sz="2000" dirty="0" err="1">
                <a:solidFill>
                  <a:srgbClr val="FF0000"/>
                </a:solidFill>
              </a:rPr>
              <a:t>attribut</a:t>
            </a:r>
            <a:r>
              <a:rPr lang="en-GB" sz="2000" dirty="0">
                <a:solidFill>
                  <a:srgbClr val="FF0000"/>
                </a:solidFill>
              </a:rPr>
              <a:t> </a:t>
            </a:r>
            <a:r>
              <a:rPr lang="en-GB" sz="2000" dirty="0" err="1">
                <a:solidFill>
                  <a:srgbClr val="FF0000"/>
                </a:solidFill>
              </a:rPr>
              <a:t>est</a:t>
            </a:r>
            <a:r>
              <a:rPr lang="en-GB" sz="2000" dirty="0">
                <a:solidFill>
                  <a:srgbClr val="FF0000"/>
                </a:solidFill>
              </a:rPr>
              <a:t> </a:t>
            </a:r>
            <a:r>
              <a:rPr lang="en-GB" sz="2000" dirty="0" err="1">
                <a:solidFill>
                  <a:srgbClr val="FF0000"/>
                </a:solidFill>
              </a:rPr>
              <a:t>totalement</a:t>
            </a:r>
            <a:r>
              <a:rPr lang="en-GB" sz="2000" dirty="0">
                <a:solidFill>
                  <a:srgbClr val="FF0000"/>
                </a:solidFill>
              </a:rPr>
              <a:t> </a:t>
            </a:r>
            <a:r>
              <a:rPr lang="en-GB" sz="2000" dirty="0" err="1">
                <a:solidFill>
                  <a:srgbClr val="FF0000"/>
                </a:solidFill>
              </a:rPr>
              <a:t>dépendant</a:t>
            </a:r>
            <a:r>
              <a:rPr lang="en-GB" sz="2000" dirty="0">
                <a:solidFill>
                  <a:srgbClr val="FF0000"/>
                </a:solidFill>
              </a:rPr>
              <a:t> de la </a:t>
            </a:r>
            <a:r>
              <a:rPr lang="en-GB" sz="2000" dirty="0" err="1">
                <a:solidFill>
                  <a:srgbClr val="FF0000"/>
                </a:solidFill>
              </a:rPr>
              <a:t>clé</a:t>
            </a:r>
            <a:r>
              <a:rPr lang="en-GB" sz="2000" dirty="0">
                <a:solidFill>
                  <a:srgbClr val="FF0000"/>
                </a:solidFill>
              </a:rPr>
              <a:t> </a:t>
            </a:r>
            <a:r>
              <a:rPr lang="en-GB" sz="2000" dirty="0" err="1">
                <a:solidFill>
                  <a:srgbClr val="FF0000"/>
                </a:solidFill>
              </a:rPr>
              <a:t>primaire</a:t>
            </a:r>
            <a:r>
              <a:rPr lang="en-GB" sz="2000" dirty="0" smtClean="0">
                <a:solidFill>
                  <a:srgbClr val="FF0000"/>
                </a:solidFill>
              </a:rPr>
              <a:t>.</a:t>
            </a:r>
            <a:endParaRPr lang="en-GB" sz="2000" dirty="0">
              <a:solidFill>
                <a:srgbClr val="FF0000"/>
              </a:solidFill>
            </a:endParaRPr>
          </a:p>
          <a:p>
            <a:pPr lvl="1">
              <a:lnSpc>
                <a:spcPct val="150000"/>
              </a:lnSpc>
              <a:buFont typeface="Wingdings" panose="05000000000000000000" pitchFamily="2" charset="2"/>
              <a:buChar char="ü"/>
              <a:tabLst>
                <a:tab pos="892813" algn="l"/>
                <a:tab pos="1722265" algn="l"/>
                <a:tab pos="2551718" algn="l"/>
                <a:tab pos="3381170" algn="l"/>
                <a:tab pos="4210622" algn="l"/>
                <a:tab pos="5040074" algn="l"/>
                <a:tab pos="5869527" algn="l"/>
                <a:tab pos="6698979" algn="l"/>
                <a:tab pos="7223147" algn="l"/>
              </a:tabLst>
            </a:pPr>
            <a:r>
              <a:rPr lang="en-GB" sz="2000" dirty="0"/>
              <a:t>Avec </a:t>
            </a:r>
            <a:r>
              <a:rPr lang="en-GB" sz="2000" dirty="0" err="1"/>
              <a:t>cette</a:t>
            </a:r>
            <a:r>
              <a:rPr lang="en-GB" sz="2000" dirty="0"/>
              <a:t> </a:t>
            </a:r>
            <a:r>
              <a:rPr lang="en-GB" sz="2000" dirty="0" err="1"/>
              <a:t>forme</a:t>
            </a:r>
            <a:r>
              <a:rPr lang="en-GB" sz="2000" dirty="0"/>
              <a:t>, les </a:t>
            </a:r>
            <a:r>
              <a:rPr lang="en-GB" sz="2000" dirty="0" err="1"/>
              <a:t>problèmes</a:t>
            </a:r>
            <a:r>
              <a:rPr lang="en-GB" sz="2000" dirty="0"/>
              <a:t> de </a:t>
            </a:r>
            <a:r>
              <a:rPr lang="en-GB" sz="2000" dirty="0" err="1"/>
              <a:t>redondance</a:t>
            </a:r>
            <a:r>
              <a:rPr lang="en-GB" sz="2000" dirty="0"/>
              <a:t> ne </a:t>
            </a:r>
            <a:r>
              <a:rPr lang="en-GB" sz="2000" dirty="0" err="1"/>
              <a:t>sont</a:t>
            </a:r>
            <a:r>
              <a:rPr lang="en-GB" sz="2000" dirty="0"/>
              <a:t> pas </a:t>
            </a:r>
            <a:r>
              <a:rPr lang="en-GB" sz="2000" dirty="0" err="1"/>
              <a:t>entièrement</a:t>
            </a:r>
            <a:r>
              <a:rPr lang="en-GB" sz="2000" dirty="0"/>
              <a:t> </a:t>
            </a:r>
            <a:r>
              <a:rPr lang="en-GB" sz="2000" dirty="0" err="1"/>
              <a:t>résolus</a:t>
            </a:r>
            <a:r>
              <a:rPr lang="en-GB" sz="2000" dirty="0"/>
              <a:t>.</a:t>
            </a:r>
          </a:p>
        </p:txBody>
      </p:sp>
      <p:sp>
        <p:nvSpPr>
          <p:cNvPr id="4" name="Rectangle 1"/>
          <p:cNvSpPr txBox="1">
            <a:spLocks noChangeArrowheads="1"/>
          </p:cNvSpPr>
          <p:nvPr/>
        </p:nvSpPr>
        <p:spPr>
          <a:xfrm>
            <a:off x="191967" y="1120924"/>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smtClean="0">
                <a:solidFill>
                  <a:srgbClr val="800000"/>
                </a:solidFill>
              </a:rPr>
              <a:t>2eme </a:t>
            </a:r>
            <a:r>
              <a:rPr lang="en-GB" sz="3200" b="1" dirty="0" err="1" smtClean="0">
                <a:solidFill>
                  <a:srgbClr val="800000"/>
                </a:solidFill>
              </a:rPr>
              <a:t>forme</a:t>
            </a:r>
            <a:r>
              <a:rPr lang="en-GB" sz="3200" b="1" dirty="0" smtClean="0">
                <a:solidFill>
                  <a:srgbClr val="800000"/>
                </a:solidFill>
              </a:rPr>
              <a:t> </a:t>
            </a:r>
            <a:r>
              <a:rPr lang="en-GB" sz="3200" b="1" dirty="0" err="1" smtClean="0">
                <a:solidFill>
                  <a:srgbClr val="800000"/>
                </a:solidFill>
              </a:rPr>
              <a:t>normale</a:t>
            </a:r>
            <a:r>
              <a:rPr lang="en-GB" sz="3200" b="1" dirty="0" smtClean="0">
                <a:solidFill>
                  <a:srgbClr val="800000"/>
                </a:solidFill>
              </a:rPr>
              <a:t>  2NF</a:t>
            </a:r>
            <a:endParaRPr lang="en-GB" sz="3200" b="1" dirty="0">
              <a:solidFill>
                <a:srgbClr val="C00000"/>
              </a:solidFill>
            </a:endParaRPr>
          </a:p>
        </p:txBody>
      </p:sp>
      <p:sp>
        <p:nvSpPr>
          <p:cNvPr id="5" name="Rectangle 1"/>
          <p:cNvSpPr txBox="1">
            <a:spLocks noChangeArrowheads="1"/>
          </p:cNvSpPr>
          <p:nvPr/>
        </p:nvSpPr>
        <p:spPr>
          <a:xfrm>
            <a:off x="6270171" y="765067"/>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 name="ZoneTexte 18"/>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3" name="Rectangle 2"/>
          <p:cNvSpPr/>
          <p:nvPr/>
        </p:nvSpPr>
        <p:spPr>
          <a:xfrm>
            <a:off x="96097" y="2512343"/>
            <a:ext cx="11959771" cy="1338828"/>
          </a:xfrm>
          <a:prstGeom prst="rect">
            <a:avLst/>
          </a:prstGeom>
        </p:spPr>
        <p:txBody>
          <a:bodyPr wrap="square">
            <a:spAutoFit/>
          </a:bodyPr>
          <a:lstStyle/>
          <a:p>
            <a:pPr algn="just">
              <a:lnSpc>
                <a:spcPct val="150000"/>
              </a:lnSpc>
            </a:pPr>
            <a:r>
              <a:rPr lang="fr-FR" b="1" dirty="0">
                <a:solidFill>
                  <a:srgbClr val="272626"/>
                </a:solidFill>
                <a:latin typeface="Arial" panose="020B0604020202020204" pitchFamily="34" charset="0"/>
              </a:rPr>
              <a:t>La 2NF </a:t>
            </a:r>
            <a:r>
              <a:rPr lang="fr-FR" dirty="0">
                <a:solidFill>
                  <a:srgbClr val="272626"/>
                </a:solidFill>
                <a:latin typeface="Arial" panose="020B0604020202020204" pitchFamily="34" charset="0"/>
              </a:rPr>
              <a:t>vise à éliminer les dépendances partielles dans une relation. Une dépendance partielle se produit lorsqu’une colonne non clé d’une table dépend uniquement d’une partie de la clé primaire plutôt que de toute la clé. Cela peut entraîner des anomalies lors de l’insertion, de la mise à jour ou de la suppression des données</a:t>
            </a:r>
            <a:endParaRPr lang="fr-FR" dirty="0"/>
          </a:p>
        </p:txBody>
      </p:sp>
    </p:spTree>
    <p:extLst>
      <p:ext uri="{BB962C8B-B14F-4D97-AF65-F5344CB8AC3E}">
        <p14:creationId xmlns:p14="http://schemas.microsoft.com/office/powerpoint/2010/main" val="3994092342"/>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855028" y="1123284"/>
            <a:ext cx="2830286" cy="593411"/>
          </a:xfrm>
          <a:noFill/>
          <a:ln/>
        </p:spPr>
        <p:txBody>
          <a:bodyPr vert="horz" lIns="0" tIns="0" rIns="0" bIns="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800" b="1" dirty="0" err="1" smtClean="0"/>
              <a:t>Exemple</a:t>
            </a:r>
            <a:endParaRPr lang="en-GB" sz="2800" b="1" dirty="0"/>
          </a:p>
        </p:txBody>
      </p:sp>
      <p:sp>
        <p:nvSpPr>
          <p:cNvPr id="24578" name="Rectangle 2"/>
          <p:cNvSpPr>
            <a:spLocks noGrp="1" noChangeArrowheads="1"/>
          </p:cNvSpPr>
          <p:nvPr>
            <p:ph type="body" idx="4294967295"/>
          </p:nvPr>
        </p:nvSpPr>
        <p:spPr>
          <a:xfrm>
            <a:off x="79973" y="1655702"/>
            <a:ext cx="11306628" cy="2342843"/>
          </a:xfrm>
          <a:prstGeom prst="rect">
            <a:avLst/>
          </a:prstGeom>
          <a:ln/>
        </p:spPr>
        <p:txBody>
          <a:bodyPr vert="horz" lIns="0" tIns="0" rIns="0" bIns="0" rtlCol="0">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Ce </a:t>
            </a:r>
            <a:r>
              <a:rPr lang="en-GB" sz="2000" dirty="0" err="1" smtClean="0"/>
              <a:t>schéma</a:t>
            </a:r>
            <a:r>
              <a:rPr lang="en-GB" sz="2000" b="1" dirty="0"/>
              <a:t> </a:t>
            </a:r>
            <a:r>
              <a:rPr lang="en-GB" sz="2000" b="1" dirty="0" smtClean="0"/>
              <a:t> : </a:t>
            </a:r>
            <a:r>
              <a:rPr lang="en-GB" sz="2000" b="1" dirty="0" err="1"/>
              <a:t>Cours_Prerequis</a:t>
            </a:r>
            <a:r>
              <a:rPr lang="en-GB" sz="2000" b="1" dirty="0" smtClean="0"/>
              <a:t> </a:t>
            </a:r>
            <a:r>
              <a:rPr lang="en-GB" sz="2000" dirty="0" smtClean="0"/>
              <a:t> (</a:t>
            </a:r>
            <a:r>
              <a:rPr lang="en-GB" sz="2000" b="1" dirty="0" err="1"/>
              <a:t>No_Cours</a:t>
            </a:r>
            <a:r>
              <a:rPr lang="en-GB" sz="2000" b="1" dirty="0"/>
              <a:t> </a:t>
            </a:r>
            <a:r>
              <a:rPr lang="en-GB" sz="2000" b="1" dirty="0" smtClean="0"/>
              <a:t>,</a:t>
            </a:r>
            <a:r>
              <a:rPr lang="fr-FR" sz="2000" b="1" dirty="0"/>
              <a:t> </a:t>
            </a:r>
            <a:r>
              <a:rPr lang="fr-FR" sz="2000" b="1" dirty="0" smtClean="0"/>
              <a:t>Titre,</a:t>
            </a:r>
            <a:r>
              <a:rPr lang="fr-FR" sz="2000" b="1" dirty="0"/>
              <a:t> </a:t>
            </a:r>
            <a:r>
              <a:rPr lang="fr-FR" sz="2000" b="1" dirty="0" err="1" smtClean="0"/>
              <a:t>No_Prerequis</a:t>
            </a:r>
            <a:r>
              <a:rPr lang="fr-FR" sz="2000" b="1" dirty="0" smtClean="0"/>
              <a:t>, N0_Equivalent</a:t>
            </a:r>
            <a:endParaRPr lang="en-GB" sz="2000" dirty="0" smtClean="0"/>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smtClean="0"/>
              <a:t>n ‘ </a:t>
            </a:r>
            <a:r>
              <a:rPr lang="en-GB" sz="2000" dirty="0" err="1" smtClean="0"/>
              <a:t>est</a:t>
            </a:r>
            <a:r>
              <a:rPr lang="en-GB" sz="2000" dirty="0" smtClean="0"/>
              <a:t> pas </a:t>
            </a:r>
            <a:r>
              <a:rPr lang="en-GB" sz="2000" dirty="0" err="1" smtClean="0"/>
              <a:t>en</a:t>
            </a:r>
            <a:r>
              <a:rPr lang="en-GB" sz="2000" dirty="0" smtClean="0"/>
              <a:t>  </a:t>
            </a:r>
            <a:r>
              <a:rPr lang="en-GB" sz="2000" dirty="0"/>
              <a:t>la </a:t>
            </a:r>
            <a:r>
              <a:rPr lang="en-GB" sz="2000" dirty="0" err="1"/>
              <a:t>deuxième</a:t>
            </a:r>
            <a:r>
              <a:rPr lang="en-GB" sz="2000" dirty="0"/>
              <a:t> </a:t>
            </a:r>
            <a:r>
              <a:rPr lang="en-GB" sz="2000" dirty="0" err="1"/>
              <a:t>forme</a:t>
            </a:r>
            <a:r>
              <a:rPr lang="en-GB" sz="2000" dirty="0"/>
              <a:t> </a:t>
            </a:r>
            <a:r>
              <a:rPr lang="en-GB" sz="2000" dirty="0" err="1"/>
              <a:t>normale</a:t>
            </a:r>
            <a:r>
              <a:rPr lang="en-GB" sz="2000" dirty="0"/>
              <a:t> </a:t>
            </a:r>
            <a:r>
              <a:rPr lang="en-GB" sz="2000" dirty="0" smtClean="0"/>
              <a:t>:  </a:t>
            </a:r>
            <a:r>
              <a:rPr lang="en-GB" sz="2000" b="1" dirty="0" smtClean="0"/>
              <a:t>Non 2NF  car : </a:t>
            </a:r>
            <a:endParaRPr lang="en-GB" sz="2000" b="1" dirty="0"/>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err="1"/>
              <a:t>No_Equivalent</a:t>
            </a:r>
            <a:r>
              <a:rPr lang="en-GB" sz="2000" b="1" dirty="0"/>
              <a:t>  </a:t>
            </a:r>
            <a:r>
              <a:rPr lang="en-GB" sz="2000" dirty="0"/>
              <a:t> </a:t>
            </a:r>
            <a:r>
              <a:rPr lang="en-GB" sz="2000" dirty="0" err="1"/>
              <a:t>dépend</a:t>
            </a:r>
            <a:r>
              <a:rPr lang="en-GB" sz="2000" dirty="0"/>
              <a:t> de  </a:t>
            </a:r>
            <a:r>
              <a:rPr lang="en-GB" sz="2000" b="1" dirty="0" err="1"/>
              <a:t>No_Cours</a:t>
            </a:r>
            <a:r>
              <a:rPr lang="en-GB" sz="2000" b="1" dirty="0"/>
              <a:t> </a:t>
            </a:r>
            <a:r>
              <a:rPr lang="en-GB" sz="2000" dirty="0"/>
              <a:t>et </a:t>
            </a:r>
            <a:r>
              <a:rPr lang="en-GB" sz="2000" b="1" dirty="0" err="1" smtClean="0"/>
              <a:t>No_Pré-requis</a:t>
            </a:r>
            <a:r>
              <a:rPr lang="en-GB" sz="2000" b="1" dirty="0"/>
              <a:t> </a:t>
            </a:r>
            <a:r>
              <a:rPr lang="en-GB" sz="2000" b="1" dirty="0" smtClean="0"/>
              <a:t>: (</a:t>
            </a:r>
            <a:r>
              <a:rPr lang="en-GB" sz="2000" b="1" dirty="0" err="1" smtClean="0"/>
              <a:t>No_Cours</a:t>
            </a:r>
            <a:r>
              <a:rPr lang="en-GB" sz="2000" b="1" dirty="0" smtClean="0"/>
              <a:t> </a:t>
            </a:r>
            <a:r>
              <a:rPr lang="en-GB" sz="2000" dirty="0" smtClean="0"/>
              <a:t>, </a:t>
            </a:r>
            <a:r>
              <a:rPr lang="en-GB" sz="2000" b="1" dirty="0" err="1" smtClean="0"/>
              <a:t>No_Pré-requis</a:t>
            </a:r>
            <a:r>
              <a:rPr lang="en-GB" sz="2000" b="1" dirty="0" smtClean="0"/>
              <a:t>)</a:t>
            </a:r>
            <a:r>
              <a:rPr lang="en-GB" sz="2000" b="1" dirty="0" smtClean="0">
                <a:sym typeface="Wingdings" panose="05000000000000000000" pitchFamily="2" charset="2"/>
              </a:rPr>
              <a:t> </a:t>
            </a:r>
            <a:r>
              <a:rPr lang="en-GB" sz="2000" b="1" dirty="0"/>
              <a:t> </a:t>
            </a:r>
            <a:r>
              <a:rPr lang="en-GB" sz="2000" b="1" dirty="0" err="1"/>
              <a:t>No_Equivalent</a:t>
            </a:r>
            <a:r>
              <a:rPr lang="en-GB" sz="2000" b="1" dirty="0"/>
              <a:t> </a:t>
            </a:r>
            <a:endParaRPr lang="en-GB" sz="2000" dirty="0">
              <a:solidFill>
                <a:srgbClr val="FF0000"/>
              </a:solidFill>
            </a:endParaRPr>
          </a:p>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err="1">
                <a:solidFill>
                  <a:srgbClr val="FF0000"/>
                </a:solidFill>
              </a:rPr>
              <a:t>mais</a:t>
            </a:r>
            <a:r>
              <a:rPr lang="en-GB" sz="2000" b="1" dirty="0">
                <a:solidFill>
                  <a:srgbClr val="FF0000"/>
                </a:solidFill>
              </a:rPr>
              <a:t> </a:t>
            </a:r>
            <a:endParaRPr lang="en-GB" sz="2000" dirty="0"/>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t>Titre</a:t>
            </a:r>
            <a:r>
              <a:rPr lang="en-GB" sz="2000" dirty="0"/>
              <a:t> ne </a:t>
            </a:r>
            <a:r>
              <a:rPr lang="en-GB" sz="2000" dirty="0" err="1"/>
              <a:t>dépend</a:t>
            </a:r>
            <a:r>
              <a:rPr lang="en-GB" sz="2000" dirty="0"/>
              <a:t> que </a:t>
            </a:r>
            <a:r>
              <a:rPr lang="en-GB" sz="2000" b="1" dirty="0" err="1"/>
              <a:t>d'une</a:t>
            </a:r>
            <a:r>
              <a:rPr lang="en-GB" sz="2000" dirty="0"/>
              <a:t> </a:t>
            </a:r>
            <a:r>
              <a:rPr lang="en-GB" sz="2000" b="1" dirty="0" err="1"/>
              <a:t>partie</a:t>
            </a:r>
            <a:r>
              <a:rPr lang="en-GB" sz="2000" b="1" dirty="0"/>
              <a:t> de la </a:t>
            </a:r>
            <a:r>
              <a:rPr lang="en-GB" sz="2000" b="1" dirty="0" err="1"/>
              <a:t>clé</a:t>
            </a:r>
            <a:r>
              <a:rPr lang="en-GB" sz="2000" b="1" dirty="0"/>
              <a:t> </a:t>
            </a:r>
            <a:r>
              <a:rPr lang="en-GB" sz="2000" b="1" dirty="0" err="1" smtClean="0"/>
              <a:t>primaire</a:t>
            </a:r>
            <a:r>
              <a:rPr lang="en-GB" sz="2000" b="1" dirty="0" smtClean="0"/>
              <a:t>   : </a:t>
            </a: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t>	</a:t>
            </a:r>
            <a:r>
              <a:rPr lang="en-GB" sz="2000" b="1" dirty="0" smtClean="0"/>
              <a:t>		  </a:t>
            </a:r>
            <a:r>
              <a:rPr lang="en-GB" sz="2000" b="1" dirty="0" err="1" smtClean="0"/>
              <a:t>No_cours</a:t>
            </a:r>
            <a:r>
              <a:rPr lang="en-GB" sz="2000" b="1" dirty="0" smtClean="0">
                <a:sym typeface="Wingdings" panose="05000000000000000000" pitchFamily="2" charset="2"/>
              </a:rPr>
              <a:t> Titre </a:t>
            </a:r>
            <a:endParaRPr lang="en-GB" sz="2000" b="1" dirty="0"/>
          </a:p>
        </p:txBody>
      </p:sp>
      <p:sp>
        <p:nvSpPr>
          <p:cNvPr id="5" name="Rectangle 1"/>
          <p:cNvSpPr txBox="1">
            <a:spLocks noChangeArrowheads="1"/>
          </p:cNvSpPr>
          <p:nvPr/>
        </p:nvSpPr>
        <p:spPr>
          <a:xfrm>
            <a:off x="191967" y="1120924"/>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smtClean="0">
                <a:solidFill>
                  <a:srgbClr val="800000"/>
                </a:solidFill>
              </a:rPr>
              <a:t>2eme </a:t>
            </a:r>
            <a:r>
              <a:rPr lang="en-GB" sz="3200" b="1" dirty="0" err="1" smtClean="0">
                <a:solidFill>
                  <a:srgbClr val="800000"/>
                </a:solidFill>
              </a:rPr>
              <a:t>forme</a:t>
            </a:r>
            <a:r>
              <a:rPr lang="en-GB" sz="3200" b="1" dirty="0" smtClean="0">
                <a:solidFill>
                  <a:srgbClr val="800000"/>
                </a:solidFill>
              </a:rPr>
              <a:t> </a:t>
            </a:r>
            <a:r>
              <a:rPr lang="en-GB" sz="3200" b="1" dirty="0" err="1" smtClean="0">
                <a:solidFill>
                  <a:srgbClr val="800000"/>
                </a:solidFill>
              </a:rPr>
              <a:t>normale</a:t>
            </a:r>
            <a:r>
              <a:rPr lang="en-GB" sz="3200" b="1" dirty="0" smtClean="0">
                <a:solidFill>
                  <a:srgbClr val="800000"/>
                </a:solidFill>
              </a:rPr>
              <a:t>  2NF</a:t>
            </a:r>
            <a:endParaRPr lang="en-GB" sz="3200" b="1" dirty="0">
              <a:solidFill>
                <a:srgbClr val="C00000"/>
              </a:solidFill>
            </a:endParaRPr>
          </a:p>
        </p:txBody>
      </p:sp>
      <p:sp>
        <p:nvSpPr>
          <p:cNvPr id="6"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graphicFrame>
        <p:nvGraphicFramePr>
          <p:cNvPr id="21" name="Tableau 20"/>
          <p:cNvGraphicFramePr>
            <a:graphicFrameLocks noGrp="1"/>
          </p:cNvGraphicFramePr>
          <p:nvPr>
            <p:extLst>
              <p:ext uri="{D42A27DB-BD31-4B8C-83A1-F6EECF244321}">
                <p14:modId xmlns:p14="http://schemas.microsoft.com/office/powerpoint/2010/main" val="149937402"/>
              </p:ext>
            </p:extLst>
          </p:nvPr>
        </p:nvGraphicFramePr>
        <p:xfrm>
          <a:off x="8427686" y="2858614"/>
          <a:ext cx="3317058" cy="1569720"/>
        </p:xfrm>
        <a:graphic>
          <a:graphicData uri="http://schemas.openxmlformats.org/drawingml/2006/table">
            <a:tbl>
              <a:tblPr firstRow="1" bandRow="1">
                <a:tableStyleId>{2D5ABB26-0587-4C30-8999-92F81FD0307C}</a:tableStyleId>
              </a:tblPr>
              <a:tblGrid>
                <a:gridCol w="1267206"/>
                <a:gridCol w="2049852"/>
              </a:tblGrid>
              <a:tr h="354717">
                <a:tc>
                  <a:txBody>
                    <a:bodyPr/>
                    <a:lstStyle/>
                    <a:p>
                      <a:r>
                        <a:rPr lang="fr-FR" sz="2000" b="1" dirty="0" err="1" smtClean="0"/>
                        <a:t>No_Cours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smtClean="0"/>
                        <a:t>Titre</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960">
                <a:tc>
                  <a:txBody>
                    <a:bodyPr/>
                    <a:lstStyle/>
                    <a:p>
                      <a:r>
                        <a:rPr lang="fr-FR" dirty="0" smtClean="0"/>
                        <a:t>GM 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Energétique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717">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Electronique 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717">
                <a:tc>
                  <a:txBody>
                    <a:bodyPr/>
                    <a:lstStyle/>
                    <a:p>
                      <a:r>
                        <a:rPr lang="fr-FR" dirty="0" smtClean="0"/>
                        <a:t>GEI215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Electronique II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4" name="Flèche droite 23"/>
          <p:cNvSpPr/>
          <p:nvPr/>
        </p:nvSpPr>
        <p:spPr>
          <a:xfrm rot="20735262">
            <a:off x="5042995" y="4530636"/>
            <a:ext cx="2516638" cy="12548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Décomposition en 2FN</a:t>
            </a:r>
            <a:endParaRPr lang="fr-FR" sz="2400" b="1" dirty="0">
              <a:solidFill>
                <a:schemeClr val="tx1"/>
              </a:solidFill>
            </a:endParaRPr>
          </a:p>
        </p:txBody>
      </p:sp>
      <p:sp>
        <p:nvSpPr>
          <p:cNvPr id="3" name="Accolade ouvrante 2"/>
          <p:cNvSpPr/>
          <p:nvPr/>
        </p:nvSpPr>
        <p:spPr>
          <a:xfrm>
            <a:off x="7162800" y="3370833"/>
            <a:ext cx="457200" cy="3345838"/>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a:ln w="76200">
                <a:solidFill>
                  <a:schemeClr val="accent2"/>
                </a:solidFill>
                <a:prstDash val="solid"/>
              </a:ln>
              <a:solidFill>
                <a:schemeClr val="accent2">
                  <a:lumMod val="40000"/>
                  <a:lumOff val="60000"/>
                </a:schemeClr>
              </a:solidFill>
            </a:endParaRPr>
          </a:p>
        </p:txBody>
      </p:sp>
      <p:graphicFrame>
        <p:nvGraphicFramePr>
          <p:cNvPr id="26" name="Tableau 25"/>
          <p:cNvGraphicFramePr>
            <a:graphicFrameLocks noGrp="1"/>
          </p:cNvGraphicFramePr>
          <p:nvPr>
            <p:extLst>
              <p:ext uri="{D42A27DB-BD31-4B8C-83A1-F6EECF244321}">
                <p14:modId xmlns:p14="http://schemas.microsoft.com/office/powerpoint/2010/main" val="3771710838"/>
              </p:ext>
            </p:extLst>
          </p:nvPr>
        </p:nvGraphicFramePr>
        <p:xfrm>
          <a:off x="79973" y="4315131"/>
          <a:ext cx="5423809" cy="2369457"/>
        </p:xfrm>
        <a:graphic>
          <a:graphicData uri="http://schemas.openxmlformats.org/drawingml/2006/table">
            <a:tbl>
              <a:tblPr firstRow="1" bandRow="1">
                <a:tableStyleId>{2D5ABB26-0587-4C30-8999-92F81FD0307C}</a:tableStyleId>
              </a:tblPr>
              <a:tblGrid>
                <a:gridCol w="1267206"/>
                <a:gridCol w="1577785"/>
                <a:gridCol w="1361585"/>
                <a:gridCol w="1217233"/>
              </a:tblGrid>
              <a:tr h="693887">
                <a:tc>
                  <a:txBody>
                    <a:bodyPr/>
                    <a:lstStyle/>
                    <a:p>
                      <a:r>
                        <a:rPr lang="fr-FR" sz="2000" b="1" dirty="0" err="1" smtClean="0"/>
                        <a:t>No_Cours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smtClean="0"/>
                        <a:t>Titre</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err="1" smtClean="0"/>
                        <a:t>No_Prerequis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smtClean="0"/>
                        <a:t>N0_Equivalent</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028">
                <a:tc>
                  <a:txBody>
                    <a:bodyPr/>
                    <a:lstStyle/>
                    <a:p>
                      <a:r>
                        <a:rPr lang="fr-FR" dirty="0" smtClean="0"/>
                        <a:t>GMC230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Energétique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GN400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GN666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028">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Electronique 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GMC205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028">
                <a:tc>
                  <a:txBody>
                    <a:bodyPr/>
                    <a:lstStyle/>
                    <a:p>
                      <a:r>
                        <a:rPr lang="fr-FR" dirty="0" smtClean="0"/>
                        <a:t>GMC230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Energétique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GMC200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GMC300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137">
                <a:tc>
                  <a:txBody>
                    <a:bodyPr/>
                    <a:lstStyle/>
                    <a:p>
                      <a:r>
                        <a:rPr lang="fr-FR" dirty="0" smtClean="0"/>
                        <a:t>GEI215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Electronique II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GEI207</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7" name="Tableau 26"/>
          <p:cNvGraphicFramePr>
            <a:graphicFrameLocks noGrp="1"/>
          </p:cNvGraphicFramePr>
          <p:nvPr>
            <p:extLst>
              <p:ext uri="{D42A27DB-BD31-4B8C-83A1-F6EECF244321}">
                <p14:modId xmlns:p14="http://schemas.microsoft.com/office/powerpoint/2010/main" val="3889097074"/>
              </p:ext>
            </p:extLst>
          </p:nvPr>
        </p:nvGraphicFramePr>
        <p:xfrm>
          <a:off x="7473896" y="4737440"/>
          <a:ext cx="4582341" cy="1979231"/>
        </p:xfrm>
        <a:graphic>
          <a:graphicData uri="http://schemas.openxmlformats.org/drawingml/2006/table">
            <a:tbl>
              <a:tblPr firstRow="1" bandRow="1">
                <a:tableStyleId>{2D5ABB26-0587-4C30-8999-92F81FD0307C}</a:tableStyleId>
              </a:tblPr>
              <a:tblGrid>
                <a:gridCol w="1232066"/>
                <a:gridCol w="1627753"/>
                <a:gridCol w="1722522"/>
              </a:tblGrid>
              <a:tr h="337074">
                <a:tc>
                  <a:txBody>
                    <a:bodyPr/>
                    <a:lstStyle/>
                    <a:p>
                      <a:r>
                        <a:rPr lang="fr-FR" sz="2000" b="1" dirty="0" err="1" smtClean="0"/>
                        <a:t>No_Cours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err="1" smtClean="0"/>
                        <a:t>No_Prerequis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smtClean="0"/>
                        <a:t>N0_Equivalent</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GMC230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GN400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GN666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GMC205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GMC230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GMC200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GMC300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711">
                <a:tc>
                  <a:txBody>
                    <a:bodyPr/>
                    <a:lstStyle/>
                    <a:p>
                      <a:r>
                        <a:rPr lang="fr-FR" dirty="0" smtClean="0"/>
                        <a:t>GEI215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GEI207</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1634747" y="3972172"/>
            <a:ext cx="2655855" cy="369332"/>
          </a:xfrm>
          <a:prstGeom prst="rect">
            <a:avLst/>
          </a:prstGeom>
        </p:spPr>
        <p:txBody>
          <a:bodyPr wrap="none">
            <a:spAutoFit/>
          </a:bodyPr>
          <a:lstStyle/>
          <a:p>
            <a:r>
              <a:rPr lang="en-GB" b="1" dirty="0" smtClean="0"/>
              <a:t>Relation: </a:t>
            </a:r>
            <a:r>
              <a:rPr lang="en-GB" b="1" dirty="0" err="1" smtClean="0"/>
              <a:t>Cours_Prerequis</a:t>
            </a:r>
            <a:endParaRPr lang="fr-FR" dirty="0"/>
          </a:p>
        </p:txBody>
      </p:sp>
    </p:spTree>
    <p:extLst>
      <p:ext uri="{BB962C8B-B14F-4D97-AF65-F5344CB8AC3E}">
        <p14:creationId xmlns:p14="http://schemas.microsoft.com/office/powerpoint/2010/main" val="4128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304800" y="2146001"/>
            <a:ext cx="11396133" cy="1587296"/>
          </a:xfrm>
          <a:prstGeom prst="rect">
            <a:avLst/>
          </a:prstGeom>
          <a:ln/>
        </p:spPr>
        <p:txBody>
          <a:bodyPr vert="horz" lIns="0" tIns="0" rIns="0" bIns="0" rtlCol="0">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smtClean="0"/>
              <a:t>Le  </a:t>
            </a:r>
            <a:r>
              <a:rPr lang="en-GB" sz="2000" dirty="0" err="1"/>
              <a:t>schéma</a:t>
            </a:r>
            <a:r>
              <a:rPr lang="en-GB" sz="2000" dirty="0"/>
              <a:t> </a:t>
            </a:r>
            <a:r>
              <a:rPr lang="en-GB" sz="2000" dirty="0" smtClean="0"/>
              <a:t>   </a:t>
            </a:r>
            <a:r>
              <a:rPr lang="en-GB" sz="2000" dirty="0" err="1" smtClean="0"/>
              <a:t>relationnel</a:t>
            </a:r>
            <a:r>
              <a:rPr lang="en-GB" sz="2000" dirty="0" smtClean="0"/>
              <a:t>  </a:t>
            </a:r>
            <a:r>
              <a:rPr lang="en-GB" sz="2000" dirty="0" err="1" smtClean="0"/>
              <a:t>Obtenu</a:t>
            </a:r>
            <a:r>
              <a:rPr lang="en-GB" sz="2000" dirty="0" smtClean="0"/>
              <a:t> </a:t>
            </a: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err="1" smtClean="0"/>
              <a:t>Cours</a:t>
            </a:r>
            <a:r>
              <a:rPr lang="en-GB" sz="2000" dirty="0" smtClean="0"/>
              <a:t> ( </a:t>
            </a:r>
            <a:r>
              <a:rPr lang="en-GB" sz="2000" b="1" u="sng" dirty="0" err="1" smtClean="0"/>
              <a:t>No_cours</a:t>
            </a:r>
            <a:r>
              <a:rPr lang="en-GB" sz="2000" dirty="0" smtClean="0"/>
              <a:t>, Titre) , </a:t>
            </a: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err="1"/>
              <a:t>Prerequis</a:t>
            </a:r>
            <a:r>
              <a:rPr lang="en-GB" sz="2000" dirty="0" smtClean="0"/>
              <a:t> ( </a:t>
            </a:r>
            <a:r>
              <a:rPr lang="en-GB" sz="2000" b="1" u="sng" dirty="0" err="1" smtClean="0"/>
              <a:t>No_cours</a:t>
            </a:r>
            <a:r>
              <a:rPr lang="en-GB" sz="2000" dirty="0" smtClean="0"/>
              <a:t>, </a:t>
            </a:r>
            <a:r>
              <a:rPr lang="en-GB" sz="2000" b="1" u="sng" dirty="0" err="1" smtClean="0"/>
              <a:t>No_prerequis</a:t>
            </a:r>
            <a:r>
              <a:rPr lang="en-GB" sz="2000" b="1" u="sng" dirty="0" smtClean="0"/>
              <a:t>, </a:t>
            </a:r>
            <a:r>
              <a:rPr lang="en-GB" sz="2000" b="1" u="sng" dirty="0" err="1" smtClean="0"/>
              <a:t>No_Equivalent</a:t>
            </a:r>
            <a:r>
              <a:rPr lang="en-GB" sz="2000" dirty="0" smtClean="0"/>
              <a:t>)  </a:t>
            </a:r>
            <a:r>
              <a:rPr lang="en-GB" sz="2000" b="1" dirty="0" err="1" smtClean="0">
                <a:solidFill>
                  <a:srgbClr val="C00000"/>
                </a:solidFill>
              </a:rPr>
              <a:t>satisfait</a:t>
            </a:r>
            <a:r>
              <a:rPr lang="en-GB" sz="2000" dirty="0" smtClean="0">
                <a:solidFill>
                  <a:srgbClr val="C00000"/>
                </a:solidFill>
              </a:rPr>
              <a:t> </a:t>
            </a:r>
            <a:r>
              <a:rPr lang="en-GB" sz="2000" dirty="0"/>
              <a:t>la </a:t>
            </a:r>
            <a:r>
              <a:rPr lang="en-GB" sz="2000" dirty="0" err="1"/>
              <a:t>deuxième</a:t>
            </a:r>
            <a:r>
              <a:rPr lang="en-GB" sz="2000" dirty="0"/>
              <a:t> </a:t>
            </a:r>
            <a:r>
              <a:rPr lang="en-GB" sz="2000" dirty="0" err="1"/>
              <a:t>forme</a:t>
            </a:r>
            <a:r>
              <a:rPr lang="en-GB" sz="2000" dirty="0"/>
              <a:t> </a:t>
            </a:r>
            <a:r>
              <a:rPr lang="en-GB" sz="2000" dirty="0" err="1" smtClean="0"/>
              <a:t>normale</a:t>
            </a:r>
            <a:r>
              <a:rPr lang="en-GB" sz="2000" dirty="0" smtClean="0"/>
              <a:t>  </a:t>
            </a:r>
            <a:r>
              <a:rPr lang="en-GB" sz="2000" b="1" dirty="0" smtClean="0">
                <a:solidFill>
                  <a:srgbClr val="C00000"/>
                </a:solidFill>
              </a:rPr>
              <a:t>2NF</a:t>
            </a:r>
            <a:r>
              <a:rPr lang="en-GB" sz="2000" dirty="0" smtClean="0"/>
              <a:t> </a:t>
            </a:r>
            <a:r>
              <a:rPr lang="en-GB" sz="2000" dirty="0"/>
              <a:t>:</a:t>
            </a:r>
          </a:p>
        </p:txBody>
      </p:sp>
      <p:graphicFrame>
        <p:nvGraphicFramePr>
          <p:cNvPr id="7" name="Tableau 6"/>
          <p:cNvGraphicFramePr>
            <a:graphicFrameLocks noGrp="1"/>
          </p:cNvGraphicFramePr>
          <p:nvPr>
            <p:extLst>
              <p:ext uri="{D42A27DB-BD31-4B8C-83A1-F6EECF244321}">
                <p14:modId xmlns:p14="http://schemas.microsoft.com/office/powerpoint/2010/main" val="2120567944"/>
              </p:ext>
            </p:extLst>
          </p:nvPr>
        </p:nvGraphicFramePr>
        <p:xfrm>
          <a:off x="304800" y="4456079"/>
          <a:ext cx="3317058" cy="1569720"/>
        </p:xfrm>
        <a:graphic>
          <a:graphicData uri="http://schemas.openxmlformats.org/drawingml/2006/table">
            <a:tbl>
              <a:tblPr firstRow="1" bandRow="1">
                <a:tableStyleId>{2D5ABB26-0587-4C30-8999-92F81FD0307C}</a:tableStyleId>
              </a:tblPr>
              <a:tblGrid>
                <a:gridCol w="1267206"/>
                <a:gridCol w="2049852"/>
              </a:tblGrid>
              <a:tr h="354717">
                <a:tc>
                  <a:txBody>
                    <a:bodyPr/>
                    <a:lstStyle/>
                    <a:p>
                      <a:r>
                        <a:rPr lang="fr-FR" sz="2000" b="1" dirty="0" err="1" smtClean="0"/>
                        <a:t>No_Cours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smtClean="0"/>
                        <a:t>Titre</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960">
                <a:tc>
                  <a:txBody>
                    <a:bodyPr/>
                    <a:lstStyle/>
                    <a:p>
                      <a:r>
                        <a:rPr lang="fr-FR" dirty="0" smtClean="0"/>
                        <a:t>GM 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Energétique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717">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Electronique 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717">
                <a:tc>
                  <a:txBody>
                    <a:bodyPr/>
                    <a:lstStyle/>
                    <a:p>
                      <a:r>
                        <a:rPr lang="fr-FR" dirty="0" smtClean="0"/>
                        <a:t>GEI215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Electronique II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4266994824"/>
              </p:ext>
            </p:extLst>
          </p:nvPr>
        </p:nvGraphicFramePr>
        <p:xfrm>
          <a:off x="5486400" y="4237014"/>
          <a:ext cx="4582341" cy="1979231"/>
        </p:xfrm>
        <a:graphic>
          <a:graphicData uri="http://schemas.openxmlformats.org/drawingml/2006/table">
            <a:tbl>
              <a:tblPr firstRow="1" bandRow="1">
                <a:tableStyleId>{2D5ABB26-0587-4C30-8999-92F81FD0307C}</a:tableStyleId>
              </a:tblPr>
              <a:tblGrid>
                <a:gridCol w="1232066"/>
                <a:gridCol w="1627753"/>
                <a:gridCol w="1722522"/>
              </a:tblGrid>
              <a:tr h="337074">
                <a:tc>
                  <a:txBody>
                    <a:bodyPr/>
                    <a:lstStyle/>
                    <a:p>
                      <a:r>
                        <a:rPr lang="fr-FR" sz="2000" b="1" dirty="0" err="1" smtClean="0"/>
                        <a:t>No_Cours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err="1" smtClean="0"/>
                        <a:t>No_Prerequis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smtClean="0"/>
                        <a:t>N0_Equivalent</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GMC230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GN400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GN666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GMC205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GMC230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GMC200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GMC300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711">
                <a:tc>
                  <a:txBody>
                    <a:bodyPr/>
                    <a:lstStyle/>
                    <a:p>
                      <a:r>
                        <a:rPr lang="fr-FR" dirty="0" smtClean="0"/>
                        <a:t>GEI215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GEI207</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ectangle 1"/>
          <p:cNvSpPr/>
          <p:nvPr/>
        </p:nvSpPr>
        <p:spPr>
          <a:xfrm>
            <a:off x="304800" y="3874213"/>
            <a:ext cx="776559" cy="369332"/>
          </a:xfrm>
          <a:prstGeom prst="rect">
            <a:avLst/>
          </a:prstGeom>
        </p:spPr>
        <p:txBody>
          <a:bodyPr wrap="none">
            <a:spAutoFit/>
          </a:bodyPr>
          <a:lstStyle/>
          <a:p>
            <a:r>
              <a:rPr lang="en-GB" b="1" dirty="0" err="1"/>
              <a:t>Cours</a:t>
            </a:r>
            <a:r>
              <a:rPr lang="en-GB" dirty="0"/>
              <a:t> </a:t>
            </a:r>
            <a:endParaRPr lang="fr-FR" dirty="0"/>
          </a:p>
        </p:txBody>
      </p:sp>
      <p:sp>
        <p:nvSpPr>
          <p:cNvPr id="3" name="Rectangle 2"/>
          <p:cNvSpPr/>
          <p:nvPr/>
        </p:nvSpPr>
        <p:spPr>
          <a:xfrm>
            <a:off x="5567863" y="3778092"/>
            <a:ext cx="1091646" cy="369332"/>
          </a:xfrm>
          <a:prstGeom prst="rect">
            <a:avLst/>
          </a:prstGeom>
        </p:spPr>
        <p:txBody>
          <a:bodyPr wrap="none">
            <a:spAutoFit/>
          </a:bodyPr>
          <a:lstStyle/>
          <a:p>
            <a:r>
              <a:rPr lang="en-GB" b="1" dirty="0" err="1"/>
              <a:t>Prerequis</a:t>
            </a:r>
            <a:endParaRPr lang="fr-FR" dirty="0"/>
          </a:p>
        </p:txBody>
      </p:sp>
      <p:sp>
        <p:nvSpPr>
          <p:cNvPr id="11" name="Rectangle 1"/>
          <p:cNvSpPr>
            <a:spLocks noGrp="1" noChangeArrowheads="1"/>
          </p:cNvSpPr>
          <p:nvPr>
            <p:ph type="title"/>
          </p:nvPr>
        </p:nvSpPr>
        <p:spPr>
          <a:xfrm>
            <a:off x="5317856" y="1462614"/>
            <a:ext cx="2830286" cy="593411"/>
          </a:xfrm>
          <a:noFill/>
          <a:ln/>
        </p:spPr>
        <p:txBody>
          <a:bodyPr vert="horz" lIns="0" tIns="0" rIns="0" bIns="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800" b="1" dirty="0" err="1" smtClean="0"/>
              <a:t>Exemple</a:t>
            </a:r>
            <a:r>
              <a:rPr lang="en-GB" sz="2800" b="1" dirty="0" smtClean="0"/>
              <a:t> (suite) </a:t>
            </a:r>
            <a:endParaRPr lang="en-GB" sz="2800" b="1" dirty="0"/>
          </a:p>
        </p:txBody>
      </p:sp>
      <p:sp>
        <p:nvSpPr>
          <p:cNvPr id="12" name="Rectangle 1"/>
          <p:cNvSpPr txBox="1">
            <a:spLocks noChangeArrowheads="1"/>
          </p:cNvSpPr>
          <p:nvPr/>
        </p:nvSpPr>
        <p:spPr>
          <a:xfrm>
            <a:off x="191967" y="1120924"/>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smtClean="0">
                <a:solidFill>
                  <a:srgbClr val="800000"/>
                </a:solidFill>
              </a:rPr>
              <a:t>2eme </a:t>
            </a:r>
            <a:r>
              <a:rPr lang="en-GB" sz="3200" b="1" dirty="0" err="1" smtClean="0">
                <a:solidFill>
                  <a:srgbClr val="800000"/>
                </a:solidFill>
              </a:rPr>
              <a:t>forme</a:t>
            </a:r>
            <a:r>
              <a:rPr lang="en-GB" sz="3200" b="1" dirty="0" smtClean="0">
                <a:solidFill>
                  <a:srgbClr val="800000"/>
                </a:solidFill>
              </a:rPr>
              <a:t> </a:t>
            </a:r>
            <a:r>
              <a:rPr lang="en-GB" sz="3200" b="1" dirty="0" err="1" smtClean="0">
                <a:solidFill>
                  <a:srgbClr val="800000"/>
                </a:solidFill>
              </a:rPr>
              <a:t>normale</a:t>
            </a:r>
            <a:r>
              <a:rPr lang="en-GB" sz="3200" b="1" dirty="0" smtClean="0">
                <a:solidFill>
                  <a:srgbClr val="800000"/>
                </a:solidFill>
              </a:rPr>
              <a:t>  2NF</a:t>
            </a:r>
            <a:endParaRPr lang="en-GB" sz="3200" b="1" dirty="0">
              <a:solidFill>
                <a:srgbClr val="C00000"/>
              </a:solidFill>
            </a:endParaRPr>
          </a:p>
        </p:txBody>
      </p:sp>
      <p:sp>
        <p:nvSpPr>
          <p:cNvPr id="13"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6" name="Rectangle 25"/>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7" name="ZoneTexte 26"/>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Tree>
    <p:extLst>
      <p:ext uri="{BB962C8B-B14F-4D97-AF65-F5344CB8AC3E}">
        <p14:creationId xmlns:p14="http://schemas.microsoft.com/office/powerpoint/2010/main" val="4076195484"/>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471049" y="2908129"/>
            <a:ext cx="11209867" cy="3331805"/>
          </a:xfrm>
          <a:prstGeom prst="rect">
            <a:avLst/>
          </a:prstGeom>
          <a:ln/>
        </p:spPr>
        <p:txBody>
          <a:bodyPr vert="horz" lIns="0" tIns="0" rIns="0" bIns="0" rtlCol="0">
            <a:normAutofit/>
          </a:bodyPr>
          <a:lstStyle/>
          <a:p>
            <a:pPr>
              <a:lnSpc>
                <a:spcPct val="150000"/>
              </a:lnSpc>
              <a:tabLst>
                <a:tab pos="892813" algn="l"/>
                <a:tab pos="1722265" algn="l"/>
                <a:tab pos="2551718" algn="l"/>
                <a:tab pos="3381170" algn="l"/>
                <a:tab pos="4210622" algn="l"/>
                <a:tab pos="5040074" algn="l"/>
                <a:tab pos="5869527" algn="l"/>
                <a:tab pos="6698979" algn="l"/>
                <a:tab pos="7223147" algn="l"/>
              </a:tabLst>
            </a:pPr>
            <a:r>
              <a:rPr lang="en-GB" sz="2000" dirty="0" err="1"/>
              <a:t>Une</a:t>
            </a:r>
            <a:r>
              <a:rPr lang="en-GB" sz="2000" dirty="0"/>
              <a:t> relation </a:t>
            </a:r>
            <a:r>
              <a:rPr lang="en-GB" sz="2000" dirty="0" err="1"/>
              <a:t>est</a:t>
            </a:r>
            <a:r>
              <a:rPr lang="en-GB" sz="2000" dirty="0"/>
              <a:t> en </a:t>
            </a:r>
            <a:r>
              <a:rPr lang="en-GB" sz="2000" b="1" dirty="0" err="1"/>
              <a:t>troisième</a:t>
            </a:r>
            <a:r>
              <a:rPr lang="en-GB" sz="2000" b="1" dirty="0"/>
              <a:t> </a:t>
            </a:r>
            <a:r>
              <a:rPr lang="en-GB" sz="2000" b="1" dirty="0" err="1"/>
              <a:t>forme</a:t>
            </a:r>
            <a:r>
              <a:rPr lang="en-GB" sz="2000" b="1" dirty="0"/>
              <a:t> </a:t>
            </a:r>
            <a:r>
              <a:rPr lang="en-GB" sz="2000" b="1" dirty="0" err="1"/>
              <a:t>normale</a:t>
            </a:r>
            <a:r>
              <a:rPr lang="en-GB" sz="2000" b="1" dirty="0"/>
              <a:t> </a:t>
            </a:r>
            <a:r>
              <a:rPr lang="en-GB" sz="2000" dirty="0" err="1"/>
              <a:t>si</a:t>
            </a:r>
            <a:r>
              <a:rPr lang="en-GB" sz="2000" dirty="0"/>
              <a:t> et </a:t>
            </a:r>
            <a:r>
              <a:rPr lang="en-GB" sz="2000" dirty="0" err="1"/>
              <a:t>seulement</a:t>
            </a:r>
            <a:r>
              <a:rPr lang="en-GB" sz="2000" dirty="0"/>
              <a:t> </a:t>
            </a:r>
            <a:r>
              <a:rPr lang="en-GB" sz="2000" dirty="0" err="1"/>
              <a:t>si</a:t>
            </a:r>
            <a:r>
              <a:rPr lang="en-GB" sz="2000" dirty="0"/>
              <a:t> :</a:t>
            </a:r>
          </a:p>
          <a:p>
            <a:pPr lvl="1">
              <a:lnSpc>
                <a:spcPct val="150000"/>
              </a:lnSpc>
              <a:tabLst>
                <a:tab pos="892813" algn="l"/>
                <a:tab pos="1722265" algn="l"/>
                <a:tab pos="2551718" algn="l"/>
                <a:tab pos="3381170" algn="l"/>
                <a:tab pos="4210622" algn="l"/>
                <a:tab pos="5040074" algn="l"/>
                <a:tab pos="5869527" algn="l"/>
                <a:tab pos="6698979" algn="l"/>
                <a:tab pos="7223147" algn="l"/>
              </a:tabLst>
            </a:pPr>
            <a:r>
              <a:rPr lang="en-GB" sz="2000" dirty="0"/>
              <a:t>- </a:t>
            </a:r>
            <a:r>
              <a:rPr lang="en-GB" sz="2000" dirty="0" err="1"/>
              <a:t>elle</a:t>
            </a:r>
            <a:r>
              <a:rPr lang="en-GB" sz="2000" dirty="0"/>
              <a:t> </a:t>
            </a:r>
            <a:r>
              <a:rPr lang="en-GB" sz="2000" dirty="0" err="1"/>
              <a:t>est</a:t>
            </a:r>
            <a:r>
              <a:rPr lang="en-GB" sz="2000" dirty="0"/>
              <a:t> en </a:t>
            </a:r>
            <a:r>
              <a:rPr lang="en-GB" sz="2000" dirty="0">
                <a:solidFill>
                  <a:srgbClr val="FF0000"/>
                </a:solidFill>
              </a:rPr>
              <a:t>2FN</a:t>
            </a:r>
            <a:r>
              <a:rPr lang="en-GB" sz="2000" dirty="0"/>
              <a:t>;</a:t>
            </a:r>
          </a:p>
          <a:p>
            <a:pPr lvl="1">
              <a:lnSpc>
                <a:spcPct val="150000"/>
              </a:lnSpc>
              <a:buFontTx/>
              <a:buChar char="-"/>
              <a:tabLst>
                <a:tab pos="892813" algn="l"/>
                <a:tab pos="1722265" algn="l"/>
                <a:tab pos="2551718" algn="l"/>
                <a:tab pos="3381170" algn="l"/>
                <a:tab pos="4210622" algn="l"/>
                <a:tab pos="5040074" algn="l"/>
                <a:tab pos="5869527" algn="l"/>
                <a:tab pos="6698979" algn="l"/>
                <a:tab pos="7223147" algn="l"/>
              </a:tabLst>
            </a:pPr>
            <a:r>
              <a:rPr lang="en-GB" sz="2000" dirty="0"/>
              <a:t>et </a:t>
            </a:r>
            <a:r>
              <a:rPr lang="en-GB" sz="2000" dirty="0" err="1">
                <a:solidFill>
                  <a:srgbClr val="FF0000"/>
                </a:solidFill>
              </a:rPr>
              <a:t>chaque</a:t>
            </a:r>
            <a:r>
              <a:rPr lang="en-GB" sz="2000" dirty="0">
                <a:solidFill>
                  <a:srgbClr val="FF0000"/>
                </a:solidFill>
              </a:rPr>
              <a:t> </a:t>
            </a:r>
            <a:r>
              <a:rPr lang="en-GB" sz="2000" dirty="0" err="1">
                <a:solidFill>
                  <a:srgbClr val="FF0000"/>
                </a:solidFill>
              </a:rPr>
              <a:t>attribut</a:t>
            </a:r>
            <a:r>
              <a:rPr lang="en-GB" sz="2000" dirty="0">
                <a:solidFill>
                  <a:srgbClr val="FF0000"/>
                </a:solidFill>
              </a:rPr>
              <a:t> non-</a:t>
            </a:r>
            <a:r>
              <a:rPr lang="en-GB" sz="2000" dirty="0" err="1">
                <a:solidFill>
                  <a:srgbClr val="FF0000"/>
                </a:solidFill>
              </a:rPr>
              <a:t>clé</a:t>
            </a:r>
            <a:r>
              <a:rPr lang="en-GB" sz="2000" dirty="0">
                <a:solidFill>
                  <a:srgbClr val="FF0000"/>
                </a:solidFill>
              </a:rPr>
              <a:t> </a:t>
            </a:r>
            <a:r>
              <a:rPr lang="en-GB" sz="2000" dirty="0" err="1">
                <a:solidFill>
                  <a:srgbClr val="FF0000"/>
                </a:solidFill>
              </a:rPr>
              <a:t>primaire</a:t>
            </a:r>
            <a:r>
              <a:rPr lang="en-GB" sz="2000" dirty="0">
                <a:solidFill>
                  <a:srgbClr val="FF0000"/>
                </a:solidFill>
              </a:rPr>
              <a:t> </a:t>
            </a:r>
            <a:r>
              <a:rPr lang="en-GB" sz="2000" dirty="0" err="1">
                <a:solidFill>
                  <a:srgbClr val="FF0000"/>
                </a:solidFill>
              </a:rPr>
              <a:t>dépend</a:t>
            </a:r>
            <a:r>
              <a:rPr lang="en-GB" sz="2000" dirty="0">
                <a:solidFill>
                  <a:srgbClr val="FF0000"/>
                </a:solidFill>
              </a:rPr>
              <a:t> </a:t>
            </a:r>
            <a:r>
              <a:rPr lang="en-GB" sz="2000" dirty="0" err="1">
                <a:solidFill>
                  <a:srgbClr val="FF0000"/>
                </a:solidFill>
              </a:rPr>
              <a:t>directement</a:t>
            </a:r>
            <a:r>
              <a:rPr lang="en-GB" sz="2000" dirty="0">
                <a:solidFill>
                  <a:srgbClr val="FF0000"/>
                </a:solidFill>
              </a:rPr>
              <a:t> de la </a:t>
            </a:r>
            <a:r>
              <a:rPr lang="en-GB" sz="2000" dirty="0" err="1">
                <a:solidFill>
                  <a:srgbClr val="FF0000"/>
                </a:solidFill>
              </a:rPr>
              <a:t>clé</a:t>
            </a:r>
            <a:r>
              <a:rPr lang="en-GB" sz="2000" dirty="0">
                <a:solidFill>
                  <a:srgbClr val="FF0000"/>
                </a:solidFill>
              </a:rPr>
              <a:t> </a:t>
            </a:r>
            <a:r>
              <a:rPr lang="en-GB" sz="2000" dirty="0" err="1">
                <a:solidFill>
                  <a:srgbClr val="FF0000"/>
                </a:solidFill>
              </a:rPr>
              <a:t>primaire</a:t>
            </a:r>
            <a:r>
              <a:rPr lang="en-GB" sz="2000" dirty="0"/>
              <a:t>.</a:t>
            </a:r>
          </a:p>
          <a:p>
            <a:pPr lvl="1">
              <a:lnSpc>
                <a:spcPct val="150000"/>
              </a:lnSpc>
              <a:buFontTx/>
              <a:buChar char="-"/>
              <a:tabLst>
                <a:tab pos="892813" algn="l"/>
                <a:tab pos="1722265" algn="l"/>
                <a:tab pos="2551718" algn="l"/>
                <a:tab pos="3381170" algn="l"/>
                <a:tab pos="4210622" algn="l"/>
                <a:tab pos="5040074" algn="l"/>
                <a:tab pos="5869527" algn="l"/>
                <a:tab pos="6698979" algn="l"/>
                <a:tab pos="7223147" algn="l"/>
              </a:tabLst>
            </a:pPr>
            <a:r>
              <a:rPr lang="en-GB" sz="2000" dirty="0"/>
              <a:t>La </a:t>
            </a:r>
            <a:r>
              <a:rPr lang="en-GB" sz="2000" b="1" dirty="0">
                <a:solidFill>
                  <a:srgbClr val="C00000"/>
                </a:solidFill>
              </a:rPr>
              <a:t>3FN</a:t>
            </a:r>
            <a:r>
              <a:rPr lang="en-GB" sz="2000" dirty="0">
                <a:solidFill>
                  <a:srgbClr val="C00000"/>
                </a:solidFill>
              </a:rPr>
              <a:t> </a:t>
            </a:r>
            <a:r>
              <a:rPr lang="en-GB" sz="2000" dirty="0" err="1"/>
              <a:t>est</a:t>
            </a:r>
            <a:r>
              <a:rPr lang="en-GB" sz="2000" dirty="0"/>
              <a:t> </a:t>
            </a:r>
            <a:r>
              <a:rPr lang="en-GB" sz="2000" dirty="0" err="1"/>
              <a:t>adéquate</a:t>
            </a:r>
            <a:r>
              <a:rPr lang="en-GB" sz="2000" dirty="0"/>
              <a:t> pour la </a:t>
            </a:r>
            <a:r>
              <a:rPr lang="en-GB" sz="2000" dirty="0" err="1"/>
              <a:t>majorité</a:t>
            </a:r>
            <a:r>
              <a:rPr lang="en-GB" sz="2000" dirty="0"/>
              <a:t> des designs de BD </a:t>
            </a:r>
            <a:r>
              <a:rPr lang="en-GB" sz="2000" dirty="0" err="1"/>
              <a:t>mais</a:t>
            </a:r>
            <a:r>
              <a:rPr lang="en-GB" sz="2000" dirty="0"/>
              <a:t> </a:t>
            </a:r>
            <a:r>
              <a:rPr lang="en-GB" sz="2000" dirty="0" err="1"/>
              <a:t>elle</a:t>
            </a:r>
            <a:r>
              <a:rPr lang="en-GB" sz="2000" dirty="0"/>
              <a:t> </a:t>
            </a:r>
            <a:r>
              <a:rPr lang="en-GB" sz="2000" dirty="0" err="1"/>
              <a:t>n'élimine</a:t>
            </a:r>
            <a:r>
              <a:rPr lang="en-GB" sz="2000" dirty="0"/>
              <a:t> pas </a:t>
            </a:r>
            <a:r>
              <a:rPr lang="en-GB" sz="2000" dirty="0" err="1"/>
              <a:t>toutes</a:t>
            </a:r>
            <a:r>
              <a:rPr lang="en-GB" sz="2000" dirty="0"/>
              <a:t> les </a:t>
            </a:r>
            <a:r>
              <a:rPr lang="en-GB" sz="2000" dirty="0" err="1"/>
              <a:t>redondances</a:t>
            </a:r>
            <a:r>
              <a:rPr lang="en-GB" sz="2000" dirty="0"/>
              <a:t> et </a:t>
            </a:r>
            <a:r>
              <a:rPr lang="en-GB" sz="2000" dirty="0" err="1"/>
              <a:t>incohérences</a:t>
            </a:r>
            <a:r>
              <a:rPr lang="en-GB" sz="2000" dirty="0"/>
              <a:t>.</a:t>
            </a:r>
          </a:p>
        </p:txBody>
      </p:sp>
      <p:sp>
        <p:nvSpPr>
          <p:cNvPr id="6" name="Rectangle 1"/>
          <p:cNvSpPr txBox="1">
            <a:spLocks noChangeArrowheads="1"/>
          </p:cNvSpPr>
          <p:nvPr/>
        </p:nvSpPr>
        <p:spPr>
          <a:xfrm>
            <a:off x="191967" y="1137857"/>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smtClean="0">
                <a:solidFill>
                  <a:srgbClr val="800000"/>
                </a:solidFill>
              </a:rPr>
              <a:t>La 3eme </a:t>
            </a:r>
            <a:r>
              <a:rPr lang="en-GB" sz="3200" b="1" dirty="0" err="1" smtClean="0">
                <a:solidFill>
                  <a:srgbClr val="800000"/>
                </a:solidFill>
              </a:rPr>
              <a:t>forme</a:t>
            </a:r>
            <a:r>
              <a:rPr lang="en-GB" sz="3200" b="1" dirty="0" smtClean="0">
                <a:solidFill>
                  <a:srgbClr val="800000"/>
                </a:solidFill>
              </a:rPr>
              <a:t> </a:t>
            </a:r>
            <a:r>
              <a:rPr lang="en-GB" sz="3200" b="1" dirty="0" err="1" smtClean="0">
                <a:solidFill>
                  <a:srgbClr val="800000"/>
                </a:solidFill>
              </a:rPr>
              <a:t>normale</a:t>
            </a:r>
            <a:r>
              <a:rPr lang="en-GB" sz="3200" b="1" dirty="0" smtClean="0">
                <a:solidFill>
                  <a:srgbClr val="800000"/>
                </a:solidFill>
              </a:rPr>
              <a:t>  3NF</a:t>
            </a:r>
            <a:endParaRPr lang="en-GB" sz="3200" b="1" dirty="0">
              <a:solidFill>
                <a:srgbClr val="C00000"/>
              </a:solidFill>
            </a:endParaRPr>
          </a:p>
        </p:txBody>
      </p:sp>
      <p:sp>
        <p:nvSpPr>
          <p:cNvPr id="7"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Rectangle 1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1" name="ZoneTexte 20"/>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Tree>
    <p:extLst>
      <p:ext uri="{BB962C8B-B14F-4D97-AF65-F5344CB8AC3E}">
        <p14:creationId xmlns:p14="http://schemas.microsoft.com/office/powerpoint/2010/main" val="4160227959"/>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214583" y="2415488"/>
            <a:ext cx="11768932" cy="1260852"/>
          </a:xfrm>
          <a:prstGeom prst="rect">
            <a:avLst/>
          </a:prstGeom>
          <a:ln/>
        </p:spPr>
        <p:txBody>
          <a:bodyPr vert="horz" lIns="0" tIns="0" rIns="0" bIns="0" rtlCol="0">
            <a:normAutofit/>
          </a:bodyPr>
          <a:lstStyle/>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Ce </a:t>
            </a:r>
            <a:r>
              <a:rPr lang="en-GB" sz="2000" dirty="0" err="1"/>
              <a:t>schéma</a:t>
            </a:r>
            <a:r>
              <a:rPr lang="en-GB" sz="2000" dirty="0"/>
              <a:t> </a:t>
            </a:r>
            <a:r>
              <a:rPr lang="en-GB" sz="2000" b="1" dirty="0" err="1"/>
              <a:t>Cours</a:t>
            </a:r>
            <a:r>
              <a:rPr lang="en-GB" sz="2000" dirty="0"/>
              <a:t> ( </a:t>
            </a:r>
            <a:r>
              <a:rPr lang="en-GB" sz="2000" b="1" u="sng" dirty="0" err="1"/>
              <a:t>No_cours</a:t>
            </a:r>
            <a:r>
              <a:rPr lang="en-GB" sz="2000" dirty="0"/>
              <a:t>, Titre)  </a:t>
            </a:r>
            <a:r>
              <a:rPr lang="en-GB" sz="2000" dirty="0" smtClean="0"/>
              <a:t> ------  </a:t>
            </a:r>
            <a:r>
              <a:rPr lang="en-GB" sz="2000" b="1" dirty="0" err="1" smtClean="0"/>
              <a:t>Prerequis</a:t>
            </a:r>
            <a:r>
              <a:rPr lang="en-GB" sz="2000" dirty="0" smtClean="0"/>
              <a:t> </a:t>
            </a:r>
            <a:r>
              <a:rPr lang="en-GB" sz="2000" dirty="0"/>
              <a:t>( </a:t>
            </a:r>
            <a:r>
              <a:rPr lang="en-GB" sz="2000" b="1" u="sng" dirty="0" err="1"/>
              <a:t>No_cours</a:t>
            </a:r>
            <a:r>
              <a:rPr lang="en-GB" sz="2000" dirty="0"/>
              <a:t>, </a:t>
            </a:r>
            <a:r>
              <a:rPr lang="en-GB" sz="2000" b="1" u="sng" dirty="0" err="1"/>
              <a:t>No_prerequis</a:t>
            </a:r>
            <a:r>
              <a:rPr lang="en-GB" sz="2000" b="1" u="sng" dirty="0"/>
              <a:t>, </a:t>
            </a:r>
            <a:r>
              <a:rPr lang="en-GB" sz="2000" b="1" u="sng" dirty="0" err="1" smtClean="0"/>
              <a:t>No_Equivalent</a:t>
            </a:r>
            <a:r>
              <a:rPr lang="en-GB" sz="2000" b="1" u="sng" dirty="0" smtClean="0"/>
              <a:t>, </a:t>
            </a:r>
            <a:r>
              <a:rPr lang="en-GB" sz="2000" b="1" u="sng" dirty="0" err="1" smtClean="0"/>
              <a:t>titre_equivalent</a:t>
            </a:r>
            <a:r>
              <a:rPr lang="en-GB" sz="2000" dirty="0" smtClean="0"/>
              <a:t>)</a:t>
            </a:r>
            <a:endParaRPr lang="en-GB" sz="2000" dirty="0"/>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smtClean="0">
                <a:solidFill>
                  <a:srgbClr val="C00000"/>
                </a:solidFill>
              </a:rPr>
              <a:t>ne </a:t>
            </a:r>
            <a:r>
              <a:rPr lang="en-GB" sz="2000" b="1" dirty="0" err="1">
                <a:solidFill>
                  <a:srgbClr val="C00000"/>
                </a:solidFill>
              </a:rPr>
              <a:t>satisfait</a:t>
            </a:r>
            <a:r>
              <a:rPr lang="en-GB" sz="2000" b="1" dirty="0">
                <a:solidFill>
                  <a:srgbClr val="C00000"/>
                </a:solidFill>
              </a:rPr>
              <a:t> pas la 3FN </a:t>
            </a:r>
            <a:r>
              <a:rPr lang="en-GB" sz="2000" dirty="0" smtClean="0"/>
              <a:t>:</a:t>
            </a: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smtClean="0"/>
              <a:t>Car : Il </a:t>
            </a:r>
            <a:r>
              <a:rPr lang="en-GB" sz="2000" dirty="0" err="1"/>
              <a:t>existe</a:t>
            </a:r>
            <a:r>
              <a:rPr lang="en-GB" sz="2000" dirty="0"/>
              <a:t> </a:t>
            </a:r>
            <a:r>
              <a:rPr lang="en-GB" sz="2000" dirty="0" err="1"/>
              <a:t>une</a:t>
            </a:r>
            <a:r>
              <a:rPr lang="en-GB" sz="2000" dirty="0"/>
              <a:t> </a:t>
            </a:r>
            <a:r>
              <a:rPr lang="en-GB" sz="2000" dirty="0" err="1"/>
              <a:t>dépendance</a:t>
            </a:r>
            <a:r>
              <a:rPr lang="en-GB" sz="2000" dirty="0"/>
              <a:t> entre </a:t>
            </a:r>
            <a:r>
              <a:rPr lang="en-GB" sz="2000" b="1" dirty="0" err="1"/>
              <a:t>Titre_Equivalent</a:t>
            </a:r>
            <a:r>
              <a:rPr lang="en-GB" sz="2000" dirty="0"/>
              <a:t> et </a:t>
            </a:r>
            <a:r>
              <a:rPr lang="en-GB" sz="2000" b="1" dirty="0" err="1"/>
              <a:t>No_Equivalent</a:t>
            </a:r>
            <a:endParaRPr lang="en-GB" sz="2000" b="1" dirty="0"/>
          </a:p>
        </p:txBody>
      </p:sp>
      <p:sp>
        <p:nvSpPr>
          <p:cNvPr id="7" name="Rectangle 1"/>
          <p:cNvSpPr txBox="1">
            <a:spLocks noChangeArrowheads="1"/>
          </p:cNvSpPr>
          <p:nvPr/>
        </p:nvSpPr>
        <p:spPr>
          <a:xfrm>
            <a:off x="191967" y="1120924"/>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smtClean="0">
                <a:solidFill>
                  <a:srgbClr val="800000"/>
                </a:solidFill>
              </a:rPr>
              <a:t>La 3eme </a:t>
            </a:r>
            <a:r>
              <a:rPr lang="en-GB" sz="3200" b="1" dirty="0" err="1" smtClean="0">
                <a:solidFill>
                  <a:srgbClr val="800000"/>
                </a:solidFill>
              </a:rPr>
              <a:t>forme</a:t>
            </a:r>
            <a:r>
              <a:rPr lang="en-GB" sz="3200" b="1" dirty="0" smtClean="0">
                <a:solidFill>
                  <a:srgbClr val="800000"/>
                </a:solidFill>
              </a:rPr>
              <a:t> </a:t>
            </a:r>
            <a:r>
              <a:rPr lang="en-GB" sz="3200" b="1" dirty="0" err="1" smtClean="0">
                <a:solidFill>
                  <a:srgbClr val="800000"/>
                </a:solidFill>
              </a:rPr>
              <a:t>normale</a:t>
            </a:r>
            <a:r>
              <a:rPr lang="en-GB" sz="3200" b="1" dirty="0" smtClean="0">
                <a:solidFill>
                  <a:srgbClr val="800000"/>
                </a:solidFill>
              </a:rPr>
              <a:t>  3NF</a:t>
            </a:r>
            <a:endParaRPr lang="en-GB" sz="3200" b="1" dirty="0">
              <a:solidFill>
                <a:srgbClr val="C00000"/>
              </a:solidFill>
            </a:endParaRPr>
          </a:p>
        </p:txBody>
      </p:sp>
      <p:sp>
        <p:nvSpPr>
          <p:cNvPr id="8"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Rectangle 2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2" name="ZoneTexte 21"/>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23" name="Rectangle 1"/>
          <p:cNvSpPr>
            <a:spLocks noGrp="1" noChangeArrowheads="1"/>
          </p:cNvSpPr>
          <p:nvPr>
            <p:ph type="title"/>
          </p:nvPr>
        </p:nvSpPr>
        <p:spPr>
          <a:xfrm>
            <a:off x="5317856" y="1462614"/>
            <a:ext cx="2830286" cy="593411"/>
          </a:xfrm>
          <a:noFill/>
          <a:ln/>
        </p:spPr>
        <p:txBody>
          <a:bodyPr vert="horz" lIns="0" tIns="0" rIns="0" bIns="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800" b="1" dirty="0" err="1" smtClean="0"/>
              <a:t>Exemple</a:t>
            </a:r>
            <a:endParaRPr lang="en-GB" sz="2800" b="1" dirty="0"/>
          </a:p>
        </p:txBody>
      </p:sp>
      <p:graphicFrame>
        <p:nvGraphicFramePr>
          <p:cNvPr id="24" name="Tableau 23"/>
          <p:cNvGraphicFramePr>
            <a:graphicFrameLocks noGrp="1"/>
          </p:cNvGraphicFramePr>
          <p:nvPr>
            <p:extLst>
              <p:ext uri="{D42A27DB-BD31-4B8C-83A1-F6EECF244321}">
                <p14:modId xmlns:p14="http://schemas.microsoft.com/office/powerpoint/2010/main" val="1588415801"/>
              </p:ext>
            </p:extLst>
          </p:nvPr>
        </p:nvGraphicFramePr>
        <p:xfrm>
          <a:off x="304800" y="4456079"/>
          <a:ext cx="3317058" cy="1569720"/>
        </p:xfrm>
        <a:graphic>
          <a:graphicData uri="http://schemas.openxmlformats.org/drawingml/2006/table">
            <a:tbl>
              <a:tblPr firstRow="1" bandRow="1">
                <a:tableStyleId>{2D5ABB26-0587-4C30-8999-92F81FD0307C}</a:tableStyleId>
              </a:tblPr>
              <a:tblGrid>
                <a:gridCol w="1267206"/>
                <a:gridCol w="2049852"/>
              </a:tblGrid>
              <a:tr h="354717">
                <a:tc>
                  <a:txBody>
                    <a:bodyPr/>
                    <a:lstStyle/>
                    <a:p>
                      <a:r>
                        <a:rPr lang="fr-FR" sz="2000" b="1" dirty="0" err="1" smtClean="0"/>
                        <a:t>No_Cours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smtClean="0"/>
                        <a:t>Titre</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960">
                <a:tc>
                  <a:txBody>
                    <a:bodyPr/>
                    <a:lstStyle/>
                    <a:p>
                      <a:r>
                        <a:rPr lang="fr-FR" dirty="0" smtClean="0"/>
                        <a:t>GM 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Energétique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717">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Electronique 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717">
                <a:tc>
                  <a:txBody>
                    <a:bodyPr/>
                    <a:lstStyle/>
                    <a:p>
                      <a:r>
                        <a:rPr lang="fr-FR" dirty="0" smtClean="0"/>
                        <a:t>GEI215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Electronique II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5" name="Tableau 24"/>
          <p:cNvGraphicFramePr>
            <a:graphicFrameLocks noGrp="1"/>
          </p:cNvGraphicFramePr>
          <p:nvPr>
            <p:extLst>
              <p:ext uri="{D42A27DB-BD31-4B8C-83A1-F6EECF244321}">
                <p14:modId xmlns:p14="http://schemas.microsoft.com/office/powerpoint/2010/main" val="1069392854"/>
              </p:ext>
            </p:extLst>
          </p:nvPr>
        </p:nvGraphicFramePr>
        <p:xfrm>
          <a:off x="4623127" y="4251323"/>
          <a:ext cx="7043940" cy="1979231"/>
        </p:xfrm>
        <a:graphic>
          <a:graphicData uri="http://schemas.openxmlformats.org/drawingml/2006/table">
            <a:tbl>
              <a:tblPr firstRow="1" bandRow="1">
                <a:tableStyleId>{2D5ABB26-0587-4C30-8999-92F81FD0307C}</a:tableStyleId>
              </a:tblPr>
              <a:tblGrid>
                <a:gridCol w="1336193"/>
                <a:gridCol w="1765321"/>
                <a:gridCol w="1868099"/>
                <a:gridCol w="2074327"/>
              </a:tblGrid>
              <a:tr h="337074">
                <a:tc>
                  <a:txBody>
                    <a:bodyPr/>
                    <a:lstStyle/>
                    <a:p>
                      <a:r>
                        <a:rPr lang="fr-FR" sz="2000" b="1" dirty="0" err="1" smtClean="0"/>
                        <a:t>No_Cours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err="1" smtClean="0"/>
                        <a:t>No_Prerequis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smtClean="0"/>
                        <a:t>N0_Equivalent</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err="1" smtClean="0"/>
                        <a:t>Titre_Equivalent</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GMC230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GN400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GN666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Materiaux</a:t>
                      </a:r>
                      <a:endParaRPr lang="fr-F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GMC205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GMC230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GMC200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GMC300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Mecanique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711">
                <a:tc>
                  <a:txBody>
                    <a:bodyPr/>
                    <a:lstStyle/>
                    <a:p>
                      <a:r>
                        <a:rPr lang="fr-FR" dirty="0" smtClean="0"/>
                        <a:t>GEI215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GEI207</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Electronique</a:t>
                      </a:r>
                      <a:r>
                        <a:rPr lang="fr-FR" baseline="0" dirty="0" smtClean="0"/>
                        <a:t> Virtuel</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6" name="Rectangle 25"/>
          <p:cNvSpPr/>
          <p:nvPr/>
        </p:nvSpPr>
        <p:spPr>
          <a:xfrm>
            <a:off x="304800" y="3874213"/>
            <a:ext cx="776559" cy="369332"/>
          </a:xfrm>
          <a:prstGeom prst="rect">
            <a:avLst/>
          </a:prstGeom>
        </p:spPr>
        <p:txBody>
          <a:bodyPr wrap="none">
            <a:spAutoFit/>
          </a:bodyPr>
          <a:lstStyle/>
          <a:p>
            <a:r>
              <a:rPr lang="en-GB" b="1" dirty="0" err="1"/>
              <a:t>Cours</a:t>
            </a:r>
            <a:r>
              <a:rPr lang="en-GB" dirty="0"/>
              <a:t> </a:t>
            </a:r>
            <a:endParaRPr lang="fr-FR" dirty="0"/>
          </a:p>
        </p:txBody>
      </p:sp>
      <p:sp>
        <p:nvSpPr>
          <p:cNvPr id="27" name="Rectangle 26"/>
          <p:cNvSpPr/>
          <p:nvPr/>
        </p:nvSpPr>
        <p:spPr>
          <a:xfrm>
            <a:off x="5331144" y="3745068"/>
            <a:ext cx="1091646" cy="369332"/>
          </a:xfrm>
          <a:prstGeom prst="rect">
            <a:avLst/>
          </a:prstGeom>
        </p:spPr>
        <p:txBody>
          <a:bodyPr wrap="none">
            <a:spAutoFit/>
          </a:bodyPr>
          <a:lstStyle/>
          <a:p>
            <a:r>
              <a:rPr lang="en-GB" b="1" dirty="0" err="1"/>
              <a:t>Prerequis</a:t>
            </a:r>
            <a:endParaRPr lang="fr-FR" dirty="0"/>
          </a:p>
        </p:txBody>
      </p:sp>
    </p:spTree>
    <p:extLst>
      <p:ext uri="{BB962C8B-B14F-4D97-AF65-F5344CB8AC3E}">
        <p14:creationId xmlns:p14="http://schemas.microsoft.com/office/powerpoint/2010/main" val="278972881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79" y="1973511"/>
            <a:ext cx="8967519" cy="400110"/>
          </a:xfrm>
          <a:prstGeom prst="rect">
            <a:avLst/>
          </a:prstGeom>
        </p:spPr>
        <p:txBody>
          <a:bodyPr wrap="none">
            <a:sp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smtClean="0"/>
              <a:t>Le </a:t>
            </a:r>
            <a:r>
              <a:rPr lang="en-GB" sz="2000" b="1" dirty="0" err="1" smtClean="0"/>
              <a:t>shéma</a:t>
            </a:r>
            <a:r>
              <a:rPr lang="en-GB" sz="2000" b="1" dirty="0" smtClean="0"/>
              <a:t> precedent sera </a:t>
            </a:r>
            <a:r>
              <a:rPr lang="en-GB" sz="2000" b="1" dirty="0" err="1" smtClean="0"/>
              <a:t>décomposé</a:t>
            </a:r>
            <a:r>
              <a:rPr lang="en-GB" sz="2000" b="1" dirty="0" smtClean="0"/>
              <a:t> </a:t>
            </a:r>
            <a:r>
              <a:rPr lang="en-GB" sz="2000" b="1" dirty="0" err="1" smtClean="0"/>
              <a:t>comme</a:t>
            </a:r>
            <a:r>
              <a:rPr lang="en-GB" sz="2000" b="1" dirty="0" smtClean="0"/>
              <a:t> suit  pour </a:t>
            </a:r>
            <a:r>
              <a:rPr lang="en-GB" sz="2000" b="1" dirty="0" err="1" smtClean="0"/>
              <a:t>obtenir</a:t>
            </a:r>
            <a:r>
              <a:rPr lang="en-GB" sz="2000" b="1" dirty="0" smtClean="0"/>
              <a:t> un </a:t>
            </a:r>
            <a:r>
              <a:rPr lang="en-GB" sz="2000" b="1" dirty="0" err="1" smtClean="0"/>
              <a:t>schéma</a:t>
            </a:r>
            <a:r>
              <a:rPr lang="en-GB" sz="2000" b="1" dirty="0" smtClean="0"/>
              <a:t> </a:t>
            </a:r>
            <a:r>
              <a:rPr lang="en-GB" sz="2000" b="1" dirty="0" err="1" smtClean="0"/>
              <a:t>en</a:t>
            </a:r>
            <a:r>
              <a:rPr lang="en-GB" sz="2000" b="1" dirty="0" smtClean="0"/>
              <a:t> 3FN </a:t>
            </a:r>
            <a:r>
              <a:rPr lang="en-GB" sz="2000" b="1" dirty="0"/>
              <a:t>:</a:t>
            </a:r>
          </a:p>
        </p:txBody>
      </p:sp>
      <p:graphicFrame>
        <p:nvGraphicFramePr>
          <p:cNvPr id="8" name="Tableau 7"/>
          <p:cNvGraphicFramePr>
            <a:graphicFrameLocks noGrp="1"/>
          </p:cNvGraphicFramePr>
          <p:nvPr>
            <p:extLst>
              <p:ext uri="{D42A27DB-BD31-4B8C-83A1-F6EECF244321}">
                <p14:modId xmlns:p14="http://schemas.microsoft.com/office/powerpoint/2010/main" val="4145887870"/>
              </p:ext>
            </p:extLst>
          </p:nvPr>
        </p:nvGraphicFramePr>
        <p:xfrm>
          <a:off x="7384749" y="3356277"/>
          <a:ext cx="3317058" cy="1569720"/>
        </p:xfrm>
        <a:graphic>
          <a:graphicData uri="http://schemas.openxmlformats.org/drawingml/2006/table">
            <a:tbl>
              <a:tblPr firstRow="1" bandRow="1">
                <a:tableStyleId>{2D5ABB26-0587-4C30-8999-92F81FD0307C}</a:tableStyleId>
              </a:tblPr>
              <a:tblGrid>
                <a:gridCol w="1267206"/>
                <a:gridCol w="2049852"/>
              </a:tblGrid>
              <a:tr h="354717">
                <a:tc>
                  <a:txBody>
                    <a:bodyPr/>
                    <a:lstStyle/>
                    <a:p>
                      <a:r>
                        <a:rPr lang="fr-FR" sz="2000" b="1" dirty="0" err="1" smtClean="0"/>
                        <a:t>No_Cours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smtClean="0"/>
                        <a:t>Titre</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960">
                <a:tc>
                  <a:txBody>
                    <a:bodyPr/>
                    <a:lstStyle/>
                    <a:p>
                      <a:r>
                        <a:rPr lang="fr-FR" dirty="0" smtClean="0"/>
                        <a:t>GM 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Energétique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717">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Electronique 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717">
                <a:tc>
                  <a:txBody>
                    <a:bodyPr/>
                    <a:lstStyle/>
                    <a:p>
                      <a:r>
                        <a:rPr lang="fr-FR" dirty="0" smtClean="0"/>
                        <a:t>GEI215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Electronique II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618262247"/>
              </p:ext>
            </p:extLst>
          </p:nvPr>
        </p:nvGraphicFramePr>
        <p:xfrm>
          <a:off x="7255079" y="5108876"/>
          <a:ext cx="3942426" cy="1613471"/>
        </p:xfrm>
        <a:graphic>
          <a:graphicData uri="http://schemas.openxmlformats.org/drawingml/2006/table">
            <a:tbl>
              <a:tblPr firstRow="1" bandRow="1">
                <a:tableStyleId>{2D5ABB26-0587-4C30-8999-92F81FD0307C}</a:tableStyleId>
              </a:tblPr>
              <a:tblGrid>
                <a:gridCol w="1868099"/>
                <a:gridCol w="2074327"/>
              </a:tblGrid>
              <a:tr h="337074">
                <a:tc>
                  <a:txBody>
                    <a:bodyPr/>
                    <a:lstStyle/>
                    <a:p>
                      <a:r>
                        <a:rPr lang="fr-FR" sz="2000" b="1" dirty="0" smtClean="0"/>
                        <a:t>N0_Equivalent</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err="1" smtClean="0"/>
                        <a:t>Titre_Equivalent</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GN666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Materiaux</a:t>
                      </a:r>
                      <a:endParaRPr lang="fr-F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GMC300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Mecanique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711">
                <a:tc>
                  <a:txBody>
                    <a:bodyPr/>
                    <a:lstStyle/>
                    <a:p>
                      <a:r>
                        <a:rPr lang="fr-FR" dirty="0" smtClean="0"/>
                        <a:t>GEI207</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Electronique</a:t>
                      </a:r>
                      <a:r>
                        <a:rPr lang="fr-FR" baseline="0" dirty="0" smtClean="0"/>
                        <a:t> Virtuel</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9"/>
          <p:cNvSpPr/>
          <p:nvPr/>
        </p:nvSpPr>
        <p:spPr>
          <a:xfrm>
            <a:off x="6421787" y="3356277"/>
            <a:ext cx="776559" cy="369332"/>
          </a:xfrm>
          <a:prstGeom prst="rect">
            <a:avLst/>
          </a:prstGeom>
        </p:spPr>
        <p:txBody>
          <a:bodyPr wrap="none">
            <a:spAutoFit/>
          </a:bodyPr>
          <a:lstStyle/>
          <a:p>
            <a:r>
              <a:rPr lang="en-GB" b="1" dirty="0" err="1"/>
              <a:t>Cours</a:t>
            </a:r>
            <a:r>
              <a:rPr lang="en-GB" dirty="0"/>
              <a:t> </a:t>
            </a:r>
            <a:endParaRPr lang="fr-FR" dirty="0"/>
          </a:p>
        </p:txBody>
      </p:sp>
      <p:sp>
        <p:nvSpPr>
          <p:cNvPr id="11" name="Rectangle 10"/>
          <p:cNvSpPr/>
          <p:nvPr/>
        </p:nvSpPr>
        <p:spPr>
          <a:xfrm>
            <a:off x="658260" y="4295457"/>
            <a:ext cx="1091646" cy="369332"/>
          </a:xfrm>
          <a:prstGeom prst="rect">
            <a:avLst/>
          </a:prstGeom>
        </p:spPr>
        <p:txBody>
          <a:bodyPr wrap="none">
            <a:spAutoFit/>
          </a:bodyPr>
          <a:lstStyle/>
          <a:p>
            <a:r>
              <a:rPr lang="en-GB" b="1" dirty="0" err="1"/>
              <a:t>Prerequis</a:t>
            </a:r>
            <a:endParaRPr lang="fr-FR" dirty="0"/>
          </a:p>
        </p:txBody>
      </p:sp>
      <p:graphicFrame>
        <p:nvGraphicFramePr>
          <p:cNvPr id="12" name="Tableau 11"/>
          <p:cNvGraphicFramePr>
            <a:graphicFrameLocks noGrp="1"/>
          </p:cNvGraphicFramePr>
          <p:nvPr>
            <p:extLst>
              <p:ext uri="{D42A27DB-BD31-4B8C-83A1-F6EECF244321}">
                <p14:modId xmlns:p14="http://schemas.microsoft.com/office/powerpoint/2010/main" val="4120593439"/>
              </p:ext>
            </p:extLst>
          </p:nvPr>
        </p:nvGraphicFramePr>
        <p:xfrm>
          <a:off x="302660" y="4681446"/>
          <a:ext cx="4969613" cy="1979231"/>
        </p:xfrm>
        <a:graphic>
          <a:graphicData uri="http://schemas.openxmlformats.org/drawingml/2006/table">
            <a:tbl>
              <a:tblPr firstRow="1" bandRow="1">
                <a:tableStyleId>{2D5ABB26-0587-4C30-8999-92F81FD0307C}</a:tableStyleId>
              </a:tblPr>
              <a:tblGrid>
                <a:gridCol w="1336193"/>
                <a:gridCol w="1765321"/>
                <a:gridCol w="1868099"/>
              </a:tblGrid>
              <a:tr h="337074">
                <a:tc>
                  <a:txBody>
                    <a:bodyPr/>
                    <a:lstStyle/>
                    <a:p>
                      <a:r>
                        <a:rPr lang="fr-FR" sz="2000" b="1" dirty="0" err="1" smtClean="0"/>
                        <a:t>No_Cours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err="1" smtClean="0"/>
                        <a:t>No_Prerequis</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dirty="0" smtClean="0"/>
                        <a:t>N0_Equivalent</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GMC230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GN400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GN666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GMC205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145">
                <a:tc>
                  <a:txBody>
                    <a:bodyPr/>
                    <a:lstStyle/>
                    <a:p>
                      <a:r>
                        <a:rPr lang="fr-FR" dirty="0" smtClean="0"/>
                        <a:t>GMC230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GMC200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GMC300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711">
                <a:tc>
                  <a:txBody>
                    <a:bodyPr/>
                    <a:lstStyle/>
                    <a:p>
                      <a:r>
                        <a:rPr lang="fr-FR" dirty="0" smtClean="0"/>
                        <a:t>GEI215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GEI210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GEI207</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12"/>
          <p:cNvSpPr/>
          <p:nvPr/>
        </p:nvSpPr>
        <p:spPr>
          <a:xfrm>
            <a:off x="5921133" y="5244529"/>
            <a:ext cx="1188852" cy="369332"/>
          </a:xfrm>
          <a:prstGeom prst="rect">
            <a:avLst/>
          </a:prstGeom>
        </p:spPr>
        <p:txBody>
          <a:bodyPr wrap="none">
            <a:spAutoFit/>
          </a:bodyPr>
          <a:lstStyle/>
          <a:p>
            <a:r>
              <a:rPr lang="en-GB" b="1" dirty="0" smtClean="0"/>
              <a:t>Equivalent</a:t>
            </a:r>
            <a:endParaRPr lang="fr-FR" dirty="0"/>
          </a:p>
        </p:txBody>
      </p:sp>
      <p:sp>
        <p:nvSpPr>
          <p:cNvPr id="15" name="Rectangle 2"/>
          <p:cNvSpPr txBox="1">
            <a:spLocks noChangeArrowheads="1"/>
          </p:cNvSpPr>
          <p:nvPr/>
        </p:nvSpPr>
        <p:spPr>
          <a:xfrm>
            <a:off x="214583" y="2670207"/>
            <a:ext cx="6006488" cy="1260852"/>
          </a:xfrm>
          <a:prstGeom prst="rect">
            <a:avLst/>
          </a:prstGeom>
          <a:ln/>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err="1" smtClean="0"/>
              <a:t>Cours</a:t>
            </a:r>
            <a:r>
              <a:rPr lang="en-GB" sz="2000" dirty="0" smtClean="0"/>
              <a:t> ( </a:t>
            </a:r>
            <a:r>
              <a:rPr lang="en-GB" sz="2000" b="1" u="sng" dirty="0" err="1" smtClean="0"/>
              <a:t>No_cours</a:t>
            </a:r>
            <a:r>
              <a:rPr lang="en-GB" sz="2000" dirty="0" smtClean="0"/>
              <a:t>, Titre)   </a:t>
            </a:r>
          </a:p>
          <a:p>
            <a:pPr marL="0" indent="0">
              <a:buFont typeface="Arial" panose="020B0604020202020204" pitchFamily="34" charse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err="1" smtClean="0"/>
              <a:t>Prerequis</a:t>
            </a:r>
            <a:r>
              <a:rPr lang="en-GB" sz="2000" dirty="0" smtClean="0"/>
              <a:t> ( </a:t>
            </a:r>
            <a:r>
              <a:rPr lang="en-GB" sz="2000" b="1" u="sng" dirty="0" err="1" smtClean="0"/>
              <a:t>No_cours</a:t>
            </a:r>
            <a:r>
              <a:rPr lang="en-GB" sz="2000" dirty="0" smtClean="0"/>
              <a:t>, </a:t>
            </a:r>
            <a:r>
              <a:rPr lang="en-GB" sz="2000" b="1" u="sng" dirty="0" err="1" smtClean="0"/>
              <a:t>No_prerequis</a:t>
            </a:r>
            <a:r>
              <a:rPr lang="en-GB" sz="2000" b="1" u="sng" dirty="0" smtClean="0"/>
              <a:t>, </a:t>
            </a:r>
            <a:r>
              <a:rPr lang="en-GB" sz="2000" b="1" u="sng" dirty="0" err="1" smtClean="0"/>
              <a:t>No_Equivalent</a:t>
            </a:r>
            <a:r>
              <a:rPr lang="en-GB" sz="2000" b="1" u="sng" dirty="0" smtClean="0"/>
              <a:t>)</a:t>
            </a: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u="sng" dirty="0" smtClean="0"/>
              <a:t> </a:t>
            </a:r>
            <a:r>
              <a:rPr lang="en-GB" sz="2000" b="1" dirty="0"/>
              <a:t>Equivalent </a:t>
            </a:r>
            <a:r>
              <a:rPr lang="en-GB" sz="2000" b="1" dirty="0" smtClean="0"/>
              <a:t>(</a:t>
            </a:r>
            <a:r>
              <a:rPr lang="en-GB" sz="2000" b="1" u="sng" dirty="0" err="1"/>
              <a:t>No_Equivalent</a:t>
            </a:r>
            <a:r>
              <a:rPr lang="en-GB" sz="2000" b="1" u="sng" dirty="0"/>
              <a:t> </a:t>
            </a:r>
            <a:r>
              <a:rPr lang="en-GB" sz="2000" b="1" u="sng" dirty="0" smtClean="0"/>
              <a:t>, </a:t>
            </a:r>
            <a:r>
              <a:rPr lang="en-GB" sz="2000" dirty="0" err="1" smtClean="0"/>
              <a:t>titre_equivalent</a:t>
            </a:r>
            <a:r>
              <a:rPr lang="en-GB" sz="2000" dirty="0" smtClean="0"/>
              <a:t>)</a:t>
            </a:r>
          </a:p>
        </p:txBody>
      </p:sp>
      <p:sp>
        <p:nvSpPr>
          <p:cNvPr id="16" name="Rectangle 1"/>
          <p:cNvSpPr txBox="1">
            <a:spLocks noChangeArrowheads="1"/>
          </p:cNvSpPr>
          <p:nvPr/>
        </p:nvSpPr>
        <p:spPr>
          <a:xfrm>
            <a:off x="191967" y="1120924"/>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smtClean="0">
                <a:solidFill>
                  <a:srgbClr val="800000"/>
                </a:solidFill>
              </a:rPr>
              <a:t>La 3eme </a:t>
            </a:r>
            <a:r>
              <a:rPr lang="en-GB" sz="3200" b="1" dirty="0" err="1" smtClean="0">
                <a:solidFill>
                  <a:srgbClr val="800000"/>
                </a:solidFill>
              </a:rPr>
              <a:t>forme</a:t>
            </a:r>
            <a:r>
              <a:rPr lang="en-GB" sz="3200" b="1" dirty="0" smtClean="0">
                <a:solidFill>
                  <a:srgbClr val="800000"/>
                </a:solidFill>
              </a:rPr>
              <a:t> </a:t>
            </a:r>
            <a:r>
              <a:rPr lang="en-GB" sz="3200" b="1" dirty="0" err="1" smtClean="0">
                <a:solidFill>
                  <a:srgbClr val="800000"/>
                </a:solidFill>
              </a:rPr>
              <a:t>normale</a:t>
            </a:r>
            <a:r>
              <a:rPr lang="en-GB" sz="3200" b="1" dirty="0" smtClean="0">
                <a:solidFill>
                  <a:srgbClr val="800000"/>
                </a:solidFill>
              </a:rPr>
              <a:t>  3NF</a:t>
            </a:r>
            <a:endParaRPr lang="en-GB" sz="3200" b="1" dirty="0">
              <a:solidFill>
                <a:srgbClr val="C00000"/>
              </a:solidFill>
            </a:endParaRPr>
          </a:p>
        </p:txBody>
      </p:sp>
      <p:sp>
        <p:nvSpPr>
          <p:cNvPr id="17"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1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0" name="Rectangle 2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31" name="ZoneTexte 30"/>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32" name="Rectangle 1"/>
          <p:cNvSpPr>
            <a:spLocks noGrp="1" noChangeArrowheads="1"/>
          </p:cNvSpPr>
          <p:nvPr>
            <p:ph type="title"/>
          </p:nvPr>
        </p:nvSpPr>
        <p:spPr>
          <a:xfrm>
            <a:off x="5317856" y="1462614"/>
            <a:ext cx="2830286" cy="593411"/>
          </a:xfrm>
          <a:noFill/>
          <a:ln/>
        </p:spPr>
        <p:txBody>
          <a:bodyPr vert="horz" lIns="0" tIns="0" rIns="0" bIns="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800" b="1" dirty="0" err="1" smtClean="0"/>
              <a:t>Exemple</a:t>
            </a:r>
            <a:r>
              <a:rPr lang="en-GB" sz="2800" b="1" dirty="0" smtClean="0"/>
              <a:t> (suite)</a:t>
            </a:r>
            <a:endParaRPr lang="en-GB" sz="2800" b="1" dirty="0"/>
          </a:p>
        </p:txBody>
      </p:sp>
    </p:spTree>
    <p:extLst>
      <p:ext uri="{BB962C8B-B14F-4D97-AF65-F5344CB8AC3E}">
        <p14:creationId xmlns:p14="http://schemas.microsoft.com/office/powerpoint/2010/main" val="3868410311"/>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3" name="Rectangle 3"/>
          <p:cNvSpPr>
            <a:spLocks noGrp="1" noChangeArrowheads="1"/>
          </p:cNvSpPr>
          <p:nvPr>
            <p:ph type="body" idx="4294967295"/>
          </p:nvPr>
        </p:nvSpPr>
        <p:spPr>
          <a:xfrm>
            <a:off x="52637" y="2195569"/>
            <a:ext cx="11648660" cy="1934374"/>
          </a:xfrm>
          <a:prstGeom prst="rect">
            <a:avLst/>
          </a:prstGeom>
        </p:spPr>
        <p:txBody>
          <a:bodyPr>
            <a:noAutofit/>
          </a:bodyPr>
          <a:lstStyle/>
          <a:p>
            <a:pPr algn="just">
              <a:lnSpc>
                <a:spcPct val="160000"/>
              </a:lnSpc>
              <a:buFont typeface="Wingdings" panose="05000000000000000000" pitchFamily="2" charset="2"/>
              <a:buChar char="Ø"/>
            </a:pPr>
            <a:r>
              <a:rPr lang="fr-FR" sz="2000" dirty="0" smtClean="0"/>
              <a:t>Une </a:t>
            </a:r>
            <a:r>
              <a:rPr lang="fr-FR" sz="2000" dirty="0"/>
              <a:t>relation est en </a:t>
            </a:r>
            <a:r>
              <a:rPr lang="fr-FR" sz="2000" b="1" dirty="0"/>
              <a:t>1 FN</a:t>
            </a:r>
            <a:r>
              <a:rPr lang="fr-FR" sz="2000" dirty="0"/>
              <a:t> si un même attribut n’est pas représenté plusieurs fois et si un attribut n’est pas décomposable en d’autres attributs. </a:t>
            </a:r>
          </a:p>
          <a:p>
            <a:pPr algn="just">
              <a:lnSpc>
                <a:spcPct val="160000"/>
              </a:lnSpc>
              <a:buFont typeface="Wingdings" panose="05000000000000000000" pitchFamily="2" charset="2"/>
              <a:buChar char="Ø"/>
            </a:pPr>
            <a:r>
              <a:rPr lang="fr-FR" sz="2000" dirty="0"/>
              <a:t>Une relation est en </a:t>
            </a:r>
            <a:r>
              <a:rPr lang="fr-FR" sz="2000" b="1" dirty="0"/>
              <a:t>2 FN</a:t>
            </a:r>
            <a:r>
              <a:rPr lang="fr-FR" sz="2000" dirty="0"/>
              <a:t> si elle est en 1 FN et si toutes les DF issues de la clé sont élémentaires (aucun sous-ensemble de la clé ne suffit pour être source de la DF</a:t>
            </a:r>
            <a:r>
              <a:rPr lang="fr-FR" sz="2000" dirty="0" smtClean="0"/>
              <a:t>).</a:t>
            </a:r>
            <a:endParaRPr lang="fr-FR" sz="2000" dirty="0"/>
          </a:p>
          <a:p>
            <a:pPr algn="just">
              <a:lnSpc>
                <a:spcPct val="160000"/>
              </a:lnSpc>
              <a:buFont typeface="Wingdings" panose="05000000000000000000" pitchFamily="2" charset="2"/>
              <a:buChar char="Ø"/>
            </a:pPr>
            <a:r>
              <a:rPr lang="fr-FR" sz="2000" dirty="0"/>
              <a:t>Une relation est en </a:t>
            </a:r>
            <a:r>
              <a:rPr lang="fr-FR" sz="2000" b="1" dirty="0"/>
              <a:t>3 FN</a:t>
            </a:r>
            <a:r>
              <a:rPr lang="fr-FR" sz="2000" dirty="0"/>
              <a:t> si elle est en 2 FN et si toutes les DF issues de la clé sont directes.</a:t>
            </a:r>
          </a:p>
        </p:txBody>
      </p:sp>
      <p:sp>
        <p:nvSpPr>
          <p:cNvPr id="5" name="Rectangle 1"/>
          <p:cNvSpPr txBox="1">
            <a:spLocks noChangeArrowheads="1"/>
          </p:cNvSpPr>
          <p:nvPr/>
        </p:nvSpPr>
        <p:spPr>
          <a:xfrm>
            <a:off x="191967" y="1120924"/>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err="1" smtClean="0">
                <a:solidFill>
                  <a:srgbClr val="800000"/>
                </a:solidFill>
              </a:rPr>
              <a:t>Recapitulatif</a:t>
            </a:r>
            <a:endParaRPr lang="en-GB" sz="3200" b="1" dirty="0">
              <a:solidFill>
                <a:srgbClr val="C00000"/>
              </a:solidFill>
            </a:endParaRPr>
          </a:p>
        </p:txBody>
      </p:sp>
      <p:sp>
        <p:nvSpPr>
          <p:cNvPr id="6"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23" name="Rectangle 22"/>
          <p:cNvSpPr/>
          <p:nvPr/>
        </p:nvSpPr>
        <p:spPr>
          <a:xfrm>
            <a:off x="191967" y="5463641"/>
            <a:ext cx="5391711" cy="1477328"/>
          </a:xfrm>
          <a:prstGeom prst="rect">
            <a:avLst/>
          </a:prstGeom>
        </p:spPr>
        <p:txBody>
          <a:bodyPr wrap="square">
            <a:spAutoFit/>
          </a:bodyPr>
          <a:lstStyle/>
          <a:p>
            <a:pPr marL="177800" lvl="1" indent="-177800">
              <a:lnSpc>
                <a:spcPct val="150000"/>
              </a:lnSpc>
              <a:buFont typeface="Wingdings" panose="05000000000000000000" pitchFamily="2" charset="2"/>
              <a:buChar char="Ø"/>
              <a:tabLst>
                <a:tab pos="892813" algn="l"/>
                <a:tab pos="1722265" algn="l"/>
                <a:tab pos="2551718" algn="l"/>
                <a:tab pos="3381170" algn="l"/>
                <a:tab pos="4210622" algn="l"/>
                <a:tab pos="5040074" algn="l"/>
                <a:tab pos="5869527" algn="l"/>
                <a:tab pos="6698979" algn="l"/>
                <a:tab pos="7223147" algn="l"/>
              </a:tabLst>
            </a:pPr>
            <a:r>
              <a:rPr lang="fr-FR" sz="2000" dirty="0" smtClean="0"/>
              <a:t> La </a:t>
            </a:r>
            <a:r>
              <a:rPr lang="fr-FR" sz="2000" dirty="0"/>
              <a:t>forme normale de Boyce-</a:t>
            </a:r>
            <a:r>
              <a:rPr lang="fr-FR" sz="2000" dirty="0" err="1"/>
              <a:t>Codd</a:t>
            </a:r>
            <a:r>
              <a:rPr lang="fr-FR" sz="2000" dirty="0"/>
              <a:t> (BCNF</a:t>
            </a:r>
            <a:r>
              <a:rPr lang="fr-FR" sz="2000" dirty="0" smtClean="0"/>
              <a:t>)</a:t>
            </a:r>
            <a:endParaRPr lang="en-GB" sz="2000" dirty="0" smtClean="0"/>
          </a:p>
          <a:p>
            <a:pPr marL="177800" lvl="1" indent="-177800">
              <a:lnSpc>
                <a:spcPct val="150000"/>
              </a:lnSpc>
              <a:buFont typeface="Wingdings" panose="05000000000000000000" pitchFamily="2" charset="2"/>
              <a:buChar char="Ø"/>
              <a:tabLst>
                <a:tab pos="892813" algn="l"/>
                <a:tab pos="1722265" algn="l"/>
                <a:tab pos="2551718" algn="l"/>
                <a:tab pos="3381170" algn="l"/>
                <a:tab pos="4210622" algn="l"/>
                <a:tab pos="5040074" algn="l"/>
                <a:tab pos="5869527" algn="l"/>
                <a:tab pos="6698979" algn="l"/>
                <a:tab pos="7223147" algn="l"/>
              </a:tabLst>
            </a:pPr>
            <a:r>
              <a:rPr lang="en-GB" sz="2000" dirty="0" smtClean="0"/>
              <a:t> </a:t>
            </a:r>
            <a:r>
              <a:rPr lang="en-GB" sz="2000" dirty="0" err="1" smtClean="0"/>
              <a:t>Quatrième</a:t>
            </a:r>
            <a:r>
              <a:rPr lang="en-GB" sz="2000" dirty="0" smtClean="0"/>
              <a:t> </a:t>
            </a:r>
            <a:r>
              <a:rPr lang="en-GB" sz="2000" dirty="0" err="1"/>
              <a:t>forme</a:t>
            </a:r>
            <a:r>
              <a:rPr lang="en-GB" sz="2000" dirty="0"/>
              <a:t> </a:t>
            </a:r>
            <a:r>
              <a:rPr lang="en-GB" sz="2000" dirty="0" err="1"/>
              <a:t>normale</a:t>
            </a:r>
            <a:r>
              <a:rPr lang="en-GB" sz="2000" dirty="0"/>
              <a:t> (4FN</a:t>
            </a:r>
            <a:r>
              <a:rPr lang="en-GB" sz="2000" dirty="0" smtClean="0"/>
              <a:t>)</a:t>
            </a:r>
          </a:p>
          <a:p>
            <a:pPr marL="177800" lvl="1" indent="-177800">
              <a:lnSpc>
                <a:spcPct val="150000"/>
              </a:lnSpc>
              <a:buFont typeface="Wingdings" panose="05000000000000000000" pitchFamily="2" charset="2"/>
              <a:buChar char="Ø"/>
              <a:tabLst>
                <a:tab pos="892813" algn="l"/>
                <a:tab pos="1722265" algn="l"/>
                <a:tab pos="2551718" algn="l"/>
                <a:tab pos="3381170" algn="l"/>
                <a:tab pos="4210622" algn="l"/>
                <a:tab pos="5040074" algn="l"/>
                <a:tab pos="5869527" algn="l"/>
                <a:tab pos="6698979" algn="l"/>
                <a:tab pos="7223147" algn="l"/>
              </a:tabLst>
            </a:pPr>
            <a:r>
              <a:rPr lang="fr-FR" sz="2000" dirty="0" smtClean="0"/>
              <a:t> La </a:t>
            </a:r>
            <a:r>
              <a:rPr lang="fr-FR" sz="2000" dirty="0"/>
              <a:t>cinquième forme normale (</a:t>
            </a:r>
            <a:r>
              <a:rPr lang="fr-FR" sz="2000" dirty="0" smtClean="0"/>
              <a:t>5NF)</a:t>
            </a:r>
            <a:endParaRPr lang="en-GB" sz="2000" dirty="0"/>
          </a:p>
        </p:txBody>
      </p:sp>
      <p:sp>
        <p:nvSpPr>
          <p:cNvPr id="3" name="Rectangle 2"/>
          <p:cNvSpPr/>
          <p:nvPr/>
        </p:nvSpPr>
        <p:spPr>
          <a:xfrm>
            <a:off x="599044" y="1660038"/>
            <a:ext cx="4052200" cy="535531"/>
          </a:xfrm>
          <a:prstGeom prst="rect">
            <a:avLst/>
          </a:prstGeom>
        </p:spPr>
        <p:txBody>
          <a:bodyPr wrap="none">
            <a:spAutoFit/>
          </a:bodyPr>
          <a:lstStyle/>
          <a:p>
            <a:pPr algn="just">
              <a:lnSpc>
                <a:spcPct val="160000"/>
              </a:lnSpc>
            </a:pPr>
            <a:r>
              <a:rPr lang="fr-FR" b="1" dirty="0">
                <a:solidFill>
                  <a:srgbClr val="00B050"/>
                </a:solidFill>
              </a:rPr>
              <a:t>Les Forme normales </a:t>
            </a:r>
            <a:r>
              <a:rPr lang="fr-FR" b="1" dirty="0" smtClean="0">
                <a:solidFill>
                  <a:srgbClr val="00B050"/>
                </a:solidFill>
              </a:rPr>
              <a:t>Vues dans ce cours  </a:t>
            </a:r>
            <a:endParaRPr lang="fr-FR" b="1" dirty="0">
              <a:solidFill>
                <a:srgbClr val="00B050"/>
              </a:solidFill>
            </a:endParaRPr>
          </a:p>
        </p:txBody>
      </p:sp>
      <p:sp>
        <p:nvSpPr>
          <p:cNvPr id="25" name="Rectangle 24"/>
          <p:cNvSpPr/>
          <p:nvPr/>
        </p:nvSpPr>
        <p:spPr>
          <a:xfrm>
            <a:off x="214583" y="4979247"/>
            <a:ext cx="4557145" cy="485646"/>
          </a:xfrm>
          <a:prstGeom prst="rect">
            <a:avLst/>
          </a:prstGeom>
        </p:spPr>
        <p:txBody>
          <a:bodyPr wrap="none">
            <a:spAutoFit/>
          </a:bodyPr>
          <a:lstStyle/>
          <a:p>
            <a:pPr algn="just">
              <a:lnSpc>
                <a:spcPct val="160000"/>
              </a:lnSpc>
            </a:pPr>
            <a:r>
              <a:rPr lang="fr-FR" b="1" dirty="0">
                <a:solidFill>
                  <a:srgbClr val="C00000"/>
                </a:solidFill>
              </a:rPr>
              <a:t>Les Forme </a:t>
            </a:r>
            <a:r>
              <a:rPr lang="fr-FR" b="1" dirty="0" smtClean="0">
                <a:solidFill>
                  <a:srgbClr val="C00000"/>
                </a:solidFill>
              </a:rPr>
              <a:t>normales Non  Vues dans ce cours  </a:t>
            </a:r>
            <a:endParaRPr lang="fr-FR" b="1" dirty="0">
              <a:solidFill>
                <a:srgbClr val="C00000"/>
              </a:solidFill>
            </a:endParaRPr>
          </a:p>
        </p:txBody>
      </p:sp>
    </p:spTree>
    <p:extLst>
      <p:ext uri="{BB962C8B-B14F-4D97-AF65-F5344CB8AC3E}">
        <p14:creationId xmlns:p14="http://schemas.microsoft.com/office/powerpoint/2010/main" val="231644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 calcmode="lin" valueType="num">
                                      <p:cBhvr additive="base">
                                        <p:cTn id="7" dur="500" fill="hold"/>
                                        <p:tgtEl>
                                          <p:spTgt spid="209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99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09923">
                                            <p:txEl>
                                              <p:pRg st="1" end="1"/>
                                            </p:txEl>
                                          </p:spTgt>
                                        </p:tgtEl>
                                        <p:attrNameLst>
                                          <p:attrName>style.visibility</p:attrName>
                                        </p:attrNameLst>
                                      </p:cBhvr>
                                      <p:to>
                                        <p:strVal val="visible"/>
                                      </p:to>
                                    </p:set>
                                    <p:anim calcmode="lin" valueType="num">
                                      <p:cBhvr additive="base">
                                        <p:cTn id="13" dur="500" fill="hold"/>
                                        <p:tgtEl>
                                          <p:spTgt spid="209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992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9923">
                                            <p:txEl>
                                              <p:pRg st="2" end="2"/>
                                            </p:txEl>
                                          </p:spTgt>
                                        </p:tgtEl>
                                        <p:attrNameLst>
                                          <p:attrName>style.visibility</p:attrName>
                                        </p:attrNameLst>
                                      </p:cBhvr>
                                      <p:to>
                                        <p:strVal val="visible"/>
                                      </p:to>
                                    </p:set>
                                    <p:anim calcmode="lin" valueType="num">
                                      <p:cBhvr additive="base">
                                        <p:cTn id="19" dur="500" fill="hold"/>
                                        <p:tgtEl>
                                          <p:spTgt spid="209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992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P spid="23" grpId="0"/>
    </p:bldLst>
  </p:timing>
</p:sld>
</file>

<file path=ppt/slides/slide2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7" name="Rectangle 3"/>
          <p:cNvSpPr>
            <a:spLocks noGrp="1" noChangeArrowheads="1"/>
          </p:cNvSpPr>
          <p:nvPr>
            <p:ph type="body" idx="4294967295"/>
          </p:nvPr>
        </p:nvSpPr>
        <p:spPr>
          <a:xfrm>
            <a:off x="214583" y="2078380"/>
            <a:ext cx="11469756" cy="3693319"/>
          </a:xfrm>
          <a:prstGeom prst="rect">
            <a:avLst/>
          </a:prstGeom>
        </p:spPr>
        <p:txBody>
          <a:bodyPr>
            <a:normAutofit lnSpcReduction="10000"/>
          </a:bodyPr>
          <a:lstStyle/>
          <a:p>
            <a:pPr algn="just"/>
            <a:r>
              <a:rPr lang="fr-FR" sz="2400" b="1" dirty="0"/>
              <a:t>R1(</a:t>
            </a:r>
            <a:r>
              <a:rPr lang="fr-FR" sz="2400" b="1" u="sng" dirty="0" err="1"/>
              <a:t>num_client</a:t>
            </a:r>
            <a:r>
              <a:rPr lang="fr-FR" sz="2400" b="1" u="sng" dirty="0"/>
              <a:t>,</a:t>
            </a:r>
            <a:r>
              <a:rPr lang="fr-FR" b="1" u="sng" dirty="0"/>
              <a:t> </a:t>
            </a:r>
            <a:r>
              <a:rPr lang="fr-FR" sz="2400" b="1" u="sng" dirty="0" err="1"/>
              <a:t>num_produit</a:t>
            </a:r>
            <a:r>
              <a:rPr lang="fr-FR" sz="2400" b="1" dirty="0"/>
              <a:t>, </a:t>
            </a:r>
            <a:r>
              <a:rPr lang="fr-FR" sz="2400" dirty="0" err="1"/>
              <a:t>nom_produit</a:t>
            </a:r>
            <a:r>
              <a:rPr lang="fr-FR" sz="2400" dirty="0"/>
              <a:t>, </a:t>
            </a:r>
            <a:r>
              <a:rPr lang="fr-FR" sz="2400" dirty="0" err="1"/>
              <a:t>quantité_commandée</a:t>
            </a:r>
            <a:r>
              <a:rPr lang="fr-FR" sz="2400" dirty="0"/>
              <a:t>)</a:t>
            </a:r>
          </a:p>
          <a:p>
            <a:pPr algn="just">
              <a:buFont typeface="Monotype Sorts" pitchFamily="2" charset="2"/>
              <a:buNone/>
            </a:pPr>
            <a:r>
              <a:rPr lang="fr-FR" sz="2400" dirty="0"/>
              <a:t>	R1 est en 1 FN.</a:t>
            </a:r>
          </a:p>
          <a:p>
            <a:pPr algn="just">
              <a:buFont typeface="Monotype Sorts" pitchFamily="2" charset="2"/>
              <a:buNone/>
            </a:pPr>
            <a:r>
              <a:rPr lang="fr-FR" sz="2400" dirty="0"/>
              <a:t>	DF issues de la clef :</a:t>
            </a:r>
          </a:p>
          <a:p>
            <a:pPr algn="just">
              <a:buFont typeface="Monotype Sorts" pitchFamily="2" charset="2"/>
              <a:buNone/>
            </a:pPr>
            <a:r>
              <a:rPr lang="fr-FR" sz="2400" u="sng" dirty="0" err="1"/>
              <a:t>num_client</a:t>
            </a:r>
            <a:r>
              <a:rPr lang="fr-FR" sz="2400" u="sng" dirty="0"/>
              <a:t>, </a:t>
            </a:r>
            <a:r>
              <a:rPr lang="fr-FR" sz="2400" u="sng" dirty="0" err="1"/>
              <a:t>num_produit</a:t>
            </a:r>
            <a:r>
              <a:rPr lang="fr-FR" sz="2400" dirty="0"/>
              <a:t> </a:t>
            </a:r>
            <a:r>
              <a:rPr lang="fr-FR" sz="2400" dirty="0">
                <a:sym typeface="Wingdings" pitchFamily="2" charset="2"/>
              </a:rPr>
              <a:t></a:t>
            </a:r>
            <a:r>
              <a:rPr lang="fr-FR" sz="2400" dirty="0"/>
              <a:t> </a:t>
            </a:r>
            <a:r>
              <a:rPr lang="fr-FR" sz="2400" dirty="0" err="1"/>
              <a:t>nom_produit</a:t>
            </a:r>
            <a:endParaRPr lang="fr-FR" sz="2400" dirty="0"/>
          </a:p>
          <a:p>
            <a:pPr algn="just">
              <a:buFont typeface="Monotype Sorts" pitchFamily="2" charset="2"/>
              <a:buNone/>
            </a:pPr>
            <a:r>
              <a:rPr lang="fr-FR" sz="2400" u="sng" dirty="0" err="1"/>
              <a:t>num_client</a:t>
            </a:r>
            <a:r>
              <a:rPr lang="fr-FR" sz="2400" u="sng" dirty="0"/>
              <a:t>, </a:t>
            </a:r>
            <a:r>
              <a:rPr lang="fr-FR" sz="2400" u="sng" dirty="0" err="1"/>
              <a:t>num_produit</a:t>
            </a:r>
            <a:r>
              <a:rPr lang="fr-FR" sz="2400" dirty="0"/>
              <a:t> </a:t>
            </a:r>
            <a:r>
              <a:rPr lang="fr-FR" sz="2400" dirty="0">
                <a:sym typeface="Wingdings" pitchFamily="2" charset="2"/>
              </a:rPr>
              <a:t></a:t>
            </a:r>
            <a:r>
              <a:rPr lang="fr-FR" sz="2400" dirty="0"/>
              <a:t> </a:t>
            </a:r>
            <a:r>
              <a:rPr lang="fr-FR" sz="2400" dirty="0" err="1"/>
              <a:t>quantité_commandée</a:t>
            </a:r>
            <a:endParaRPr lang="fr-FR" sz="2400" dirty="0"/>
          </a:p>
          <a:p>
            <a:pPr algn="just">
              <a:buFont typeface="Monotype Sorts" pitchFamily="2" charset="2"/>
              <a:buNone/>
            </a:pPr>
            <a:r>
              <a:rPr lang="fr-FR" sz="2400" dirty="0"/>
              <a:t>La DF </a:t>
            </a:r>
            <a:r>
              <a:rPr lang="fr-FR" sz="2400" u="sng" dirty="0" err="1"/>
              <a:t>num_client</a:t>
            </a:r>
            <a:r>
              <a:rPr lang="fr-FR" sz="2400" u="sng" dirty="0"/>
              <a:t>, </a:t>
            </a:r>
            <a:r>
              <a:rPr lang="fr-FR" sz="2400" u="sng" dirty="0" err="1"/>
              <a:t>num_produit</a:t>
            </a:r>
            <a:r>
              <a:rPr lang="fr-FR" sz="2400" dirty="0"/>
              <a:t> </a:t>
            </a:r>
            <a:r>
              <a:rPr lang="fr-FR" sz="2400" dirty="0">
                <a:sym typeface="Wingdings" pitchFamily="2" charset="2"/>
              </a:rPr>
              <a:t></a:t>
            </a:r>
            <a:r>
              <a:rPr lang="fr-FR" sz="2400" dirty="0"/>
              <a:t> </a:t>
            </a:r>
            <a:r>
              <a:rPr lang="fr-FR" sz="2400" dirty="0" err="1"/>
              <a:t>nom_produit</a:t>
            </a:r>
            <a:r>
              <a:rPr lang="fr-FR" sz="2400" dirty="0"/>
              <a:t> n’est  pas élémentaire, car il existe une DF : </a:t>
            </a:r>
          </a:p>
          <a:p>
            <a:pPr algn="just">
              <a:buFont typeface="Monotype Sorts" pitchFamily="2" charset="2"/>
              <a:buNone/>
            </a:pPr>
            <a:r>
              <a:rPr lang="fr-FR" sz="2400" u="sng" dirty="0" err="1"/>
              <a:t>num_produit</a:t>
            </a:r>
            <a:r>
              <a:rPr lang="fr-FR" sz="2400" dirty="0"/>
              <a:t> </a:t>
            </a:r>
            <a:r>
              <a:rPr lang="fr-FR" sz="2400" dirty="0">
                <a:sym typeface="Wingdings" pitchFamily="2" charset="2"/>
              </a:rPr>
              <a:t></a:t>
            </a:r>
            <a:r>
              <a:rPr lang="fr-FR" sz="2400" dirty="0"/>
              <a:t> </a:t>
            </a:r>
            <a:r>
              <a:rPr lang="fr-FR" sz="2400" dirty="0" err="1"/>
              <a:t>nom_produit</a:t>
            </a:r>
            <a:r>
              <a:rPr lang="fr-FR" sz="2400" dirty="0"/>
              <a:t>. </a:t>
            </a:r>
          </a:p>
          <a:p>
            <a:pPr algn="just">
              <a:buFont typeface="Monotype Sorts" pitchFamily="2" charset="2"/>
              <a:buNone/>
            </a:pPr>
            <a:r>
              <a:rPr lang="fr-FR" sz="2400" dirty="0"/>
              <a:t>	Donc R1 est uniquement en 1FN.</a:t>
            </a:r>
          </a:p>
        </p:txBody>
      </p:sp>
      <p:sp>
        <p:nvSpPr>
          <p:cNvPr id="5" name="Rectangle 1"/>
          <p:cNvSpPr txBox="1">
            <a:spLocks noChangeArrowheads="1"/>
          </p:cNvSpPr>
          <p:nvPr/>
        </p:nvSpPr>
        <p:spPr>
          <a:xfrm>
            <a:off x="764808" y="1409965"/>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err="1" smtClean="0">
                <a:solidFill>
                  <a:srgbClr val="800000"/>
                </a:solidFill>
              </a:rPr>
              <a:t>Exemple</a:t>
            </a:r>
            <a:r>
              <a:rPr lang="en-GB" sz="3200" b="1" dirty="0" smtClean="0">
                <a:solidFill>
                  <a:srgbClr val="800000"/>
                </a:solidFill>
              </a:rPr>
              <a:t> 1</a:t>
            </a:r>
            <a:endParaRPr lang="en-GB" sz="3200" b="1" dirty="0">
              <a:solidFill>
                <a:srgbClr val="C00000"/>
              </a:solidFill>
            </a:endParaRPr>
          </a:p>
        </p:txBody>
      </p:sp>
      <p:sp>
        <p:nvSpPr>
          <p:cNvPr id="6"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23" name="Rectangle 22"/>
          <p:cNvSpPr/>
          <p:nvPr/>
        </p:nvSpPr>
        <p:spPr>
          <a:xfrm>
            <a:off x="214583" y="6003424"/>
            <a:ext cx="6909071" cy="646331"/>
          </a:xfrm>
          <a:prstGeom prst="rect">
            <a:avLst/>
          </a:prstGeom>
        </p:spPr>
        <p:txBody>
          <a:bodyPr wrap="none">
            <a:spAutoFit/>
          </a:bodyPr>
          <a:lstStyle/>
          <a:p>
            <a:pPr algn="just"/>
            <a:r>
              <a:rPr lang="fr-FR" b="1" dirty="0" smtClean="0"/>
              <a:t>Question  :</a:t>
            </a:r>
          </a:p>
          <a:p>
            <a:pPr algn="just"/>
            <a:r>
              <a:rPr lang="fr-FR" dirty="0" smtClean="0"/>
              <a:t>Selon les DF </a:t>
            </a:r>
            <a:r>
              <a:rPr lang="fr-FR" dirty="0" err="1" smtClean="0"/>
              <a:t>precedentes</a:t>
            </a:r>
            <a:r>
              <a:rPr lang="fr-FR" dirty="0" smtClean="0"/>
              <a:t> </a:t>
            </a:r>
            <a:r>
              <a:rPr lang="fr-FR" dirty="0" err="1" smtClean="0"/>
              <a:t>decomposer</a:t>
            </a:r>
            <a:r>
              <a:rPr lang="fr-FR" dirty="0" smtClean="0"/>
              <a:t> </a:t>
            </a:r>
            <a:r>
              <a:rPr lang="fr-FR" b="1" dirty="0" smtClean="0">
                <a:solidFill>
                  <a:srgbClr val="C00000"/>
                </a:solidFill>
              </a:rPr>
              <a:t>R1</a:t>
            </a:r>
            <a:r>
              <a:rPr lang="fr-FR" dirty="0" smtClean="0">
                <a:solidFill>
                  <a:srgbClr val="C00000"/>
                </a:solidFill>
              </a:rPr>
              <a:t> </a:t>
            </a:r>
            <a:r>
              <a:rPr lang="fr-FR" dirty="0" smtClean="0"/>
              <a:t>en relations respectant la</a:t>
            </a:r>
            <a:r>
              <a:rPr lang="fr-FR" b="1" dirty="0" smtClean="0">
                <a:solidFill>
                  <a:srgbClr val="C00000"/>
                </a:solidFill>
              </a:rPr>
              <a:t> 3NF </a:t>
            </a:r>
            <a:endParaRPr lang="fr-FR" b="1" dirty="0">
              <a:solidFill>
                <a:srgbClr val="C00000"/>
              </a:solidFill>
            </a:endParaRPr>
          </a:p>
        </p:txBody>
      </p:sp>
    </p:spTree>
    <p:extLst>
      <p:ext uri="{BB962C8B-B14F-4D97-AF65-F5344CB8AC3E}">
        <p14:creationId xmlns:p14="http://schemas.microsoft.com/office/powerpoint/2010/main" val="30221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 calcmode="lin" valueType="num">
                                      <p:cBhvr additive="base">
                                        <p:cTn id="7" dur="5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09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0947">
                                            <p:txEl>
                                              <p:pRg st="1" end="1"/>
                                            </p:txEl>
                                          </p:spTgt>
                                        </p:tgtEl>
                                        <p:attrNameLst>
                                          <p:attrName>style.visibility</p:attrName>
                                        </p:attrNameLst>
                                      </p:cBhvr>
                                      <p:to>
                                        <p:strVal val="visible"/>
                                      </p:to>
                                    </p:set>
                                    <p:anim calcmode="lin" valueType="num">
                                      <p:cBhvr additive="base">
                                        <p:cTn id="13" dur="500" fill="hold"/>
                                        <p:tgtEl>
                                          <p:spTgt spid="210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09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0947">
                                            <p:txEl>
                                              <p:pRg st="2" end="2"/>
                                            </p:txEl>
                                          </p:spTgt>
                                        </p:tgtEl>
                                        <p:attrNameLst>
                                          <p:attrName>style.visibility</p:attrName>
                                        </p:attrNameLst>
                                      </p:cBhvr>
                                      <p:to>
                                        <p:strVal val="visible"/>
                                      </p:to>
                                    </p:set>
                                    <p:anim calcmode="lin" valueType="num">
                                      <p:cBhvr additive="base">
                                        <p:cTn id="19" dur="5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09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0947">
                                            <p:txEl>
                                              <p:pRg st="3" end="3"/>
                                            </p:txEl>
                                          </p:spTgt>
                                        </p:tgtEl>
                                        <p:attrNameLst>
                                          <p:attrName>style.visibility</p:attrName>
                                        </p:attrNameLst>
                                      </p:cBhvr>
                                      <p:to>
                                        <p:strVal val="visible"/>
                                      </p:to>
                                    </p:set>
                                    <p:anim calcmode="lin" valueType="num">
                                      <p:cBhvr additive="base">
                                        <p:cTn id="25" dur="500" fill="hold"/>
                                        <p:tgtEl>
                                          <p:spTgt spid="2109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094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10947">
                                            <p:txEl>
                                              <p:pRg st="4" end="4"/>
                                            </p:txEl>
                                          </p:spTgt>
                                        </p:tgtEl>
                                        <p:attrNameLst>
                                          <p:attrName>style.visibility</p:attrName>
                                        </p:attrNameLst>
                                      </p:cBhvr>
                                      <p:to>
                                        <p:strVal val="visible"/>
                                      </p:to>
                                    </p:set>
                                    <p:anim calcmode="lin" valueType="num">
                                      <p:cBhvr additive="base">
                                        <p:cTn id="31" dur="500" fill="hold"/>
                                        <p:tgtEl>
                                          <p:spTgt spid="2109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094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10947">
                                            <p:txEl>
                                              <p:pRg st="5" end="5"/>
                                            </p:txEl>
                                          </p:spTgt>
                                        </p:tgtEl>
                                        <p:attrNameLst>
                                          <p:attrName>style.visibility</p:attrName>
                                        </p:attrNameLst>
                                      </p:cBhvr>
                                      <p:to>
                                        <p:strVal val="visible"/>
                                      </p:to>
                                    </p:set>
                                    <p:anim calcmode="lin" valueType="num">
                                      <p:cBhvr additive="base">
                                        <p:cTn id="37" dur="500" fill="hold"/>
                                        <p:tgtEl>
                                          <p:spTgt spid="2109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094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10947">
                                            <p:txEl>
                                              <p:pRg st="6" end="6"/>
                                            </p:txEl>
                                          </p:spTgt>
                                        </p:tgtEl>
                                        <p:attrNameLst>
                                          <p:attrName>style.visibility</p:attrName>
                                        </p:attrNameLst>
                                      </p:cBhvr>
                                      <p:to>
                                        <p:strVal val="visible"/>
                                      </p:to>
                                    </p:set>
                                    <p:anim calcmode="lin" valueType="num">
                                      <p:cBhvr additive="base">
                                        <p:cTn id="43" dur="500" fill="hold"/>
                                        <p:tgtEl>
                                          <p:spTgt spid="2109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094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10947">
                                            <p:txEl>
                                              <p:pRg st="7" end="7"/>
                                            </p:txEl>
                                          </p:spTgt>
                                        </p:tgtEl>
                                        <p:attrNameLst>
                                          <p:attrName>style.visibility</p:attrName>
                                        </p:attrNameLst>
                                      </p:cBhvr>
                                      <p:to>
                                        <p:strVal val="visible"/>
                                      </p:to>
                                    </p:set>
                                    <p:anim calcmode="lin" valueType="num">
                                      <p:cBhvr additive="base">
                                        <p:cTn id="49" dur="500" fill="hold"/>
                                        <p:tgtEl>
                                          <p:spTgt spid="21094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0947">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p:bldLst>
  </p:timing>
</p:sld>
</file>

<file path=ppt/slides/slide2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1" name="Rectangle 3"/>
          <p:cNvSpPr>
            <a:spLocks noGrp="1" noChangeArrowheads="1"/>
          </p:cNvSpPr>
          <p:nvPr>
            <p:ph type="body" idx="4294967295"/>
          </p:nvPr>
        </p:nvSpPr>
        <p:spPr>
          <a:xfrm>
            <a:off x="258741" y="2397568"/>
            <a:ext cx="11275052" cy="683562"/>
          </a:xfrm>
          <a:prstGeom prst="rect">
            <a:avLst/>
          </a:prstGeom>
        </p:spPr>
        <p:txBody>
          <a:bodyPr>
            <a:normAutofit fontScale="85000" lnSpcReduction="20000"/>
          </a:bodyPr>
          <a:lstStyle/>
          <a:p>
            <a:pPr algn="just"/>
            <a:r>
              <a:rPr lang="fr-FR" sz="2400" b="1" dirty="0" smtClean="0"/>
              <a:t>R2 (</a:t>
            </a:r>
            <a:r>
              <a:rPr lang="fr-FR" sz="2400" b="1" u="sng" dirty="0" err="1"/>
              <a:t>num_commande</a:t>
            </a:r>
            <a:r>
              <a:rPr lang="fr-FR" sz="2400" b="1" u="sng" dirty="0"/>
              <a:t>,</a:t>
            </a:r>
            <a:r>
              <a:rPr lang="fr-FR" sz="2400" b="1" dirty="0"/>
              <a:t>  </a:t>
            </a:r>
            <a:r>
              <a:rPr lang="fr-FR" sz="2400" b="1" u="sng" dirty="0" err="1"/>
              <a:t>num_produit</a:t>
            </a:r>
            <a:r>
              <a:rPr lang="fr-FR" sz="2400" b="1" dirty="0"/>
              <a:t>, </a:t>
            </a:r>
            <a:r>
              <a:rPr lang="fr-FR" sz="2400" dirty="0" err="1"/>
              <a:t>quantité_commandée</a:t>
            </a:r>
            <a:r>
              <a:rPr lang="fr-FR" sz="2400" dirty="0"/>
              <a:t>)</a:t>
            </a:r>
          </a:p>
          <a:p>
            <a:pPr algn="just">
              <a:buFont typeface="Monotype Sorts" pitchFamily="2" charset="2"/>
              <a:buNone/>
            </a:pPr>
            <a:r>
              <a:rPr lang="fr-FR" sz="2400" dirty="0"/>
              <a:t>	</a:t>
            </a:r>
            <a:endParaRPr lang="fr-FR" sz="2400" dirty="0" smtClean="0"/>
          </a:p>
        </p:txBody>
      </p:sp>
      <p:sp>
        <p:nvSpPr>
          <p:cNvPr id="5" name="Rectangle 1"/>
          <p:cNvSpPr txBox="1">
            <a:spLocks noChangeArrowheads="1"/>
          </p:cNvSpPr>
          <p:nvPr/>
        </p:nvSpPr>
        <p:spPr>
          <a:xfrm>
            <a:off x="764808" y="1409965"/>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err="1" smtClean="0">
                <a:solidFill>
                  <a:srgbClr val="800000"/>
                </a:solidFill>
              </a:rPr>
              <a:t>Exemple</a:t>
            </a:r>
            <a:r>
              <a:rPr lang="en-GB" sz="3200" b="1" dirty="0" smtClean="0">
                <a:solidFill>
                  <a:srgbClr val="800000"/>
                </a:solidFill>
              </a:rPr>
              <a:t> 2</a:t>
            </a:r>
            <a:endParaRPr lang="en-GB" sz="3200" b="1" dirty="0">
              <a:solidFill>
                <a:srgbClr val="C00000"/>
              </a:solidFill>
            </a:endParaRPr>
          </a:p>
        </p:txBody>
      </p:sp>
      <p:sp>
        <p:nvSpPr>
          <p:cNvPr id="6"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3" name="Rectangle 2"/>
          <p:cNvSpPr/>
          <p:nvPr/>
        </p:nvSpPr>
        <p:spPr>
          <a:xfrm>
            <a:off x="421706" y="3019899"/>
            <a:ext cx="10467641" cy="400110"/>
          </a:xfrm>
          <a:prstGeom prst="rect">
            <a:avLst/>
          </a:prstGeom>
        </p:spPr>
        <p:txBody>
          <a:bodyPr wrap="square">
            <a:spAutoFit/>
          </a:bodyPr>
          <a:lstStyle/>
          <a:p>
            <a:pPr algn="just">
              <a:buFont typeface="Monotype Sorts" pitchFamily="2" charset="2"/>
              <a:buNone/>
            </a:pPr>
            <a:r>
              <a:rPr lang="fr-FR" sz="2000" b="1" dirty="0" smtClean="0"/>
              <a:t>1 ) R2 </a:t>
            </a:r>
            <a:r>
              <a:rPr lang="fr-FR" sz="2000" b="1" dirty="0"/>
              <a:t>est en 1 FN</a:t>
            </a:r>
            <a:r>
              <a:rPr lang="fr-FR" sz="2000" b="1" dirty="0" smtClean="0"/>
              <a:t>.</a:t>
            </a:r>
            <a:endParaRPr lang="fr-FR" sz="2000" b="1" dirty="0"/>
          </a:p>
        </p:txBody>
      </p:sp>
      <p:sp>
        <p:nvSpPr>
          <p:cNvPr id="4" name="Rectangle 3"/>
          <p:cNvSpPr/>
          <p:nvPr/>
        </p:nvSpPr>
        <p:spPr>
          <a:xfrm>
            <a:off x="499481" y="4900705"/>
            <a:ext cx="6529116" cy="1200329"/>
          </a:xfrm>
          <a:prstGeom prst="rect">
            <a:avLst/>
          </a:prstGeom>
        </p:spPr>
        <p:txBody>
          <a:bodyPr wrap="square">
            <a:spAutoFit/>
          </a:bodyPr>
          <a:lstStyle/>
          <a:p>
            <a:pPr algn="just">
              <a:buFont typeface="Monotype Sorts" pitchFamily="2" charset="2"/>
              <a:buNone/>
            </a:pPr>
            <a:endParaRPr lang="fr-FR" dirty="0"/>
          </a:p>
          <a:p>
            <a:pPr algn="just">
              <a:buFont typeface="Monotype Sorts" pitchFamily="2" charset="2"/>
              <a:buNone/>
            </a:pPr>
            <a:r>
              <a:rPr lang="fr-FR" b="1" dirty="0" smtClean="0"/>
              <a:t>3) </a:t>
            </a:r>
            <a:r>
              <a:rPr lang="fr-FR" dirty="0" smtClean="0"/>
              <a:t>C’est </a:t>
            </a:r>
            <a:r>
              <a:rPr lang="fr-FR" dirty="0"/>
              <a:t>la seule DF issue de la clé et elle est directe. </a:t>
            </a:r>
          </a:p>
          <a:p>
            <a:pPr algn="just">
              <a:buFont typeface="Monotype Sorts" pitchFamily="2" charset="2"/>
              <a:buNone/>
            </a:pPr>
            <a:endParaRPr lang="fr-FR" dirty="0"/>
          </a:p>
          <a:p>
            <a:pPr algn="just">
              <a:buFont typeface="Monotype Sorts" pitchFamily="2" charset="2"/>
              <a:buNone/>
            </a:pPr>
            <a:r>
              <a:rPr lang="fr-FR" b="1" dirty="0">
                <a:solidFill>
                  <a:srgbClr val="C00000"/>
                </a:solidFill>
              </a:rPr>
              <a:t>Donc R2 est en 3FN</a:t>
            </a:r>
            <a:r>
              <a:rPr lang="fr-FR" dirty="0"/>
              <a:t>.</a:t>
            </a:r>
          </a:p>
        </p:txBody>
      </p:sp>
      <p:sp>
        <p:nvSpPr>
          <p:cNvPr id="21" name="Rectangle 20"/>
          <p:cNvSpPr/>
          <p:nvPr/>
        </p:nvSpPr>
        <p:spPr>
          <a:xfrm>
            <a:off x="499481" y="3675296"/>
            <a:ext cx="10793572" cy="923330"/>
          </a:xfrm>
          <a:prstGeom prst="rect">
            <a:avLst/>
          </a:prstGeom>
        </p:spPr>
        <p:txBody>
          <a:bodyPr wrap="square">
            <a:spAutoFit/>
          </a:bodyPr>
          <a:lstStyle/>
          <a:p>
            <a:pPr algn="just">
              <a:buFont typeface="Monotype Sorts" pitchFamily="2" charset="2"/>
              <a:buNone/>
            </a:pPr>
            <a:r>
              <a:rPr lang="fr-FR" b="1" u="sng" dirty="0" smtClean="0"/>
              <a:t>2) </a:t>
            </a:r>
            <a:r>
              <a:rPr lang="fr-FR" u="sng" dirty="0" err="1" smtClean="0"/>
              <a:t>num_commande</a:t>
            </a:r>
            <a:r>
              <a:rPr lang="fr-FR" u="sng" dirty="0"/>
              <a:t>, </a:t>
            </a:r>
            <a:r>
              <a:rPr lang="fr-FR" u="sng" dirty="0" err="1"/>
              <a:t>num_produit</a:t>
            </a:r>
            <a:r>
              <a:rPr lang="fr-FR" dirty="0"/>
              <a:t> </a:t>
            </a:r>
            <a:r>
              <a:rPr lang="fr-FR" dirty="0">
                <a:sym typeface="Wingdings" pitchFamily="2" charset="2"/>
              </a:rPr>
              <a:t></a:t>
            </a:r>
            <a:r>
              <a:rPr lang="fr-FR" dirty="0"/>
              <a:t> </a:t>
            </a:r>
            <a:r>
              <a:rPr lang="fr-FR" dirty="0" err="1"/>
              <a:t>quantité_commandée</a:t>
            </a:r>
            <a:r>
              <a:rPr lang="fr-FR" dirty="0"/>
              <a:t> </a:t>
            </a:r>
          </a:p>
          <a:p>
            <a:pPr algn="just">
              <a:buFont typeface="Monotype Sorts" pitchFamily="2" charset="2"/>
              <a:buNone/>
            </a:pPr>
            <a:r>
              <a:rPr lang="fr-FR" dirty="0"/>
              <a:t>	</a:t>
            </a:r>
          </a:p>
          <a:p>
            <a:pPr algn="just">
              <a:buFont typeface="Monotype Sorts" pitchFamily="2" charset="2"/>
              <a:buNone/>
            </a:pPr>
            <a:r>
              <a:rPr lang="fr-FR" dirty="0"/>
              <a:t>est une DF élémentaire. </a:t>
            </a:r>
            <a:r>
              <a:rPr lang="fr-FR" b="1" dirty="0"/>
              <a:t>Donc R2 est en 2 FN.</a:t>
            </a:r>
          </a:p>
        </p:txBody>
      </p:sp>
    </p:spTree>
    <p:extLst>
      <p:ext uri="{BB962C8B-B14F-4D97-AF65-F5344CB8AC3E}">
        <p14:creationId xmlns:p14="http://schemas.microsoft.com/office/powerpoint/2010/main" val="2696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 calcmode="lin" valueType="num">
                                      <p:cBhvr additive="base">
                                        <p:cTn id="7"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19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uiExpand="1" build="p" autoUpdateAnimBg="0"/>
      <p:bldP spid="3" grpId="0"/>
      <p:bldP spid="4" grpId="0"/>
      <p:bldP spid="21" grpId="0"/>
    </p:bldLst>
  </p:timing>
</p:sld>
</file>

<file path=ppt/slides/slide2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5" name="Rectangle 3"/>
          <p:cNvSpPr>
            <a:spLocks noGrp="1" noChangeArrowheads="1"/>
          </p:cNvSpPr>
          <p:nvPr>
            <p:ph type="body" idx="4294967295"/>
          </p:nvPr>
        </p:nvSpPr>
        <p:spPr>
          <a:xfrm>
            <a:off x="0" y="2397568"/>
            <a:ext cx="11612108" cy="4049713"/>
          </a:xfrm>
          <a:prstGeom prst="rect">
            <a:avLst/>
          </a:prstGeom>
        </p:spPr>
        <p:txBody>
          <a:bodyPr>
            <a:normAutofit lnSpcReduction="10000"/>
          </a:bodyPr>
          <a:lstStyle/>
          <a:p>
            <a:pPr algn="just"/>
            <a:r>
              <a:rPr lang="fr-FR" sz="2400" b="1" dirty="0"/>
              <a:t>R3(</a:t>
            </a:r>
            <a:r>
              <a:rPr lang="fr-FR" sz="2400" b="1" u="sng" dirty="0" err="1"/>
              <a:t>num_client</a:t>
            </a:r>
            <a:r>
              <a:rPr lang="fr-FR" sz="2400" b="1" dirty="0"/>
              <a:t>, </a:t>
            </a:r>
            <a:r>
              <a:rPr lang="fr-FR" sz="2400" dirty="0" err="1"/>
              <a:t>nom_client</a:t>
            </a:r>
            <a:r>
              <a:rPr lang="fr-FR" sz="2400" dirty="0"/>
              <a:t>, </a:t>
            </a:r>
            <a:r>
              <a:rPr lang="fr-FR" sz="2400" dirty="0" err="1"/>
              <a:t>nom_représentant</a:t>
            </a:r>
            <a:r>
              <a:rPr lang="fr-FR" sz="2400" b="1" dirty="0"/>
              <a:t>)</a:t>
            </a:r>
          </a:p>
          <a:p>
            <a:pPr algn="just"/>
            <a:endParaRPr lang="fr-FR" sz="2400" dirty="0"/>
          </a:p>
          <a:p>
            <a:pPr algn="just">
              <a:buFont typeface="Monotype Sorts" pitchFamily="2" charset="2"/>
              <a:buNone/>
            </a:pPr>
            <a:r>
              <a:rPr lang="fr-FR" sz="2400" dirty="0"/>
              <a:t>	</a:t>
            </a:r>
            <a:r>
              <a:rPr lang="fr-FR" sz="2400" b="1" dirty="0"/>
              <a:t>R3 est en 1 FN</a:t>
            </a:r>
            <a:r>
              <a:rPr lang="fr-FR" sz="2400" dirty="0"/>
              <a:t>. </a:t>
            </a:r>
          </a:p>
          <a:p>
            <a:pPr algn="just">
              <a:buFont typeface="Monotype Sorts" pitchFamily="2" charset="2"/>
              <a:buNone/>
            </a:pPr>
            <a:endParaRPr lang="fr-FR" sz="2400" dirty="0"/>
          </a:p>
          <a:p>
            <a:pPr algn="just">
              <a:buFont typeface="Monotype Sorts" pitchFamily="2" charset="2"/>
              <a:buNone/>
            </a:pPr>
            <a:r>
              <a:rPr lang="fr-FR" sz="2400" dirty="0" smtClean="0"/>
              <a:t>Les </a:t>
            </a:r>
            <a:r>
              <a:rPr lang="fr-FR" sz="2400" dirty="0"/>
              <a:t>deux DF </a:t>
            </a:r>
            <a:r>
              <a:rPr lang="fr-FR" sz="2400" dirty="0" smtClean="0"/>
              <a:t> sont :</a:t>
            </a:r>
            <a:endParaRPr lang="fr-FR" sz="2400" dirty="0"/>
          </a:p>
          <a:p>
            <a:pPr algn="just">
              <a:buFont typeface="Monotype Sorts" pitchFamily="2" charset="2"/>
              <a:buNone/>
            </a:pPr>
            <a:r>
              <a:rPr lang="fr-FR" sz="2400" u="sng" dirty="0" err="1"/>
              <a:t>num_client</a:t>
            </a:r>
            <a:r>
              <a:rPr lang="fr-FR" sz="2400" u="sng" dirty="0"/>
              <a:t> </a:t>
            </a:r>
            <a:r>
              <a:rPr lang="fr-FR" sz="2400" dirty="0">
                <a:sym typeface="Wingdings" pitchFamily="2" charset="2"/>
              </a:rPr>
              <a:t></a:t>
            </a:r>
            <a:r>
              <a:rPr lang="fr-FR" sz="2400" u="sng" dirty="0"/>
              <a:t> </a:t>
            </a:r>
            <a:r>
              <a:rPr lang="fr-FR" sz="2400" dirty="0" err="1"/>
              <a:t>nom_client</a:t>
            </a:r>
            <a:r>
              <a:rPr lang="fr-FR" sz="2400" dirty="0"/>
              <a:t>  </a:t>
            </a:r>
          </a:p>
          <a:p>
            <a:pPr algn="just">
              <a:buFont typeface="Monotype Sorts" pitchFamily="2" charset="2"/>
              <a:buNone/>
            </a:pPr>
            <a:r>
              <a:rPr lang="fr-FR" sz="2400" u="sng" dirty="0" err="1"/>
              <a:t>num_client</a:t>
            </a:r>
            <a:r>
              <a:rPr lang="fr-FR" sz="2400" u="sng" dirty="0"/>
              <a:t> </a:t>
            </a:r>
            <a:r>
              <a:rPr lang="fr-FR" sz="2400" dirty="0">
                <a:sym typeface="Wingdings" pitchFamily="2" charset="2"/>
              </a:rPr>
              <a:t></a:t>
            </a:r>
            <a:r>
              <a:rPr lang="fr-FR" sz="2400" u="sng" dirty="0"/>
              <a:t> </a:t>
            </a:r>
            <a:r>
              <a:rPr lang="fr-FR" sz="2400" dirty="0" err="1"/>
              <a:t>nom_représentant</a:t>
            </a:r>
            <a:r>
              <a:rPr lang="fr-FR" sz="2400" dirty="0"/>
              <a:t> </a:t>
            </a:r>
          </a:p>
          <a:p>
            <a:pPr algn="just">
              <a:buFont typeface="Monotype Sorts" pitchFamily="2" charset="2"/>
              <a:buNone/>
            </a:pPr>
            <a:r>
              <a:rPr lang="fr-FR" sz="2400" dirty="0"/>
              <a:t>	sont élémentaires et directes. </a:t>
            </a:r>
          </a:p>
          <a:p>
            <a:pPr algn="just">
              <a:buFont typeface="Monotype Sorts" pitchFamily="2" charset="2"/>
              <a:buNone/>
            </a:pPr>
            <a:r>
              <a:rPr lang="fr-FR" sz="2400" dirty="0"/>
              <a:t>	</a:t>
            </a:r>
            <a:r>
              <a:rPr lang="fr-FR" sz="2400" b="1" dirty="0">
                <a:solidFill>
                  <a:srgbClr val="C00000"/>
                </a:solidFill>
              </a:rPr>
              <a:t>Donc R3 est en 3FN.</a:t>
            </a:r>
          </a:p>
        </p:txBody>
      </p:sp>
      <p:sp>
        <p:nvSpPr>
          <p:cNvPr id="5" name="Rectangle 1"/>
          <p:cNvSpPr txBox="1">
            <a:spLocks noChangeArrowheads="1"/>
          </p:cNvSpPr>
          <p:nvPr/>
        </p:nvSpPr>
        <p:spPr>
          <a:xfrm>
            <a:off x="764808" y="1409965"/>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err="1" smtClean="0">
                <a:solidFill>
                  <a:srgbClr val="800000"/>
                </a:solidFill>
              </a:rPr>
              <a:t>Exemple</a:t>
            </a:r>
            <a:r>
              <a:rPr lang="en-GB" sz="3200" b="1" dirty="0" smtClean="0">
                <a:solidFill>
                  <a:srgbClr val="800000"/>
                </a:solidFill>
              </a:rPr>
              <a:t> 3</a:t>
            </a:r>
            <a:endParaRPr lang="en-GB" sz="3200" b="1" dirty="0">
              <a:solidFill>
                <a:srgbClr val="C00000"/>
              </a:solidFill>
            </a:endParaRPr>
          </a:p>
        </p:txBody>
      </p:sp>
      <p:sp>
        <p:nvSpPr>
          <p:cNvPr id="6"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Tree>
    <p:extLst>
      <p:ext uri="{BB962C8B-B14F-4D97-AF65-F5344CB8AC3E}">
        <p14:creationId xmlns:p14="http://schemas.microsoft.com/office/powerpoint/2010/main" val="42711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 calcmode="lin" valueType="num">
                                      <p:cBhvr additive="base">
                                        <p:cTn id="7" dur="500" fill="hold"/>
                                        <p:tgtEl>
                                          <p:spTgt spid="212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299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2995">
                                            <p:txEl>
                                              <p:pRg st="2" end="2"/>
                                            </p:txEl>
                                          </p:spTgt>
                                        </p:tgtEl>
                                        <p:attrNameLst>
                                          <p:attrName>style.visibility</p:attrName>
                                        </p:attrNameLst>
                                      </p:cBhvr>
                                      <p:to>
                                        <p:strVal val="visible"/>
                                      </p:to>
                                    </p:set>
                                    <p:anim calcmode="lin" valueType="num">
                                      <p:cBhvr additive="base">
                                        <p:cTn id="13" dur="500" fill="hold"/>
                                        <p:tgtEl>
                                          <p:spTgt spid="2129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299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2995">
                                            <p:txEl>
                                              <p:pRg st="4" end="4"/>
                                            </p:txEl>
                                          </p:spTgt>
                                        </p:tgtEl>
                                        <p:attrNameLst>
                                          <p:attrName>style.visibility</p:attrName>
                                        </p:attrNameLst>
                                      </p:cBhvr>
                                      <p:to>
                                        <p:strVal val="visible"/>
                                      </p:to>
                                    </p:set>
                                    <p:anim calcmode="lin" valueType="num">
                                      <p:cBhvr additive="base">
                                        <p:cTn id="19" dur="500" fill="hold"/>
                                        <p:tgtEl>
                                          <p:spTgt spid="2129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299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2995">
                                            <p:txEl>
                                              <p:pRg st="5" end="5"/>
                                            </p:txEl>
                                          </p:spTgt>
                                        </p:tgtEl>
                                        <p:attrNameLst>
                                          <p:attrName>style.visibility</p:attrName>
                                        </p:attrNameLst>
                                      </p:cBhvr>
                                      <p:to>
                                        <p:strVal val="visible"/>
                                      </p:to>
                                    </p:set>
                                    <p:anim calcmode="lin" valueType="num">
                                      <p:cBhvr additive="base">
                                        <p:cTn id="25" dur="500" fill="hold"/>
                                        <p:tgtEl>
                                          <p:spTgt spid="21299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299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12995">
                                            <p:txEl>
                                              <p:pRg st="6" end="6"/>
                                            </p:txEl>
                                          </p:spTgt>
                                        </p:tgtEl>
                                        <p:attrNameLst>
                                          <p:attrName>style.visibility</p:attrName>
                                        </p:attrNameLst>
                                      </p:cBhvr>
                                      <p:to>
                                        <p:strVal val="visible"/>
                                      </p:to>
                                    </p:set>
                                    <p:anim calcmode="lin" valueType="num">
                                      <p:cBhvr additive="base">
                                        <p:cTn id="31" dur="500" fill="hold"/>
                                        <p:tgtEl>
                                          <p:spTgt spid="21299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299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12995">
                                            <p:txEl>
                                              <p:pRg st="7" end="7"/>
                                            </p:txEl>
                                          </p:spTgt>
                                        </p:tgtEl>
                                        <p:attrNameLst>
                                          <p:attrName>style.visibility</p:attrName>
                                        </p:attrNameLst>
                                      </p:cBhvr>
                                      <p:to>
                                        <p:strVal val="visible"/>
                                      </p:to>
                                    </p:set>
                                    <p:anim calcmode="lin" valueType="num">
                                      <p:cBhvr additive="base">
                                        <p:cTn id="37" dur="500" fill="hold"/>
                                        <p:tgtEl>
                                          <p:spTgt spid="21299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2995">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12995">
                                            <p:txEl>
                                              <p:pRg st="8" end="8"/>
                                            </p:txEl>
                                          </p:spTgt>
                                        </p:tgtEl>
                                        <p:attrNameLst>
                                          <p:attrName>style.visibility</p:attrName>
                                        </p:attrNameLst>
                                      </p:cBhvr>
                                      <p:to>
                                        <p:strVal val="visible"/>
                                      </p:to>
                                    </p:set>
                                    <p:anim calcmode="lin" valueType="num">
                                      <p:cBhvr additive="base">
                                        <p:cTn id="43" dur="500" fill="hold"/>
                                        <p:tgtEl>
                                          <p:spTgt spid="21299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2995">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44640" y="2035389"/>
            <a:ext cx="11458011" cy="4136217"/>
          </a:xfrm>
          <a:prstGeom prst="rect">
            <a:avLst/>
          </a:prstGeom>
        </p:spPr>
        <p:txBody>
          <a:bodyPr vert="horz" wrap="square" lIns="0" tIns="53551" rIns="0" bIns="0" rtlCol="0">
            <a:spAutoFit/>
          </a:bodyPr>
          <a:lstStyle/>
          <a:p>
            <a:pPr marL="468140" indent="-457200">
              <a:spcBef>
                <a:spcPts val="422"/>
              </a:spcBef>
              <a:buFont typeface="Wingdings" panose="05000000000000000000" pitchFamily="2" charset="2"/>
              <a:buChar char="v"/>
              <a:tabLst>
                <a:tab pos="354128" algn="l"/>
                <a:tab pos="354704" algn="l"/>
              </a:tabLst>
            </a:pPr>
            <a:r>
              <a:rPr sz="2584" b="1" dirty="0">
                <a:latin typeface="Calibri"/>
                <a:cs typeface="Calibri"/>
              </a:rPr>
              <a:t>Prototype</a:t>
            </a:r>
            <a:r>
              <a:rPr sz="2584" b="1" spc="-23" dirty="0">
                <a:latin typeface="Calibri"/>
                <a:cs typeface="Calibri"/>
              </a:rPr>
              <a:t> </a:t>
            </a:r>
            <a:r>
              <a:rPr sz="2584" dirty="0">
                <a:latin typeface="Calibri"/>
                <a:cs typeface="Calibri"/>
              </a:rPr>
              <a:t>:</a:t>
            </a:r>
            <a:r>
              <a:rPr sz="2584" spc="-54" dirty="0">
                <a:latin typeface="Calibri"/>
                <a:cs typeface="Calibri"/>
              </a:rPr>
              <a:t> </a:t>
            </a:r>
            <a:r>
              <a:rPr sz="2584" dirty="0">
                <a:latin typeface="Calibri"/>
                <a:cs typeface="Calibri"/>
              </a:rPr>
              <a:t>version</a:t>
            </a:r>
            <a:r>
              <a:rPr sz="2584" spc="-27" dirty="0">
                <a:latin typeface="Calibri"/>
                <a:cs typeface="Calibri"/>
              </a:rPr>
              <a:t> </a:t>
            </a:r>
            <a:r>
              <a:rPr sz="2584" spc="-18" dirty="0">
                <a:latin typeface="Calibri"/>
                <a:cs typeface="Calibri"/>
              </a:rPr>
              <a:t>d’essai</a:t>
            </a:r>
            <a:r>
              <a:rPr sz="2584" spc="-59" dirty="0">
                <a:latin typeface="Calibri"/>
                <a:cs typeface="Calibri"/>
              </a:rPr>
              <a:t> </a:t>
            </a:r>
            <a:r>
              <a:rPr sz="2584" dirty="0">
                <a:latin typeface="Calibri"/>
                <a:cs typeface="Calibri"/>
              </a:rPr>
              <a:t>du</a:t>
            </a:r>
            <a:r>
              <a:rPr sz="2584" spc="-68" dirty="0">
                <a:latin typeface="Calibri"/>
                <a:cs typeface="Calibri"/>
              </a:rPr>
              <a:t> </a:t>
            </a:r>
            <a:r>
              <a:rPr sz="2584" spc="-9" dirty="0">
                <a:latin typeface="Calibri"/>
                <a:cs typeface="Calibri"/>
              </a:rPr>
              <a:t>logiciel</a:t>
            </a:r>
            <a:endParaRPr sz="2584" dirty="0">
              <a:latin typeface="Calibri"/>
              <a:cs typeface="Calibri"/>
            </a:endParaRPr>
          </a:p>
          <a:p>
            <a:pPr marL="925340" lvl="1" indent="-457200">
              <a:spcBef>
                <a:spcPts val="340"/>
              </a:spcBef>
              <a:buFont typeface="Wingdings" panose="05000000000000000000" pitchFamily="2" charset="2"/>
              <a:buChar char="Ø"/>
              <a:tabLst>
                <a:tab pos="755472" algn="l"/>
              </a:tabLst>
            </a:pPr>
            <a:r>
              <a:rPr sz="2584" dirty="0">
                <a:latin typeface="Calibri"/>
                <a:cs typeface="Calibri"/>
              </a:rPr>
              <a:t>Pour</a:t>
            </a:r>
            <a:r>
              <a:rPr sz="2584" spc="-50" dirty="0">
                <a:latin typeface="Calibri"/>
                <a:cs typeface="Calibri"/>
              </a:rPr>
              <a:t> </a:t>
            </a:r>
            <a:r>
              <a:rPr sz="2584" dirty="0">
                <a:latin typeface="Calibri"/>
                <a:cs typeface="Calibri"/>
              </a:rPr>
              <a:t>tester</a:t>
            </a:r>
            <a:r>
              <a:rPr sz="2584" spc="-36" dirty="0">
                <a:latin typeface="Calibri"/>
                <a:cs typeface="Calibri"/>
              </a:rPr>
              <a:t> </a:t>
            </a:r>
            <a:r>
              <a:rPr sz="2584" dirty="0">
                <a:latin typeface="Calibri"/>
                <a:cs typeface="Calibri"/>
              </a:rPr>
              <a:t>les</a:t>
            </a:r>
            <a:r>
              <a:rPr sz="2584" spc="-63" dirty="0">
                <a:latin typeface="Calibri"/>
                <a:cs typeface="Calibri"/>
              </a:rPr>
              <a:t> </a:t>
            </a:r>
            <a:r>
              <a:rPr sz="2584" spc="-9" dirty="0">
                <a:latin typeface="Calibri"/>
                <a:cs typeface="Calibri"/>
              </a:rPr>
              <a:t>différents</a:t>
            </a:r>
            <a:r>
              <a:rPr sz="2584" spc="-91" dirty="0">
                <a:latin typeface="Calibri"/>
                <a:cs typeface="Calibri"/>
              </a:rPr>
              <a:t> </a:t>
            </a:r>
            <a:r>
              <a:rPr sz="2584" dirty="0">
                <a:latin typeface="Calibri"/>
                <a:cs typeface="Calibri"/>
              </a:rPr>
              <a:t>concepts</a:t>
            </a:r>
            <a:r>
              <a:rPr sz="2584" spc="-45" dirty="0">
                <a:latin typeface="Calibri"/>
                <a:cs typeface="Calibri"/>
              </a:rPr>
              <a:t> </a:t>
            </a:r>
            <a:r>
              <a:rPr sz="2584" dirty="0">
                <a:latin typeface="Calibri"/>
                <a:cs typeface="Calibri"/>
              </a:rPr>
              <a:t>et</a:t>
            </a:r>
            <a:r>
              <a:rPr sz="2584" spc="-45" dirty="0">
                <a:latin typeface="Calibri"/>
                <a:cs typeface="Calibri"/>
              </a:rPr>
              <a:t> </a:t>
            </a:r>
            <a:r>
              <a:rPr sz="2584" spc="-9" dirty="0">
                <a:latin typeface="Calibri"/>
                <a:cs typeface="Calibri"/>
              </a:rPr>
              <a:t>exigences</a:t>
            </a:r>
            <a:endParaRPr sz="2584" dirty="0">
              <a:latin typeface="Calibri"/>
              <a:cs typeface="Calibri"/>
            </a:endParaRPr>
          </a:p>
          <a:p>
            <a:pPr marL="925915" marR="432438" lvl="1" indent="-457200">
              <a:lnSpc>
                <a:spcPts val="2811"/>
              </a:lnSpc>
              <a:spcBef>
                <a:spcPts val="662"/>
              </a:spcBef>
              <a:buFont typeface="Wingdings" panose="05000000000000000000" pitchFamily="2" charset="2"/>
              <a:buChar char="Ø"/>
              <a:tabLst>
                <a:tab pos="755472" algn="l"/>
              </a:tabLst>
            </a:pPr>
            <a:r>
              <a:rPr sz="2584" dirty="0">
                <a:latin typeface="Calibri"/>
                <a:cs typeface="Calibri"/>
              </a:rPr>
              <a:t>Pour</a:t>
            </a:r>
            <a:r>
              <a:rPr sz="2584" spc="-32" dirty="0">
                <a:latin typeface="Calibri"/>
                <a:cs typeface="Calibri"/>
              </a:rPr>
              <a:t> </a:t>
            </a:r>
            <a:r>
              <a:rPr sz="2584" dirty="0">
                <a:latin typeface="Calibri"/>
                <a:cs typeface="Calibri"/>
              </a:rPr>
              <a:t>montrer</a:t>
            </a:r>
            <a:r>
              <a:rPr sz="2584" spc="-32" dirty="0">
                <a:latin typeface="Calibri"/>
                <a:cs typeface="Calibri"/>
              </a:rPr>
              <a:t> </a:t>
            </a:r>
            <a:r>
              <a:rPr sz="2584" dirty="0">
                <a:latin typeface="Calibri"/>
                <a:cs typeface="Calibri"/>
              </a:rPr>
              <a:t>aux</a:t>
            </a:r>
            <a:r>
              <a:rPr sz="2584" spc="-36" dirty="0">
                <a:latin typeface="Calibri"/>
                <a:cs typeface="Calibri"/>
              </a:rPr>
              <a:t> </a:t>
            </a:r>
            <a:r>
              <a:rPr sz="2584" dirty="0">
                <a:latin typeface="Calibri"/>
                <a:cs typeface="Calibri"/>
              </a:rPr>
              <a:t>clients</a:t>
            </a:r>
            <a:r>
              <a:rPr sz="2584" spc="-32" dirty="0">
                <a:latin typeface="Calibri"/>
                <a:cs typeface="Calibri"/>
              </a:rPr>
              <a:t> </a:t>
            </a:r>
            <a:r>
              <a:rPr sz="2584" dirty="0">
                <a:latin typeface="Calibri"/>
                <a:cs typeface="Calibri"/>
              </a:rPr>
              <a:t>les</a:t>
            </a:r>
            <a:r>
              <a:rPr sz="2584" spc="-59" dirty="0">
                <a:latin typeface="Calibri"/>
                <a:cs typeface="Calibri"/>
              </a:rPr>
              <a:t> </a:t>
            </a:r>
            <a:r>
              <a:rPr sz="2584" dirty="0">
                <a:latin typeface="Calibri"/>
                <a:cs typeface="Calibri"/>
              </a:rPr>
              <a:t>fonctions</a:t>
            </a:r>
            <a:r>
              <a:rPr sz="2584" spc="-59" dirty="0">
                <a:latin typeface="Calibri"/>
                <a:cs typeface="Calibri"/>
              </a:rPr>
              <a:t> </a:t>
            </a:r>
            <a:r>
              <a:rPr sz="2584" dirty="0">
                <a:latin typeface="Calibri"/>
                <a:cs typeface="Calibri"/>
              </a:rPr>
              <a:t>que</a:t>
            </a:r>
            <a:r>
              <a:rPr sz="2584" spc="-73" dirty="0">
                <a:latin typeface="Calibri"/>
                <a:cs typeface="Calibri"/>
              </a:rPr>
              <a:t> </a:t>
            </a:r>
            <a:r>
              <a:rPr sz="2584" spc="-18" dirty="0">
                <a:latin typeface="Calibri"/>
                <a:cs typeface="Calibri"/>
              </a:rPr>
              <a:t>l’on</a:t>
            </a:r>
            <a:r>
              <a:rPr sz="2584" spc="-45" dirty="0">
                <a:latin typeface="Calibri"/>
                <a:cs typeface="Calibri"/>
              </a:rPr>
              <a:t> </a:t>
            </a:r>
            <a:r>
              <a:rPr sz="2584" spc="-18" dirty="0">
                <a:latin typeface="Calibri"/>
                <a:cs typeface="Calibri"/>
              </a:rPr>
              <a:t>veut </a:t>
            </a:r>
            <a:r>
              <a:rPr sz="2584" dirty="0">
                <a:latin typeface="Calibri"/>
                <a:cs typeface="Calibri"/>
              </a:rPr>
              <a:t>mettre</a:t>
            </a:r>
            <a:r>
              <a:rPr sz="2584" spc="-32" dirty="0">
                <a:latin typeface="Calibri"/>
                <a:cs typeface="Calibri"/>
              </a:rPr>
              <a:t> </a:t>
            </a:r>
            <a:r>
              <a:rPr sz="2584" dirty="0" err="1">
                <a:latin typeface="Calibri"/>
                <a:cs typeface="Calibri"/>
              </a:rPr>
              <a:t>en</a:t>
            </a:r>
            <a:r>
              <a:rPr sz="2584" spc="-73" dirty="0">
                <a:latin typeface="Calibri"/>
                <a:cs typeface="Calibri"/>
              </a:rPr>
              <a:t> </a:t>
            </a:r>
            <a:r>
              <a:rPr sz="2584" spc="-18" dirty="0" err="1" smtClean="0">
                <a:latin typeface="Calibri"/>
                <a:cs typeface="Calibri"/>
              </a:rPr>
              <a:t>œuvre</a:t>
            </a:r>
            <a:endParaRPr lang="fr-FR" sz="2584" dirty="0">
              <a:latin typeface="Calibri"/>
              <a:cs typeface="Calibri"/>
            </a:endParaRPr>
          </a:p>
          <a:p>
            <a:pPr marL="925915" marR="432438" lvl="1" indent="-457200">
              <a:lnSpc>
                <a:spcPts val="2811"/>
              </a:lnSpc>
              <a:spcBef>
                <a:spcPts val="662"/>
              </a:spcBef>
              <a:buFont typeface="Wingdings" panose="05000000000000000000" pitchFamily="2" charset="2"/>
              <a:buChar char="v"/>
              <a:tabLst>
                <a:tab pos="755472" algn="l"/>
              </a:tabLst>
            </a:pPr>
            <a:endParaRPr sz="2856" dirty="0">
              <a:latin typeface="Calibri"/>
              <a:cs typeface="Calibri"/>
            </a:endParaRPr>
          </a:p>
          <a:p>
            <a:pPr marL="468140" marR="4607" indent="-457200" algn="just">
              <a:lnSpc>
                <a:spcPts val="2811"/>
              </a:lnSpc>
              <a:buFont typeface="Wingdings" panose="05000000000000000000" pitchFamily="2" charset="2"/>
              <a:buChar char="v"/>
              <a:tabLst>
                <a:tab pos="354704" algn="l"/>
              </a:tabLst>
            </a:pPr>
            <a:r>
              <a:rPr sz="2584" dirty="0">
                <a:latin typeface="Calibri"/>
                <a:cs typeface="Calibri"/>
              </a:rPr>
              <a:t>Lorsque</a:t>
            </a:r>
            <a:r>
              <a:rPr sz="2584" spc="222" dirty="0">
                <a:latin typeface="Calibri"/>
                <a:cs typeface="Calibri"/>
              </a:rPr>
              <a:t> </a:t>
            </a:r>
            <a:r>
              <a:rPr sz="2584" dirty="0">
                <a:latin typeface="Calibri"/>
                <a:cs typeface="Calibri"/>
              </a:rPr>
              <a:t>le</a:t>
            </a:r>
            <a:r>
              <a:rPr sz="2584" spc="204" dirty="0">
                <a:latin typeface="Calibri"/>
                <a:cs typeface="Calibri"/>
              </a:rPr>
              <a:t> </a:t>
            </a:r>
            <a:r>
              <a:rPr sz="2584" dirty="0">
                <a:latin typeface="Calibri"/>
                <a:cs typeface="Calibri"/>
              </a:rPr>
              <a:t>client</a:t>
            </a:r>
            <a:r>
              <a:rPr sz="2584" spc="204" dirty="0">
                <a:latin typeface="Calibri"/>
                <a:cs typeface="Calibri"/>
              </a:rPr>
              <a:t> </a:t>
            </a:r>
            <a:r>
              <a:rPr sz="2584" dirty="0">
                <a:latin typeface="Calibri"/>
                <a:cs typeface="Calibri"/>
              </a:rPr>
              <a:t>a</a:t>
            </a:r>
            <a:r>
              <a:rPr sz="2584" spc="199" dirty="0">
                <a:latin typeface="Calibri"/>
                <a:cs typeface="Calibri"/>
              </a:rPr>
              <a:t> </a:t>
            </a:r>
            <a:r>
              <a:rPr sz="2584" dirty="0">
                <a:latin typeface="Calibri"/>
                <a:cs typeface="Calibri"/>
              </a:rPr>
              <a:t>donné</a:t>
            </a:r>
            <a:r>
              <a:rPr sz="2584" spc="230" dirty="0">
                <a:latin typeface="Calibri"/>
                <a:cs typeface="Calibri"/>
              </a:rPr>
              <a:t> </a:t>
            </a:r>
            <a:r>
              <a:rPr sz="2584" dirty="0">
                <a:latin typeface="Calibri"/>
                <a:cs typeface="Calibri"/>
              </a:rPr>
              <a:t>son</a:t>
            </a:r>
            <a:r>
              <a:rPr sz="2584" spc="236" dirty="0">
                <a:latin typeface="Calibri"/>
                <a:cs typeface="Calibri"/>
              </a:rPr>
              <a:t> </a:t>
            </a:r>
            <a:r>
              <a:rPr sz="2584" dirty="0">
                <a:latin typeface="Calibri"/>
                <a:cs typeface="Calibri"/>
              </a:rPr>
              <a:t>accord,</a:t>
            </a:r>
            <a:r>
              <a:rPr sz="2584" spc="218" dirty="0">
                <a:latin typeface="Calibri"/>
                <a:cs typeface="Calibri"/>
              </a:rPr>
              <a:t> </a:t>
            </a:r>
            <a:r>
              <a:rPr sz="2584" dirty="0">
                <a:latin typeface="Calibri"/>
                <a:cs typeface="Calibri"/>
              </a:rPr>
              <a:t>le</a:t>
            </a:r>
            <a:r>
              <a:rPr sz="2584" spc="230" dirty="0">
                <a:latin typeface="Calibri"/>
                <a:cs typeface="Calibri"/>
              </a:rPr>
              <a:t> </a:t>
            </a:r>
            <a:r>
              <a:rPr sz="2584" spc="-9" dirty="0">
                <a:latin typeface="Calibri"/>
                <a:cs typeface="Calibri"/>
              </a:rPr>
              <a:t>développement </a:t>
            </a:r>
            <a:r>
              <a:rPr sz="2584" dirty="0">
                <a:latin typeface="Calibri"/>
                <a:cs typeface="Calibri"/>
              </a:rPr>
              <a:t>suit</a:t>
            </a:r>
            <a:r>
              <a:rPr sz="2584" spc="-27" dirty="0">
                <a:latin typeface="Calibri"/>
                <a:cs typeface="Calibri"/>
              </a:rPr>
              <a:t> </a:t>
            </a:r>
            <a:r>
              <a:rPr sz="2584" dirty="0">
                <a:latin typeface="Calibri"/>
                <a:cs typeface="Calibri"/>
              </a:rPr>
              <a:t>souvent</a:t>
            </a:r>
            <a:r>
              <a:rPr sz="2584" spc="-45" dirty="0">
                <a:latin typeface="Calibri"/>
                <a:cs typeface="Calibri"/>
              </a:rPr>
              <a:t> </a:t>
            </a:r>
            <a:r>
              <a:rPr sz="2584" dirty="0">
                <a:latin typeface="Calibri"/>
                <a:cs typeface="Calibri"/>
              </a:rPr>
              <a:t>un</a:t>
            </a:r>
            <a:r>
              <a:rPr sz="2584" spc="-18" dirty="0">
                <a:latin typeface="Calibri"/>
                <a:cs typeface="Calibri"/>
              </a:rPr>
              <a:t> </a:t>
            </a:r>
            <a:r>
              <a:rPr sz="2584" dirty="0">
                <a:latin typeface="Calibri"/>
                <a:cs typeface="Calibri"/>
              </a:rPr>
              <a:t>cycle de</a:t>
            </a:r>
            <a:r>
              <a:rPr sz="2584" spc="-50" dirty="0">
                <a:latin typeface="Calibri"/>
                <a:cs typeface="Calibri"/>
              </a:rPr>
              <a:t> </a:t>
            </a:r>
            <a:r>
              <a:rPr sz="2584" b="1" dirty="0">
                <a:solidFill>
                  <a:schemeClr val="accent6">
                    <a:lumMod val="50000"/>
                  </a:schemeClr>
                </a:solidFill>
                <a:latin typeface="Calibri"/>
                <a:cs typeface="Calibri"/>
              </a:rPr>
              <a:t>vie</a:t>
            </a:r>
            <a:r>
              <a:rPr sz="2584" b="1" spc="5" dirty="0">
                <a:solidFill>
                  <a:schemeClr val="accent6">
                    <a:lumMod val="50000"/>
                  </a:schemeClr>
                </a:solidFill>
                <a:latin typeface="Calibri"/>
                <a:cs typeface="Calibri"/>
              </a:rPr>
              <a:t> </a:t>
            </a:r>
            <a:r>
              <a:rPr sz="2584" b="1" spc="-9" dirty="0">
                <a:solidFill>
                  <a:schemeClr val="accent6">
                    <a:lumMod val="50000"/>
                  </a:schemeClr>
                </a:solidFill>
                <a:latin typeface="Calibri"/>
                <a:cs typeface="Calibri"/>
              </a:rPr>
              <a:t>linéaire</a:t>
            </a:r>
            <a:endParaRPr sz="2584" b="1" dirty="0">
              <a:solidFill>
                <a:schemeClr val="accent6">
                  <a:lumMod val="50000"/>
                </a:schemeClr>
              </a:solidFill>
              <a:latin typeface="Calibri"/>
              <a:cs typeface="Calibri"/>
            </a:endParaRPr>
          </a:p>
          <a:p>
            <a:pPr>
              <a:spcBef>
                <a:spcPts val="41"/>
              </a:spcBef>
            </a:pPr>
            <a:endParaRPr sz="2856" dirty="0">
              <a:latin typeface="Calibri"/>
              <a:cs typeface="Calibri"/>
            </a:endParaRPr>
          </a:p>
          <a:p>
            <a:pPr marL="468140" marR="4607" indent="-457200" algn="just">
              <a:lnSpc>
                <a:spcPct val="150000"/>
              </a:lnSpc>
              <a:buFont typeface="Wingdings" panose="05000000000000000000" pitchFamily="2" charset="2"/>
              <a:buChar char="v"/>
              <a:tabLst>
                <a:tab pos="354704" algn="l"/>
              </a:tabLst>
            </a:pPr>
            <a:r>
              <a:rPr sz="2584" b="1" spc="-9" dirty="0">
                <a:latin typeface="Calibri"/>
                <a:cs typeface="Calibri"/>
              </a:rPr>
              <a:t>Avantages</a:t>
            </a:r>
            <a:r>
              <a:rPr sz="2584" b="1" spc="-32" dirty="0">
                <a:latin typeface="Calibri"/>
                <a:cs typeface="Calibri"/>
              </a:rPr>
              <a:t> </a:t>
            </a:r>
            <a:r>
              <a:rPr sz="2584" dirty="0">
                <a:latin typeface="Calibri"/>
                <a:cs typeface="Calibri"/>
              </a:rPr>
              <a:t>:</a:t>
            </a:r>
            <a:r>
              <a:rPr sz="2584" spc="-36" dirty="0">
                <a:latin typeface="Calibri"/>
                <a:cs typeface="Calibri"/>
              </a:rPr>
              <a:t> </a:t>
            </a:r>
            <a:r>
              <a:rPr sz="2584" dirty="0">
                <a:latin typeface="Calibri"/>
                <a:cs typeface="Calibri"/>
              </a:rPr>
              <a:t>Les</a:t>
            </a:r>
            <a:r>
              <a:rPr sz="2584" spc="-50" dirty="0">
                <a:latin typeface="Calibri"/>
                <a:cs typeface="Calibri"/>
              </a:rPr>
              <a:t> </a:t>
            </a:r>
            <a:r>
              <a:rPr sz="2584" dirty="0">
                <a:latin typeface="Calibri"/>
                <a:cs typeface="Calibri"/>
              </a:rPr>
              <a:t>efforts</a:t>
            </a:r>
            <a:r>
              <a:rPr sz="2584" spc="-45" dirty="0">
                <a:latin typeface="Calibri"/>
                <a:cs typeface="Calibri"/>
              </a:rPr>
              <a:t> </a:t>
            </a:r>
            <a:r>
              <a:rPr sz="2584" dirty="0">
                <a:latin typeface="Calibri"/>
                <a:cs typeface="Calibri"/>
              </a:rPr>
              <a:t>consacrés</a:t>
            </a:r>
            <a:r>
              <a:rPr sz="2584" spc="-45" dirty="0">
                <a:latin typeface="Calibri"/>
                <a:cs typeface="Calibri"/>
              </a:rPr>
              <a:t> </a:t>
            </a:r>
            <a:r>
              <a:rPr sz="2584" dirty="0">
                <a:latin typeface="Calibri"/>
                <a:cs typeface="Calibri"/>
              </a:rPr>
              <a:t>au</a:t>
            </a:r>
            <a:r>
              <a:rPr sz="2584" spc="-32" dirty="0">
                <a:latin typeface="Calibri"/>
                <a:cs typeface="Calibri"/>
              </a:rPr>
              <a:t> </a:t>
            </a:r>
            <a:r>
              <a:rPr sz="2584" dirty="0">
                <a:latin typeface="Calibri"/>
                <a:cs typeface="Calibri"/>
              </a:rPr>
              <a:t>développement</a:t>
            </a:r>
            <a:r>
              <a:rPr sz="2584" spc="-32" dirty="0">
                <a:latin typeface="Calibri"/>
                <a:cs typeface="Calibri"/>
              </a:rPr>
              <a:t> </a:t>
            </a:r>
            <a:r>
              <a:rPr sz="2584" spc="-18" dirty="0">
                <a:latin typeface="Calibri"/>
                <a:cs typeface="Calibri"/>
              </a:rPr>
              <a:t>d’un </a:t>
            </a:r>
            <a:r>
              <a:rPr sz="2584" dirty="0">
                <a:latin typeface="Calibri"/>
                <a:cs typeface="Calibri"/>
              </a:rPr>
              <a:t>prototype</a:t>
            </a:r>
            <a:r>
              <a:rPr sz="2584" spc="154" dirty="0">
                <a:latin typeface="Calibri"/>
                <a:cs typeface="Calibri"/>
              </a:rPr>
              <a:t>  </a:t>
            </a:r>
            <a:r>
              <a:rPr sz="2584" dirty="0">
                <a:latin typeface="Calibri"/>
                <a:cs typeface="Calibri"/>
              </a:rPr>
              <a:t>sont</a:t>
            </a:r>
            <a:r>
              <a:rPr sz="2584" spc="159" dirty="0">
                <a:latin typeface="Calibri"/>
                <a:cs typeface="Calibri"/>
              </a:rPr>
              <a:t>  </a:t>
            </a:r>
            <a:r>
              <a:rPr sz="2584" dirty="0">
                <a:latin typeface="Calibri"/>
                <a:cs typeface="Calibri"/>
              </a:rPr>
              <a:t>le</a:t>
            </a:r>
            <a:r>
              <a:rPr sz="2584" spc="154" dirty="0">
                <a:latin typeface="Calibri"/>
                <a:cs typeface="Calibri"/>
              </a:rPr>
              <a:t>  </a:t>
            </a:r>
            <a:r>
              <a:rPr sz="2584" dirty="0">
                <a:latin typeface="Calibri"/>
                <a:cs typeface="Calibri"/>
              </a:rPr>
              <a:t>plus</a:t>
            </a:r>
            <a:r>
              <a:rPr sz="2584" spc="145" dirty="0">
                <a:latin typeface="Calibri"/>
                <a:cs typeface="Calibri"/>
              </a:rPr>
              <a:t>  </a:t>
            </a:r>
            <a:r>
              <a:rPr sz="2584" dirty="0">
                <a:latin typeface="Calibri"/>
                <a:cs typeface="Calibri"/>
              </a:rPr>
              <a:t>souvent</a:t>
            </a:r>
            <a:r>
              <a:rPr sz="2584" spc="159" dirty="0">
                <a:latin typeface="Calibri"/>
                <a:cs typeface="Calibri"/>
              </a:rPr>
              <a:t>  </a:t>
            </a:r>
            <a:r>
              <a:rPr sz="2584" dirty="0">
                <a:latin typeface="Calibri"/>
                <a:cs typeface="Calibri"/>
              </a:rPr>
              <a:t>compensés</a:t>
            </a:r>
            <a:r>
              <a:rPr sz="2584" spc="150" dirty="0">
                <a:latin typeface="Calibri"/>
                <a:cs typeface="Calibri"/>
              </a:rPr>
              <a:t>  </a:t>
            </a:r>
            <a:r>
              <a:rPr sz="2584" dirty="0">
                <a:latin typeface="Calibri"/>
                <a:cs typeface="Calibri"/>
              </a:rPr>
              <a:t>par</a:t>
            </a:r>
            <a:r>
              <a:rPr sz="2584" spc="163" dirty="0">
                <a:latin typeface="Calibri"/>
                <a:cs typeface="Calibri"/>
              </a:rPr>
              <a:t>  </a:t>
            </a:r>
            <a:r>
              <a:rPr sz="2584" spc="-18" dirty="0">
                <a:latin typeface="Calibri"/>
                <a:cs typeface="Calibri"/>
              </a:rPr>
              <a:t>ceux </a:t>
            </a:r>
            <a:r>
              <a:rPr sz="2584" dirty="0">
                <a:latin typeface="Calibri"/>
                <a:cs typeface="Calibri"/>
              </a:rPr>
              <a:t>gagnés</a:t>
            </a:r>
            <a:r>
              <a:rPr sz="2584" spc="-41" dirty="0">
                <a:latin typeface="Calibri"/>
                <a:cs typeface="Calibri"/>
              </a:rPr>
              <a:t> </a:t>
            </a:r>
            <a:r>
              <a:rPr sz="2584" dirty="0">
                <a:latin typeface="Calibri"/>
                <a:cs typeface="Calibri"/>
              </a:rPr>
              <a:t>à</a:t>
            </a:r>
            <a:r>
              <a:rPr sz="2584" spc="-32" dirty="0">
                <a:latin typeface="Calibri"/>
                <a:cs typeface="Calibri"/>
              </a:rPr>
              <a:t> </a:t>
            </a:r>
            <a:r>
              <a:rPr sz="2584" dirty="0">
                <a:latin typeface="Calibri"/>
                <a:cs typeface="Calibri"/>
              </a:rPr>
              <a:t>ne</a:t>
            </a:r>
            <a:r>
              <a:rPr sz="2584" spc="-27" dirty="0">
                <a:latin typeface="Calibri"/>
                <a:cs typeface="Calibri"/>
              </a:rPr>
              <a:t> </a:t>
            </a:r>
            <a:r>
              <a:rPr sz="2584" dirty="0">
                <a:latin typeface="Calibri"/>
                <a:cs typeface="Calibri"/>
              </a:rPr>
              <a:t>pas</a:t>
            </a:r>
            <a:r>
              <a:rPr sz="2584" spc="-36" dirty="0">
                <a:latin typeface="Calibri"/>
                <a:cs typeface="Calibri"/>
              </a:rPr>
              <a:t> </a:t>
            </a:r>
            <a:r>
              <a:rPr sz="2584" dirty="0">
                <a:latin typeface="Calibri"/>
                <a:cs typeface="Calibri"/>
              </a:rPr>
              <a:t>développer</a:t>
            </a:r>
            <a:r>
              <a:rPr sz="2584" spc="-54" dirty="0">
                <a:latin typeface="Calibri"/>
                <a:cs typeface="Calibri"/>
              </a:rPr>
              <a:t> </a:t>
            </a:r>
            <a:r>
              <a:rPr sz="2584" dirty="0">
                <a:latin typeface="Calibri"/>
                <a:cs typeface="Calibri"/>
              </a:rPr>
              <a:t>de</a:t>
            </a:r>
            <a:r>
              <a:rPr sz="2584" spc="-27" dirty="0">
                <a:latin typeface="Calibri"/>
                <a:cs typeface="Calibri"/>
              </a:rPr>
              <a:t> </a:t>
            </a:r>
            <a:r>
              <a:rPr sz="2584" dirty="0">
                <a:latin typeface="Calibri"/>
                <a:cs typeface="Calibri"/>
              </a:rPr>
              <a:t>fonctions</a:t>
            </a:r>
            <a:r>
              <a:rPr sz="2584" spc="-9" dirty="0">
                <a:latin typeface="Calibri"/>
                <a:cs typeface="Calibri"/>
              </a:rPr>
              <a:t> inutiles</a:t>
            </a:r>
            <a:endParaRPr sz="2584"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40" y="786882"/>
            <a:ext cx="11230184"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r>
              <a:rPr lang="fr-FR" sz="3000" b="1" spc="145" dirty="0" smtClean="0">
                <a:solidFill>
                  <a:schemeClr val="accent5"/>
                </a:solidFill>
                <a:cs typeface="Calibri"/>
              </a:rPr>
              <a:t>:</a:t>
            </a:r>
          </a:p>
          <a:p>
            <a:pPr marL="3455" lvl="0">
              <a:spcBef>
                <a:spcPts val="481"/>
              </a:spcBef>
            </a:pPr>
            <a:r>
              <a:rPr lang="fr-FR" sz="2800" b="1" dirty="0" smtClean="0">
                <a:solidFill>
                  <a:schemeClr val="accent6">
                    <a:lumMod val="50000"/>
                  </a:schemeClr>
                </a:solidFill>
                <a:cs typeface="Calibri"/>
              </a:rPr>
              <a:t>Le</a:t>
            </a:r>
            <a:r>
              <a:rPr lang="fr-FR" sz="2800" b="1" spc="9" dirty="0" smtClean="0">
                <a:solidFill>
                  <a:schemeClr val="accent6">
                    <a:lumMod val="50000"/>
                  </a:schemeClr>
                </a:solidFill>
                <a:cs typeface="Calibri"/>
              </a:rPr>
              <a:t> </a:t>
            </a:r>
            <a:r>
              <a:rPr lang="fr-FR" sz="2800" b="1" dirty="0">
                <a:solidFill>
                  <a:schemeClr val="accent6">
                    <a:lumMod val="50000"/>
                  </a:schemeClr>
                </a:solidFill>
                <a:cs typeface="Calibri"/>
              </a:rPr>
              <a:t>cycle</a:t>
            </a:r>
            <a:r>
              <a:rPr lang="fr-FR" sz="2800" b="1" spc="-23" dirty="0">
                <a:solidFill>
                  <a:schemeClr val="accent6">
                    <a:lumMod val="50000"/>
                  </a:schemeClr>
                </a:solidFill>
                <a:cs typeface="Calibri"/>
              </a:rPr>
              <a:t> </a:t>
            </a:r>
            <a:r>
              <a:rPr lang="fr-FR" sz="2800" b="1" dirty="0">
                <a:solidFill>
                  <a:schemeClr val="accent6">
                    <a:lumMod val="50000"/>
                  </a:schemeClr>
                </a:solidFill>
                <a:cs typeface="Calibri"/>
              </a:rPr>
              <a:t>de</a:t>
            </a:r>
            <a:r>
              <a:rPr lang="fr-FR" sz="2800" b="1" spc="14" dirty="0">
                <a:solidFill>
                  <a:schemeClr val="accent6">
                    <a:lumMod val="50000"/>
                  </a:schemeClr>
                </a:solidFill>
                <a:cs typeface="Calibri"/>
              </a:rPr>
              <a:t> </a:t>
            </a:r>
            <a:r>
              <a:rPr lang="fr-FR" sz="2800" b="1" dirty="0" smtClean="0">
                <a:solidFill>
                  <a:schemeClr val="accent6">
                    <a:lumMod val="50000"/>
                  </a:schemeClr>
                </a:solidFill>
                <a:cs typeface="Calibri"/>
              </a:rPr>
              <a:t>vie Non </a:t>
            </a:r>
            <a:r>
              <a:rPr lang="fr-FR" sz="2800" b="1" dirty="0" err="1" smtClean="0">
                <a:solidFill>
                  <a:schemeClr val="accent6">
                    <a:lumMod val="50000"/>
                  </a:schemeClr>
                </a:solidFill>
                <a:cs typeface="Calibri"/>
              </a:rPr>
              <a:t>Lineaire</a:t>
            </a:r>
            <a:r>
              <a:rPr lang="fr-FR" sz="2800" b="1" spc="-23" dirty="0" smtClean="0">
                <a:solidFill>
                  <a:schemeClr val="accent6">
                    <a:lumMod val="50000"/>
                  </a:schemeClr>
                </a:solidFill>
                <a:cs typeface="Calibri"/>
              </a:rPr>
              <a:t> </a:t>
            </a:r>
            <a:r>
              <a:rPr lang="fr-FR" sz="2800" b="1" spc="-9" dirty="0" smtClean="0">
                <a:solidFill>
                  <a:schemeClr val="accent6">
                    <a:lumMod val="50000"/>
                  </a:schemeClr>
                </a:solidFill>
                <a:cs typeface="Calibri"/>
              </a:rPr>
              <a:t>  </a:t>
            </a:r>
            <a:r>
              <a:rPr lang="fr-FR" sz="3000" b="1" spc="145" dirty="0">
                <a:solidFill>
                  <a:srgbClr val="C00000"/>
                </a:solidFill>
                <a:cs typeface="Calibri"/>
              </a:rPr>
              <a:t>Le </a:t>
            </a:r>
            <a:r>
              <a:rPr lang="fr-FR" sz="3000" b="1" spc="145" dirty="0" err="1">
                <a:solidFill>
                  <a:srgbClr val="C00000"/>
                </a:solidFill>
                <a:cs typeface="Calibri"/>
              </a:rPr>
              <a:t>Protopypage</a:t>
            </a:r>
            <a:endParaRPr lang="fr-FR" sz="3000" b="1" spc="145" dirty="0">
              <a:solidFill>
                <a:srgbClr val="C00000"/>
              </a:solidFill>
              <a:cs typeface="Calibri"/>
            </a:endParaRPr>
          </a:p>
        </p:txBody>
      </p:sp>
    </p:spTree>
    <p:extLst>
      <p:ext uri="{BB962C8B-B14F-4D97-AF65-F5344CB8AC3E}">
        <p14:creationId xmlns:p14="http://schemas.microsoft.com/office/powerpoint/2010/main" val="1376051324"/>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9" name="Rectangle 3"/>
          <p:cNvSpPr>
            <a:spLocks noGrp="1" noChangeArrowheads="1"/>
          </p:cNvSpPr>
          <p:nvPr>
            <p:ph type="body" idx="4294967295"/>
          </p:nvPr>
        </p:nvSpPr>
        <p:spPr>
          <a:xfrm>
            <a:off x="0" y="2023690"/>
            <a:ext cx="11533469" cy="3618837"/>
          </a:xfrm>
          <a:prstGeom prst="rect">
            <a:avLst/>
          </a:prstGeom>
        </p:spPr>
        <p:txBody>
          <a:bodyPr>
            <a:normAutofit/>
          </a:bodyPr>
          <a:lstStyle/>
          <a:p>
            <a:pPr algn="just"/>
            <a:r>
              <a:rPr lang="fr-FR" sz="2400" b="1" dirty="0"/>
              <a:t>R4(</a:t>
            </a:r>
            <a:r>
              <a:rPr lang="fr-FR" sz="2400" b="1" u="sng" dirty="0" err="1"/>
              <a:t>num_produit</a:t>
            </a:r>
            <a:r>
              <a:rPr lang="fr-FR" sz="2400" b="1" u="sng" dirty="0"/>
              <a:t>, </a:t>
            </a:r>
            <a:r>
              <a:rPr lang="fr-FR" sz="2400" dirty="0" err="1"/>
              <a:t>nom_produit</a:t>
            </a:r>
            <a:r>
              <a:rPr lang="fr-FR" sz="2400" dirty="0"/>
              <a:t>, </a:t>
            </a:r>
            <a:r>
              <a:rPr lang="fr-FR" sz="2400" dirty="0" err="1"/>
              <a:t>num_atelier</a:t>
            </a:r>
            <a:r>
              <a:rPr lang="fr-FR" sz="2400" dirty="0"/>
              <a:t>, </a:t>
            </a:r>
            <a:r>
              <a:rPr lang="fr-FR" sz="2400" dirty="0" err="1" smtClean="0"/>
              <a:t>chef_atelier</a:t>
            </a:r>
            <a:r>
              <a:rPr lang="fr-FR" sz="2400" b="1" dirty="0"/>
              <a:t>)</a:t>
            </a:r>
            <a:endParaRPr lang="fr-FR" sz="2400" dirty="0"/>
          </a:p>
          <a:p>
            <a:pPr algn="just">
              <a:buFont typeface="Monotype Sorts" pitchFamily="2" charset="2"/>
              <a:buNone/>
            </a:pPr>
            <a:r>
              <a:rPr lang="fr-FR" sz="2400" dirty="0" smtClean="0"/>
              <a:t>	R4 est en 1 FN. </a:t>
            </a:r>
          </a:p>
          <a:p>
            <a:pPr algn="just">
              <a:buFont typeface="Monotype Sorts" pitchFamily="2" charset="2"/>
              <a:buNone/>
            </a:pPr>
            <a:r>
              <a:rPr lang="fr-FR" sz="2400" dirty="0" smtClean="0"/>
              <a:t>Les DF :  </a:t>
            </a:r>
            <a:r>
              <a:rPr lang="fr-FR" sz="2400" u="sng" dirty="0" err="1" smtClean="0"/>
              <a:t>num_produit</a:t>
            </a:r>
            <a:r>
              <a:rPr lang="fr-FR" sz="2400" dirty="0" smtClean="0"/>
              <a:t> </a:t>
            </a:r>
            <a:r>
              <a:rPr lang="fr-FR" sz="2400" dirty="0" smtClean="0">
                <a:sym typeface="Wingdings" pitchFamily="2" charset="2"/>
              </a:rPr>
              <a:t></a:t>
            </a:r>
            <a:r>
              <a:rPr lang="fr-FR" sz="2400" dirty="0" smtClean="0"/>
              <a:t> </a:t>
            </a:r>
            <a:r>
              <a:rPr lang="fr-FR" sz="2400" dirty="0" err="1" smtClean="0"/>
              <a:t>nom_produit</a:t>
            </a:r>
            <a:r>
              <a:rPr lang="fr-FR" sz="2400" dirty="0" smtClean="0"/>
              <a:t>	</a:t>
            </a:r>
          </a:p>
          <a:p>
            <a:pPr algn="just">
              <a:buFont typeface="Monotype Sorts" pitchFamily="2" charset="2"/>
              <a:buNone/>
            </a:pPr>
            <a:r>
              <a:rPr lang="fr-FR" sz="2400" u="sng" dirty="0" err="1" smtClean="0"/>
              <a:t>num_produit</a:t>
            </a:r>
            <a:r>
              <a:rPr lang="fr-FR" sz="2400" dirty="0" smtClean="0"/>
              <a:t> </a:t>
            </a:r>
            <a:r>
              <a:rPr lang="fr-FR" sz="2400" dirty="0" smtClean="0">
                <a:sym typeface="Wingdings" pitchFamily="2" charset="2"/>
              </a:rPr>
              <a:t></a:t>
            </a:r>
            <a:r>
              <a:rPr lang="fr-FR" sz="2400" dirty="0" smtClean="0"/>
              <a:t> </a:t>
            </a:r>
            <a:r>
              <a:rPr lang="fr-FR" sz="2400" dirty="0" err="1" smtClean="0"/>
              <a:t>num_atelier</a:t>
            </a:r>
            <a:r>
              <a:rPr lang="fr-FR" sz="2400" dirty="0" smtClean="0"/>
              <a:t> </a:t>
            </a:r>
          </a:p>
          <a:p>
            <a:pPr algn="just">
              <a:buFont typeface="Monotype Sorts" pitchFamily="2" charset="2"/>
              <a:buNone/>
            </a:pPr>
            <a:r>
              <a:rPr lang="fr-FR" sz="2400" u="sng" dirty="0" err="1" smtClean="0"/>
              <a:t>num_produit</a:t>
            </a:r>
            <a:r>
              <a:rPr lang="fr-FR" sz="2400" dirty="0" smtClean="0"/>
              <a:t> </a:t>
            </a:r>
            <a:r>
              <a:rPr lang="fr-FR" sz="2400" dirty="0">
                <a:sym typeface="Wingdings" pitchFamily="2" charset="2"/>
              </a:rPr>
              <a:t></a:t>
            </a:r>
            <a:r>
              <a:rPr lang="fr-FR" sz="2400" dirty="0"/>
              <a:t> </a:t>
            </a:r>
            <a:r>
              <a:rPr lang="fr-FR" sz="2400" dirty="0" err="1"/>
              <a:t>chef_atelier</a:t>
            </a:r>
            <a:endParaRPr lang="fr-FR" sz="2400" dirty="0"/>
          </a:p>
          <a:p>
            <a:pPr algn="just">
              <a:buFont typeface="Monotype Sorts" pitchFamily="2" charset="2"/>
              <a:buNone/>
            </a:pPr>
            <a:r>
              <a:rPr lang="fr-FR" sz="2400" dirty="0" smtClean="0"/>
              <a:t>sont </a:t>
            </a:r>
            <a:r>
              <a:rPr lang="fr-FR" sz="2400" dirty="0"/>
              <a:t>élémentaires. Donc R4 est en 2 FN.</a:t>
            </a:r>
          </a:p>
          <a:p>
            <a:pPr algn="just">
              <a:buFont typeface="Monotype Sorts" pitchFamily="2" charset="2"/>
              <a:buNone/>
            </a:pPr>
            <a:r>
              <a:rPr lang="fr-FR" sz="2400" u="sng" dirty="0" err="1"/>
              <a:t>num_produit</a:t>
            </a:r>
            <a:r>
              <a:rPr lang="fr-FR" sz="2400" dirty="0"/>
              <a:t> </a:t>
            </a:r>
            <a:r>
              <a:rPr lang="fr-FR" sz="2400" dirty="0">
                <a:sym typeface="Wingdings" pitchFamily="2" charset="2"/>
              </a:rPr>
              <a:t></a:t>
            </a:r>
            <a:r>
              <a:rPr lang="fr-FR" sz="2400" dirty="0"/>
              <a:t> </a:t>
            </a:r>
            <a:r>
              <a:rPr lang="fr-FR" sz="2400" dirty="0" err="1"/>
              <a:t>chef_atelier</a:t>
            </a:r>
            <a:r>
              <a:rPr lang="fr-FR" sz="2400" dirty="0"/>
              <a:t> n’est pas </a:t>
            </a:r>
            <a:r>
              <a:rPr lang="fr-FR" sz="2400" dirty="0" smtClean="0"/>
              <a:t>directe : </a:t>
            </a:r>
            <a:r>
              <a:rPr lang="fr-FR" sz="2400" u="sng" dirty="0" err="1" smtClean="0"/>
              <a:t>num_produit</a:t>
            </a:r>
            <a:r>
              <a:rPr lang="fr-FR" sz="2400" dirty="0">
                <a:sym typeface="Wingdings" pitchFamily="2" charset="2"/>
              </a:rPr>
              <a:t></a:t>
            </a:r>
            <a:r>
              <a:rPr lang="fr-FR" sz="2400" dirty="0"/>
              <a:t> </a:t>
            </a:r>
            <a:r>
              <a:rPr lang="fr-FR" sz="2400" dirty="0" err="1"/>
              <a:t>num_atelier</a:t>
            </a:r>
            <a:r>
              <a:rPr lang="fr-FR" sz="2400" dirty="0"/>
              <a:t> et </a:t>
            </a:r>
            <a:r>
              <a:rPr lang="fr-FR" sz="2400" dirty="0" err="1"/>
              <a:t>num_atelier</a:t>
            </a:r>
            <a:r>
              <a:rPr lang="fr-FR" sz="2400" dirty="0">
                <a:sym typeface="Wingdings" pitchFamily="2" charset="2"/>
              </a:rPr>
              <a:t></a:t>
            </a:r>
            <a:r>
              <a:rPr lang="fr-FR" sz="2400" dirty="0"/>
              <a:t> </a:t>
            </a:r>
            <a:r>
              <a:rPr lang="fr-FR" sz="2400" dirty="0" err="1"/>
              <a:t>chef_atelier</a:t>
            </a:r>
            <a:r>
              <a:rPr lang="fr-FR" sz="2400" dirty="0"/>
              <a:t>.  Donc R4 n’est pas en 3 FN.</a:t>
            </a:r>
          </a:p>
        </p:txBody>
      </p:sp>
      <p:sp>
        <p:nvSpPr>
          <p:cNvPr id="4" name="Rectangle 1"/>
          <p:cNvSpPr txBox="1">
            <a:spLocks noChangeArrowheads="1"/>
          </p:cNvSpPr>
          <p:nvPr/>
        </p:nvSpPr>
        <p:spPr>
          <a:xfrm>
            <a:off x="214583" y="1223026"/>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err="1" smtClean="0">
                <a:solidFill>
                  <a:srgbClr val="800000"/>
                </a:solidFill>
              </a:rPr>
              <a:t>Exemple</a:t>
            </a:r>
            <a:r>
              <a:rPr lang="en-GB" sz="3200" b="1" dirty="0" smtClean="0">
                <a:solidFill>
                  <a:srgbClr val="800000"/>
                </a:solidFill>
              </a:rPr>
              <a:t> 4</a:t>
            </a:r>
            <a:endParaRPr lang="en-GB" sz="3200" b="1" dirty="0">
              <a:solidFill>
                <a:srgbClr val="C00000"/>
              </a:solidFill>
            </a:endParaRPr>
          </a:p>
        </p:txBody>
      </p:sp>
      <p:sp>
        <p:nvSpPr>
          <p:cNvPr id="5"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 name="ZoneTexte 18"/>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3" name="Rectangle 2"/>
          <p:cNvSpPr/>
          <p:nvPr/>
        </p:nvSpPr>
        <p:spPr>
          <a:xfrm>
            <a:off x="214583" y="5821740"/>
            <a:ext cx="6961970" cy="646331"/>
          </a:xfrm>
          <a:prstGeom prst="rect">
            <a:avLst/>
          </a:prstGeom>
        </p:spPr>
        <p:txBody>
          <a:bodyPr wrap="none">
            <a:spAutoFit/>
          </a:bodyPr>
          <a:lstStyle/>
          <a:p>
            <a:pPr algn="just"/>
            <a:r>
              <a:rPr lang="fr-FR" b="1" dirty="0" smtClean="0"/>
              <a:t>Question  :</a:t>
            </a:r>
          </a:p>
          <a:p>
            <a:pPr algn="just"/>
            <a:r>
              <a:rPr lang="fr-FR" dirty="0"/>
              <a:t>Selon les DF </a:t>
            </a:r>
            <a:r>
              <a:rPr lang="fr-FR" dirty="0" err="1"/>
              <a:t>precedentes</a:t>
            </a:r>
            <a:r>
              <a:rPr lang="fr-FR" dirty="0"/>
              <a:t> </a:t>
            </a:r>
            <a:r>
              <a:rPr lang="fr-FR" dirty="0" err="1" smtClean="0"/>
              <a:t>decomposer</a:t>
            </a:r>
            <a:r>
              <a:rPr lang="fr-FR" dirty="0" smtClean="0"/>
              <a:t> </a:t>
            </a:r>
            <a:r>
              <a:rPr lang="fr-FR" b="1" dirty="0" smtClean="0">
                <a:solidFill>
                  <a:srgbClr val="C00000"/>
                </a:solidFill>
              </a:rPr>
              <a:t>R4</a:t>
            </a:r>
            <a:r>
              <a:rPr lang="fr-FR" dirty="0" smtClean="0">
                <a:solidFill>
                  <a:srgbClr val="C00000"/>
                </a:solidFill>
              </a:rPr>
              <a:t> </a:t>
            </a:r>
            <a:r>
              <a:rPr lang="fr-FR" dirty="0" smtClean="0"/>
              <a:t>en relations respectant la</a:t>
            </a:r>
            <a:r>
              <a:rPr lang="fr-FR" b="1" dirty="0" smtClean="0">
                <a:solidFill>
                  <a:srgbClr val="C00000"/>
                </a:solidFill>
              </a:rPr>
              <a:t> 3NF </a:t>
            </a:r>
            <a:endParaRPr lang="fr-FR" b="1" dirty="0">
              <a:solidFill>
                <a:srgbClr val="C00000"/>
              </a:solidFill>
            </a:endParaRPr>
          </a:p>
        </p:txBody>
      </p:sp>
    </p:spTree>
    <p:extLst>
      <p:ext uri="{BB962C8B-B14F-4D97-AF65-F5344CB8AC3E}">
        <p14:creationId xmlns:p14="http://schemas.microsoft.com/office/powerpoint/2010/main" val="161861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 calcmode="lin" valueType="num">
                                      <p:cBhvr additive="base">
                                        <p:cTn id="7" dur="500" fill="hold"/>
                                        <p:tgtEl>
                                          <p:spTgt spid="214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4019">
                                            <p:txEl>
                                              <p:pRg st="1" end="1"/>
                                            </p:txEl>
                                          </p:spTgt>
                                        </p:tgtEl>
                                        <p:attrNameLst>
                                          <p:attrName>style.visibility</p:attrName>
                                        </p:attrNameLst>
                                      </p:cBhvr>
                                      <p:to>
                                        <p:strVal val="visible"/>
                                      </p:to>
                                    </p:set>
                                    <p:anim calcmode="lin" valueType="num">
                                      <p:cBhvr additive="base">
                                        <p:cTn id="13" dur="5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4019">
                                            <p:txEl>
                                              <p:pRg st="2" end="2"/>
                                            </p:txEl>
                                          </p:spTgt>
                                        </p:tgtEl>
                                        <p:attrNameLst>
                                          <p:attrName>style.visibility</p:attrName>
                                        </p:attrNameLst>
                                      </p:cBhvr>
                                      <p:to>
                                        <p:strVal val="visible"/>
                                      </p:to>
                                    </p:set>
                                    <p:anim calcmode="lin" valueType="num">
                                      <p:cBhvr additive="base">
                                        <p:cTn id="19" dur="500" fill="hold"/>
                                        <p:tgtEl>
                                          <p:spTgt spid="214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401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4019">
                                            <p:txEl>
                                              <p:pRg st="3" end="3"/>
                                            </p:txEl>
                                          </p:spTgt>
                                        </p:tgtEl>
                                        <p:attrNameLst>
                                          <p:attrName>style.visibility</p:attrName>
                                        </p:attrNameLst>
                                      </p:cBhvr>
                                      <p:to>
                                        <p:strVal val="visible"/>
                                      </p:to>
                                    </p:set>
                                    <p:anim calcmode="lin" valueType="num">
                                      <p:cBhvr additive="base">
                                        <p:cTn id="25" dur="500" fill="hold"/>
                                        <p:tgtEl>
                                          <p:spTgt spid="214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401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14019">
                                            <p:txEl>
                                              <p:pRg st="4" end="4"/>
                                            </p:txEl>
                                          </p:spTgt>
                                        </p:tgtEl>
                                        <p:attrNameLst>
                                          <p:attrName>style.visibility</p:attrName>
                                        </p:attrNameLst>
                                      </p:cBhvr>
                                      <p:to>
                                        <p:strVal val="visible"/>
                                      </p:to>
                                    </p:set>
                                    <p:anim calcmode="lin" valueType="num">
                                      <p:cBhvr additive="base">
                                        <p:cTn id="31" dur="500" fill="hold"/>
                                        <p:tgtEl>
                                          <p:spTgt spid="2140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401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14019">
                                            <p:txEl>
                                              <p:pRg st="5" end="5"/>
                                            </p:txEl>
                                          </p:spTgt>
                                        </p:tgtEl>
                                        <p:attrNameLst>
                                          <p:attrName>style.visibility</p:attrName>
                                        </p:attrNameLst>
                                      </p:cBhvr>
                                      <p:to>
                                        <p:strVal val="visible"/>
                                      </p:to>
                                    </p:set>
                                    <p:anim calcmode="lin" valueType="num">
                                      <p:cBhvr additive="base">
                                        <p:cTn id="37" dur="500" fill="hold"/>
                                        <p:tgtEl>
                                          <p:spTgt spid="2140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4019">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14019">
                                            <p:txEl>
                                              <p:pRg st="6" end="6"/>
                                            </p:txEl>
                                          </p:spTgt>
                                        </p:tgtEl>
                                        <p:attrNameLst>
                                          <p:attrName>style.visibility</p:attrName>
                                        </p:attrNameLst>
                                      </p:cBhvr>
                                      <p:to>
                                        <p:strVal val="visible"/>
                                      </p:to>
                                    </p:set>
                                    <p:anim calcmode="lin" valueType="num">
                                      <p:cBhvr additive="base">
                                        <p:cTn id="43" dur="500" fill="hold"/>
                                        <p:tgtEl>
                                          <p:spTgt spid="2140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4019">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autoUpdateAnimBg="0"/>
    </p:bldLst>
  </p:timing>
</p:sld>
</file>

<file path=ppt/slides/slide2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3" name="Rectangle 3"/>
          <p:cNvSpPr>
            <a:spLocks noGrp="1" noChangeArrowheads="1"/>
          </p:cNvSpPr>
          <p:nvPr>
            <p:ph type="body" idx="4294967295"/>
          </p:nvPr>
        </p:nvSpPr>
        <p:spPr>
          <a:xfrm>
            <a:off x="214583" y="2145027"/>
            <a:ext cx="10903225" cy="3693319"/>
          </a:xfrm>
          <a:prstGeom prst="rect">
            <a:avLst/>
          </a:prstGeom>
        </p:spPr>
        <p:txBody>
          <a:bodyPr>
            <a:normAutofit fontScale="92500" lnSpcReduction="10000"/>
          </a:bodyPr>
          <a:lstStyle/>
          <a:p>
            <a:pPr algn="just"/>
            <a:r>
              <a:rPr lang="fr-FR" sz="2400" b="1" dirty="0"/>
              <a:t>R5(</a:t>
            </a:r>
            <a:r>
              <a:rPr lang="fr-FR" sz="2400" b="1" u="sng" dirty="0" err="1"/>
              <a:t>num_client</a:t>
            </a:r>
            <a:r>
              <a:rPr lang="fr-FR" sz="2400" b="1" dirty="0"/>
              <a:t>, </a:t>
            </a:r>
            <a:r>
              <a:rPr lang="fr-FR" sz="2400" b="1" dirty="0" err="1"/>
              <a:t>nom_client</a:t>
            </a:r>
            <a:r>
              <a:rPr lang="fr-FR" sz="2400" b="1" dirty="0"/>
              <a:t>, </a:t>
            </a:r>
            <a:r>
              <a:rPr lang="fr-FR" sz="2400" b="1" dirty="0" err="1"/>
              <a:t>num_représentant</a:t>
            </a:r>
            <a:r>
              <a:rPr lang="fr-FR" sz="2400" b="1" dirty="0"/>
              <a:t>, </a:t>
            </a:r>
            <a:r>
              <a:rPr lang="fr-FR" sz="2400" b="1" dirty="0" smtClean="0"/>
              <a:t> </a:t>
            </a:r>
            <a:r>
              <a:rPr lang="fr-FR" sz="2400" b="1" dirty="0" err="1" smtClean="0"/>
              <a:t>nom_représentant</a:t>
            </a:r>
            <a:r>
              <a:rPr lang="fr-FR" sz="2400" b="1" dirty="0"/>
              <a:t>)</a:t>
            </a:r>
            <a:endParaRPr lang="fr-FR" sz="2400" dirty="0"/>
          </a:p>
          <a:p>
            <a:pPr algn="just">
              <a:buFont typeface="Monotype Sorts" pitchFamily="2" charset="2"/>
              <a:buNone/>
            </a:pPr>
            <a:r>
              <a:rPr lang="fr-FR" sz="2400" dirty="0"/>
              <a:t>	R5 est en 1 FN. </a:t>
            </a:r>
          </a:p>
          <a:p>
            <a:pPr algn="just">
              <a:buFont typeface="Monotype Sorts" pitchFamily="2" charset="2"/>
              <a:buNone/>
            </a:pPr>
            <a:r>
              <a:rPr lang="fr-FR" sz="2400" dirty="0"/>
              <a:t>	Les DF :	</a:t>
            </a:r>
            <a:r>
              <a:rPr lang="fr-FR" sz="2400" u="sng" dirty="0" err="1"/>
              <a:t>num_client</a:t>
            </a:r>
            <a:r>
              <a:rPr lang="fr-FR" sz="2400" dirty="0"/>
              <a:t> </a:t>
            </a:r>
            <a:r>
              <a:rPr lang="fr-FR" sz="2400" dirty="0">
                <a:sym typeface="Wingdings" pitchFamily="2" charset="2"/>
              </a:rPr>
              <a:t></a:t>
            </a:r>
            <a:r>
              <a:rPr lang="fr-FR" sz="2400" dirty="0"/>
              <a:t> </a:t>
            </a:r>
            <a:r>
              <a:rPr lang="fr-FR" sz="2400" dirty="0" err="1"/>
              <a:t>nom_client</a:t>
            </a:r>
            <a:r>
              <a:rPr lang="fr-FR" sz="2400" dirty="0"/>
              <a:t>	</a:t>
            </a:r>
          </a:p>
          <a:p>
            <a:pPr algn="just">
              <a:buFont typeface="Monotype Sorts" pitchFamily="2" charset="2"/>
              <a:buNone/>
            </a:pPr>
            <a:r>
              <a:rPr lang="fr-FR" sz="2400" dirty="0"/>
              <a:t>			</a:t>
            </a:r>
            <a:r>
              <a:rPr lang="fr-FR" sz="2400" u="sng" dirty="0" err="1"/>
              <a:t>num_client</a:t>
            </a:r>
            <a:r>
              <a:rPr lang="fr-FR" sz="2400" dirty="0"/>
              <a:t> </a:t>
            </a:r>
            <a:r>
              <a:rPr lang="fr-FR" sz="2400" dirty="0">
                <a:sym typeface="Wingdings" pitchFamily="2" charset="2"/>
              </a:rPr>
              <a:t></a:t>
            </a:r>
            <a:r>
              <a:rPr lang="fr-FR" sz="2400" dirty="0"/>
              <a:t> </a:t>
            </a:r>
            <a:r>
              <a:rPr lang="fr-FR" sz="2400" dirty="0" err="1"/>
              <a:t>num_représentant</a:t>
            </a:r>
            <a:endParaRPr lang="fr-FR" sz="2400" dirty="0"/>
          </a:p>
          <a:p>
            <a:pPr algn="just">
              <a:buFont typeface="Monotype Sorts" pitchFamily="2" charset="2"/>
              <a:buNone/>
            </a:pPr>
            <a:r>
              <a:rPr lang="fr-FR" sz="2400" dirty="0"/>
              <a:t>			</a:t>
            </a:r>
            <a:r>
              <a:rPr lang="fr-FR" sz="2400" u="sng" dirty="0" err="1"/>
              <a:t>num_client</a:t>
            </a:r>
            <a:r>
              <a:rPr lang="fr-FR" sz="2400" dirty="0"/>
              <a:t> </a:t>
            </a:r>
            <a:r>
              <a:rPr lang="fr-FR" sz="2400" dirty="0">
                <a:sym typeface="Wingdings" pitchFamily="2" charset="2"/>
              </a:rPr>
              <a:t></a:t>
            </a:r>
            <a:r>
              <a:rPr lang="fr-FR" sz="2400" dirty="0"/>
              <a:t> </a:t>
            </a:r>
            <a:r>
              <a:rPr lang="fr-FR" sz="2400" dirty="0" err="1"/>
              <a:t>nom_représentant</a:t>
            </a:r>
            <a:endParaRPr lang="fr-FR" sz="2400" dirty="0"/>
          </a:p>
          <a:p>
            <a:pPr algn="just">
              <a:buFont typeface="Monotype Sorts" pitchFamily="2" charset="2"/>
              <a:buNone/>
            </a:pPr>
            <a:r>
              <a:rPr lang="fr-FR" sz="2400" dirty="0"/>
              <a:t>	sont élémentaires. Donc R5 est en 2 FN.</a:t>
            </a:r>
          </a:p>
          <a:p>
            <a:pPr algn="just">
              <a:buFont typeface="Monotype Sorts" pitchFamily="2" charset="2"/>
              <a:buNone/>
            </a:pPr>
            <a:r>
              <a:rPr lang="fr-FR" sz="2400" u="sng" dirty="0" err="1"/>
              <a:t>num_client</a:t>
            </a:r>
            <a:r>
              <a:rPr lang="fr-FR" sz="2400" dirty="0"/>
              <a:t> </a:t>
            </a:r>
            <a:r>
              <a:rPr lang="fr-FR" sz="2400" dirty="0">
                <a:sym typeface="Wingdings" pitchFamily="2" charset="2"/>
              </a:rPr>
              <a:t></a:t>
            </a:r>
            <a:r>
              <a:rPr lang="fr-FR" sz="2400" dirty="0"/>
              <a:t> </a:t>
            </a:r>
            <a:r>
              <a:rPr lang="fr-FR" sz="2400" dirty="0" err="1"/>
              <a:t>nom_représentant</a:t>
            </a:r>
            <a:r>
              <a:rPr lang="fr-FR" sz="2400" dirty="0"/>
              <a:t> n’est pas directe :</a:t>
            </a:r>
          </a:p>
          <a:p>
            <a:pPr algn="just">
              <a:buFont typeface="Monotype Sorts" pitchFamily="2" charset="2"/>
              <a:buNone/>
            </a:pPr>
            <a:r>
              <a:rPr lang="fr-FR" sz="2400" u="sng" dirty="0" err="1"/>
              <a:t>num_client</a:t>
            </a:r>
            <a:r>
              <a:rPr lang="fr-FR" sz="2400" dirty="0"/>
              <a:t> </a:t>
            </a:r>
            <a:r>
              <a:rPr lang="fr-FR" sz="2400" dirty="0">
                <a:sym typeface="Wingdings" pitchFamily="2" charset="2"/>
              </a:rPr>
              <a:t></a:t>
            </a:r>
            <a:r>
              <a:rPr lang="fr-FR" sz="2400" dirty="0"/>
              <a:t> </a:t>
            </a:r>
            <a:r>
              <a:rPr lang="fr-FR" sz="2400" dirty="0" err="1"/>
              <a:t>num_représentant</a:t>
            </a:r>
            <a:r>
              <a:rPr lang="fr-FR" sz="2400" dirty="0"/>
              <a:t> </a:t>
            </a:r>
            <a:r>
              <a:rPr lang="fr-FR" sz="2400" dirty="0">
                <a:sym typeface="Wingdings" pitchFamily="2" charset="2"/>
              </a:rPr>
              <a:t></a:t>
            </a:r>
            <a:r>
              <a:rPr lang="fr-FR" sz="2400" dirty="0"/>
              <a:t> </a:t>
            </a:r>
            <a:r>
              <a:rPr lang="fr-FR" sz="2400" dirty="0" err="1"/>
              <a:t>nom_représentant</a:t>
            </a:r>
            <a:r>
              <a:rPr lang="fr-FR" sz="2400" dirty="0"/>
              <a:t>. Donc R5 est  SEULEMNT en 2FN</a:t>
            </a:r>
            <a:r>
              <a:rPr lang="fr-FR" dirty="0" smtClean="0"/>
              <a:t>? Et n’est pas en 3FN</a:t>
            </a:r>
            <a:endParaRPr lang="fr-FR" dirty="0"/>
          </a:p>
        </p:txBody>
      </p:sp>
      <p:sp>
        <p:nvSpPr>
          <p:cNvPr id="4" name="Rectangle 1"/>
          <p:cNvSpPr txBox="1">
            <a:spLocks noChangeArrowheads="1"/>
          </p:cNvSpPr>
          <p:nvPr/>
        </p:nvSpPr>
        <p:spPr>
          <a:xfrm>
            <a:off x="764808" y="1409965"/>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err="1" smtClean="0">
                <a:solidFill>
                  <a:srgbClr val="800000"/>
                </a:solidFill>
              </a:rPr>
              <a:t>Exemple</a:t>
            </a:r>
            <a:r>
              <a:rPr lang="en-GB" sz="3200" b="1" dirty="0" smtClean="0">
                <a:solidFill>
                  <a:srgbClr val="800000"/>
                </a:solidFill>
              </a:rPr>
              <a:t> 5</a:t>
            </a:r>
            <a:endParaRPr lang="en-GB" sz="3200" b="1" dirty="0">
              <a:solidFill>
                <a:srgbClr val="C00000"/>
              </a:solidFill>
            </a:endParaRPr>
          </a:p>
        </p:txBody>
      </p:sp>
      <p:sp>
        <p:nvSpPr>
          <p:cNvPr id="5"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 name="ZoneTexte 18"/>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21" name="Rectangle 20"/>
          <p:cNvSpPr/>
          <p:nvPr/>
        </p:nvSpPr>
        <p:spPr>
          <a:xfrm>
            <a:off x="129624" y="5960833"/>
            <a:ext cx="7078989" cy="646331"/>
          </a:xfrm>
          <a:prstGeom prst="rect">
            <a:avLst/>
          </a:prstGeom>
        </p:spPr>
        <p:txBody>
          <a:bodyPr wrap="none">
            <a:spAutoFit/>
          </a:bodyPr>
          <a:lstStyle/>
          <a:p>
            <a:pPr algn="just"/>
            <a:r>
              <a:rPr lang="fr-FR" b="1" dirty="0" smtClean="0"/>
              <a:t>Question  :</a:t>
            </a:r>
          </a:p>
          <a:p>
            <a:pPr algn="just"/>
            <a:r>
              <a:rPr lang="fr-FR" dirty="0" smtClean="0"/>
              <a:t>Selon les DF </a:t>
            </a:r>
            <a:r>
              <a:rPr lang="fr-FR" dirty="0" err="1" smtClean="0"/>
              <a:t>precedentes</a:t>
            </a:r>
            <a:r>
              <a:rPr lang="fr-FR" dirty="0" smtClean="0"/>
              <a:t> </a:t>
            </a:r>
            <a:r>
              <a:rPr lang="fr-FR" dirty="0" err="1" smtClean="0"/>
              <a:t>decomposer</a:t>
            </a:r>
            <a:r>
              <a:rPr lang="fr-FR" dirty="0" smtClean="0"/>
              <a:t> </a:t>
            </a:r>
            <a:r>
              <a:rPr lang="fr-FR" b="1" dirty="0" smtClean="0">
                <a:solidFill>
                  <a:srgbClr val="C00000"/>
                </a:solidFill>
              </a:rPr>
              <a:t>R5</a:t>
            </a:r>
            <a:r>
              <a:rPr lang="fr-FR" dirty="0" smtClean="0">
                <a:solidFill>
                  <a:srgbClr val="C00000"/>
                </a:solidFill>
              </a:rPr>
              <a:t> </a:t>
            </a:r>
            <a:r>
              <a:rPr lang="fr-FR" dirty="0" smtClean="0"/>
              <a:t>en relations respectant la</a:t>
            </a:r>
            <a:r>
              <a:rPr lang="fr-FR" b="1" dirty="0" smtClean="0">
                <a:solidFill>
                  <a:srgbClr val="C00000"/>
                </a:solidFill>
              </a:rPr>
              <a:t> 3NF </a:t>
            </a:r>
            <a:endParaRPr lang="fr-FR" b="1" dirty="0">
              <a:solidFill>
                <a:srgbClr val="C00000"/>
              </a:solidFill>
            </a:endParaRPr>
          </a:p>
        </p:txBody>
      </p:sp>
    </p:spTree>
    <p:extLst>
      <p:ext uri="{BB962C8B-B14F-4D97-AF65-F5344CB8AC3E}">
        <p14:creationId xmlns:p14="http://schemas.microsoft.com/office/powerpoint/2010/main" val="358679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 calcmode="lin" valueType="num">
                                      <p:cBhvr additive="base">
                                        <p:cTn id="7" dur="500" fill="hold"/>
                                        <p:tgtEl>
                                          <p:spTgt spid="215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anim calcmode="lin" valueType="num">
                                      <p:cBhvr additive="base">
                                        <p:cTn id="13" dur="500" fill="hold"/>
                                        <p:tgtEl>
                                          <p:spTgt spid="215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4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5043">
                                            <p:txEl>
                                              <p:pRg st="2" end="2"/>
                                            </p:txEl>
                                          </p:spTgt>
                                        </p:tgtEl>
                                        <p:attrNameLst>
                                          <p:attrName>style.visibility</p:attrName>
                                        </p:attrNameLst>
                                      </p:cBhvr>
                                      <p:to>
                                        <p:strVal val="visible"/>
                                      </p:to>
                                    </p:set>
                                    <p:anim calcmode="lin" valueType="num">
                                      <p:cBhvr additive="base">
                                        <p:cTn id="19" dur="500" fill="hold"/>
                                        <p:tgtEl>
                                          <p:spTgt spid="2150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4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5043">
                                            <p:txEl>
                                              <p:pRg st="3" end="3"/>
                                            </p:txEl>
                                          </p:spTgt>
                                        </p:tgtEl>
                                        <p:attrNameLst>
                                          <p:attrName>style.visibility</p:attrName>
                                        </p:attrNameLst>
                                      </p:cBhvr>
                                      <p:to>
                                        <p:strVal val="visible"/>
                                      </p:to>
                                    </p:set>
                                    <p:anim calcmode="lin" valueType="num">
                                      <p:cBhvr additive="base">
                                        <p:cTn id="25" dur="500" fill="hold"/>
                                        <p:tgtEl>
                                          <p:spTgt spid="2150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4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15043">
                                            <p:txEl>
                                              <p:pRg st="4" end="4"/>
                                            </p:txEl>
                                          </p:spTgt>
                                        </p:tgtEl>
                                        <p:attrNameLst>
                                          <p:attrName>style.visibility</p:attrName>
                                        </p:attrNameLst>
                                      </p:cBhvr>
                                      <p:to>
                                        <p:strVal val="visible"/>
                                      </p:to>
                                    </p:set>
                                    <p:anim calcmode="lin" valueType="num">
                                      <p:cBhvr additive="base">
                                        <p:cTn id="31" dur="500" fill="hold"/>
                                        <p:tgtEl>
                                          <p:spTgt spid="2150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4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15043">
                                            <p:txEl>
                                              <p:pRg st="5" end="5"/>
                                            </p:txEl>
                                          </p:spTgt>
                                        </p:tgtEl>
                                        <p:attrNameLst>
                                          <p:attrName>style.visibility</p:attrName>
                                        </p:attrNameLst>
                                      </p:cBhvr>
                                      <p:to>
                                        <p:strVal val="visible"/>
                                      </p:to>
                                    </p:set>
                                    <p:anim calcmode="lin" valueType="num">
                                      <p:cBhvr additive="base">
                                        <p:cTn id="37" dur="500" fill="hold"/>
                                        <p:tgtEl>
                                          <p:spTgt spid="2150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4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15043">
                                            <p:txEl>
                                              <p:pRg st="6" end="6"/>
                                            </p:txEl>
                                          </p:spTgt>
                                        </p:tgtEl>
                                        <p:attrNameLst>
                                          <p:attrName>style.visibility</p:attrName>
                                        </p:attrNameLst>
                                      </p:cBhvr>
                                      <p:to>
                                        <p:strVal val="visible"/>
                                      </p:to>
                                    </p:set>
                                    <p:anim calcmode="lin" valueType="num">
                                      <p:cBhvr additive="base">
                                        <p:cTn id="43" dur="500" fill="hold"/>
                                        <p:tgtEl>
                                          <p:spTgt spid="2150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4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15043">
                                            <p:txEl>
                                              <p:pRg st="7" end="7"/>
                                            </p:txEl>
                                          </p:spTgt>
                                        </p:tgtEl>
                                        <p:attrNameLst>
                                          <p:attrName>style.visibility</p:attrName>
                                        </p:attrNameLst>
                                      </p:cBhvr>
                                      <p:to>
                                        <p:strVal val="visible"/>
                                      </p:to>
                                    </p:set>
                                    <p:anim calcmode="lin" valueType="num">
                                      <p:cBhvr additive="base">
                                        <p:cTn id="49" dur="500" fill="hold"/>
                                        <p:tgtEl>
                                          <p:spTgt spid="2150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4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p:bldLst>
  </p:timing>
</p:sld>
</file>

<file path=ppt/slides/slide2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7" name="Rectangle 3"/>
          <p:cNvSpPr>
            <a:spLocks noGrp="1" noChangeArrowheads="1"/>
          </p:cNvSpPr>
          <p:nvPr>
            <p:ph type="body" idx="4294967295"/>
          </p:nvPr>
        </p:nvSpPr>
        <p:spPr>
          <a:xfrm>
            <a:off x="387255" y="1807488"/>
            <a:ext cx="8463022" cy="4061049"/>
          </a:xfrm>
          <a:prstGeom prst="rect">
            <a:avLst/>
          </a:prstGeom>
        </p:spPr>
        <p:txBody>
          <a:bodyPr>
            <a:normAutofit/>
          </a:bodyPr>
          <a:lstStyle/>
          <a:p>
            <a:pPr algn="just"/>
            <a:r>
              <a:rPr lang="fr-FR" sz="2000" b="1" dirty="0"/>
              <a:t>R6 (</a:t>
            </a:r>
            <a:r>
              <a:rPr lang="fr-FR" sz="2000" b="1" u="sng" dirty="0" err="1"/>
              <a:t>num_produit</a:t>
            </a:r>
            <a:r>
              <a:rPr lang="fr-FR" sz="2000" b="1" dirty="0"/>
              <a:t>, </a:t>
            </a:r>
            <a:r>
              <a:rPr lang="fr-FR" sz="2000" b="1" u="sng" dirty="0" err="1"/>
              <a:t>num_fournisseur</a:t>
            </a:r>
            <a:r>
              <a:rPr lang="fr-FR" sz="2000" b="1" dirty="0" smtClean="0"/>
              <a:t>,  </a:t>
            </a:r>
            <a:r>
              <a:rPr lang="fr-FR" sz="2000" b="1" dirty="0" err="1"/>
              <a:t>nom_fournisseur</a:t>
            </a:r>
            <a:r>
              <a:rPr lang="fr-FR" sz="2000" b="1" dirty="0"/>
              <a:t>, prix)</a:t>
            </a:r>
          </a:p>
          <a:p>
            <a:pPr algn="just">
              <a:buFont typeface="Monotype Sorts" pitchFamily="2" charset="2"/>
              <a:buNone/>
            </a:pPr>
            <a:r>
              <a:rPr lang="fr-FR" sz="2000" dirty="0"/>
              <a:t>	R6 est en 1 FN. </a:t>
            </a:r>
          </a:p>
          <a:p>
            <a:pPr algn="just">
              <a:buFont typeface="Monotype Sorts" pitchFamily="2" charset="2"/>
              <a:buNone/>
            </a:pPr>
            <a:r>
              <a:rPr lang="fr-FR" sz="2000" dirty="0"/>
              <a:t>	DF issues de la clef :</a:t>
            </a:r>
          </a:p>
          <a:p>
            <a:pPr algn="just">
              <a:buFont typeface="Monotype Sorts" pitchFamily="2" charset="2"/>
              <a:buNone/>
            </a:pPr>
            <a:r>
              <a:rPr lang="fr-FR" sz="2000" u="sng" dirty="0" err="1"/>
              <a:t>num_produit</a:t>
            </a:r>
            <a:r>
              <a:rPr lang="fr-FR" sz="2000" dirty="0"/>
              <a:t>, </a:t>
            </a:r>
            <a:r>
              <a:rPr lang="fr-FR" sz="2000" u="sng" dirty="0" err="1"/>
              <a:t>num_fournisseur</a:t>
            </a:r>
            <a:r>
              <a:rPr lang="fr-FR" sz="2000" dirty="0"/>
              <a:t> </a:t>
            </a:r>
            <a:r>
              <a:rPr lang="fr-FR" sz="2000" dirty="0">
                <a:sym typeface="Wingdings" pitchFamily="2" charset="2"/>
              </a:rPr>
              <a:t></a:t>
            </a:r>
            <a:r>
              <a:rPr lang="fr-FR" sz="2000" dirty="0"/>
              <a:t> </a:t>
            </a:r>
            <a:r>
              <a:rPr lang="fr-FR" sz="2000" dirty="0" err="1"/>
              <a:t>nom_fournisseur</a:t>
            </a:r>
            <a:endParaRPr lang="fr-FR" sz="2000" dirty="0"/>
          </a:p>
          <a:p>
            <a:pPr algn="just">
              <a:buFont typeface="Monotype Sorts" pitchFamily="2" charset="2"/>
              <a:buNone/>
            </a:pPr>
            <a:r>
              <a:rPr lang="fr-FR" sz="2000" u="sng" dirty="0" err="1"/>
              <a:t>num_produit</a:t>
            </a:r>
            <a:r>
              <a:rPr lang="fr-FR" sz="2000" dirty="0"/>
              <a:t>, </a:t>
            </a:r>
            <a:r>
              <a:rPr lang="fr-FR" sz="2000" u="sng" dirty="0" err="1"/>
              <a:t>num_fournisseur</a:t>
            </a:r>
            <a:r>
              <a:rPr lang="fr-FR" sz="2000" dirty="0"/>
              <a:t> </a:t>
            </a:r>
            <a:r>
              <a:rPr lang="fr-FR" sz="2000" dirty="0">
                <a:sym typeface="Wingdings" pitchFamily="2" charset="2"/>
              </a:rPr>
              <a:t></a:t>
            </a:r>
            <a:r>
              <a:rPr lang="fr-FR" sz="2000" dirty="0"/>
              <a:t> prix</a:t>
            </a:r>
          </a:p>
          <a:p>
            <a:pPr algn="just">
              <a:buFont typeface="Monotype Sorts" pitchFamily="2" charset="2"/>
              <a:buNone/>
            </a:pPr>
            <a:r>
              <a:rPr lang="fr-FR" sz="2000" b="1" dirty="0"/>
              <a:t>	La DF</a:t>
            </a:r>
          </a:p>
          <a:p>
            <a:pPr algn="just">
              <a:buFont typeface="Monotype Sorts" pitchFamily="2" charset="2"/>
              <a:buNone/>
            </a:pPr>
            <a:r>
              <a:rPr lang="fr-FR" sz="2000" u="sng" dirty="0" err="1"/>
              <a:t>num_produit</a:t>
            </a:r>
            <a:r>
              <a:rPr lang="fr-FR" sz="2000" dirty="0" err="1"/>
              <a:t>,</a:t>
            </a:r>
            <a:r>
              <a:rPr lang="fr-FR" sz="2000" u="sng" dirty="0" err="1"/>
              <a:t>num_fournisseur</a:t>
            </a:r>
            <a:r>
              <a:rPr lang="fr-FR" sz="2000" dirty="0"/>
              <a:t> </a:t>
            </a:r>
            <a:r>
              <a:rPr lang="fr-FR" sz="2000" dirty="0">
                <a:sym typeface="Wingdings" pitchFamily="2" charset="2"/>
              </a:rPr>
              <a:t></a:t>
            </a:r>
            <a:r>
              <a:rPr lang="fr-FR" sz="2000" dirty="0"/>
              <a:t> </a:t>
            </a:r>
            <a:r>
              <a:rPr lang="fr-FR" sz="2000" dirty="0" err="1"/>
              <a:t>nom_fournisseur</a:t>
            </a:r>
            <a:endParaRPr lang="fr-FR" sz="2000" dirty="0"/>
          </a:p>
          <a:p>
            <a:pPr algn="just">
              <a:buFont typeface="Monotype Sorts" pitchFamily="2" charset="2"/>
              <a:buNone/>
            </a:pPr>
            <a:r>
              <a:rPr lang="fr-FR" sz="2000" dirty="0"/>
              <a:t>	n’est pas élémentaire, car il existe une DF : </a:t>
            </a:r>
          </a:p>
          <a:p>
            <a:pPr algn="just">
              <a:buFont typeface="Monotype Sorts" pitchFamily="2" charset="2"/>
              <a:buNone/>
            </a:pPr>
            <a:r>
              <a:rPr lang="fr-FR" sz="2000" u="sng" dirty="0" err="1"/>
              <a:t>num_fournisseur</a:t>
            </a:r>
            <a:r>
              <a:rPr lang="fr-FR" sz="2000" dirty="0"/>
              <a:t> </a:t>
            </a:r>
            <a:r>
              <a:rPr lang="fr-FR" sz="2000" dirty="0">
                <a:sym typeface="Wingdings" pitchFamily="2" charset="2"/>
              </a:rPr>
              <a:t></a:t>
            </a:r>
            <a:r>
              <a:rPr lang="fr-FR" sz="2000" dirty="0"/>
              <a:t> </a:t>
            </a:r>
            <a:r>
              <a:rPr lang="fr-FR" sz="2000" dirty="0" err="1"/>
              <a:t>nom_fournisseur</a:t>
            </a:r>
            <a:r>
              <a:rPr lang="fr-FR" sz="2000" dirty="0"/>
              <a:t>. </a:t>
            </a:r>
          </a:p>
          <a:p>
            <a:pPr algn="just">
              <a:buFont typeface="Monotype Sorts" pitchFamily="2" charset="2"/>
              <a:buNone/>
            </a:pPr>
            <a:r>
              <a:rPr lang="fr-FR" sz="2000" dirty="0"/>
              <a:t>	</a:t>
            </a:r>
            <a:r>
              <a:rPr lang="fr-FR" sz="2000" b="1" dirty="0">
                <a:solidFill>
                  <a:srgbClr val="C00000"/>
                </a:solidFill>
              </a:rPr>
              <a:t>R6 n’est donc pas en 2 FN.</a:t>
            </a:r>
          </a:p>
        </p:txBody>
      </p:sp>
      <p:sp>
        <p:nvSpPr>
          <p:cNvPr id="5" name="Rectangle 1"/>
          <p:cNvSpPr txBox="1">
            <a:spLocks noChangeArrowheads="1"/>
          </p:cNvSpPr>
          <p:nvPr/>
        </p:nvSpPr>
        <p:spPr>
          <a:xfrm>
            <a:off x="214583" y="1200324"/>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err="1" smtClean="0">
                <a:solidFill>
                  <a:srgbClr val="800000"/>
                </a:solidFill>
              </a:rPr>
              <a:t>Exemple</a:t>
            </a:r>
            <a:r>
              <a:rPr lang="en-GB" sz="3200" b="1" dirty="0" smtClean="0">
                <a:solidFill>
                  <a:srgbClr val="800000"/>
                </a:solidFill>
              </a:rPr>
              <a:t> 6</a:t>
            </a:r>
            <a:endParaRPr lang="en-GB" sz="3200" b="1" dirty="0">
              <a:solidFill>
                <a:srgbClr val="C00000"/>
              </a:solidFill>
            </a:endParaRPr>
          </a:p>
        </p:txBody>
      </p:sp>
      <p:sp>
        <p:nvSpPr>
          <p:cNvPr id="6"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21" name="Rectangle 20"/>
          <p:cNvSpPr/>
          <p:nvPr/>
        </p:nvSpPr>
        <p:spPr>
          <a:xfrm>
            <a:off x="129624" y="5960833"/>
            <a:ext cx="7078989" cy="646331"/>
          </a:xfrm>
          <a:prstGeom prst="rect">
            <a:avLst/>
          </a:prstGeom>
        </p:spPr>
        <p:txBody>
          <a:bodyPr wrap="none">
            <a:spAutoFit/>
          </a:bodyPr>
          <a:lstStyle/>
          <a:p>
            <a:pPr algn="just"/>
            <a:r>
              <a:rPr lang="fr-FR" b="1" dirty="0" smtClean="0"/>
              <a:t>Question  :</a:t>
            </a:r>
          </a:p>
          <a:p>
            <a:pPr algn="just"/>
            <a:r>
              <a:rPr lang="fr-FR" dirty="0" smtClean="0"/>
              <a:t>Selon les DF </a:t>
            </a:r>
            <a:r>
              <a:rPr lang="fr-FR" dirty="0" err="1" smtClean="0"/>
              <a:t>precedentes</a:t>
            </a:r>
            <a:r>
              <a:rPr lang="fr-FR" dirty="0" smtClean="0"/>
              <a:t> </a:t>
            </a:r>
            <a:r>
              <a:rPr lang="fr-FR" dirty="0" err="1" smtClean="0"/>
              <a:t>decomposer</a:t>
            </a:r>
            <a:r>
              <a:rPr lang="fr-FR" dirty="0" smtClean="0"/>
              <a:t> </a:t>
            </a:r>
            <a:r>
              <a:rPr lang="fr-FR" b="1" dirty="0" smtClean="0">
                <a:solidFill>
                  <a:srgbClr val="C00000"/>
                </a:solidFill>
              </a:rPr>
              <a:t>R6</a:t>
            </a:r>
            <a:r>
              <a:rPr lang="fr-FR" dirty="0" smtClean="0">
                <a:solidFill>
                  <a:srgbClr val="C00000"/>
                </a:solidFill>
              </a:rPr>
              <a:t> </a:t>
            </a:r>
            <a:r>
              <a:rPr lang="fr-FR" dirty="0" smtClean="0"/>
              <a:t>en relations respectant la</a:t>
            </a:r>
            <a:r>
              <a:rPr lang="fr-FR" b="1" dirty="0" smtClean="0">
                <a:solidFill>
                  <a:srgbClr val="C00000"/>
                </a:solidFill>
              </a:rPr>
              <a:t> 3NF </a:t>
            </a:r>
            <a:endParaRPr lang="fr-FR" b="1" dirty="0">
              <a:solidFill>
                <a:srgbClr val="C00000"/>
              </a:solidFill>
            </a:endParaRPr>
          </a:p>
        </p:txBody>
      </p:sp>
    </p:spTree>
    <p:extLst>
      <p:ext uri="{BB962C8B-B14F-4D97-AF65-F5344CB8AC3E}">
        <p14:creationId xmlns:p14="http://schemas.microsoft.com/office/powerpoint/2010/main" val="113901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 calcmode="lin" valueType="num">
                                      <p:cBhvr additive="base">
                                        <p:cTn id="7" dur="5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6067">
                                            <p:txEl>
                                              <p:pRg st="1" end="1"/>
                                            </p:txEl>
                                          </p:spTgt>
                                        </p:tgtEl>
                                        <p:attrNameLst>
                                          <p:attrName>style.visibility</p:attrName>
                                        </p:attrNameLst>
                                      </p:cBhvr>
                                      <p:to>
                                        <p:strVal val="visible"/>
                                      </p:to>
                                    </p:set>
                                    <p:anim calcmode="lin" valueType="num">
                                      <p:cBhvr additive="base">
                                        <p:cTn id="13" dur="500" fill="hold"/>
                                        <p:tgtEl>
                                          <p:spTgt spid="216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6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6067">
                                            <p:txEl>
                                              <p:pRg st="2" end="2"/>
                                            </p:txEl>
                                          </p:spTgt>
                                        </p:tgtEl>
                                        <p:attrNameLst>
                                          <p:attrName>style.visibility</p:attrName>
                                        </p:attrNameLst>
                                      </p:cBhvr>
                                      <p:to>
                                        <p:strVal val="visible"/>
                                      </p:to>
                                    </p:set>
                                    <p:anim calcmode="lin" valueType="num">
                                      <p:cBhvr additive="base">
                                        <p:cTn id="19" dur="500" fill="hold"/>
                                        <p:tgtEl>
                                          <p:spTgt spid="216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606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6067">
                                            <p:txEl>
                                              <p:pRg st="3" end="3"/>
                                            </p:txEl>
                                          </p:spTgt>
                                        </p:tgtEl>
                                        <p:attrNameLst>
                                          <p:attrName>style.visibility</p:attrName>
                                        </p:attrNameLst>
                                      </p:cBhvr>
                                      <p:to>
                                        <p:strVal val="visible"/>
                                      </p:to>
                                    </p:set>
                                    <p:anim calcmode="lin" valueType="num">
                                      <p:cBhvr additive="base">
                                        <p:cTn id="25" dur="500" fill="hold"/>
                                        <p:tgtEl>
                                          <p:spTgt spid="2160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606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16067">
                                            <p:txEl>
                                              <p:pRg st="4" end="4"/>
                                            </p:txEl>
                                          </p:spTgt>
                                        </p:tgtEl>
                                        <p:attrNameLst>
                                          <p:attrName>style.visibility</p:attrName>
                                        </p:attrNameLst>
                                      </p:cBhvr>
                                      <p:to>
                                        <p:strVal val="visible"/>
                                      </p:to>
                                    </p:set>
                                    <p:anim calcmode="lin" valueType="num">
                                      <p:cBhvr additive="base">
                                        <p:cTn id="31" dur="500" fill="hold"/>
                                        <p:tgtEl>
                                          <p:spTgt spid="2160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606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16067">
                                            <p:txEl>
                                              <p:pRg st="5" end="5"/>
                                            </p:txEl>
                                          </p:spTgt>
                                        </p:tgtEl>
                                        <p:attrNameLst>
                                          <p:attrName>style.visibility</p:attrName>
                                        </p:attrNameLst>
                                      </p:cBhvr>
                                      <p:to>
                                        <p:strVal val="visible"/>
                                      </p:to>
                                    </p:set>
                                    <p:anim calcmode="lin" valueType="num">
                                      <p:cBhvr additive="base">
                                        <p:cTn id="37" dur="500" fill="hold"/>
                                        <p:tgtEl>
                                          <p:spTgt spid="2160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606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16067">
                                            <p:txEl>
                                              <p:pRg st="6" end="6"/>
                                            </p:txEl>
                                          </p:spTgt>
                                        </p:tgtEl>
                                        <p:attrNameLst>
                                          <p:attrName>style.visibility</p:attrName>
                                        </p:attrNameLst>
                                      </p:cBhvr>
                                      <p:to>
                                        <p:strVal val="visible"/>
                                      </p:to>
                                    </p:set>
                                    <p:anim calcmode="lin" valueType="num">
                                      <p:cBhvr additive="base">
                                        <p:cTn id="43" dur="500" fill="hold"/>
                                        <p:tgtEl>
                                          <p:spTgt spid="2160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606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16067">
                                            <p:txEl>
                                              <p:pRg st="7" end="7"/>
                                            </p:txEl>
                                          </p:spTgt>
                                        </p:tgtEl>
                                        <p:attrNameLst>
                                          <p:attrName>style.visibility</p:attrName>
                                        </p:attrNameLst>
                                      </p:cBhvr>
                                      <p:to>
                                        <p:strVal val="visible"/>
                                      </p:to>
                                    </p:set>
                                    <p:anim calcmode="lin" valueType="num">
                                      <p:cBhvr additive="base">
                                        <p:cTn id="49" dur="500" fill="hold"/>
                                        <p:tgtEl>
                                          <p:spTgt spid="2160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6067">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16067">
                                            <p:txEl>
                                              <p:pRg st="8" end="8"/>
                                            </p:txEl>
                                          </p:spTgt>
                                        </p:tgtEl>
                                        <p:attrNameLst>
                                          <p:attrName>style.visibility</p:attrName>
                                        </p:attrNameLst>
                                      </p:cBhvr>
                                      <p:to>
                                        <p:strVal val="visible"/>
                                      </p:to>
                                    </p:set>
                                    <p:anim calcmode="lin" valueType="num">
                                      <p:cBhvr additive="base">
                                        <p:cTn id="55" dur="500" fill="hold"/>
                                        <p:tgtEl>
                                          <p:spTgt spid="21606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6067">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16067">
                                            <p:txEl>
                                              <p:pRg st="9" end="9"/>
                                            </p:txEl>
                                          </p:spTgt>
                                        </p:tgtEl>
                                        <p:attrNameLst>
                                          <p:attrName>style.visibility</p:attrName>
                                        </p:attrNameLst>
                                      </p:cBhvr>
                                      <p:to>
                                        <p:strVal val="visible"/>
                                      </p:to>
                                    </p:set>
                                    <p:anim calcmode="lin" valueType="num">
                                      <p:cBhvr additive="base">
                                        <p:cTn id="61" dur="500" fill="hold"/>
                                        <p:tgtEl>
                                          <p:spTgt spid="21606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6067">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2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1" name="Rectangle 3"/>
          <p:cNvSpPr>
            <a:spLocks noGrp="1" noChangeArrowheads="1"/>
          </p:cNvSpPr>
          <p:nvPr>
            <p:ph type="body" idx="4294967295"/>
          </p:nvPr>
        </p:nvSpPr>
        <p:spPr>
          <a:xfrm>
            <a:off x="214583" y="2273445"/>
            <a:ext cx="10549021" cy="3234520"/>
          </a:xfrm>
          <a:prstGeom prst="rect">
            <a:avLst/>
          </a:prstGeom>
        </p:spPr>
        <p:txBody>
          <a:bodyPr>
            <a:normAutofit fontScale="85000" lnSpcReduction="20000"/>
          </a:bodyPr>
          <a:lstStyle/>
          <a:p>
            <a:pPr algn="just"/>
            <a:r>
              <a:rPr lang="fr-FR" sz="2400" b="1" dirty="0"/>
              <a:t>R7(</a:t>
            </a:r>
            <a:r>
              <a:rPr lang="fr-FR" sz="2400" b="1" u="sng" dirty="0"/>
              <a:t>produit</a:t>
            </a:r>
            <a:r>
              <a:rPr lang="fr-FR" sz="2400" b="1" dirty="0"/>
              <a:t>, </a:t>
            </a:r>
            <a:r>
              <a:rPr lang="fr-FR" sz="2400" b="1" u="sng" dirty="0"/>
              <a:t>client</a:t>
            </a:r>
            <a:r>
              <a:rPr lang="fr-FR" sz="2400" b="1" dirty="0"/>
              <a:t>, </a:t>
            </a:r>
            <a:r>
              <a:rPr lang="fr-FR" sz="2400" dirty="0"/>
              <a:t>adresse, </a:t>
            </a:r>
            <a:r>
              <a:rPr lang="fr-FR" sz="2400" dirty="0" err="1"/>
              <a:t>quantite_commandée</a:t>
            </a:r>
            <a:r>
              <a:rPr lang="fr-FR" sz="2400" dirty="0"/>
              <a:t>,  montant</a:t>
            </a:r>
            <a:r>
              <a:rPr lang="fr-FR" sz="2400" b="1" dirty="0"/>
              <a:t>)</a:t>
            </a:r>
          </a:p>
          <a:p>
            <a:pPr algn="just">
              <a:buFont typeface="Monotype Sorts" pitchFamily="2" charset="2"/>
              <a:buNone/>
            </a:pPr>
            <a:r>
              <a:rPr lang="fr-FR" sz="2400" dirty="0"/>
              <a:t>	</a:t>
            </a:r>
            <a:r>
              <a:rPr lang="fr-FR" sz="2400" b="1" dirty="0"/>
              <a:t>R7 est en 1 FN. </a:t>
            </a:r>
          </a:p>
          <a:p>
            <a:pPr algn="just">
              <a:buFont typeface="Monotype Sorts" pitchFamily="2" charset="2"/>
              <a:buNone/>
            </a:pPr>
            <a:r>
              <a:rPr lang="fr-FR" sz="2400" dirty="0"/>
              <a:t>	DF issues de la clef :</a:t>
            </a:r>
          </a:p>
          <a:p>
            <a:pPr algn="just">
              <a:buFont typeface="Monotype Sorts" pitchFamily="2" charset="2"/>
              <a:buNone/>
            </a:pPr>
            <a:r>
              <a:rPr lang="fr-FR" sz="2400" b="1" u="sng" dirty="0"/>
              <a:t>produit</a:t>
            </a:r>
            <a:r>
              <a:rPr lang="fr-FR" sz="2400" b="1" dirty="0"/>
              <a:t>, </a:t>
            </a:r>
            <a:r>
              <a:rPr lang="fr-FR" sz="2400" b="1" u="sng" dirty="0"/>
              <a:t>client</a:t>
            </a:r>
            <a:r>
              <a:rPr lang="fr-FR" sz="2400" b="1" dirty="0"/>
              <a:t> </a:t>
            </a:r>
            <a:r>
              <a:rPr lang="fr-FR" sz="2400" b="1" dirty="0">
                <a:sym typeface="Wingdings" pitchFamily="2" charset="2"/>
              </a:rPr>
              <a:t></a:t>
            </a:r>
            <a:r>
              <a:rPr lang="fr-FR" sz="2400" b="1" dirty="0"/>
              <a:t> adresse</a:t>
            </a:r>
          </a:p>
          <a:p>
            <a:pPr algn="just">
              <a:buFont typeface="Monotype Sorts" pitchFamily="2" charset="2"/>
              <a:buNone/>
            </a:pPr>
            <a:r>
              <a:rPr lang="fr-FR" sz="2400" b="1" u="sng" dirty="0"/>
              <a:t>produit</a:t>
            </a:r>
            <a:r>
              <a:rPr lang="fr-FR" sz="2400" b="1" dirty="0"/>
              <a:t>, </a:t>
            </a:r>
            <a:r>
              <a:rPr lang="fr-FR" sz="2400" b="1" u="sng" dirty="0"/>
              <a:t>client</a:t>
            </a:r>
            <a:r>
              <a:rPr lang="fr-FR" sz="2400" b="1" dirty="0"/>
              <a:t> </a:t>
            </a:r>
            <a:r>
              <a:rPr lang="fr-FR" sz="2400" b="1" dirty="0">
                <a:sym typeface="Wingdings" pitchFamily="2" charset="2"/>
              </a:rPr>
              <a:t></a:t>
            </a:r>
            <a:r>
              <a:rPr lang="fr-FR" sz="2400" b="1" dirty="0"/>
              <a:t> </a:t>
            </a:r>
            <a:r>
              <a:rPr lang="fr-FR" sz="2400" b="1" dirty="0" err="1"/>
              <a:t>quantité_commandée</a:t>
            </a:r>
            <a:endParaRPr lang="fr-FR" sz="2400" b="1" dirty="0"/>
          </a:p>
          <a:p>
            <a:pPr algn="just">
              <a:buFont typeface="Monotype Sorts" pitchFamily="2" charset="2"/>
              <a:buNone/>
            </a:pPr>
            <a:r>
              <a:rPr lang="fr-FR" sz="2400" b="1" u="sng" dirty="0"/>
              <a:t>produit</a:t>
            </a:r>
            <a:r>
              <a:rPr lang="fr-FR" sz="2400" b="1" dirty="0"/>
              <a:t>, </a:t>
            </a:r>
            <a:r>
              <a:rPr lang="fr-FR" sz="2400" b="1" u="sng" dirty="0"/>
              <a:t>client</a:t>
            </a:r>
            <a:r>
              <a:rPr lang="fr-FR" sz="2400" b="1" dirty="0"/>
              <a:t> </a:t>
            </a:r>
            <a:r>
              <a:rPr lang="fr-FR" sz="2400" b="1" dirty="0">
                <a:sym typeface="Wingdings" pitchFamily="2" charset="2"/>
              </a:rPr>
              <a:t></a:t>
            </a:r>
            <a:r>
              <a:rPr lang="fr-FR" sz="2400" b="1" dirty="0"/>
              <a:t> montant</a:t>
            </a:r>
          </a:p>
          <a:p>
            <a:pPr algn="just">
              <a:buFont typeface="Monotype Sorts" pitchFamily="2" charset="2"/>
              <a:buNone/>
            </a:pPr>
            <a:r>
              <a:rPr lang="fr-FR" sz="2400" dirty="0">
                <a:solidFill>
                  <a:srgbClr val="C00000"/>
                </a:solidFill>
              </a:rPr>
              <a:t>	La DF </a:t>
            </a:r>
            <a:r>
              <a:rPr lang="fr-FR" sz="2400" u="sng" dirty="0">
                <a:solidFill>
                  <a:srgbClr val="C00000"/>
                </a:solidFill>
              </a:rPr>
              <a:t>produit</a:t>
            </a:r>
            <a:r>
              <a:rPr lang="fr-FR" sz="2400" dirty="0">
                <a:solidFill>
                  <a:srgbClr val="C00000"/>
                </a:solidFill>
              </a:rPr>
              <a:t>, </a:t>
            </a:r>
            <a:r>
              <a:rPr lang="fr-FR" sz="2400" u="sng" dirty="0">
                <a:solidFill>
                  <a:srgbClr val="C00000"/>
                </a:solidFill>
              </a:rPr>
              <a:t>client</a:t>
            </a:r>
            <a:r>
              <a:rPr lang="fr-FR" sz="2400" dirty="0">
                <a:solidFill>
                  <a:srgbClr val="C00000"/>
                </a:solidFill>
              </a:rPr>
              <a:t> </a:t>
            </a:r>
            <a:r>
              <a:rPr lang="fr-FR" sz="2400" dirty="0">
                <a:solidFill>
                  <a:srgbClr val="C00000"/>
                </a:solidFill>
                <a:sym typeface="Wingdings" pitchFamily="2" charset="2"/>
              </a:rPr>
              <a:t></a:t>
            </a:r>
            <a:r>
              <a:rPr lang="fr-FR" sz="2400" dirty="0">
                <a:solidFill>
                  <a:srgbClr val="C00000"/>
                </a:solidFill>
              </a:rPr>
              <a:t> adresse </a:t>
            </a:r>
          </a:p>
          <a:p>
            <a:pPr algn="just">
              <a:buFont typeface="Monotype Sorts" pitchFamily="2" charset="2"/>
              <a:buNone/>
            </a:pPr>
            <a:r>
              <a:rPr lang="fr-FR" sz="2400" dirty="0"/>
              <a:t>	n’est pas élémentaire, car il existe une DF : </a:t>
            </a:r>
            <a:r>
              <a:rPr lang="fr-FR" sz="2400" b="1" u="sng" dirty="0" smtClean="0">
                <a:solidFill>
                  <a:srgbClr val="C00000"/>
                </a:solidFill>
              </a:rPr>
              <a:t>client</a:t>
            </a:r>
            <a:r>
              <a:rPr lang="fr-FR" sz="2400" b="1" dirty="0" smtClean="0">
                <a:solidFill>
                  <a:srgbClr val="C00000"/>
                </a:solidFill>
              </a:rPr>
              <a:t> </a:t>
            </a:r>
            <a:r>
              <a:rPr lang="fr-FR" sz="2400" b="1" dirty="0">
                <a:solidFill>
                  <a:srgbClr val="C00000"/>
                </a:solidFill>
                <a:sym typeface="Wingdings" pitchFamily="2" charset="2"/>
              </a:rPr>
              <a:t></a:t>
            </a:r>
            <a:r>
              <a:rPr lang="fr-FR" sz="2400" b="1" dirty="0">
                <a:solidFill>
                  <a:srgbClr val="C00000"/>
                </a:solidFill>
              </a:rPr>
              <a:t> adresse. </a:t>
            </a:r>
            <a:endParaRPr lang="fr-FR" sz="2400" b="1" dirty="0" smtClean="0">
              <a:solidFill>
                <a:srgbClr val="C00000"/>
              </a:solidFill>
            </a:endParaRPr>
          </a:p>
          <a:p>
            <a:pPr algn="just">
              <a:buFont typeface="Monotype Sorts" pitchFamily="2" charset="2"/>
              <a:buNone/>
            </a:pPr>
            <a:r>
              <a:rPr lang="fr-FR" sz="2400" b="1" dirty="0" smtClean="0">
                <a:solidFill>
                  <a:srgbClr val="C00000"/>
                </a:solidFill>
              </a:rPr>
              <a:t>Donc </a:t>
            </a:r>
            <a:r>
              <a:rPr lang="fr-FR" sz="2400" b="1" dirty="0">
                <a:solidFill>
                  <a:srgbClr val="C00000"/>
                </a:solidFill>
              </a:rPr>
              <a:t>R7 n ’est pas en 2 FN.</a:t>
            </a:r>
          </a:p>
        </p:txBody>
      </p:sp>
      <p:sp>
        <p:nvSpPr>
          <p:cNvPr id="5" name="Rectangle 1"/>
          <p:cNvSpPr txBox="1">
            <a:spLocks noChangeArrowheads="1"/>
          </p:cNvSpPr>
          <p:nvPr/>
        </p:nvSpPr>
        <p:spPr>
          <a:xfrm>
            <a:off x="489695" y="1425448"/>
            <a:ext cx="5112159" cy="621451"/>
          </a:xfrm>
          <a:prstGeom prst="rect">
            <a:avLst/>
          </a:prstGeom>
          <a:no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200" b="1" dirty="0" err="1" smtClean="0">
                <a:solidFill>
                  <a:srgbClr val="800000"/>
                </a:solidFill>
              </a:rPr>
              <a:t>Exemple</a:t>
            </a:r>
            <a:r>
              <a:rPr lang="en-GB" sz="3200" b="1" dirty="0" smtClean="0">
                <a:solidFill>
                  <a:srgbClr val="800000"/>
                </a:solidFill>
              </a:rPr>
              <a:t> 7</a:t>
            </a:r>
            <a:endParaRPr lang="en-GB" sz="3200" b="1" dirty="0">
              <a:solidFill>
                <a:srgbClr val="C00000"/>
              </a:solidFill>
            </a:endParaRPr>
          </a:p>
        </p:txBody>
      </p:sp>
      <p:sp>
        <p:nvSpPr>
          <p:cNvPr id="6"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0" name="ZoneTexte 19"/>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21" name="Rectangle 20"/>
          <p:cNvSpPr/>
          <p:nvPr/>
        </p:nvSpPr>
        <p:spPr>
          <a:xfrm>
            <a:off x="214583" y="5960833"/>
            <a:ext cx="6909071" cy="646331"/>
          </a:xfrm>
          <a:prstGeom prst="rect">
            <a:avLst/>
          </a:prstGeom>
        </p:spPr>
        <p:txBody>
          <a:bodyPr wrap="none">
            <a:spAutoFit/>
          </a:bodyPr>
          <a:lstStyle/>
          <a:p>
            <a:pPr algn="just"/>
            <a:r>
              <a:rPr lang="fr-FR" b="1" dirty="0" smtClean="0"/>
              <a:t>Question  :</a:t>
            </a:r>
          </a:p>
          <a:p>
            <a:pPr algn="just"/>
            <a:r>
              <a:rPr lang="fr-FR" dirty="0" smtClean="0"/>
              <a:t>Selon les DF </a:t>
            </a:r>
            <a:r>
              <a:rPr lang="fr-FR" dirty="0" err="1" smtClean="0"/>
              <a:t>precedentes</a:t>
            </a:r>
            <a:r>
              <a:rPr lang="fr-FR" dirty="0" smtClean="0"/>
              <a:t> </a:t>
            </a:r>
            <a:r>
              <a:rPr lang="fr-FR" dirty="0" err="1" smtClean="0"/>
              <a:t>decomposer</a:t>
            </a:r>
            <a:r>
              <a:rPr lang="fr-FR" dirty="0" smtClean="0"/>
              <a:t> </a:t>
            </a:r>
            <a:r>
              <a:rPr lang="fr-FR" b="1" dirty="0" smtClean="0">
                <a:solidFill>
                  <a:srgbClr val="C00000"/>
                </a:solidFill>
              </a:rPr>
              <a:t>R7 </a:t>
            </a:r>
            <a:r>
              <a:rPr lang="fr-FR" dirty="0" smtClean="0"/>
              <a:t>en relations respectant la</a:t>
            </a:r>
            <a:r>
              <a:rPr lang="fr-FR" b="1" dirty="0" smtClean="0">
                <a:solidFill>
                  <a:srgbClr val="C00000"/>
                </a:solidFill>
              </a:rPr>
              <a:t> 3NF </a:t>
            </a:r>
            <a:endParaRPr lang="fr-FR" b="1" dirty="0">
              <a:solidFill>
                <a:srgbClr val="C00000"/>
              </a:solidFill>
            </a:endParaRPr>
          </a:p>
        </p:txBody>
      </p:sp>
    </p:spTree>
    <p:extLst>
      <p:ext uri="{BB962C8B-B14F-4D97-AF65-F5344CB8AC3E}">
        <p14:creationId xmlns:p14="http://schemas.microsoft.com/office/powerpoint/2010/main" val="104279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 calcmode="lin" valueType="num">
                                      <p:cBhvr additive="base">
                                        <p:cTn id="7" dur="500" fill="hold"/>
                                        <p:tgtEl>
                                          <p:spTgt spid="217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709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7091">
                                            <p:txEl>
                                              <p:pRg st="1" end="1"/>
                                            </p:txEl>
                                          </p:spTgt>
                                        </p:tgtEl>
                                        <p:attrNameLst>
                                          <p:attrName>style.visibility</p:attrName>
                                        </p:attrNameLst>
                                      </p:cBhvr>
                                      <p:to>
                                        <p:strVal val="visible"/>
                                      </p:to>
                                    </p:set>
                                    <p:anim calcmode="lin" valueType="num">
                                      <p:cBhvr additive="base">
                                        <p:cTn id="13" dur="500" fill="hold"/>
                                        <p:tgtEl>
                                          <p:spTgt spid="217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709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7091">
                                            <p:txEl>
                                              <p:pRg st="2" end="2"/>
                                            </p:txEl>
                                          </p:spTgt>
                                        </p:tgtEl>
                                        <p:attrNameLst>
                                          <p:attrName>style.visibility</p:attrName>
                                        </p:attrNameLst>
                                      </p:cBhvr>
                                      <p:to>
                                        <p:strVal val="visible"/>
                                      </p:to>
                                    </p:set>
                                    <p:anim calcmode="lin" valueType="num">
                                      <p:cBhvr additive="base">
                                        <p:cTn id="19" dur="500" fill="hold"/>
                                        <p:tgtEl>
                                          <p:spTgt spid="217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709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7091">
                                            <p:txEl>
                                              <p:pRg st="3" end="3"/>
                                            </p:txEl>
                                          </p:spTgt>
                                        </p:tgtEl>
                                        <p:attrNameLst>
                                          <p:attrName>style.visibility</p:attrName>
                                        </p:attrNameLst>
                                      </p:cBhvr>
                                      <p:to>
                                        <p:strVal val="visible"/>
                                      </p:to>
                                    </p:set>
                                    <p:anim calcmode="lin" valueType="num">
                                      <p:cBhvr additive="base">
                                        <p:cTn id="25" dur="500" fill="hold"/>
                                        <p:tgtEl>
                                          <p:spTgt spid="217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709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17091">
                                            <p:txEl>
                                              <p:pRg st="4" end="4"/>
                                            </p:txEl>
                                          </p:spTgt>
                                        </p:tgtEl>
                                        <p:attrNameLst>
                                          <p:attrName>style.visibility</p:attrName>
                                        </p:attrNameLst>
                                      </p:cBhvr>
                                      <p:to>
                                        <p:strVal val="visible"/>
                                      </p:to>
                                    </p:set>
                                    <p:anim calcmode="lin" valueType="num">
                                      <p:cBhvr additive="base">
                                        <p:cTn id="31" dur="500" fill="hold"/>
                                        <p:tgtEl>
                                          <p:spTgt spid="2170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709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17091">
                                            <p:txEl>
                                              <p:pRg st="5" end="5"/>
                                            </p:txEl>
                                          </p:spTgt>
                                        </p:tgtEl>
                                        <p:attrNameLst>
                                          <p:attrName>style.visibility</p:attrName>
                                        </p:attrNameLst>
                                      </p:cBhvr>
                                      <p:to>
                                        <p:strVal val="visible"/>
                                      </p:to>
                                    </p:set>
                                    <p:anim calcmode="lin" valueType="num">
                                      <p:cBhvr additive="base">
                                        <p:cTn id="37" dur="500" fill="hold"/>
                                        <p:tgtEl>
                                          <p:spTgt spid="2170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7091">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17091">
                                            <p:txEl>
                                              <p:pRg st="6" end="6"/>
                                            </p:txEl>
                                          </p:spTgt>
                                        </p:tgtEl>
                                        <p:attrNameLst>
                                          <p:attrName>style.visibility</p:attrName>
                                        </p:attrNameLst>
                                      </p:cBhvr>
                                      <p:to>
                                        <p:strVal val="visible"/>
                                      </p:to>
                                    </p:set>
                                    <p:anim calcmode="lin" valueType="num">
                                      <p:cBhvr additive="base">
                                        <p:cTn id="43" dur="500" fill="hold"/>
                                        <p:tgtEl>
                                          <p:spTgt spid="2170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7091">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17091">
                                            <p:txEl>
                                              <p:pRg st="7" end="7"/>
                                            </p:txEl>
                                          </p:spTgt>
                                        </p:tgtEl>
                                        <p:attrNameLst>
                                          <p:attrName>style.visibility</p:attrName>
                                        </p:attrNameLst>
                                      </p:cBhvr>
                                      <p:to>
                                        <p:strVal val="visible"/>
                                      </p:to>
                                    </p:set>
                                    <p:anim calcmode="lin" valueType="num">
                                      <p:cBhvr additive="base">
                                        <p:cTn id="49" dur="500" fill="hold"/>
                                        <p:tgtEl>
                                          <p:spTgt spid="2170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7091">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17091">
                                            <p:txEl>
                                              <p:pRg st="8" end="8"/>
                                            </p:txEl>
                                          </p:spTgt>
                                        </p:tgtEl>
                                        <p:attrNameLst>
                                          <p:attrName>style.visibility</p:attrName>
                                        </p:attrNameLst>
                                      </p:cBhvr>
                                      <p:to>
                                        <p:strVal val="visible"/>
                                      </p:to>
                                    </p:set>
                                    <p:anim calcmode="lin" valueType="num">
                                      <p:cBhvr additive="base">
                                        <p:cTn id="55" dur="500" fill="hold"/>
                                        <p:tgtEl>
                                          <p:spTgt spid="21709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7091">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11255" y="1442292"/>
            <a:ext cx="11276832" cy="874786"/>
          </a:xfrm>
        </p:spPr>
        <p:txBody>
          <a:bodyPr>
            <a:normAutofit/>
          </a:bodyPr>
          <a:lstStyle/>
          <a:p>
            <a:pPr marL="0" indent="0">
              <a:buNone/>
              <a:defRPr/>
            </a:pPr>
            <a:r>
              <a:rPr lang="fr-FR" sz="1800" b="1" kern="0" dirty="0">
                <a:solidFill>
                  <a:srgbClr val="C00000"/>
                </a:solidFill>
                <a:latin typeface="Arial"/>
                <a:ea typeface="+mj-ea"/>
                <a:cs typeface="Arial"/>
              </a:rPr>
              <a:t>Exercice 1 </a:t>
            </a:r>
            <a:r>
              <a:rPr lang="fr-FR" sz="1800" kern="0" dirty="0" smtClean="0">
                <a:solidFill>
                  <a:srgbClr val="C00000"/>
                </a:solidFill>
                <a:latin typeface="Arial"/>
                <a:ea typeface="+mj-ea"/>
                <a:cs typeface="Arial"/>
              </a:rPr>
              <a:t>: </a:t>
            </a:r>
            <a:r>
              <a:rPr lang="fr-FR" sz="1800" dirty="0" smtClean="0"/>
              <a:t>Soit la relation R (A,B,C,D,E,F) Et soit l’ensemble des DF suivant : </a:t>
            </a:r>
            <a:r>
              <a:rPr lang="fr-FR" sz="1800" b="1" dirty="0" err="1" smtClean="0"/>
              <a:t>DepFonc</a:t>
            </a:r>
            <a:r>
              <a:rPr lang="fr-FR" sz="1800" dirty="0" smtClean="0"/>
              <a:t>={A</a:t>
            </a:r>
            <a:r>
              <a:rPr lang="fr-FR" sz="1800" dirty="0" smtClean="0">
                <a:sym typeface="Wingdings" pitchFamily="2" charset="2"/>
              </a:rPr>
              <a:t></a:t>
            </a:r>
            <a:r>
              <a:rPr lang="fr-FR" sz="1800" dirty="0" smtClean="0"/>
              <a:t>C </a:t>
            </a:r>
            <a:r>
              <a:rPr lang="fr-FR" sz="1800" dirty="0" smtClean="0">
                <a:sym typeface="Wingdings" pitchFamily="2" charset="2"/>
              </a:rPr>
              <a:t>,FA,B, DE,A,B,C,F}.   </a:t>
            </a:r>
            <a:endParaRPr lang="fr-FR" sz="1800" dirty="0">
              <a:sym typeface="Wingdings" pitchFamily="2" charset="2"/>
            </a:endParaRPr>
          </a:p>
          <a:p>
            <a:pPr marL="0" indent="0">
              <a:buNone/>
            </a:pPr>
            <a:r>
              <a:rPr lang="fr-FR" sz="1800" dirty="0" smtClean="0">
                <a:sym typeface="Wingdings" pitchFamily="2" charset="2"/>
              </a:rPr>
              <a:t>Normaliser R en 3FN </a:t>
            </a:r>
            <a:endParaRPr lang="fr-FR" sz="1800" dirty="0"/>
          </a:p>
        </p:txBody>
      </p:sp>
      <p:sp>
        <p:nvSpPr>
          <p:cNvPr id="5"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19" name="ZoneTexte 18"/>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sp>
        <p:nvSpPr>
          <p:cNvPr id="21" name="Espace réservé du texte 2"/>
          <p:cNvSpPr txBox="1">
            <a:spLocks/>
          </p:cNvSpPr>
          <p:nvPr/>
        </p:nvSpPr>
        <p:spPr>
          <a:xfrm>
            <a:off x="211255" y="2553423"/>
            <a:ext cx="11331423" cy="3963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fr-FR" sz="1800" b="1" kern="0" dirty="0" smtClean="0">
                <a:solidFill>
                  <a:srgbClr val="C00000"/>
                </a:solidFill>
                <a:latin typeface="Arial"/>
                <a:ea typeface="+mj-ea"/>
                <a:cs typeface="Arial"/>
              </a:rPr>
              <a:t>Solution </a:t>
            </a:r>
          </a:p>
          <a:p>
            <a:pPr marL="0" indent="0">
              <a:buFont typeface="Arial" panose="020B0604020202020204" pitchFamily="34" charset="0"/>
              <a:buNone/>
            </a:pPr>
            <a:r>
              <a:rPr lang="fr-FR" sz="1800" dirty="0" smtClean="0"/>
              <a:t>la relation R (A,B,C,D,E,F) est en</a:t>
            </a:r>
            <a:r>
              <a:rPr lang="fr-FR" sz="1800" b="1" dirty="0" smtClean="0"/>
              <a:t> 1NF </a:t>
            </a:r>
            <a:r>
              <a:rPr lang="fr-FR" sz="1800" dirty="0" smtClean="0"/>
              <a:t>et en </a:t>
            </a:r>
            <a:r>
              <a:rPr lang="fr-FR" sz="1800" b="1" dirty="0" smtClean="0"/>
              <a:t>2eme</a:t>
            </a:r>
            <a:r>
              <a:rPr lang="fr-FR" sz="1800" dirty="0" smtClean="0"/>
              <a:t>  </a:t>
            </a:r>
            <a:r>
              <a:rPr lang="fr-FR" sz="1800" b="1" dirty="0" smtClean="0"/>
              <a:t>2NF </a:t>
            </a:r>
            <a:r>
              <a:rPr lang="fr-FR" sz="1800" dirty="0" smtClean="0"/>
              <a:t>car  tous les attributs dépondent directement de D n’est pas composée  ( un seul attribut)  Mais </a:t>
            </a:r>
            <a:r>
              <a:rPr lang="fr-FR" sz="1800" b="1" dirty="0" smtClean="0">
                <a:solidFill>
                  <a:srgbClr val="C00000"/>
                </a:solidFill>
              </a:rPr>
              <a:t>R</a:t>
            </a:r>
            <a:r>
              <a:rPr lang="fr-FR" sz="1800" dirty="0" smtClean="0"/>
              <a:t> </a:t>
            </a:r>
            <a:r>
              <a:rPr lang="fr-FR" sz="1800" b="1" dirty="0" smtClean="0">
                <a:solidFill>
                  <a:srgbClr val="C00000"/>
                </a:solidFill>
              </a:rPr>
              <a:t>n’ pas en 3NF </a:t>
            </a:r>
            <a:r>
              <a:rPr lang="fr-FR" sz="1800" dirty="0" smtClean="0"/>
              <a:t>car   D</a:t>
            </a:r>
            <a:r>
              <a:rPr lang="fr-FR" sz="1800" dirty="0" smtClean="0">
                <a:sym typeface="Wingdings" panose="05000000000000000000" pitchFamily="2" charset="2"/>
              </a:rPr>
              <a:t>F et FA   et aussi </a:t>
            </a:r>
            <a:r>
              <a:rPr lang="fr-FR" sz="1800" dirty="0"/>
              <a:t>D</a:t>
            </a:r>
            <a:r>
              <a:rPr lang="fr-FR" sz="1800" dirty="0" smtClean="0">
                <a:sym typeface="Wingdings" panose="05000000000000000000" pitchFamily="2" charset="2"/>
              </a:rPr>
              <a:t>A </a:t>
            </a:r>
            <a:r>
              <a:rPr lang="fr-FR" sz="1800" dirty="0">
                <a:sym typeface="Wingdings" panose="05000000000000000000" pitchFamily="2" charset="2"/>
              </a:rPr>
              <a:t>et </a:t>
            </a:r>
            <a:r>
              <a:rPr lang="fr-FR" sz="1800" dirty="0" smtClean="0">
                <a:sym typeface="Wingdings" panose="05000000000000000000" pitchFamily="2" charset="2"/>
              </a:rPr>
              <a:t>AC   transitivité</a:t>
            </a:r>
          </a:p>
          <a:p>
            <a:pPr>
              <a:buFont typeface="Wingdings" panose="05000000000000000000" pitchFamily="2" charset="2"/>
              <a:buChar char="Ø"/>
            </a:pPr>
            <a:r>
              <a:rPr lang="fr-FR" sz="1800" dirty="0" smtClean="0">
                <a:sym typeface="Wingdings" panose="05000000000000000000" pitchFamily="2" charset="2"/>
              </a:rPr>
              <a:t>Selon </a:t>
            </a:r>
            <a:r>
              <a:rPr lang="fr-FR" sz="1800" dirty="0"/>
              <a:t>A</a:t>
            </a:r>
            <a:r>
              <a:rPr lang="fr-FR" sz="1800" dirty="0">
                <a:sym typeface="Wingdings" pitchFamily="2" charset="2"/>
              </a:rPr>
              <a:t></a:t>
            </a:r>
            <a:r>
              <a:rPr lang="fr-FR" sz="1800" dirty="0" smtClean="0"/>
              <a:t>C   R sera décomposé en </a:t>
            </a:r>
            <a:r>
              <a:rPr lang="fr-FR" sz="1800" b="1" dirty="0" smtClean="0">
                <a:sym typeface="Wingdings" panose="05000000000000000000" pitchFamily="2" charset="2"/>
              </a:rPr>
              <a:t>R1 ( A, C)   et </a:t>
            </a:r>
            <a:r>
              <a:rPr lang="fr-FR" sz="1800" b="1" dirty="0" smtClean="0"/>
              <a:t>R2</a:t>
            </a:r>
            <a:r>
              <a:rPr lang="fr-FR" sz="1800" dirty="0" smtClean="0"/>
              <a:t> </a:t>
            </a:r>
            <a:r>
              <a:rPr lang="fr-FR" sz="1800" dirty="0"/>
              <a:t>(</a:t>
            </a:r>
            <a:r>
              <a:rPr lang="fr-FR" sz="1800" dirty="0" smtClean="0"/>
              <a:t>A,B,D,E,F</a:t>
            </a:r>
            <a:r>
              <a:rPr lang="fr-FR" sz="1800" dirty="0"/>
              <a:t>) </a:t>
            </a:r>
            <a:r>
              <a:rPr lang="fr-FR" sz="1800" b="1" dirty="0"/>
              <a:t>( </a:t>
            </a:r>
            <a:r>
              <a:rPr lang="fr-FR" sz="1800" b="1" dirty="0" smtClean="0"/>
              <a:t>A </a:t>
            </a:r>
            <a:r>
              <a:rPr lang="fr-FR" sz="1800" dirty="0"/>
              <a:t>est </a:t>
            </a:r>
            <a:r>
              <a:rPr lang="fr-FR" sz="1800" b="1" dirty="0"/>
              <a:t>clé étrangère </a:t>
            </a:r>
            <a:r>
              <a:rPr lang="fr-FR" sz="1800" dirty="0"/>
              <a:t>dans </a:t>
            </a:r>
            <a:r>
              <a:rPr lang="fr-FR" sz="1800" b="1" dirty="0" smtClean="0"/>
              <a:t>R2) </a:t>
            </a:r>
            <a:endParaRPr lang="fr-FR" sz="1800" dirty="0" smtClean="0"/>
          </a:p>
          <a:p>
            <a:pPr marL="0" indent="0">
              <a:buNone/>
            </a:pPr>
            <a:r>
              <a:rPr lang="fr-FR" sz="1800" b="1" dirty="0" smtClean="0">
                <a:solidFill>
                  <a:srgbClr val="C00000"/>
                </a:solidFill>
                <a:sym typeface="Wingdings" panose="05000000000000000000" pitchFamily="2" charset="2"/>
              </a:rPr>
              <a:t>R1 </a:t>
            </a:r>
            <a:r>
              <a:rPr lang="fr-FR" sz="1800" dirty="0" smtClean="0">
                <a:sym typeface="Wingdings" panose="05000000000000000000" pitchFamily="2" charset="2"/>
              </a:rPr>
              <a:t>est en </a:t>
            </a:r>
            <a:r>
              <a:rPr lang="fr-FR" sz="1800" b="1" dirty="0" smtClean="0">
                <a:solidFill>
                  <a:srgbClr val="C00000"/>
                </a:solidFill>
                <a:sym typeface="Wingdings" panose="05000000000000000000" pitchFamily="2" charset="2"/>
              </a:rPr>
              <a:t>1NF et 2NF et 3NF </a:t>
            </a:r>
            <a:r>
              <a:rPr lang="fr-FR" sz="1800" dirty="0" smtClean="0">
                <a:sym typeface="Wingdings" panose="05000000000000000000" pitchFamily="2" charset="2"/>
              </a:rPr>
              <a:t>car</a:t>
            </a:r>
            <a:r>
              <a:rPr lang="fr-FR" sz="1800" b="1" dirty="0" smtClean="0">
                <a:sym typeface="Wingdings" panose="05000000000000000000" pitchFamily="2" charset="2"/>
              </a:rPr>
              <a:t> un seul </a:t>
            </a:r>
            <a:r>
              <a:rPr lang="fr-FR" sz="1800" b="1" dirty="0" err="1" smtClean="0">
                <a:sym typeface="Wingdings" panose="05000000000000000000" pitchFamily="2" charset="2"/>
              </a:rPr>
              <a:t>atrribut</a:t>
            </a:r>
            <a:r>
              <a:rPr lang="fr-FR" sz="1800" b="1" dirty="0" smtClean="0">
                <a:sym typeface="Wingdings" panose="05000000000000000000" pitchFamily="2" charset="2"/>
              </a:rPr>
              <a:t> en CP (A) </a:t>
            </a:r>
            <a:r>
              <a:rPr lang="fr-FR" sz="1800" dirty="0" smtClean="0">
                <a:sym typeface="Wingdings" panose="05000000000000000000" pitchFamily="2" charset="2"/>
              </a:rPr>
              <a:t>et il n y  a </a:t>
            </a:r>
            <a:r>
              <a:rPr lang="fr-FR" sz="1800" dirty="0" err="1" smtClean="0">
                <a:sym typeface="Wingdings" panose="05000000000000000000" pitchFamily="2" charset="2"/>
              </a:rPr>
              <a:t>qu</a:t>
            </a:r>
            <a:r>
              <a:rPr lang="fr-FR" sz="1800" dirty="0" smtClean="0">
                <a:sym typeface="Wingdings" panose="05000000000000000000" pitchFamily="2" charset="2"/>
              </a:rPr>
              <a:t> un seul attribut non clé (C)</a:t>
            </a:r>
          </a:p>
          <a:p>
            <a:pPr marL="0" indent="0">
              <a:buNone/>
            </a:pPr>
            <a:r>
              <a:rPr lang="fr-FR" sz="1800" b="1" dirty="0"/>
              <a:t>R2</a:t>
            </a:r>
            <a:r>
              <a:rPr lang="fr-FR" sz="1800" dirty="0"/>
              <a:t> (A,B,D,E,F) </a:t>
            </a:r>
            <a:r>
              <a:rPr lang="fr-FR" sz="1800" dirty="0" smtClean="0"/>
              <a:t>est </a:t>
            </a:r>
            <a:r>
              <a:rPr lang="fr-FR" sz="1800" b="1" dirty="0">
                <a:solidFill>
                  <a:srgbClr val="C00000"/>
                </a:solidFill>
                <a:sym typeface="Wingdings" panose="05000000000000000000" pitchFamily="2" charset="2"/>
              </a:rPr>
              <a:t>1NF et 2NF </a:t>
            </a:r>
            <a:r>
              <a:rPr lang="fr-FR" sz="1800" b="1" dirty="0" smtClean="0">
                <a:solidFill>
                  <a:srgbClr val="C00000"/>
                </a:solidFill>
                <a:sym typeface="Wingdings" panose="05000000000000000000" pitchFamily="2" charset="2"/>
              </a:rPr>
              <a:t>et non pas en 3NF car  la dépendance </a:t>
            </a:r>
            <a:r>
              <a:rPr lang="fr-FR" sz="1800" dirty="0"/>
              <a:t>D</a:t>
            </a:r>
            <a:r>
              <a:rPr lang="fr-FR" sz="1800" dirty="0">
                <a:sym typeface="Wingdings" panose="05000000000000000000" pitchFamily="2" charset="2"/>
              </a:rPr>
              <a:t>F et FA </a:t>
            </a:r>
            <a:r>
              <a:rPr lang="fr-FR" sz="1800" dirty="0" smtClean="0">
                <a:sym typeface="Wingdings" panose="05000000000000000000" pitchFamily="2" charset="2"/>
              </a:rPr>
              <a:t> transitivité </a:t>
            </a:r>
          </a:p>
          <a:p>
            <a:pPr>
              <a:buFont typeface="Wingdings" panose="05000000000000000000" pitchFamily="2" charset="2"/>
              <a:buChar char="Ø"/>
            </a:pPr>
            <a:r>
              <a:rPr lang="fr-FR" sz="1800" dirty="0" smtClean="0">
                <a:sym typeface="Wingdings" panose="05000000000000000000" pitchFamily="2" charset="2"/>
              </a:rPr>
              <a:t>Selon </a:t>
            </a:r>
            <a:r>
              <a:rPr lang="fr-FR" sz="1800" dirty="0">
                <a:sym typeface="Wingdings" pitchFamily="2" charset="2"/>
              </a:rPr>
              <a:t>F</a:t>
            </a:r>
            <a:r>
              <a:rPr lang="fr-FR" sz="1800" dirty="0" smtClean="0">
                <a:sym typeface="Wingdings" pitchFamily="2" charset="2"/>
              </a:rPr>
              <a:t>A,B </a:t>
            </a:r>
            <a:r>
              <a:rPr lang="fr-FR" sz="1800" b="1" dirty="0" smtClean="0">
                <a:sym typeface="Wingdings" pitchFamily="2" charset="2"/>
              </a:rPr>
              <a:t>R2</a:t>
            </a:r>
            <a:r>
              <a:rPr lang="fr-FR" sz="1800" dirty="0" smtClean="0">
                <a:sym typeface="Wingdings" pitchFamily="2" charset="2"/>
              </a:rPr>
              <a:t> sera décomposée en   </a:t>
            </a:r>
            <a:r>
              <a:rPr lang="fr-FR" sz="1800" b="1" dirty="0" smtClean="0">
                <a:sym typeface="Wingdings" pitchFamily="2" charset="2"/>
              </a:rPr>
              <a:t>R21 ( F,A,B) et R22 </a:t>
            </a:r>
            <a:r>
              <a:rPr lang="fr-FR" sz="1800" b="1" dirty="0" smtClean="0"/>
              <a:t>(D,E,F)  ( F </a:t>
            </a:r>
            <a:r>
              <a:rPr lang="fr-FR" sz="1800" dirty="0" smtClean="0"/>
              <a:t>est </a:t>
            </a:r>
            <a:r>
              <a:rPr lang="fr-FR" sz="1800" b="1" dirty="0" smtClean="0"/>
              <a:t>clé étrangère </a:t>
            </a:r>
            <a:r>
              <a:rPr lang="fr-FR" sz="1800" dirty="0" smtClean="0"/>
              <a:t>dans </a:t>
            </a:r>
            <a:r>
              <a:rPr lang="fr-FR" sz="1800" b="1" dirty="0" smtClean="0"/>
              <a:t>R22) </a:t>
            </a:r>
          </a:p>
          <a:p>
            <a:pPr marL="0" indent="0">
              <a:buNone/>
            </a:pPr>
            <a:r>
              <a:rPr lang="fr-FR" sz="1800" b="1" dirty="0">
                <a:solidFill>
                  <a:srgbClr val="C00000"/>
                </a:solidFill>
                <a:sym typeface="Wingdings" pitchFamily="2" charset="2"/>
              </a:rPr>
              <a:t>R21 ( F,A,B</a:t>
            </a:r>
            <a:r>
              <a:rPr lang="fr-FR" sz="1800" b="1" dirty="0" smtClean="0">
                <a:solidFill>
                  <a:srgbClr val="C00000"/>
                </a:solidFill>
                <a:sym typeface="Wingdings" pitchFamily="2" charset="2"/>
              </a:rPr>
              <a:t>) </a:t>
            </a:r>
            <a:r>
              <a:rPr lang="fr-FR" sz="1800" dirty="0">
                <a:sym typeface="Wingdings" panose="05000000000000000000" pitchFamily="2" charset="2"/>
              </a:rPr>
              <a:t>est en </a:t>
            </a:r>
            <a:r>
              <a:rPr lang="fr-FR" sz="1800" b="1" dirty="0">
                <a:solidFill>
                  <a:srgbClr val="C00000"/>
                </a:solidFill>
                <a:sym typeface="Wingdings" panose="05000000000000000000" pitchFamily="2" charset="2"/>
              </a:rPr>
              <a:t>1NF et 2NF et 3NF </a:t>
            </a:r>
            <a:r>
              <a:rPr lang="fr-FR" sz="1800" dirty="0">
                <a:sym typeface="Wingdings" panose="05000000000000000000" pitchFamily="2" charset="2"/>
              </a:rPr>
              <a:t>car</a:t>
            </a:r>
            <a:r>
              <a:rPr lang="fr-FR" sz="1800" b="1" dirty="0">
                <a:sym typeface="Wingdings" panose="05000000000000000000" pitchFamily="2" charset="2"/>
              </a:rPr>
              <a:t> un seul </a:t>
            </a:r>
            <a:r>
              <a:rPr lang="fr-FR" sz="1800" b="1" dirty="0" smtClean="0">
                <a:sym typeface="Wingdings" panose="05000000000000000000" pitchFamily="2" charset="2"/>
              </a:rPr>
              <a:t>attribut </a:t>
            </a:r>
            <a:r>
              <a:rPr lang="fr-FR" sz="1800" b="1" dirty="0">
                <a:sym typeface="Wingdings" panose="05000000000000000000" pitchFamily="2" charset="2"/>
              </a:rPr>
              <a:t>en </a:t>
            </a:r>
            <a:r>
              <a:rPr lang="fr-FR" sz="1800" b="1" dirty="0" smtClean="0">
                <a:sym typeface="Wingdings" panose="05000000000000000000" pitchFamily="2" charset="2"/>
              </a:rPr>
              <a:t>CP(F) et  A et B ne dépondent  que de F </a:t>
            </a:r>
          </a:p>
          <a:p>
            <a:pPr marL="0" indent="0">
              <a:buNone/>
            </a:pPr>
            <a:r>
              <a:rPr lang="fr-FR" sz="1800" b="1" dirty="0">
                <a:solidFill>
                  <a:srgbClr val="C00000"/>
                </a:solidFill>
                <a:sym typeface="Wingdings" pitchFamily="2" charset="2"/>
              </a:rPr>
              <a:t>R22 </a:t>
            </a:r>
            <a:r>
              <a:rPr lang="fr-FR" sz="1800" b="1" dirty="0">
                <a:solidFill>
                  <a:srgbClr val="C00000"/>
                </a:solidFill>
              </a:rPr>
              <a:t>(D,E,F) </a:t>
            </a:r>
            <a:r>
              <a:rPr lang="fr-FR" sz="1800" dirty="0">
                <a:sym typeface="Wingdings" panose="05000000000000000000" pitchFamily="2" charset="2"/>
              </a:rPr>
              <a:t>est en </a:t>
            </a:r>
            <a:r>
              <a:rPr lang="fr-FR" sz="1800" b="1" dirty="0">
                <a:solidFill>
                  <a:srgbClr val="C00000"/>
                </a:solidFill>
                <a:sym typeface="Wingdings" panose="05000000000000000000" pitchFamily="2" charset="2"/>
              </a:rPr>
              <a:t>1NF et 2NF et 3NF </a:t>
            </a:r>
            <a:r>
              <a:rPr lang="fr-FR" sz="1800" dirty="0">
                <a:sym typeface="Wingdings" panose="05000000000000000000" pitchFamily="2" charset="2"/>
              </a:rPr>
              <a:t>car</a:t>
            </a:r>
            <a:r>
              <a:rPr lang="fr-FR" sz="1800" b="1" dirty="0">
                <a:sym typeface="Wingdings" panose="05000000000000000000" pitchFamily="2" charset="2"/>
              </a:rPr>
              <a:t> un seul </a:t>
            </a:r>
            <a:r>
              <a:rPr lang="fr-FR" sz="1800" b="1" dirty="0" err="1">
                <a:sym typeface="Wingdings" panose="05000000000000000000" pitchFamily="2" charset="2"/>
              </a:rPr>
              <a:t>atrribut</a:t>
            </a:r>
            <a:r>
              <a:rPr lang="fr-FR" sz="1800" b="1" dirty="0">
                <a:sym typeface="Wingdings" panose="05000000000000000000" pitchFamily="2" charset="2"/>
              </a:rPr>
              <a:t> en </a:t>
            </a:r>
            <a:r>
              <a:rPr lang="fr-FR" sz="1800" b="1" dirty="0" smtClean="0">
                <a:sym typeface="Wingdings" panose="05000000000000000000" pitchFamily="2" charset="2"/>
              </a:rPr>
              <a:t>CP (D)  et  E </a:t>
            </a:r>
            <a:r>
              <a:rPr lang="fr-FR" sz="1800" b="1" dirty="0">
                <a:sym typeface="Wingdings" panose="05000000000000000000" pitchFamily="2" charset="2"/>
              </a:rPr>
              <a:t>et </a:t>
            </a:r>
            <a:r>
              <a:rPr lang="fr-FR" sz="1800" b="1" dirty="0" smtClean="0">
                <a:sym typeface="Wingdings" panose="05000000000000000000" pitchFamily="2" charset="2"/>
              </a:rPr>
              <a:t>F </a:t>
            </a:r>
            <a:r>
              <a:rPr lang="fr-FR" sz="1800" b="1" dirty="0">
                <a:sym typeface="Wingdings" panose="05000000000000000000" pitchFamily="2" charset="2"/>
              </a:rPr>
              <a:t>ne dépondent  que de D</a:t>
            </a:r>
            <a:endParaRPr lang="fr-FR" sz="1800" b="1" dirty="0"/>
          </a:p>
          <a:p>
            <a:pPr>
              <a:buFont typeface="Wingdings" panose="05000000000000000000" pitchFamily="2" charset="2"/>
              <a:buChar char="ü"/>
            </a:pPr>
            <a:r>
              <a:rPr lang="fr-FR" sz="1800" dirty="0" smtClean="0"/>
              <a:t>La décomposition de R en Relations en 3NF est le schéma suivant   :  </a:t>
            </a:r>
            <a:r>
              <a:rPr lang="fr-FR" sz="1800" b="1" dirty="0" smtClean="0">
                <a:solidFill>
                  <a:srgbClr val="C00000"/>
                </a:solidFill>
                <a:sym typeface="Wingdings" panose="05000000000000000000" pitchFamily="2" charset="2"/>
              </a:rPr>
              <a:t>R1 </a:t>
            </a:r>
            <a:r>
              <a:rPr lang="fr-FR" sz="1800" b="1" dirty="0">
                <a:solidFill>
                  <a:srgbClr val="C00000"/>
                </a:solidFill>
                <a:sym typeface="Wingdings" panose="05000000000000000000" pitchFamily="2" charset="2"/>
              </a:rPr>
              <a:t>( A, C) </a:t>
            </a:r>
            <a:r>
              <a:rPr lang="fr-FR" sz="1800" b="1" dirty="0" smtClean="0">
                <a:solidFill>
                  <a:srgbClr val="C00000"/>
                </a:solidFill>
                <a:sym typeface="Wingdings" panose="05000000000000000000" pitchFamily="2" charset="2"/>
              </a:rPr>
              <a:t> , </a:t>
            </a:r>
            <a:r>
              <a:rPr lang="fr-FR" sz="1800" b="1" dirty="0">
                <a:solidFill>
                  <a:srgbClr val="C00000"/>
                </a:solidFill>
                <a:sym typeface="Wingdings" pitchFamily="2" charset="2"/>
              </a:rPr>
              <a:t>R21 ( </a:t>
            </a:r>
            <a:r>
              <a:rPr lang="fr-FR" sz="1800" b="1" dirty="0" smtClean="0">
                <a:solidFill>
                  <a:srgbClr val="C00000"/>
                </a:solidFill>
                <a:sym typeface="Wingdings" pitchFamily="2" charset="2"/>
              </a:rPr>
              <a:t>F,A,B), R22 </a:t>
            </a:r>
            <a:r>
              <a:rPr lang="fr-FR" sz="1800" b="1" dirty="0">
                <a:solidFill>
                  <a:srgbClr val="C00000"/>
                </a:solidFill>
              </a:rPr>
              <a:t>(D,E,F) </a:t>
            </a:r>
            <a:endParaRPr lang="fr-FR" sz="1800" b="1" dirty="0" smtClean="0">
              <a:solidFill>
                <a:srgbClr val="C00000"/>
              </a:solidFill>
            </a:endParaRPr>
          </a:p>
        </p:txBody>
      </p:sp>
    </p:spTree>
    <p:extLst>
      <p:ext uri="{BB962C8B-B14F-4D97-AF65-F5344CB8AC3E}">
        <p14:creationId xmlns:p14="http://schemas.microsoft.com/office/powerpoint/2010/main" val="24134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0" y="1200324"/>
            <a:ext cx="11426635" cy="830997"/>
          </a:xfrm>
          <a:prstGeom prst="rect">
            <a:avLst/>
          </a:prstGeom>
        </p:spPr>
        <p:txBody>
          <a:bodyPr wrap="square" lIns="0" tIns="0" rIns="0" bIns="0">
            <a:spAutoFit/>
          </a:bodyPr>
          <a:lstStyle/>
          <a:p>
            <a:pPr>
              <a:defRPr/>
            </a:pPr>
            <a:r>
              <a:rPr lang="fr-FR" kern="0" dirty="0">
                <a:solidFill>
                  <a:srgbClr val="C00000"/>
                </a:solidFill>
                <a:latin typeface="Arial"/>
                <a:ea typeface="+mj-ea"/>
                <a:cs typeface="Arial"/>
              </a:rPr>
              <a:t>Exercice </a:t>
            </a:r>
            <a:r>
              <a:rPr lang="fr-FR" kern="0" dirty="0" smtClean="0">
                <a:solidFill>
                  <a:srgbClr val="C00000"/>
                </a:solidFill>
                <a:latin typeface="Arial"/>
                <a:ea typeface="+mj-ea"/>
                <a:cs typeface="Arial"/>
              </a:rPr>
              <a:t>2</a:t>
            </a:r>
            <a:r>
              <a:rPr lang="fr-FR" dirty="0" smtClean="0">
                <a:solidFill>
                  <a:srgbClr val="292934"/>
                </a:solidFill>
                <a:latin typeface="Cambria"/>
                <a:cs typeface="Cambria"/>
                <a:sym typeface="Wingdings" pitchFamily="2" charset="2"/>
              </a:rPr>
              <a:t>:Soit </a:t>
            </a:r>
            <a:r>
              <a:rPr lang="fr-FR" dirty="0">
                <a:solidFill>
                  <a:srgbClr val="292934"/>
                </a:solidFill>
                <a:latin typeface="Cambria"/>
                <a:cs typeface="Cambria"/>
                <a:sym typeface="Wingdings" pitchFamily="2" charset="2"/>
              </a:rPr>
              <a:t>la relation R (B,O,I,S,Q,D) </a:t>
            </a:r>
            <a:r>
              <a:rPr lang="fr-FR" dirty="0" smtClean="0">
                <a:solidFill>
                  <a:srgbClr val="292934"/>
                </a:solidFill>
                <a:latin typeface="Cambria"/>
                <a:cs typeface="Cambria"/>
                <a:sym typeface="Wingdings" pitchFamily="2" charset="2"/>
              </a:rPr>
              <a:t> Et </a:t>
            </a:r>
            <a:r>
              <a:rPr lang="fr-FR" dirty="0">
                <a:solidFill>
                  <a:srgbClr val="292934"/>
                </a:solidFill>
                <a:latin typeface="Cambria"/>
                <a:cs typeface="Cambria"/>
                <a:sym typeface="Wingdings" pitchFamily="2" charset="2"/>
              </a:rPr>
              <a:t>soit l’ensemble des DF suivant </a:t>
            </a:r>
            <a:r>
              <a:rPr lang="fr-FR" dirty="0" smtClean="0">
                <a:solidFill>
                  <a:srgbClr val="292934"/>
                </a:solidFill>
                <a:latin typeface="Cambria"/>
                <a:cs typeface="Cambria"/>
                <a:sym typeface="Wingdings" pitchFamily="2" charset="2"/>
              </a:rPr>
              <a:t>: DF</a:t>
            </a:r>
            <a:r>
              <a:rPr lang="fr-FR" dirty="0">
                <a:solidFill>
                  <a:srgbClr val="292934"/>
                </a:solidFill>
                <a:latin typeface="Cambria"/>
                <a:cs typeface="Cambria"/>
                <a:sym typeface="Wingdings" pitchFamily="2" charset="2"/>
              </a:rPr>
              <a:t>= {SD , IB </a:t>
            </a:r>
            <a:r>
              <a:rPr lang="fr-FR" dirty="0" smtClean="0">
                <a:solidFill>
                  <a:srgbClr val="292934"/>
                </a:solidFill>
                <a:latin typeface="Cambria"/>
                <a:cs typeface="Cambria"/>
                <a:sym typeface="Wingdings" pitchFamily="2" charset="2"/>
              </a:rPr>
              <a:t>,O, (</a:t>
            </a:r>
            <a:r>
              <a:rPr lang="fr-FR" dirty="0">
                <a:solidFill>
                  <a:srgbClr val="292934"/>
                </a:solidFill>
                <a:latin typeface="Cambria"/>
                <a:cs typeface="Cambria"/>
                <a:sym typeface="Wingdings" pitchFamily="2" charset="2"/>
              </a:rPr>
              <a:t>I,S)Q</a:t>
            </a:r>
            <a:r>
              <a:rPr lang="fr-FR" dirty="0" smtClean="0">
                <a:solidFill>
                  <a:srgbClr val="292934"/>
                </a:solidFill>
                <a:latin typeface="Cambria"/>
                <a:cs typeface="Cambria"/>
                <a:sym typeface="Wingdings" pitchFamily="2" charset="2"/>
              </a:rPr>
              <a:t>}  </a:t>
            </a:r>
          </a:p>
          <a:p>
            <a:pPr>
              <a:defRPr/>
            </a:pPr>
            <a:r>
              <a:rPr lang="fr-FR" dirty="0" smtClean="0">
                <a:solidFill>
                  <a:srgbClr val="292934"/>
                </a:solidFill>
                <a:latin typeface="Cambria"/>
                <a:cs typeface="Cambria"/>
                <a:sym typeface="Wingdings" pitchFamily="2" charset="2"/>
              </a:rPr>
              <a:t>et  </a:t>
            </a:r>
            <a:r>
              <a:rPr lang="fr-FR" b="1" dirty="0" smtClean="0">
                <a:solidFill>
                  <a:srgbClr val="292934"/>
                </a:solidFill>
                <a:latin typeface="Cambria"/>
                <a:cs typeface="Cambria"/>
                <a:sym typeface="Wingdings" pitchFamily="2" charset="2"/>
              </a:rPr>
              <a:t>(I,S) </a:t>
            </a:r>
            <a:r>
              <a:rPr lang="fr-FR" dirty="0" smtClean="0">
                <a:solidFill>
                  <a:srgbClr val="292934"/>
                </a:solidFill>
                <a:latin typeface="Cambria"/>
                <a:cs typeface="Cambria"/>
                <a:sym typeface="Wingdings" pitchFamily="2" charset="2"/>
              </a:rPr>
              <a:t>est la clé Primaire </a:t>
            </a:r>
            <a:endParaRPr lang="fr-FR" dirty="0">
              <a:solidFill>
                <a:srgbClr val="292934"/>
              </a:solidFill>
              <a:latin typeface="Cambria"/>
              <a:cs typeface="Cambria"/>
              <a:sym typeface="Wingdings" pitchFamily="2" charset="2"/>
            </a:endParaRPr>
          </a:p>
          <a:p>
            <a:r>
              <a:rPr lang="fr-FR" dirty="0">
                <a:solidFill>
                  <a:srgbClr val="292934"/>
                </a:solidFill>
                <a:latin typeface="Cambria"/>
                <a:cs typeface="Cambria"/>
                <a:sym typeface="Wingdings" pitchFamily="2" charset="2"/>
              </a:rPr>
              <a:t>Décomposer R en ensemble des relation </a:t>
            </a:r>
            <a:r>
              <a:rPr lang="fr-FR" dirty="0" smtClean="0">
                <a:solidFill>
                  <a:srgbClr val="292934"/>
                </a:solidFill>
                <a:latin typeface="Cambria"/>
                <a:cs typeface="Cambria"/>
                <a:sym typeface="Wingdings" pitchFamily="2" charset="2"/>
              </a:rPr>
              <a:t>3NF</a:t>
            </a:r>
            <a:endParaRPr lang="fr-FR" dirty="0">
              <a:solidFill>
                <a:srgbClr val="292934"/>
              </a:solidFill>
              <a:latin typeface="Cambria"/>
              <a:cs typeface="Cambria"/>
              <a:sym typeface="Wingdings" pitchFamily="2" charset="2"/>
            </a:endParaRPr>
          </a:p>
        </p:txBody>
      </p:sp>
      <p:sp>
        <p:nvSpPr>
          <p:cNvPr id="7"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0" name="Rectangle 19"/>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1" name="ZoneTexte 20"/>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pic>
        <p:nvPicPr>
          <p:cNvPr id="25" name="Image 24"/>
          <p:cNvPicPr>
            <a:picLocks noChangeAspect="1"/>
          </p:cNvPicPr>
          <p:nvPr/>
        </p:nvPicPr>
        <p:blipFill>
          <a:blip r:embed="rId2"/>
          <a:stretch>
            <a:fillRect/>
          </a:stretch>
        </p:blipFill>
        <p:spPr>
          <a:xfrm>
            <a:off x="3203442" y="2031321"/>
            <a:ext cx="6582002" cy="4826680"/>
          </a:xfrm>
          <a:prstGeom prst="rect">
            <a:avLst/>
          </a:prstGeom>
        </p:spPr>
      </p:pic>
      <p:sp>
        <p:nvSpPr>
          <p:cNvPr id="26" name="Rectangle 25"/>
          <p:cNvSpPr/>
          <p:nvPr/>
        </p:nvSpPr>
        <p:spPr>
          <a:xfrm>
            <a:off x="552435" y="3272486"/>
            <a:ext cx="1172116" cy="369332"/>
          </a:xfrm>
          <a:prstGeom prst="rect">
            <a:avLst/>
          </a:prstGeom>
        </p:spPr>
        <p:txBody>
          <a:bodyPr wrap="none">
            <a:spAutoFit/>
          </a:bodyPr>
          <a:lstStyle/>
          <a:p>
            <a:r>
              <a:rPr lang="fr-FR" b="1" kern="0" dirty="0">
                <a:solidFill>
                  <a:srgbClr val="C00000"/>
                </a:solidFill>
                <a:latin typeface="Arial"/>
                <a:cs typeface="Arial"/>
              </a:rPr>
              <a:t>Solution </a:t>
            </a:r>
            <a:endParaRPr lang="fr-FR" dirty="0"/>
          </a:p>
        </p:txBody>
      </p:sp>
    </p:spTree>
    <p:extLst>
      <p:ext uri="{BB962C8B-B14F-4D97-AF65-F5344CB8AC3E}">
        <p14:creationId xmlns:p14="http://schemas.microsoft.com/office/powerpoint/2010/main" val="108235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552175690"/>
              </p:ext>
            </p:extLst>
          </p:nvPr>
        </p:nvGraphicFramePr>
        <p:xfrm>
          <a:off x="214583" y="1959666"/>
          <a:ext cx="2709332" cy="2225040"/>
        </p:xfrm>
        <a:graphic>
          <a:graphicData uri="http://schemas.openxmlformats.org/drawingml/2006/table">
            <a:tbl>
              <a:tblPr firstRow="1" bandRow="1">
                <a:tableStyleId>{2D5ABB26-0587-4C30-8999-92F81FD0307C}</a:tableStyleId>
              </a:tblPr>
              <a:tblGrid>
                <a:gridCol w="677333"/>
                <a:gridCol w="677333"/>
                <a:gridCol w="677333"/>
                <a:gridCol w="677333"/>
              </a:tblGrid>
              <a:tr h="370840">
                <a:tc>
                  <a:txBody>
                    <a:bodyPr/>
                    <a:lstStyle/>
                    <a:p>
                      <a:r>
                        <a:rPr lang="fr-FR" dirty="0" smtClean="0"/>
                        <a:t>A</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B</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C</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D</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a1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b1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c1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d1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a2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b1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c2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d2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a2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b1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c2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d1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a3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b2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c3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d3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a1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b1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c3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d2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ZoneTexte 4"/>
          <p:cNvSpPr txBox="1"/>
          <p:nvPr/>
        </p:nvSpPr>
        <p:spPr>
          <a:xfrm>
            <a:off x="1" y="1357520"/>
            <a:ext cx="4476466" cy="400110"/>
          </a:xfrm>
          <a:prstGeom prst="rect">
            <a:avLst/>
          </a:prstGeom>
          <a:noFill/>
        </p:spPr>
        <p:txBody>
          <a:bodyPr wrap="square" rtlCol="0">
            <a:spAutoFit/>
          </a:bodyPr>
          <a:lstStyle/>
          <a:p>
            <a:r>
              <a:rPr lang="fr-FR" sz="2000" kern="0" dirty="0">
                <a:solidFill>
                  <a:srgbClr val="C00000"/>
                </a:solidFill>
                <a:latin typeface="Arial"/>
                <a:cs typeface="Arial"/>
              </a:rPr>
              <a:t>Exercice </a:t>
            </a:r>
            <a:r>
              <a:rPr lang="fr-FR" sz="2000" kern="0" dirty="0" smtClean="0">
                <a:solidFill>
                  <a:srgbClr val="C00000"/>
                </a:solidFill>
                <a:latin typeface="Arial"/>
                <a:cs typeface="Arial"/>
              </a:rPr>
              <a:t>3  </a:t>
            </a:r>
            <a:r>
              <a:rPr lang="fr-FR" sz="2000" dirty="0" smtClean="0"/>
              <a:t>Soit </a:t>
            </a:r>
            <a:r>
              <a:rPr lang="fr-FR" sz="2000" dirty="0"/>
              <a:t>la relation R suivante</a:t>
            </a:r>
            <a:r>
              <a:rPr lang="fr-FR" sz="2000" dirty="0" smtClean="0"/>
              <a:t>:</a:t>
            </a:r>
            <a:endParaRPr lang="fr-FR" sz="2000" dirty="0"/>
          </a:p>
        </p:txBody>
      </p:sp>
      <p:sp>
        <p:nvSpPr>
          <p:cNvPr id="6" name="ZoneTexte 5"/>
          <p:cNvSpPr txBox="1"/>
          <p:nvPr/>
        </p:nvSpPr>
        <p:spPr>
          <a:xfrm>
            <a:off x="73492" y="4826675"/>
            <a:ext cx="4621337" cy="2031325"/>
          </a:xfrm>
          <a:prstGeom prst="rect">
            <a:avLst/>
          </a:prstGeom>
          <a:noFill/>
        </p:spPr>
        <p:txBody>
          <a:bodyPr wrap="square" rtlCol="0">
            <a:spAutoFit/>
          </a:bodyPr>
          <a:lstStyle/>
          <a:p>
            <a:r>
              <a:rPr lang="fr-FR" dirty="0"/>
              <a:t>1- trouvez toute les dépendance fonctionnelle  vérifier par R</a:t>
            </a:r>
          </a:p>
          <a:p>
            <a:r>
              <a:rPr lang="fr-FR" dirty="0"/>
              <a:t>2- En déduire quelles sont les clé primaires possibles  à partir de ces valeur </a:t>
            </a:r>
          </a:p>
          <a:p>
            <a:r>
              <a:rPr lang="fr-FR" dirty="0"/>
              <a:t>3- comment ajouter la DF A,B</a:t>
            </a:r>
            <a:r>
              <a:rPr lang="fr-FR" dirty="0">
                <a:sym typeface="Wingdings" pitchFamily="2" charset="2"/>
              </a:rPr>
              <a:t>D , avec un seul </a:t>
            </a:r>
            <a:r>
              <a:rPr lang="fr-FR" dirty="0" err="1">
                <a:sym typeface="Wingdings" pitchFamily="2" charset="2"/>
              </a:rPr>
              <a:t>tuple</a:t>
            </a:r>
            <a:r>
              <a:rPr lang="fr-FR" dirty="0">
                <a:sym typeface="Wingdings" pitchFamily="2" charset="2"/>
              </a:rPr>
              <a:t> quel est ce </a:t>
            </a:r>
            <a:r>
              <a:rPr lang="fr-FR" dirty="0" err="1">
                <a:sym typeface="Wingdings" pitchFamily="2" charset="2"/>
              </a:rPr>
              <a:t>tuple</a:t>
            </a:r>
            <a:r>
              <a:rPr lang="fr-FR" dirty="0">
                <a:sym typeface="Wingdings" pitchFamily="2" charset="2"/>
              </a:rPr>
              <a:t> ?</a:t>
            </a:r>
            <a:r>
              <a:rPr lang="fr-FR" dirty="0"/>
              <a:t> </a:t>
            </a:r>
          </a:p>
          <a:p>
            <a:endParaRPr lang="fr-FR" dirty="0"/>
          </a:p>
        </p:txBody>
      </p:sp>
      <p:sp>
        <p:nvSpPr>
          <p:cNvPr id="7" name="Rectangle 1"/>
          <p:cNvSpPr txBox="1">
            <a:spLocks noChangeArrowheads="1"/>
          </p:cNvSpPr>
          <p:nvPr/>
        </p:nvSpPr>
        <p:spPr>
          <a:xfrm>
            <a:off x="6270171" y="735189"/>
            <a:ext cx="2830286" cy="465135"/>
          </a:xfrm>
          <a:prstGeom prst="rect">
            <a:avLst/>
          </a:prstGeom>
          <a:solidFill>
            <a:srgbClr val="E6E6FF"/>
          </a:solidFill>
          <a:ln w="91440">
            <a:solidFill>
              <a:srgbClr val="9966CC"/>
            </a:solidFill>
          </a:ln>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488"/>
              </a:spcBef>
              <a:tabLst>
                <a:tab pos="1023856" algn="l"/>
                <a:tab pos="1853308" algn="l"/>
                <a:tab pos="2682760" algn="l"/>
                <a:tab pos="3512212" algn="l"/>
                <a:tab pos="4341665" algn="l"/>
                <a:tab pos="5171117" algn="l"/>
                <a:tab pos="6000569" algn="l"/>
                <a:tab pos="6830021" algn="l"/>
                <a:tab pos="7223147" algn="l"/>
              </a:tabLst>
            </a:pPr>
            <a:r>
              <a:rPr lang="en-GB" sz="2000" b="1" dirty="0" smtClean="0">
                <a:solidFill>
                  <a:srgbClr val="FF0000"/>
                </a:solidFill>
              </a:rPr>
              <a:t>    FORMES NORMALES </a:t>
            </a:r>
            <a:endParaRPr lang="en-GB" sz="2000" b="1" dirty="0">
              <a:solidFill>
                <a:srgbClr val="FF0000"/>
              </a:solidFill>
            </a:endParaRPr>
          </a:p>
        </p:txBody>
      </p:sp>
      <p:sp>
        <p:nvSpPr>
          <p:cNvPr id="9"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Rectangle 20"/>
          <p:cNvSpPr/>
          <p:nvPr/>
        </p:nvSpPr>
        <p:spPr>
          <a:xfrm>
            <a:off x="919517" y="116328"/>
            <a:ext cx="10312932" cy="461665"/>
          </a:xfrm>
          <a:prstGeom prst="rect">
            <a:avLst/>
          </a:prstGeom>
        </p:spPr>
        <p:txBody>
          <a:bodyPr wrap="square">
            <a:spAutoFit/>
          </a:bodyPr>
          <a:lstStyle/>
          <a:p>
            <a:pPr>
              <a:defRPr/>
            </a:pPr>
            <a:r>
              <a:rPr lang="fr-FR" sz="2400" b="1" dirty="0" err="1" smtClean="0">
                <a:solidFill>
                  <a:srgbClr val="002060"/>
                </a:solidFill>
              </a:rPr>
              <a:t>Chap</a:t>
            </a:r>
            <a:r>
              <a:rPr lang="fr-FR" sz="2400" b="1" dirty="0" smtClean="0">
                <a:solidFill>
                  <a:srgbClr val="002060"/>
                </a:solidFill>
              </a:rPr>
              <a:t> </a:t>
            </a:r>
            <a:r>
              <a:rPr lang="fr-FR" sz="2400" b="1" dirty="0">
                <a:solidFill>
                  <a:srgbClr val="002060"/>
                </a:solidFill>
              </a:rPr>
              <a:t>I</a:t>
            </a:r>
            <a:r>
              <a:rPr lang="fr-FR" sz="2400" b="1" dirty="0" smtClean="0">
                <a:solidFill>
                  <a:srgbClr val="002060"/>
                </a:solidFill>
              </a:rPr>
              <a:t>V: Implémentation </a:t>
            </a:r>
            <a:r>
              <a:rPr lang="fr-FR" sz="2400" b="1" dirty="0">
                <a:solidFill>
                  <a:srgbClr val="002060"/>
                </a:solidFill>
              </a:rPr>
              <a:t>et </a:t>
            </a:r>
            <a:r>
              <a:rPr lang="fr-FR" sz="2400" b="1" dirty="0" smtClean="0">
                <a:solidFill>
                  <a:srgbClr val="002060"/>
                </a:solidFill>
              </a:rPr>
              <a:t>Manipulation  </a:t>
            </a:r>
            <a:r>
              <a:rPr lang="fr-FR" sz="2400" b="1" dirty="0">
                <a:solidFill>
                  <a:srgbClr val="002060"/>
                </a:solidFill>
              </a:rPr>
              <a:t>d’une base de données en </a:t>
            </a:r>
            <a:r>
              <a:rPr lang="fr-FR" sz="2400" b="1" dirty="0" smtClean="0">
                <a:solidFill>
                  <a:srgbClr val="002060"/>
                </a:solidFill>
              </a:rPr>
              <a:t>SQL</a:t>
            </a:r>
            <a:endParaRPr lang="fr-FR" altLang="fr-FR" sz="2400" b="1" dirty="0">
              <a:solidFill>
                <a:srgbClr val="002060"/>
              </a:solidFill>
            </a:endParaRPr>
          </a:p>
        </p:txBody>
      </p:sp>
      <p:sp>
        <p:nvSpPr>
          <p:cNvPr id="22" name="ZoneTexte 21"/>
          <p:cNvSpPr txBox="1"/>
          <p:nvPr/>
        </p:nvSpPr>
        <p:spPr>
          <a:xfrm>
            <a:off x="214583" y="582148"/>
            <a:ext cx="5662384" cy="461665"/>
          </a:xfrm>
          <a:prstGeom prst="rect">
            <a:avLst/>
          </a:prstGeom>
          <a:noFill/>
        </p:spPr>
        <p:txBody>
          <a:bodyPr wrap="none" rtlCol="0">
            <a:spAutoFit/>
          </a:bodyPr>
          <a:lstStyle/>
          <a:p>
            <a:r>
              <a:rPr lang="fr-FR" sz="2400" b="1" dirty="0" smtClean="0">
                <a:solidFill>
                  <a:srgbClr val="C00000"/>
                </a:solidFill>
              </a:rPr>
              <a:t>NORMAMOSATION et FORMES NORMALES</a:t>
            </a:r>
            <a:endParaRPr lang="fr-FR" sz="2400" b="1" dirty="0">
              <a:solidFill>
                <a:srgbClr val="C00000"/>
              </a:solidFill>
            </a:endParaRPr>
          </a:p>
        </p:txBody>
      </p:sp>
      <p:pic>
        <p:nvPicPr>
          <p:cNvPr id="24" name="Picture 2"/>
          <p:cNvPicPr>
            <a:picLocks noChangeAspect="1" noChangeArrowheads="1"/>
          </p:cNvPicPr>
          <p:nvPr/>
        </p:nvPicPr>
        <p:blipFill>
          <a:blip r:embed="rId2" cstate="print"/>
          <a:srcRect/>
          <a:stretch>
            <a:fillRect/>
          </a:stretch>
        </p:blipFill>
        <p:spPr bwMode="auto">
          <a:xfrm>
            <a:off x="4694829" y="2124930"/>
            <a:ext cx="7219665" cy="2501494"/>
          </a:xfrm>
          <a:prstGeom prst="rect">
            <a:avLst/>
          </a:prstGeom>
          <a:noFill/>
          <a:ln w="9525">
            <a:noFill/>
            <a:miter lim="800000"/>
            <a:headEnd/>
            <a:tailEnd/>
          </a:ln>
        </p:spPr>
      </p:pic>
      <p:sp>
        <p:nvSpPr>
          <p:cNvPr id="25" name="Rectangle 24"/>
          <p:cNvSpPr/>
          <p:nvPr/>
        </p:nvSpPr>
        <p:spPr>
          <a:xfrm>
            <a:off x="4804808" y="1371807"/>
            <a:ext cx="1172116" cy="369332"/>
          </a:xfrm>
          <a:prstGeom prst="rect">
            <a:avLst/>
          </a:prstGeom>
        </p:spPr>
        <p:txBody>
          <a:bodyPr wrap="none">
            <a:spAutoFit/>
          </a:bodyPr>
          <a:lstStyle/>
          <a:p>
            <a:r>
              <a:rPr lang="fr-FR" b="1" kern="0" dirty="0">
                <a:solidFill>
                  <a:srgbClr val="C00000"/>
                </a:solidFill>
                <a:latin typeface="Arial"/>
                <a:cs typeface="Arial"/>
              </a:rPr>
              <a:t>Solution </a:t>
            </a:r>
            <a:endParaRPr lang="fr-FR" dirty="0"/>
          </a:p>
        </p:txBody>
      </p:sp>
      <p:cxnSp>
        <p:nvCxnSpPr>
          <p:cNvPr id="26" name="Connecteur droit 25"/>
          <p:cNvCxnSpPr/>
          <p:nvPr/>
        </p:nvCxnSpPr>
        <p:spPr>
          <a:xfrm>
            <a:off x="4694829" y="1357520"/>
            <a:ext cx="0" cy="550048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30" name="ZoneTexte 29"/>
          <p:cNvSpPr txBox="1"/>
          <p:nvPr/>
        </p:nvSpPr>
        <p:spPr>
          <a:xfrm>
            <a:off x="4804808" y="5090729"/>
            <a:ext cx="6697927" cy="461665"/>
          </a:xfrm>
          <a:prstGeom prst="rect">
            <a:avLst/>
          </a:prstGeom>
          <a:noFill/>
        </p:spPr>
        <p:txBody>
          <a:bodyPr wrap="square" rtlCol="0">
            <a:spAutoFit/>
          </a:bodyPr>
          <a:lstStyle/>
          <a:p>
            <a:r>
              <a:rPr lang="fr-FR" sz="2400" dirty="0"/>
              <a:t>2-  les clés possible AD   , CD, ABC ,ADC, BCD</a:t>
            </a:r>
            <a:r>
              <a:rPr lang="fr-FR" sz="2400" dirty="0" smtClean="0"/>
              <a:t>,</a:t>
            </a:r>
            <a:endParaRPr lang="fr-FR" sz="2400" dirty="0"/>
          </a:p>
        </p:txBody>
      </p:sp>
      <p:sp>
        <p:nvSpPr>
          <p:cNvPr id="31" name="Rectangle 30"/>
          <p:cNvSpPr/>
          <p:nvPr/>
        </p:nvSpPr>
        <p:spPr>
          <a:xfrm>
            <a:off x="4913191" y="5757862"/>
            <a:ext cx="6096000" cy="830997"/>
          </a:xfrm>
          <a:prstGeom prst="rect">
            <a:avLst/>
          </a:prstGeom>
        </p:spPr>
        <p:txBody>
          <a:bodyPr>
            <a:spAutoFit/>
          </a:bodyPr>
          <a:lstStyle/>
          <a:p>
            <a:r>
              <a:rPr lang="fr-FR" sz="2400" dirty="0"/>
              <a:t>3- Impossible ( question piège)  en ne peut pas ni changer ni ajouter des chose pour </a:t>
            </a:r>
            <a:r>
              <a:rPr lang="fr-FR" sz="2400" dirty="0" err="1"/>
              <a:t>normalier</a:t>
            </a:r>
            <a:r>
              <a:rPr lang="fr-FR" sz="2400" dirty="0"/>
              <a:t> </a:t>
            </a:r>
          </a:p>
        </p:txBody>
      </p:sp>
    </p:spTree>
    <p:extLst>
      <p:ext uri="{BB962C8B-B14F-4D97-AF65-F5344CB8AC3E}">
        <p14:creationId xmlns:p14="http://schemas.microsoft.com/office/powerpoint/2010/main" val="411109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2129" y="2519483"/>
            <a:ext cx="11689975" cy="1742154"/>
          </a:xfrm>
          <a:prstGeom prst="rect">
            <a:avLst/>
          </a:prstGeom>
        </p:spPr>
        <p:txBody>
          <a:bodyPr vert="horz" wrap="square" lIns="0" tIns="9789" rIns="0" bIns="0" rtlCol="0">
            <a:spAutoFit/>
          </a:bodyPr>
          <a:lstStyle/>
          <a:p>
            <a:pPr marL="525146" marR="6334" indent="-514205">
              <a:lnSpc>
                <a:spcPct val="101299"/>
              </a:lnSpc>
              <a:spcBef>
                <a:spcPts val="77"/>
              </a:spcBef>
              <a:buAutoNum type="arabicPeriod"/>
              <a:tabLst>
                <a:tab pos="526298" algn="l"/>
                <a:tab pos="526873" algn="l"/>
                <a:tab pos="2192139" algn="l"/>
                <a:tab pos="2710375" algn="l"/>
                <a:tab pos="3680053" algn="l"/>
                <a:tab pos="4262205" algn="l"/>
                <a:tab pos="5281979" algn="l"/>
                <a:tab pos="5885436" algn="l"/>
              </a:tabLst>
            </a:pPr>
            <a:r>
              <a:rPr sz="2766" spc="-9" dirty="0">
                <a:latin typeface="Calibri"/>
                <a:cs typeface="Calibri"/>
              </a:rPr>
              <a:t>Concevoir</a:t>
            </a:r>
            <a:r>
              <a:rPr sz="2766" dirty="0">
                <a:latin typeface="Calibri"/>
                <a:cs typeface="Calibri"/>
              </a:rPr>
              <a:t>	</a:t>
            </a:r>
            <a:r>
              <a:rPr sz="2766" spc="-23" dirty="0">
                <a:latin typeface="Calibri"/>
                <a:cs typeface="Calibri"/>
              </a:rPr>
              <a:t>et</a:t>
            </a:r>
            <a:r>
              <a:rPr sz="2766" dirty="0">
                <a:latin typeface="Calibri"/>
                <a:cs typeface="Calibri"/>
              </a:rPr>
              <a:t>	</a:t>
            </a:r>
            <a:r>
              <a:rPr sz="2766" spc="-9" dirty="0">
                <a:latin typeface="Calibri"/>
                <a:cs typeface="Calibri"/>
              </a:rPr>
              <a:t>livrer</a:t>
            </a:r>
            <a:r>
              <a:rPr sz="2766" dirty="0">
                <a:latin typeface="Calibri"/>
                <a:cs typeface="Calibri"/>
              </a:rPr>
              <a:t>	</a:t>
            </a:r>
            <a:r>
              <a:rPr sz="2766" spc="-23" dirty="0">
                <a:latin typeface="Calibri"/>
                <a:cs typeface="Calibri"/>
              </a:rPr>
              <a:t>au</a:t>
            </a:r>
            <a:r>
              <a:rPr sz="2766" dirty="0">
                <a:latin typeface="Calibri"/>
                <a:cs typeface="Calibri"/>
              </a:rPr>
              <a:t>	</a:t>
            </a:r>
            <a:r>
              <a:rPr sz="2766" spc="-9" dirty="0">
                <a:latin typeface="Calibri"/>
                <a:cs typeface="Calibri"/>
              </a:rPr>
              <a:t>client</a:t>
            </a:r>
            <a:r>
              <a:rPr sz="2766" dirty="0">
                <a:latin typeface="Calibri"/>
                <a:cs typeface="Calibri"/>
              </a:rPr>
              <a:t>	</a:t>
            </a:r>
            <a:r>
              <a:rPr sz="2766" spc="-23" dirty="0">
                <a:latin typeface="Calibri"/>
                <a:cs typeface="Calibri"/>
              </a:rPr>
              <a:t>un</a:t>
            </a:r>
            <a:r>
              <a:rPr sz="2766" dirty="0">
                <a:latin typeface="Calibri"/>
                <a:cs typeface="Calibri"/>
              </a:rPr>
              <a:t>	sous-</a:t>
            </a:r>
            <a:r>
              <a:rPr sz="2766" spc="-9" dirty="0">
                <a:latin typeface="Calibri"/>
                <a:cs typeface="Calibri"/>
              </a:rPr>
              <a:t>ensemble </a:t>
            </a:r>
            <a:r>
              <a:rPr sz="2766" dirty="0">
                <a:latin typeface="Calibri"/>
                <a:cs typeface="Calibri"/>
              </a:rPr>
              <a:t>minimal</a:t>
            </a:r>
            <a:r>
              <a:rPr sz="2766" spc="50" dirty="0">
                <a:latin typeface="Calibri"/>
                <a:cs typeface="Calibri"/>
              </a:rPr>
              <a:t> </a:t>
            </a:r>
            <a:r>
              <a:rPr sz="2766" dirty="0">
                <a:latin typeface="Calibri"/>
                <a:cs typeface="Calibri"/>
              </a:rPr>
              <a:t>et</a:t>
            </a:r>
            <a:r>
              <a:rPr sz="2766" spc="36" dirty="0">
                <a:latin typeface="Calibri"/>
                <a:cs typeface="Calibri"/>
              </a:rPr>
              <a:t> </a:t>
            </a:r>
            <a:r>
              <a:rPr sz="2766" dirty="0">
                <a:latin typeface="Calibri"/>
                <a:cs typeface="Calibri"/>
              </a:rPr>
              <a:t>fonctionnel</a:t>
            </a:r>
            <a:r>
              <a:rPr sz="2766" spc="54" dirty="0">
                <a:latin typeface="Calibri"/>
                <a:cs typeface="Calibri"/>
              </a:rPr>
              <a:t> </a:t>
            </a:r>
            <a:r>
              <a:rPr sz="2766" dirty="0">
                <a:latin typeface="Calibri"/>
                <a:cs typeface="Calibri"/>
              </a:rPr>
              <a:t>du</a:t>
            </a:r>
            <a:r>
              <a:rPr sz="2766" spc="68" dirty="0">
                <a:latin typeface="Calibri"/>
                <a:cs typeface="Calibri"/>
              </a:rPr>
              <a:t> </a:t>
            </a:r>
            <a:r>
              <a:rPr sz="2766" spc="-9" dirty="0" err="1" smtClean="0">
                <a:latin typeface="Calibri"/>
                <a:cs typeface="Calibri"/>
              </a:rPr>
              <a:t>système</a:t>
            </a:r>
            <a:endParaRPr lang="fr-FR" sz="2766" dirty="0">
              <a:latin typeface="Calibri"/>
              <a:cs typeface="Calibri"/>
            </a:endParaRPr>
          </a:p>
          <a:p>
            <a:pPr marL="525146" marR="6334" indent="-514205">
              <a:lnSpc>
                <a:spcPct val="101299"/>
              </a:lnSpc>
              <a:spcBef>
                <a:spcPts val="77"/>
              </a:spcBef>
              <a:buAutoNum type="arabicPeriod"/>
              <a:tabLst>
                <a:tab pos="526298" algn="l"/>
                <a:tab pos="526873" algn="l"/>
                <a:tab pos="2192139" algn="l"/>
                <a:tab pos="2710375" algn="l"/>
                <a:tab pos="3680053" algn="l"/>
                <a:tab pos="4262205" algn="l"/>
                <a:tab pos="5281979" algn="l"/>
                <a:tab pos="5885436" algn="l"/>
              </a:tabLst>
            </a:pPr>
            <a:r>
              <a:rPr sz="2766" spc="-9" dirty="0" err="1" smtClean="0">
                <a:latin typeface="Calibri"/>
                <a:cs typeface="Calibri"/>
              </a:rPr>
              <a:t>Procéder</a:t>
            </a:r>
            <a:r>
              <a:rPr sz="2766" dirty="0">
                <a:latin typeface="Calibri"/>
                <a:cs typeface="Calibri"/>
              </a:rPr>
              <a:t>	</a:t>
            </a:r>
            <a:r>
              <a:rPr sz="2766" spc="-23" dirty="0">
                <a:latin typeface="Calibri"/>
                <a:cs typeface="Calibri"/>
              </a:rPr>
              <a:t>par</a:t>
            </a:r>
            <a:r>
              <a:rPr sz="2766" dirty="0">
                <a:latin typeface="Calibri"/>
                <a:cs typeface="Calibri"/>
              </a:rPr>
              <a:t>	</a:t>
            </a:r>
            <a:r>
              <a:rPr sz="2766" spc="-9" dirty="0">
                <a:latin typeface="Calibri"/>
                <a:cs typeface="Calibri"/>
              </a:rPr>
              <a:t>ajouts</a:t>
            </a:r>
            <a:r>
              <a:rPr sz="2766" dirty="0">
                <a:latin typeface="Calibri"/>
                <a:cs typeface="Calibri"/>
              </a:rPr>
              <a:t>	</a:t>
            </a:r>
            <a:r>
              <a:rPr sz="2766" spc="-9" dirty="0">
                <a:latin typeface="Calibri"/>
                <a:cs typeface="Calibri"/>
              </a:rPr>
              <a:t>d’incréments</a:t>
            </a:r>
            <a:r>
              <a:rPr sz="2766" dirty="0">
                <a:latin typeface="Calibri"/>
                <a:cs typeface="Calibri"/>
              </a:rPr>
              <a:t>	</a:t>
            </a:r>
            <a:r>
              <a:rPr sz="2766" spc="-9" dirty="0">
                <a:latin typeface="Calibri"/>
                <a:cs typeface="Calibri"/>
              </a:rPr>
              <a:t>minimaux </a:t>
            </a:r>
            <a:r>
              <a:rPr sz="2766" dirty="0">
                <a:latin typeface="Calibri"/>
                <a:cs typeface="Calibri"/>
              </a:rPr>
              <a:t>jusqu’`a</a:t>
            </a:r>
            <a:r>
              <a:rPr sz="2766" spc="77" dirty="0">
                <a:latin typeface="Calibri"/>
                <a:cs typeface="Calibri"/>
              </a:rPr>
              <a:t> </a:t>
            </a:r>
            <a:r>
              <a:rPr sz="2766" dirty="0">
                <a:latin typeface="Calibri"/>
                <a:cs typeface="Calibri"/>
              </a:rPr>
              <a:t>la</a:t>
            </a:r>
            <a:r>
              <a:rPr sz="2766" spc="23" dirty="0">
                <a:latin typeface="Calibri"/>
                <a:cs typeface="Calibri"/>
              </a:rPr>
              <a:t> </a:t>
            </a:r>
            <a:r>
              <a:rPr sz="2766" dirty="0">
                <a:latin typeface="Calibri"/>
                <a:cs typeface="Calibri"/>
              </a:rPr>
              <a:t>fin</a:t>
            </a:r>
            <a:r>
              <a:rPr sz="2766" spc="68" dirty="0">
                <a:latin typeface="Calibri"/>
                <a:cs typeface="Calibri"/>
              </a:rPr>
              <a:t> </a:t>
            </a:r>
            <a:r>
              <a:rPr sz="2766" dirty="0">
                <a:latin typeface="Calibri"/>
                <a:cs typeface="Calibri"/>
              </a:rPr>
              <a:t>du</a:t>
            </a:r>
            <a:r>
              <a:rPr sz="2766" spc="63" dirty="0">
                <a:latin typeface="Calibri"/>
                <a:cs typeface="Calibri"/>
              </a:rPr>
              <a:t> </a:t>
            </a:r>
            <a:r>
              <a:rPr sz="2766" dirty="0">
                <a:latin typeface="Calibri"/>
                <a:cs typeface="Calibri"/>
              </a:rPr>
              <a:t>processus</a:t>
            </a:r>
            <a:r>
              <a:rPr sz="2766" spc="50" dirty="0">
                <a:latin typeface="Calibri"/>
                <a:cs typeface="Calibri"/>
              </a:rPr>
              <a:t> </a:t>
            </a:r>
            <a:r>
              <a:rPr sz="2766" dirty="0">
                <a:latin typeface="Calibri"/>
                <a:cs typeface="Calibri"/>
              </a:rPr>
              <a:t>de</a:t>
            </a:r>
            <a:r>
              <a:rPr sz="2766" spc="63" dirty="0">
                <a:latin typeface="Calibri"/>
                <a:cs typeface="Calibri"/>
              </a:rPr>
              <a:t> </a:t>
            </a:r>
            <a:r>
              <a:rPr sz="2766" spc="-9" dirty="0" err="1" smtClean="0">
                <a:latin typeface="Calibri"/>
                <a:cs typeface="Calibri"/>
              </a:rPr>
              <a:t>développement</a:t>
            </a:r>
            <a:endParaRPr lang="fr-FR" sz="2766"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39" y="786882"/>
            <a:ext cx="11176395" cy="1079783"/>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r>
              <a:rPr lang="fr-FR" sz="3000" b="1" spc="145" dirty="0" smtClean="0">
                <a:solidFill>
                  <a:schemeClr val="accent5"/>
                </a:solidFill>
                <a:cs typeface="Calibri"/>
              </a:rPr>
              <a:t>:</a:t>
            </a:r>
          </a:p>
          <a:p>
            <a:pPr marL="3455" lvl="0">
              <a:spcBef>
                <a:spcPts val="481"/>
              </a:spcBef>
            </a:pPr>
            <a:r>
              <a:rPr lang="fr-FR" sz="2800" b="1" dirty="0" smtClean="0">
                <a:solidFill>
                  <a:schemeClr val="accent6">
                    <a:lumMod val="50000"/>
                  </a:schemeClr>
                </a:solidFill>
                <a:cs typeface="Calibri"/>
              </a:rPr>
              <a:t>Le</a:t>
            </a:r>
            <a:r>
              <a:rPr lang="fr-FR" sz="2800" b="1" spc="9" dirty="0" smtClean="0">
                <a:solidFill>
                  <a:schemeClr val="accent6">
                    <a:lumMod val="50000"/>
                  </a:schemeClr>
                </a:solidFill>
                <a:cs typeface="Calibri"/>
              </a:rPr>
              <a:t> </a:t>
            </a:r>
            <a:r>
              <a:rPr lang="fr-FR" sz="2800" b="1" dirty="0">
                <a:solidFill>
                  <a:schemeClr val="accent6">
                    <a:lumMod val="50000"/>
                  </a:schemeClr>
                </a:solidFill>
                <a:cs typeface="Calibri"/>
              </a:rPr>
              <a:t>cycle</a:t>
            </a:r>
            <a:r>
              <a:rPr lang="fr-FR" sz="2800" b="1" spc="-23" dirty="0">
                <a:solidFill>
                  <a:schemeClr val="accent6">
                    <a:lumMod val="50000"/>
                  </a:schemeClr>
                </a:solidFill>
                <a:cs typeface="Calibri"/>
              </a:rPr>
              <a:t> </a:t>
            </a:r>
            <a:r>
              <a:rPr lang="fr-FR" sz="2800" b="1" dirty="0">
                <a:solidFill>
                  <a:schemeClr val="accent6">
                    <a:lumMod val="50000"/>
                  </a:schemeClr>
                </a:solidFill>
                <a:cs typeface="Calibri"/>
              </a:rPr>
              <a:t>de</a:t>
            </a:r>
            <a:r>
              <a:rPr lang="fr-FR" sz="2800" b="1" spc="14" dirty="0">
                <a:solidFill>
                  <a:schemeClr val="accent6">
                    <a:lumMod val="50000"/>
                  </a:schemeClr>
                </a:solidFill>
                <a:cs typeface="Calibri"/>
              </a:rPr>
              <a:t> </a:t>
            </a:r>
            <a:r>
              <a:rPr lang="fr-FR" sz="2800" b="1" dirty="0" smtClean="0">
                <a:solidFill>
                  <a:schemeClr val="accent6">
                    <a:lumMod val="50000"/>
                  </a:schemeClr>
                </a:solidFill>
                <a:cs typeface="Calibri"/>
              </a:rPr>
              <a:t>vie Non </a:t>
            </a:r>
            <a:r>
              <a:rPr lang="fr-FR" sz="2800" b="1" dirty="0" err="1" smtClean="0">
                <a:solidFill>
                  <a:schemeClr val="accent6">
                    <a:lumMod val="50000"/>
                  </a:schemeClr>
                </a:solidFill>
                <a:cs typeface="Calibri"/>
              </a:rPr>
              <a:t>Lineaire</a:t>
            </a:r>
            <a:r>
              <a:rPr lang="fr-FR" sz="2800" b="1" spc="-23" dirty="0" smtClean="0">
                <a:solidFill>
                  <a:schemeClr val="accent6">
                    <a:lumMod val="50000"/>
                  </a:schemeClr>
                </a:solidFill>
                <a:cs typeface="Calibri"/>
              </a:rPr>
              <a:t> </a:t>
            </a:r>
            <a:r>
              <a:rPr lang="fr-FR" sz="2800" b="1" spc="-9" dirty="0" smtClean="0">
                <a:solidFill>
                  <a:schemeClr val="accent6">
                    <a:lumMod val="50000"/>
                  </a:schemeClr>
                </a:solidFill>
                <a:cs typeface="Calibri"/>
              </a:rPr>
              <a:t>  </a:t>
            </a:r>
            <a:r>
              <a:rPr lang="fr-FR" sz="3000" b="1" spc="145" dirty="0" smtClean="0">
                <a:solidFill>
                  <a:srgbClr val="C00000"/>
                </a:solidFill>
                <a:cs typeface="Calibri"/>
              </a:rPr>
              <a:t> </a:t>
            </a:r>
            <a:r>
              <a:rPr lang="fr-FR" sz="3000" b="1" spc="145" dirty="0">
                <a:solidFill>
                  <a:srgbClr val="C00000"/>
                </a:solidFill>
                <a:cs typeface="Calibri"/>
              </a:rPr>
              <a:t>Le modèle incrémental </a:t>
            </a:r>
            <a:r>
              <a:rPr lang="fr-FR" sz="3000" b="1" spc="145" dirty="0" smtClean="0">
                <a:solidFill>
                  <a:srgbClr val="C00000"/>
                </a:solidFill>
                <a:cs typeface="Calibri"/>
              </a:rPr>
              <a:t>de </a:t>
            </a:r>
            <a:r>
              <a:rPr lang="fr-FR" sz="3000" b="1" spc="145" dirty="0" err="1" smtClean="0">
                <a:solidFill>
                  <a:srgbClr val="C00000"/>
                </a:solidFill>
                <a:cs typeface="Calibri"/>
              </a:rPr>
              <a:t>Parnas</a:t>
            </a:r>
            <a:endParaRPr lang="fr-FR" sz="3000" b="1" spc="145" dirty="0" smtClean="0">
              <a:solidFill>
                <a:srgbClr val="C00000"/>
              </a:solidFill>
              <a:cs typeface="Calibri"/>
            </a:endParaRPr>
          </a:p>
        </p:txBody>
      </p:sp>
      <p:sp>
        <p:nvSpPr>
          <p:cNvPr id="7" name="Rectangle 6"/>
          <p:cNvSpPr/>
          <p:nvPr/>
        </p:nvSpPr>
        <p:spPr>
          <a:xfrm>
            <a:off x="244639" y="4438248"/>
            <a:ext cx="11674876" cy="1397883"/>
          </a:xfrm>
          <a:prstGeom prst="rect">
            <a:avLst/>
          </a:prstGeom>
        </p:spPr>
        <p:txBody>
          <a:bodyPr wrap="square">
            <a:spAutoFit/>
          </a:bodyPr>
          <a:lstStyle/>
          <a:p>
            <a:pPr marL="10941" marR="4607">
              <a:lnSpc>
                <a:spcPct val="101299"/>
              </a:lnSpc>
              <a:tabLst>
                <a:tab pos="526298" algn="l"/>
                <a:tab pos="526873" algn="l"/>
                <a:tab pos="2213444" algn="l"/>
                <a:tab pos="3076020" algn="l"/>
                <a:tab pos="4351457" algn="l"/>
                <a:tab pos="6627665" algn="l"/>
              </a:tabLst>
            </a:pPr>
            <a:endParaRPr lang="fr-FR" sz="2800" dirty="0">
              <a:cs typeface="Calibri"/>
            </a:endParaRPr>
          </a:p>
          <a:p>
            <a:pPr marL="10941" marR="4607">
              <a:lnSpc>
                <a:spcPct val="101299"/>
              </a:lnSpc>
              <a:tabLst>
                <a:tab pos="526298" algn="l"/>
                <a:tab pos="526873" algn="l"/>
                <a:tab pos="2164500" algn="l"/>
                <a:tab pos="2381007" algn="l"/>
                <a:tab pos="3886772" algn="l"/>
                <a:tab pos="5591769" algn="l"/>
                <a:tab pos="6088700" algn="l"/>
                <a:tab pos="7808092" algn="l"/>
              </a:tabLst>
            </a:pPr>
            <a:r>
              <a:rPr lang="fr-FR" sz="2800" b="1" spc="-9" dirty="0">
                <a:solidFill>
                  <a:schemeClr val="accent6">
                    <a:lumMod val="50000"/>
                  </a:schemeClr>
                </a:solidFill>
                <a:cs typeface="Calibri"/>
              </a:rPr>
              <a:t>Avantages</a:t>
            </a:r>
            <a:r>
              <a:rPr lang="fr-FR" sz="2800" b="1" dirty="0">
                <a:cs typeface="Calibri"/>
              </a:rPr>
              <a:t>	</a:t>
            </a:r>
            <a:r>
              <a:rPr lang="fr-FR" sz="2800" spc="-45" dirty="0">
                <a:cs typeface="Calibri"/>
              </a:rPr>
              <a:t>:</a:t>
            </a:r>
            <a:r>
              <a:rPr lang="fr-FR" sz="2800" dirty="0">
                <a:cs typeface="Calibri"/>
              </a:rPr>
              <a:t>	</a:t>
            </a:r>
            <a:r>
              <a:rPr lang="fr-FR" sz="2800" spc="-9" dirty="0">
                <a:cs typeface="Calibri"/>
              </a:rPr>
              <a:t>Meilleure</a:t>
            </a:r>
            <a:r>
              <a:rPr lang="fr-FR" sz="2800" dirty="0">
                <a:cs typeface="Calibri"/>
              </a:rPr>
              <a:t>	</a:t>
            </a:r>
            <a:r>
              <a:rPr lang="fr-FR" sz="2800" spc="-9" dirty="0">
                <a:cs typeface="Calibri"/>
              </a:rPr>
              <a:t>intégration</a:t>
            </a:r>
            <a:r>
              <a:rPr lang="fr-FR" sz="2800" dirty="0">
                <a:cs typeface="Calibri"/>
              </a:rPr>
              <a:t>	</a:t>
            </a:r>
            <a:r>
              <a:rPr lang="fr-FR" sz="2800" spc="-23" dirty="0">
                <a:cs typeface="Calibri"/>
              </a:rPr>
              <a:t>du</a:t>
            </a:r>
            <a:r>
              <a:rPr lang="fr-FR" sz="2800" dirty="0">
                <a:cs typeface="Calibri"/>
              </a:rPr>
              <a:t>	client</a:t>
            </a:r>
            <a:r>
              <a:rPr lang="fr-FR" sz="2800" spc="340" dirty="0">
                <a:cs typeface="Calibri"/>
              </a:rPr>
              <a:t> </a:t>
            </a:r>
            <a:r>
              <a:rPr lang="fr-FR" sz="2800" spc="-18" dirty="0">
                <a:cs typeface="Calibri"/>
              </a:rPr>
              <a:t>dans</a:t>
            </a:r>
            <a:r>
              <a:rPr lang="fr-FR" sz="2800" dirty="0">
                <a:cs typeface="Calibri"/>
              </a:rPr>
              <a:t>	</a:t>
            </a:r>
            <a:r>
              <a:rPr lang="fr-FR" sz="2800" spc="-23" dirty="0">
                <a:cs typeface="Calibri"/>
              </a:rPr>
              <a:t>la </a:t>
            </a:r>
            <a:r>
              <a:rPr lang="fr-FR" sz="2800" dirty="0">
                <a:cs typeface="Calibri"/>
              </a:rPr>
              <a:t>boucle,</a:t>
            </a:r>
            <a:r>
              <a:rPr lang="fr-FR" sz="2800" spc="50" dirty="0">
                <a:cs typeface="Calibri"/>
              </a:rPr>
              <a:t> </a:t>
            </a:r>
            <a:r>
              <a:rPr lang="fr-FR" sz="2800" dirty="0">
                <a:cs typeface="Calibri"/>
              </a:rPr>
              <a:t>produit</a:t>
            </a:r>
            <a:r>
              <a:rPr lang="fr-FR" sz="2800" spc="59" dirty="0">
                <a:cs typeface="Calibri"/>
              </a:rPr>
              <a:t> </a:t>
            </a:r>
            <a:r>
              <a:rPr lang="fr-FR" sz="2800" dirty="0">
                <a:cs typeface="Calibri"/>
              </a:rPr>
              <a:t>conforme</a:t>
            </a:r>
            <a:r>
              <a:rPr lang="fr-FR" sz="2800" spc="54" dirty="0">
                <a:cs typeface="Calibri"/>
              </a:rPr>
              <a:t> </a:t>
            </a:r>
            <a:r>
              <a:rPr lang="fr-FR" sz="2800" dirty="0">
                <a:cs typeface="Calibri"/>
              </a:rPr>
              <a:t>à</a:t>
            </a:r>
            <a:r>
              <a:rPr lang="fr-FR" sz="2800" spc="18" dirty="0">
                <a:cs typeface="Calibri"/>
              </a:rPr>
              <a:t> </a:t>
            </a:r>
            <a:r>
              <a:rPr lang="fr-FR" sz="2800" dirty="0">
                <a:cs typeface="Calibri"/>
              </a:rPr>
              <a:t>ses</a:t>
            </a:r>
            <a:r>
              <a:rPr lang="fr-FR" sz="2800" spc="41" dirty="0">
                <a:cs typeface="Calibri"/>
              </a:rPr>
              <a:t> </a:t>
            </a:r>
            <a:r>
              <a:rPr lang="fr-FR" sz="2800" spc="-9" dirty="0">
                <a:cs typeface="Calibri"/>
              </a:rPr>
              <a:t>attentes</a:t>
            </a:r>
            <a:endParaRPr lang="fr-FR" sz="2800" dirty="0">
              <a:cs typeface="Calibri"/>
            </a:endParaRPr>
          </a:p>
        </p:txBody>
      </p:sp>
    </p:spTree>
    <p:extLst>
      <p:ext uri="{BB962C8B-B14F-4D97-AF65-F5344CB8AC3E}">
        <p14:creationId xmlns:p14="http://schemas.microsoft.com/office/powerpoint/2010/main" val="310423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44639" y="2292567"/>
            <a:ext cx="8148828" cy="3789113"/>
          </a:xfrm>
          <a:prstGeom prst="rect">
            <a:avLst/>
          </a:prstGeom>
        </p:spPr>
        <p:txBody>
          <a:bodyPr vert="horz" wrap="square" lIns="0" tIns="59308" rIns="0" bIns="0" rtlCol="0">
            <a:spAutoFit/>
          </a:bodyPr>
          <a:lstStyle/>
          <a:p>
            <a:pPr marL="468140" indent="-457200">
              <a:spcBef>
                <a:spcPts val="467"/>
              </a:spcBef>
              <a:buFont typeface="Wingdings" panose="05000000000000000000" pitchFamily="2" charset="2"/>
              <a:buChar char="v"/>
              <a:tabLst>
                <a:tab pos="354128" algn="l"/>
                <a:tab pos="354704" algn="l"/>
              </a:tabLst>
            </a:pPr>
            <a:r>
              <a:rPr sz="2800" dirty="0">
                <a:latin typeface="Calibri"/>
                <a:cs typeface="Calibri"/>
              </a:rPr>
              <a:t>Un</a:t>
            </a:r>
            <a:r>
              <a:rPr sz="2800" spc="73" dirty="0">
                <a:latin typeface="Calibri"/>
                <a:cs typeface="Calibri"/>
              </a:rPr>
              <a:t> </a:t>
            </a:r>
            <a:r>
              <a:rPr sz="2800" dirty="0" err="1">
                <a:latin typeface="Calibri"/>
                <a:cs typeface="Calibri"/>
              </a:rPr>
              <a:t>modèle</a:t>
            </a:r>
            <a:r>
              <a:rPr sz="2800" spc="45" dirty="0">
                <a:latin typeface="Calibri"/>
                <a:cs typeface="Calibri"/>
              </a:rPr>
              <a:t> </a:t>
            </a:r>
            <a:r>
              <a:rPr sz="2800" spc="-9" dirty="0" err="1" smtClean="0">
                <a:latin typeface="Calibri"/>
                <a:cs typeface="Calibri"/>
              </a:rPr>
              <a:t>mixte</a:t>
            </a:r>
            <a:r>
              <a:rPr lang="fr-FR" sz="2800" spc="-9" dirty="0" smtClean="0">
                <a:latin typeface="Calibri"/>
                <a:cs typeface="Calibri"/>
              </a:rPr>
              <a:t> ( Incrémentale et </a:t>
            </a:r>
            <a:r>
              <a:rPr lang="fr-FR" sz="2800" spc="-9" dirty="0" err="1" smtClean="0">
                <a:latin typeface="Calibri"/>
                <a:cs typeface="Calibri"/>
              </a:rPr>
              <a:t>Lineaire</a:t>
            </a:r>
            <a:r>
              <a:rPr lang="fr-FR" sz="2800" spc="-9" dirty="0" smtClean="0">
                <a:latin typeface="Calibri"/>
                <a:cs typeface="Calibri"/>
              </a:rPr>
              <a:t>)</a:t>
            </a:r>
            <a:endParaRPr sz="2800" dirty="0">
              <a:latin typeface="Calibri"/>
              <a:cs typeface="Calibri"/>
            </a:endParaRPr>
          </a:p>
          <a:p>
            <a:pPr marL="468140" indent="-457200">
              <a:spcBef>
                <a:spcPts val="381"/>
              </a:spcBef>
              <a:buFont typeface="Wingdings" panose="05000000000000000000" pitchFamily="2" charset="2"/>
              <a:buChar char="v"/>
              <a:tabLst>
                <a:tab pos="354128" algn="l"/>
                <a:tab pos="354704" algn="l"/>
              </a:tabLst>
            </a:pPr>
            <a:r>
              <a:rPr sz="2800" dirty="0">
                <a:latin typeface="Calibri"/>
                <a:cs typeface="Calibri"/>
              </a:rPr>
              <a:t>A</a:t>
            </a:r>
            <a:r>
              <a:rPr sz="2800" spc="73" dirty="0">
                <a:latin typeface="Calibri"/>
                <a:cs typeface="Calibri"/>
              </a:rPr>
              <a:t> </a:t>
            </a:r>
            <a:r>
              <a:rPr sz="2800" dirty="0">
                <a:latin typeface="Calibri"/>
                <a:cs typeface="Calibri"/>
              </a:rPr>
              <a:t>chaque</a:t>
            </a:r>
            <a:r>
              <a:rPr sz="2800" spc="77" dirty="0">
                <a:latin typeface="Calibri"/>
                <a:cs typeface="Calibri"/>
              </a:rPr>
              <a:t> </a:t>
            </a:r>
            <a:r>
              <a:rPr sz="2800" dirty="0">
                <a:latin typeface="Calibri"/>
                <a:cs typeface="Calibri"/>
              </a:rPr>
              <a:t>cycle,</a:t>
            </a:r>
            <a:r>
              <a:rPr sz="2800" spc="73" dirty="0">
                <a:latin typeface="Calibri"/>
                <a:cs typeface="Calibri"/>
              </a:rPr>
              <a:t> </a:t>
            </a:r>
            <a:r>
              <a:rPr sz="2800" dirty="0">
                <a:latin typeface="Calibri"/>
                <a:cs typeface="Calibri"/>
              </a:rPr>
              <a:t>recommencer</a:t>
            </a:r>
            <a:r>
              <a:rPr sz="2800" spc="41" dirty="0">
                <a:latin typeface="Calibri"/>
                <a:cs typeface="Calibri"/>
              </a:rPr>
              <a:t> </a:t>
            </a:r>
            <a:r>
              <a:rPr sz="2800" spc="-45" dirty="0">
                <a:latin typeface="Calibri"/>
                <a:cs typeface="Calibri"/>
              </a:rPr>
              <a:t>:</a:t>
            </a:r>
            <a:endParaRPr sz="2800" dirty="0">
              <a:latin typeface="Calibri"/>
              <a:cs typeface="Calibri"/>
            </a:endParaRPr>
          </a:p>
          <a:p>
            <a:pPr marL="927067" lvl="1" indent="-515357">
              <a:spcBef>
                <a:spcPts val="345"/>
              </a:spcBef>
              <a:buAutoNum type="arabicPeriod"/>
              <a:tabLst>
                <a:tab pos="927067" algn="l"/>
                <a:tab pos="928218" algn="l"/>
              </a:tabLst>
            </a:pPr>
            <a:r>
              <a:rPr sz="2800" dirty="0">
                <a:latin typeface="Calibri"/>
                <a:cs typeface="Calibri"/>
              </a:rPr>
              <a:t>Consultation</a:t>
            </a:r>
            <a:r>
              <a:rPr sz="2800" spc="-23" dirty="0">
                <a:latin typeface="Calibri"/>
                <a:cs typeface="Calibri"/>
              </a:rPr>
              <a:t> </a:t>
            </a:r>
            <a:r>
              <a:rPr sz="2800" dirty="0">
                <a:latin typeface="Calibri"/>
                <a:cs typeface="Calibri"/>
              </a:rPr>
              <a:t>du</a:t>
            </a:r>
            <a:r>
              <a:rPr sz="2800" spc="-45" dirty="0">
                <a:latin typeface="Calibri"/>
                <a:cs typeface="Calibri"/>
              </a:rPr>
              <a:t> </a:t>
            </a:r>
            <a:r>
              <a:rPr sz="2800" spc="-9" dirty="0">
                <a:latin typeface="Calibri"/>
                <a:cs typeface="Calibri"/>
              </a:rPr>
              <a:t>client</a:t>
            </a:r>
            <a:endParaRPr sz="2800" dirty="0">
              <a:latin typeface="Calibri"/>
              <a:cs typeface="Calibri"/>
            </a:endParaRPr>
          </a:p>
          <a:p>
            <a:pPr marL="927067" lvl="1" indent="-515357">
              <a:spcBef>
                <a:spcPts val="336"/>
              </a:spcBef>
              <a:buAutoNum type="arabicPeriod"/>
              <a:tabLst>
                <a:tab pos="927067" algn="l"/>
                <a:tab pos="928218" algn="l"/>
              </a:tabLst>
            </a:pPr>
            <a:r>
              <a:rPr sz="2800" dirty="0">
                <a:latin typeface="Calibri"/>
                <a:cs typeface="Calibri"/>
              </a:rPr>
              <a:t>Analyse</a:t>
            </a:r>
            <a:r>
              <a:rPr sz="2800" spc="-32" dirty="0">
                <a:latin typeface="Calibri"/>
                <a:cs typeface="Calibri"/>
              </a:rPr>
              <a:t> </a:t>
            </a:r>
            <a:r>
              <a:rPr sz="2800" dirty="0">
                <a:latin typeface="Calibri"/>
                <a:cs typeface="Calibri"/>
              </a:rPr>
              <a:t>des</a:t>
            </a:r>
            <a:r>
              <a:rPr sz="2800" spc="-36" dirty="0">
                <a:latin typeface="Calibri"/>
                <a:cs typeface="Calibri"/>
              </a:rPr>
              <a:t> </a:t>
            </a:r>
            <a:r>
              <a:rPr sz="2800" spc="-9" dirty="0">
                <a:latin typeface="Calibri"/>
                <a:cs typeface="Calibri"/>
              </a:rPr>
              <a:t>risques</a:t>
            </a:r>
            <a:endParaRPr sz="2800" dirty="0">
              <a:latin typeface="Calibri"/>
              <a:cs typeface="Calibri"/>
            </a:endParaRPr>
          </a:p>
          <a:p>
            <a:pPr marL="927067" lvl="1" indent="-515357">
              <a:spcBef>
                <a:spcPts val="326"/>
              </a:spcBef>
              <a:buAutoNum type="arabicPeriod"/>
              <a:tabLst>
                <a:tab pos="927067" algn="l"/>
                <a:tab pos="928218" algn="l"/>
              </a:tabLst>
            </a:pPr>
            <a:r>
              <a:rPr sz="2800" spc="-9" dirty="0">
                <a:latin typeface="Calibri"/>
                <a:cs typeface="Calibri"/>
              </a:rPr>
              <a:t>Conception</a:t>
            </a:r>
            <a:endParaRPr sz="2800" dirty="0">
              <a:latin typeface="Calibri"/>
              <a:cs typeface="Calibri"/>
            </a:endParaRPr>
          </a:p>
          <a:p>
            <a:pPr marL="927067" lvl="1" indent="-515357">
              <a:spcBef>
                <a:spcPts val="336"/>
              </a:spcBef>
              <a:buAutoNum type="arabicPeriod"/>
              <a:tabLst>
                <a:tab pos="927067" algn="l"/>
                <a:tab pos="928218" algn="l"/>
              </a:tabLst>
            </a:pPr>
            <a:r>
              <a:rPr sz="2800" spc="-9" dirty="0">
                <a:latin typeface="Calibri"/>
                <a:cs typeface="Calibri"/>
              </a:rPr>
              <a:t>Implémentation</a:t>
            </a:r>
            <a:endParaRPr sz="2800" dirty="0">
              <a:latin typeface="Calibri"/>
              <a:cs typeface="Calibri"/>
            </a:endParaRPr>
          </a:p>
          <a:p>
            <a:pPr marL="927067" lvl="1" indent="-515357">
              <a:spcBef>
                <a:spcPts val="340"/>
              </a:spcBef>
              <a:buAutoNum type="arabicPeriod"/>
              <a:tabLst>
                <a:tab pos="927067" algn="l"/>
                <a:tab pos="928218" algn="l"/>
              </a:tabLst>
            </a:pPr>
            <a:r>
              <a:rPr sz="2800" spc="-9" dirty="0">
                <a:latin typeface="Calibri"/>
                <a:cs typeface="Calibri"/>
              </a:rPr>
              <a:t>Tests</a:t>
            </a:r>
            <a:endParaRPr sz="2800" dirty="0">
              <a:latin typeface="Calibri"/>
              <a:cs typeface="Calibri"/>
            </a:endParaRPr>
          </a:p>
          <a:p>
            <a:pPr marL="927067" lvl="1" indent="-515357">
              <a:spcBef>
                <a:spcPts val="326"/>
              </a:spcBef>
              <a:buAutoNum type="arabicPeriod"/>
              <a:tabLst>
                <a:tab pos="927067" algn="l"/>
                <a:tab pos="928218" algn="l"/>
              </a:tabLst>
            </a:pPr>
            <a:r>
              <a:rPr sz="2800" dirty="0">
                <a:latin typeface="Calibri"/>
                <a:cs typeface="Calibri"/>
              </a:rPr>
              <a:t>Planification</a:t>
            </a:r>
            <a:r>
              <a:rPr sz="2800" spc="-54" dirty="0">
                <a:latin typeface="Calibri"/>
                <a:cs typeface="Calibri"/>
              </a:rPr>
              <a:t> </a:t>
            </a:r>
            <a:r>
              <a:rPr sz="2800" dirty="0">
                <a:latin typeface="Calibri"/>
                <a:cs typeface="Calibri"/>
              </a:rPr>
              <a:t>du</a:t>
            </a:r>
            <a:r>
              <a:rPr sz="2800" spc="-45" dirty="0">
                <a:latin typeface="Calibri"/>
                <a:cs typeface="Calibri"/>
              </a:rPr>
              <a:t> </a:t>
            </a:r>
            <a:r>
              <a:rPr sz="2800" dirty="0">
                <a:latin typeface="Calibri"/>
                <a:cs typeface="Calibri"/>
              </a:rPr>
              <a:t>prochain</a:t>
            </a:r>
            <a:r>
              <a:rPr sz="2800" spc="-45" dirty="0">
                <a:latin typeface="Calibri"/>
                <a:cs typeface="Calibri"/>
              </a:rPr>
              <a:t> </a:t>
            </a:r>
            <a:r>
              <a:rPr sz="2800" spc="-9" dirty="0">
                <a:latin typeface="Calibri"/>
                <a:cs typeface="Calibri"/>
              </a:rPr>
              <a:t>cycle</a:t>
            </a:r>
            <a:endParaRPr sz="2800" dirty="0">
              <a:latin typeface="Calibri"/>
              <a:cs typeface="Calibri"/>
            </a:endParaRPr>
          </a:p>
        </p:txBody>
      </p:sp>
      <p:sp>
        <p:nvSpPr>
          <p:cNvPr id="5" name="object 5"/>
          <p:cNvSpPr txBox="1"/>
          <p:nvPr/>
        </p:nvSpPr>
        <p:spPr>
          <a:xfrm>
            <a:off x="6971459" y="2981148"/>
            <a:ext cx="4884982" cy="879200"/>
          </a:xfrm>
          <a:prstGeom prst="rect">
            <a:avLst/>
          </a:prstGeom>
        </p:spPr>
        <p:txBody>
          <a:bodyPr vert="horz" wrap="square" lIns="0" tIns="14971" rIns="0" bIns="0" rtlCol="0">
            <a:spAutoFit/>
          </a:bodyPr>
          <a:lstStyle/>
          <a:p>
            <a:pPr marL="10940">
              <a:spcBef>
                <a:spcPts val="118"/>
              </a:spcBef>
              <a:tabLst>
                <a:tab pos="354128" algn="l"/>
                <a:tab pos="354704" algn="l"/>
                <a:tab pos="2041275" algn="l"/>
              </a:tabLst>
            </a:pPr>
            <a:r>
              <a:rPr sz="2766" b="1" spc="-9" dirty="0" err="1" smtClean="0">
                <a:solidFill>
                  <a:schemeClr val="accent6">
                    <a:lumMod val="50000"/>
                  </a:schemeClr>
                </a:solidFill>
                <a:latin typeface="Calibri"/>
                <a:cs typeface="Calibri"/>
              </a:rPr>
              <a:t>Avantages</a:t>
            </a:r>
            <a:r>
              <a:rPr sz="2766" b="1" spc="-45" dirty="0" smtClean="0">
                <a:solidFill>
                  <a:schemeClr val="accent6">
                    <a:lumMod val="50000"/>
                  </a:schemeClr>
                </a:solidFill>
                <a:latin typeface="Calibri"/>
                <a:cs typeface="Calibri"/>
              </a:rPr>
              <a:t>:</a:t>
            </a:r>
            <a:endParaRPr lang="fr-FR" sz="2766" b="1" spc="-45" dirty="0" smtClean="0">
              <a:solidFill>
                <a:schemeClr val="accent6">
                  <a:lumMod val="50000"/>
                </a:schemeClr>
              </a:solidFill>
              <a:latin typeface="Calibri"/>
              <a:cs typeface="Calibri"/>
            </a:endParaRPr>
          </a:p>
          <a:p>
            <a:pPr marL="354128" indent="-343188">
              <a:spcBef>
                <a:spcPts val="118"/>
              </a:spcBef>
              <a:buFont typeface="Arial MT"/>
              <a:buChar char="•"/>
              <a:tabLst>
                <a:tab pos="354128" algn="l"/>
                <a:tab pos="354704" algn="l"/>
                <a:tab pos="2041275" algn="l"/>
              </a:tabLst>
            </a:pPr>
            <a:r>
              <a:rPr lang="fr-FR" sz="2766" spc="-9" dirty="0" smtClean="0">
                <a:cs typeface="Calibri"/>
              </a:rPr>
              <a:t>Meilleure</a:t>
            </a:r>
            <a:r>
              <a:rPr lang="fr-FR" sz="2766" dirty="0" smtClean="0">
                <a:cs typeface="Calibri"/>
              </a:rPr>
              <a:t> </a:t>
            </a:r>
            <a:r>
              <a:rPr lang="fr-FR" sz="2766" spc="-9" dirty="0" smtClean="0">
                <a:cs typeface="Calibri"/>
              </a:rPr>
              <a:t>maîtrise</a:t>
            </a:r>
            <a:r>
              <a:rPr lang="fr-FR" sz="2766" dirty="0" smtClean="0">
                <a:cs typeface="Calibri"/>
              </a:rPr>
              <a:t> </a:t>
            </a:r>
            <a:r>
              <a:rPr lang="fr-FR" sz="2766" spc="-23" dirty="0" smtClean="0">
                <a:cs typeface="Calibri"/>
              </a:rPr>
              <a:t>des</a:t>
            </a:r>
            <a:r>
              <a:rPr lang="fr-FR" sz="2766" dirty="0">
                <a:cs typeface="Calibri"/>
              </a:rPr>
              <a:t>	</a:t>
            </a:r>
            <a:r>
              <a:rPr lang="fr-FR" sz="2766" spc="-9" dirty="0" smtClean="0">
                <a:cs typeface="Calibri"/>
              </a:rPr>
              <a:t>risques</a:t>
            </a:r>
            <a:endParaRPr sz="2766" dirty="0">
              <a:latin typeface="Calibri"/>
              <a:cs typeface="Calibri"/>
            </a:endParaRPr>
          </a:p>
        </p:txBody>
      </p:sp>
      <p:sp>
        <p:nvSpPr>
          <p:cNvPr id="7" name="object 7"/>
          <p:cNvSpPr txBox="1"/>
          <p:nvPr/>
        </p:nvSpPr>
        <p:spPr>
          <a:xfrm>
            <a:off x="7132321" y="4548929"/>
            <a:ext cx="4041648" cy="879200"/>
          </a:xfrm>
          <a:prstGeom prst="rect">
            <a:avLst/>
          </a:prstGeom>
        </p:spPr>
        <p:txBody>
          <a:bodyPr vert="horz" wrap="square" lIns="0" tIns="14971" rIns="0" bIns="0" rtlCol="0">
            <a:spAutoFit/>
          </a:bodyPr>
          <a:lstStyle/>
          <a:p>
            <a:pPr marL="11516">
              <a:spcBef>
                <a:spcPts val="118"/>
              </a:spcBef>
            </a:pPr>
            <a:r>
              <a:rPr lang="fr-FR" sz="2766" b="1" dirty="0" smtClean="0">
                <a:solidFill>
                  <a:srgbClr val="C00000"/>
                </a:solidFill>
                <a:latin typeface="Calibri"/>
                <a:cs typeface="Calibri"/>
              </a:rPr>
              <a:t>Mais il N</a:t>
            </a:r>
            <a:r>
              <a:rPr sz="2766" b="1" dirty="0" err="1" smtClean="0">
                <a:solidFill>
                  <a:srgbClr val="C00000"/>
                </a:solidFill>
                <a:latin typeface="Calibri"/>
                <a:cs typeface="Calibri"/>
              </a:rPr>
              <a:t>écessite</a:t>
            </a:r>
            <a:r>
              <a:rPr sz="2766" b="1" spc="59" dirty="0" smtClean="0">
                <a:solidFill>
                  <a:srgbClr val="C00000"/>
                </a:solidFill>
                <a:latin typeface="Calibri"/>
                <a:cs typeface="Calibri"/>
              </a:rPr>
              <a:t> </a:t>
            </a:r>
            <a:r>
              <a:rPr sz="2766" b="1" dirty="0">
                <a:solidFill>
                  <a:srgbClr val="C00000"/>
                </a:solidFill>
                <a:latin typeface="Calibri"/>
                <a:cs typeface="Calibri"/>
              </a:rPr>
              <a:t>une</a:t>
            </a:r>
            <a:r>
              <a:rPr sz="2766" b="1" spc="59" dirty="0">
                <a:solidFill>
                  <a:srgbClr val="C00000"/>
                </a:solidFill>
                <a:latin typeface="Calibri"/>
                <a:cs typeface="Calibri"/>
              </a:rPr>
              <a:t> </a:t>
            </a:r>
            <a:r>
              <a:rPr sz="2766" b="1" dirty="0">
                <a:solidFill>
                  <a:srgbClr val="C00000"/>
                </a:solidFill>
                <a:latin typeface="Calibri"/>
                <a:cs typeface="Calibri"/>
              </a:rPr>
              <a:t>(très)</a:t>
            </a:r>
            <a:r>
              <a:rPr sz="2766" b="1" spc="41" dirty="0">
                <a:solidFill>
                  <a:srgbClr val="C00000"/>
                </a:solidFill>
                <a:latin typeface="Calibri"/>
                <a:cs typeface="Calibri"/>
              </a:rPr>
              <a:t> </a:t>
            </a:r>
            <a:endParaRPr lang="fr-FR" sz="2766" b="1" spc="41" dirty="0" smtClean="0">
              <a:solidFill>
                <a:srgbClr val="C00000"/>
              </a:solidFill>
              <a:latin typeface="Calibri"/>
              <a:cs typeface="Calibri"/>
            </a:endParaRPr>
          </a:p>
          <a:p>
            <a:pPr marL="11516">
              <a:spcBef>
                <a:spcPts val="118"/>
              </a:spcBef>
            </a:pPr>
            <a:r>
              <a:rPr sz="2766" b="1" dirty="0" err="1" smtClean="0">
                <a:solidFill>
                  <a:srgbClr val="C00000"/>
                </a:solidFill>
                <a:latin typeface="Calibri"/>
                <a:cs typeface="Calibri"/>
              </a:rPr>
              <a:t>grande</a:t>
            </a:r>
            <a:r>
              <a:rPr sz="2766" b="1" spc="27" dirty="0" smtClean="0">
                <a:solidFill>
                  <a:srgbClr val="C00000"/>
                </a:solidFill>
                <a:latin typeface="Calibri"/>
                <a:cs typeface="Calibri"/>
              </a:rPr>
              <a:t> </a:t>
            </a:r>
            <a:r>
              <a:rPr sz="2766" b="1" spc="-9" dirty="0">
                <a:solidFill>
                  <a:srgbClr val="C00000"/>
                </a:solidFill>
                <a:latin typeface="Calibri"/>
                <a:cs typeface="Calibri"/>
              </a:rPr>
              <a:t>expérience</a:t>
            </a:r>
            <a:endParaRPr sz="2766" b="1" dirty="0">
              <a:solidFill>
                <a:srgbClr val="C00000"/>
              </a:solidFill>
              <a:latin typeface="Calibri"/>
              <a:cs typeface="Calibri"/>
            </a:endParaRPr>
          </a:p>
        </p:txBody>
      </p:sp>
      <p:sp>
        <p:nvSpPr>
          <p:cNvPr id="8"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9" name="Rectangle 8"/>
          <p:cNvSpPr/>
          <p:nvPr/>
        </p:nvSpPr>
        <p:spPr>
          <a:xfrm>
            <a:off x="244639" y="786882"/>
            <a:ext cx="11176395" cy="1477328"/>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p>
          <a:p>
            <a:pPr marL="3455" algn="ctr">
              <a:spcBef>
                <a:spcPts val="32"/>
              </a:spcBef>
            </a:pPr>
            <a:r>
              <a:rPr lang="fr-FR" sz="2800" b="1" dirty="0" smtClean="0">
                <a:solidFill>
                  <a:schemeClr val="accent6">
                    <a:lumMod val="50000"/>
                  </a:schemeClr>
                </a:solidFill>
                <a:cs typeface="Calibri"/>
              </a:rPr>
              <a:t>Le</a:t>
            </a:r>
            <a:r>
              <a:rPr lang="fr-FR" sz="2800" b="1" spc="9" dirty="0" smtClean="0">
                <a:solidFill>
                  <a:schemeClr val="accent6">
                    <a:lumMod val="50000"/>
                  </a:schemeClr>
                </a:solidFill>
                <a:cs typeface="Calibri"/>
              </a:rPr>
              <a:t> </a:t>
            </a:r>
            <a:r>
              <a:rPr lang="fr-FR" sz="2800" b="1" dirty="0">
                <a:solidFill>
                  <a:schemeClr val="accent6">
                    <a:lumMod val="50000"/>
                  </a:schemeClr>
                </a:solidFill>
                <a:cs typeface="Calibri"/>
              </a:rPr>
              <a:t>cycle</a:t>
            </a:r>
            <a:r>
              <a:rPr lang="fr-FR" sz="2800" b="1" spc="-23" dirty="0">
                <a:solidFill>
                  <a:schemeClr val="accent6">
                    <a:lumMod val="50000"/>
                  </a:schemeClr>
                </a:solidFill>
                <a:cs typeface="Calibri"/>
              </a:rPr>
              <a:t> </a:t>
            </a:r>
            <a:r>
              <a:rPr lang="fr-FR" sz="2800" b="1" dirty="0">
                <a:solidFill>
                  <a:schemeClr val="accent6">
                    <a:lumMod val="50000"/>
                  </a:schemeClr>
                </a:solidFill>
                <a:cs typeface="Calibri"/>
              </a:rPr>
              <a:t>de</a:t>
            </a:r>
            <a:r>
              <a:rPr lang="fr-FR" sz="2800" b="1" spc="14" dirty="0">
                <a:solidFill>
                  <a:schemeClr val="accent6">
                    <a:lumMod val="50000"/>
                  </a:schemeClr>
                </a:solidFill>
                <a:cs typeface="Calibri"/>
              </a:rPr>
              <a:t> </a:t>
            </a:r>
            <a:r>
              <a:rPr lang="fr-FR" sz="2800" b="1" dirty="0" smtClean="0">
                <a:solidFill>
                  <a:schemeClr val="accent6">
                    <a:lumMod val="50000"/>
                  </a:schemeClr>
                </a:solidFill>
                <a:cs typeface="Calibri"/>
              </a:rPr>
              <a:t>vie Non </a:t>
            </a:r>
            <a:r>
              <a:rPr lang="fr-FR" sz="2800" b="1" dirty="0" err="1" smtClean="0">
                <a:solidFill>
                  <a:schemeClr val="accent6">
                    <a:lumMod val="50000"/>
                  </a:schemeClr>
                </a:solidFill>
                <a:cs typeface="Calibri"/>
              </a:rPr>
              <a:t>Lineaire</a:t>
            </a:r>
            <a:r>
              <a:rPr lang="fr-FR" sz="2800" b="1" spc="-23" dirty="0" smtClean="0">
                <a:solidFill>
                  <a:schemeClr val="accent6">
                    <a:lumMod val="50000"/>
                  </a:schemeClr>
                </a:solidFill>
                <a:cs typeface="Calibri"/>
              </a:rPr>
              <a:t> </a:t>
            </a:r>
            <a:r>
              <a:rPr lang="fr-FR" sz="2800" b="1" spc="-9" dirty="0" smtClean="0">
                <a:solidFill>
                  <a:schemeClr val="accent6">
                    <a:lumMod val="50000"/>
                  </a:schemeClr>
                </a:solidFill>
                <a:cs typeface="Calibri"/>
              </a:rPr>
              <a:t>  </a:t>
            </a:r>
            <a:r>
              <a:rPr lang="fr-FR" sz="3000" b="1" spc="145" dirty="0" smtClean="0">
                <a:solidFill>
                  <a:srgbClr val="C00000"/>
                </a:solidFill>
                <a:cs typeface="Calibri"/>
              </a:rPr>
              <a:t> </a:t>
            </a:r>
            <a:r>
              <a:rPr lang="fr-FR" sz="3000" b="1" spc="145" dirty="0">
                <a:solidFill>
                  <a:srgbClr val="C00000"/>
                </a:solidFill>
                <a:cs typeface="Calibri"/>
              </a:rPr>
              <a:t>Le modèle </a:t>
            </a:r>
            <a:r>
              <a:rPr lang="fr-FR" sz="3000" b="1" spc="145" dirty="0" smtClean="0">
                <a:solidFill>
                  <a:srgbClr val="C00000"/>
                </a:solidFill>
                <a:cs typeface="Calibri"/>
              </a:rPr>
              <a:t>En Spirale de </a:t>
            </a:r>
            <a:r>
              <a:rPr lang="fr-FR" sz="3000" b="1" spc="145" dirty="0">
                <a:solidFill>
                  <a:srgbClr val="C00000"/>
                </a:solidFill>
                <a:cs typeface="Calibri"/>
              </a:rPr>
              <a:t>Boehm</a:t>
            </a:r>
          </a:p>
          <a:p>
            <a:pPr marL="3455" algn="ctr">
              <a:spcBef>
                <a:spcPts val="32"/>
              </a:spcBef>
            </a:pPr>
            <a:endParaRPr lang="fr-FR" sz="3000" b="1" spc="145" dirty="0" smtClean="0">
              <a:solidFill>
                <a:srgbClr val="C00000"/>
              </a:solidFill>
              <a:cs typeface="Calibri"/>
            </a:endParaRPr>
          </a:p>
        </p:txBody>
      </p:sp>
    </p:spTree>
    <p:extLst>
      <p:ext uri="{BB962C8B-B14F-4D97-AF65-F5344CB8AC3E}">
        <p14:creationId xmlns:p14="http://schemas.microsoft.com/office/powerpoint/2010/main" val="130930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44640" y="1952432"/>
            <a:ext cx="11697464" cy="4279384"/>
          </a:xfrm>
          <a:prstGeom prst="rect">
            <a:avLst/>
          </a:prstGeom>
        </p:spPr>
        <p:txBody>
          <a:bodyPr vert="horz" wrap="square" lIns="0" tIns="102496" rIns="0" bIns="0" rtlCol="0">
            <a:spAutoFit/>
          </a:bodyPr>
          <a:lstStyle/>
          <a:p>
            <a:pPr marL="354128" indent="-343188" algn="just">
              <a:lnSpc>
                <a:spcPct val="150000"/>
              </a:lnSpc>
              <a:spcBef>
                <a:spcPts val="807"/>
              </a:spcBef>
              <a:buFont typeface="Arial MT"/>
              <a:buChar char="•"/>
              <a:tabLst>
                <a:tab pos="354704" algn="l"/>
              </a:tabLst>
            </a:pPr>
            <a:r>
              <a:rPr sz="2766" b="1" dirty="0">
                <a:solidFill>
                  <a:srgbClr val="FF0000"/>
                </a:solidFill>
                <a:latin typeface="Calibri"/>
                <a:cs typeface="Calibri"/>
              </a:rPr>
              <a:t>Démarche</a:t>
            </a:r>
            <a:r>
              <a:rPr sz="2766" b="1" spc="63" dirty="0">
                <a:solidFill>
                  <a:srgbClr val="FF0000"/>
                </a:solidFill>
                <a:latin typeface="Calibri"/>
                <a:cs typeface="Calibri"/>
              </a:rPr>
              <a:t> </a:t>
            </a:r>
            <a:r>
              <a:rPr sz="2766" b="1" dirty="0">
                <a:solidFill>
                  <a:srgbClr val="FF0000"/>
                </a:solidFill>
                <a:latin typeface="Calibri"/>
                <a:cs typeface="Calibri"/>
              </a:rPr>
              <a:t>:</a:t>
            </a:r>
            <a:r>
              <a:rPr sz="2766" b="1" spc="41" dirty="0">
                <a:solidFill>
                  <a:srgbClr val="FF0000"/>
                </a:solidFill>
                <a:latin typeface="Calibri"/>
                <a:cs typeface="Calibri"/>
              </a:rPr>
              <a:t> </a:t>
            </a:r>
            <a:r>
              <a:rPr sz="2766" dirty="0">
                <a:latin typeface="Calibri"/>
                <a:cs typeface="Calibri"/>
              </a:rPr>
              <a:t>succession</a:t>
            </a:r>
            <a:r>
              <a:rPr sz="2766" spc="54" dirty="0">
                <a:latin typeface="Calibri"/>
                <a:cs typeface="Calibri"/>
              </a:rPr>
              <a:t> </a:t>
            </a:r>
            <a:r>
              <a:rPr sz="2766" spc="-9" dirty="0">
                <a:latin typeface="Calibri"/>
                <a:cs typeface="Calibri"/>
              </a:rPr>
              <a:t>d’étapes</a:t>
            </a:r>
            <a:r>
              <a:rPr sz="2766" spc="41" dirty="0">
                <a:latin typeface="Calibri"/>
                <a:cs typeface="Calibri"/>
              </a:rPr>
              <a:t> </a:t>
            </a:r>
            <a:r>
              <a:rPr sz="2766" spc="-18" dirty="0">
                <a:latin typeface="Calibri"/>
                <a:cs typeface="Calibri"/>
              </a:rPr>
              <a:t>pour</a:t>
            </a:r>
            <a:endParaRPr sz="2766" dirty="0">
              <a:latin typeface="Calibri"/>
              <a:cs typeface="Calibri"/>
            </a:endParaRPr>
          </a:p>
          <a:p>
            <a:pPr marL="754897" lvl="1" indent="-286757" algn="just">
              <a:spcBef>
                <a:spcPts val="657"/>
              </a:spcBef>
              <a:buFont typeface="Arial MT"/>
              <a:buChar char="–"/>
              <a:tabLst>
                <a:tab pos="755472" algn="l"/>
              </a:tabLst>
            </a:pPr>
            <a:r>
              <a:rPr sz="2584" dirty="0">
                <a:latin typeface="Calibri"/>
                <a:cs typeface="Calibri"/>
              </a:rPr>
              <a:t>Mieux</a:t>
            </a:r>
            <a:r>
              <a:rPr sz="2584" spc="-41" dirty="0">
                <a:latin typeface="Calibri"/>
                <a:cs typeface="Calibri"/>
              </a:rPr>
              <a:t> </a:t>
            </a:r>
            <a:r>
              <a:rPr sz="2584" dirty="0">
                <a:latin typeface="Calibri"/>
                <a:cs typeface="Calibri"/>
              </a:rPr>
              <a:t>maîtriser</a:t>
            </a:r>
            <a:r>
              <a:rPr sz="2584" spc="9" dirty="0">
                <a:latin typeface="Calibri"/>
                <a:cs typeface="Calibri"/>
              </a:rPr>
              <a:t> </a:t>
            </a:r>
            <a:r>
              <a:rPr sz="2584" dirty="0">
                <a:latin typeface="Calibri"/>
                <a:cs typeface="Calibri"/>
              </a:rPr>
              <a:t>le</a:t>
            </a:r>
            <a:r>
              <a:rPr sz="2584" spc="-45" dirty="0">
                <a:latin typeface="Calibri"/>
                <a:cs typeface="Calibri"/>
              </a:rPr>
              <a:t> </a:t>
            </a:r>
            <a:r>
              <a:rPr sz="2584" dirty="0">
                <a:latin typeface="Calibri"/>
                <a:cs typeface="Calibri"/>
              </a:rPr>
              <a:t>déroulement</a:t>
            </a:r>
            <a:r>
              <a:rPr sz="2584" spc="-59" dirty="0">
                <a:latin typeface="Calibri"/>
                <a:cs typeface="Calibri"/>
              </a:rPr>
              <a:t> </a:t>
            </a:r>
            <a:r>
              <a:rPr sz="2584" dirty="0">
                <a:latin typeface="Calibri"/>
                <a:cs typeface="Calibri"/>
              </a:rPr>
              <a:t>d’un</a:t>
            </a:r>
            <a:r>
              <a:rPr sz="2584" spc="-54" dirty="0">
                <a:latin typeface="Calibri"/>
                <a:cs typeface="Calibri"/>
              </a:rPr>
              <a:t> </a:t>
            </a:r>
            <a:r>
              <a:rPr sz="2584" spc="-9" dirty="0">
                <a:latin typeface="Calibri"/>
                <a:cs typeface="Calibri"/>
              </a:rPr>
              <a:t>projet</a:t>
            </a:r>
            <a:endParaRPr sz="2584" dirty="0">
              <a:latin typeface="Calibri"/>
              <a:cs typeface="Calibri"/>
            </a:endParaRPr>
          </a:p>
          <a:p>
            <a:pPr marL="754897" marR="4607" lvl="1" indent="-286182" algn="just">
              <a:spcBef>
                <a:spcPts val="621"/>
              </a:spcBef>
              <a:buFont typeface="Arial MT"/>
              <a:buChar char="–"/>
              <a:tabLst>
                <a:tab pos="755472" algn="l"/>
              </a:tabLst>
            </a:pPr>
            <a:r>
              <a:rPr sz="2584" dirty="0">
                <a:latin typeface="Calibri"/>
                <a:cs typeface="Calibri"/>
              </a:rPr>
              <a:t>Meilleure</a:t>
            </a:r>
            <a:r>
              <a:rPr sz="2584" spc="598" dirty="0">
                <a:latin typeface="Calibri"/>
                <a:cs typeface="Calibri"/>
              </a:rPr>
              <a:t> </a:t>
            </a:r>
            <a:r>
              <a:rPr sz="2584" dirty="0">
                <a:latin typeface="Calibri"/>
                <a:cs typeface="Calibri"/>
              </a:rPr>
              <a:t>visibilité</a:t>
            </a:r>
            <a:r>
              <a:rPr sz="2584" spc="635" dirty="0">
                <a:latin typeface="Calibri"/>
                <a:cs typeface="Calibri"/>
              </a:rPr>
              <a:t> </a:t>
            </a:r>
            <a:r>
              <a:rPr sz="2584" dirty="0">
                <a:latin typeface="Calibri"/>
                <a:cs typeface="Calibri"/>
              </a:rPr>
              <a:t>pour</a:t>
            </a:r>
            <a:r>
              <a:rPr sz="2584" spc="626" dirty="0">
                <a:latin typeface="Calibri"/>
                <a:cs typeface="Calibri"/>
              </a:rPr>
              <a:t> </a:t>
            </a:r>
            <a:r>
              <a:rPr sz="2584" dirty="0">
                <a:latin typeface="Calibri"/>
                <a:cs typeface="Calibri"/>
              </a:rPr>
              <a:t>les</a:t>
            </a:r>
            <a:r>
              <a:rPr sz="2584" spc="598" dirty="0">
                <a:latin typeface="Calibri"/>
                <a:cs typeface="Calibri"/>
              </a:rPr>
              <a:t> </a:t>
            </a:r>
            <a:r>
              <a:rPr sz="2584" dirty="0">
                <a:latin typeface="Calibri"/>
                <a:cs typeface="Calibri"/>
              </a:rPr>
              <a:t>utilisateurs</a:t>
            </a:r>
            <a:r>
              <a:rPr sz="2584" spc="621" dirty="0">
                <a:latin typeface="Calibri"/>
                <a:cs typeface="Calibri"/>
              </a:rPr>
              <a:t> </a:t>
            </a:r>
            <a:r>
              <a:rPr sz="2584" dirty="0">
                <a:latin typeface="Calibri"/>
                <a:cs typeface="Calibri"/>
              </a:rPr>
              <a:t>sur</a:t>
            </a:r>
            <a:r>
              <a:rPr sz="2584" spc="630" dirty="0">
                <a:latin typeface="Calibri"/>
                <a:cs typeface="Calibri"/>
              </a:rPr>
              <a:t> </a:t>
            </a:r>
            <a:r>
              <a:rPr sz="2584" spc="-9" dirty="0">
                <a:latin typeface="Calibri"/>
                <a:cs typeface="Calibri"/>
              </a:rPr>
              <a:t>certains </a:t>
            </a:r>
            <a:r>
              <a:rPr sz="2584" dirty="0">
                <a:latin typeface="Calibri"/>
                <a:cs typeface="Calibri"/>
              </a:rPr>
              <a:t>résultats</a:t>
            </a:r>
            <a:r>
              <a:rPr sz="2584" spc="95" dirty="0">
                <a:latin typeface="Calibri"/>
                <a:cs typeface="Calibri"/>
              </a:rPr>
              <a:t>  </a:t>
            </a:r>
            <a:r>
              <a:rPr sz="2584" dirty="0">
                <a:latin typeface="Calibri"/>
                <a:cs typeface="Calibri"/>
              </a:rPr>
              <a:t>intermédiaires</a:t>
            </a:r>
            <a:r>
              <a:rPr sz="2584" spc="103" dirty="0">
                <a:latin typeface="Calibri"/>
                <a:cs typeface="Calibri"/>
              </a:rPr>
              <a:t>  </a:t>
            </a:r>
            <a:r>
              <a:rPr sz="2584" dirty="0">
                <a:latin typeface="Calibri"/>
                <a:cs typeface="Calibri"/>
              </a:rPr>
              <a:t>et</a:t>
            </a:r>
            <a:r>
              <a:rPr sz="2584" spc="113" dirty="0">
                <a:latin typeface="Calibri"/>
                <a:cs typeface="Calibri"/>
              </a:rPr>
              <a:t>  </a:t>
            </a:r>
            <a:r>
              <a:rPr sz="2584" dirty="0">
                <a:latin typeface="Calibri"/>
                <a:cs typeface="Calibri"/>
              </a:rPr>
              <a:t>garantir</a:t>
            </a:r>
            <a:r>
              <a:rPr sz="2584" spc="113" dirty="0">
                <a:latin typeface="Calibri"/>
                <a:cs typeface="Calibri"/>
              </a:rPr>
              <a:t>  </a:t>
            </a:r>
            <a:r>
              <a:rPr sz="2584" dirty="0">
                <a:latin typeface="Calibri"/>
                <a:cs typeface="Calibri"/>
              </a:rPr>
              <a:t>que</a:t>
            </a:r>
            <a:r>
              <a:rPr sz="2584" spc="95" dirty="0">
                <a:latin typeface="Calibri"/>
                <a:cs typeface="Calibri"/>
              </a:rPr>
              <a:t>  </a:t>
            </a:r>
            <a:r>
              <a:rPr sz="2584" dirty="0">
                <a:latin typeface="Calibri"/>
                <a:cs typeface="Calibri"/>
              </a:rPr>
              <a:t>le</a:t>
            </a:r>
            <a:r>
              <a:rPr sz="2584" spc="113" dirty="0">
                <a:latin typeface="Calibri"/>
                <a:cs typeface="Calibri"/>
              </a:rPr>
              <a:t>  </a:t>
            </a:r>
            <a:r>
              <a:rPr sz="2584" spc="-9" dirty="0">
                <a:latin typeface="Calibri"/>
                <a:cs typeface="Calibri"/>
              </a:rPr>
              <a:t>résultat </a:t>
            </a:r>
            <a:r>
              <a:rPr sz="2584" dirty="0">
                <a:latin typeface="Calibri"/>
                <a:cs typeface="Calibri"/>
              </a:rPr>
              <a:t>final</a:t>
            </a:r>
            <a:r>
              <a:rPr sz="2584" spc="-23" dirty="0">
                <a:latin typeface="Calibri"/>
                <a:cs typeface="Calibri"/>
              </a:rPr>
              <a:t> </a:t>
            </a:r>
            <a:r>
              <a:rPr sz="2584" dirty="0">
                <a:latin typeface="Calibri"/>
                <a:cs typeface="Calibri"/>
              </a:rPr>
              <a:t>sera</a:t>
            </a:r>
            <a:r>
              <a:rPr sz="2584" spc="-23" dirty="0">
                <a:latin typeface="Calibri"/>
                <a:cs typeface="Calibri"/>
              </a:rPr>
              <a:t> </a:t>
            </a:r>
            <a:r>
              <a:rPr sz="2584" dirty="0">
                <a:latin typeface="Calibri"/>
                <a:cs typeface="Calibri"/>
              </a:rPr>
              <a:t>celui</a:t>
            </a:r>
            <a:r>
              <a:rPr sz="2584" spc="-23" dirty="0">
                <a:latin typeface="Calibri"/>
                <a:cs typeface="Calibri"/>
              </a:rPr>
              <a:t> </a:t>
            </a:r>
            <a:r>
              <a:rPr sz="2584" spc="-9" dirty="0">
                <a:latin typeface="Calibri"/>
                <a:cs typeface="Calibri"/>
              </a:rPr>
              <a:t>attendu</a:t>
            </a:r>
            <a:endParaRPr sz="2584" dirty="0">
              <a:latin typeface="Calibri"/>
              <a:cs typeface="Calibri"/>
            </a:endParaRPr>
          </a:p>
          <a:p>
            <a:pPr marL="354128" indent="-343188" algn="just">
              <a:lnSpc>
                <a:spcPct val="150000"/>
              </a:lnSpc>
              <a:spcBef>
                <a:spcPts val="698"/>
              </a:spcBef>
              <a:buFont typeface="Arial MT"/>
              <a:buChar char="•"/>
              <a:tabLst>
                <a:tab pos="354704" algn="l"/>
              </a:tabLst>
            </a:pPr>
            <a:r>
              <a:rPr sz="2766" b="1" dirty="0">
                <a:solidFill>
                  <a:srgbClr val="FF0000"/>
                </a:solidFill>
                <a:latin typeface="Calibri"/>
                <a:cs typeface="Calibri"/>
              </a:rPr>
              <a:t>Formalisme</a:t>
            </a:r>
            <a:r>
              <a:rPr sz="2766" b="1" spc="91" dirty="0">
                <a:solidFill>
                  <a:srgbClr val="FF0000"/>
                </a:solidFill>
                <a:latin typeface="Calibri"/>
                <a:cs typeface="Calibri"/>
              </a:rPr>
              <a:t> </a:t>
            </a:r>
            <a:r>
              <a:rPr sz="2766" b="1" dirty="0">
                <a:solidFill>
                  <a:srgbClr val="FF0000"/>
                </a:solidFill>
                <a:latin typeface="Calibri"/>
                <a:cs typeface="Calibri"/>
              </a:rPr>
              <a:t>défini</a:t>
            </a:r>
            <a:r>
              <a:rPr sz="2766" b="1" spc="77" dirty="0">
                <a:solidFill>
                  <a:srgbClr val="FF0000"/>
                </a:solidFill>
                <a:latin typeface="Calibri"/>
                <a:cs typeface="Calibri"/>
              </a:rPr>
              <a:t> </a:t>
            </a:r>
            <a:r>
              <a:rPr sz="2766" b="1" spc="-18" dirty="0">
                <a:solidFill>
                  <a:srgbClr val="FF0000"/>
                </a:solidFill>
                <a:latin typeface="Calibri"/>
                <a:cs typeface="Calibri"/>
              </a:rPr>
              <a:t>par:</a:t>
            </a:r>
            <a:endParaRPr sz="2766" dirty="0">
              <a:latin typeface="Calibri"/>
              <a:cs typeface="Calibri"/>
            </a:endParaRPr>
          </a:p>
          <a:p>
            <a:pPr marL="754897" lvl="1" indent="-286757">
              <a:spcBef>
                <a:spcPts val="662"/>
              </a:spcBef>
              <a:buFont typeface="Arial MT"/>
              <a:buChar char="–"/>
              <a:tabLst>
                <a:tab pos="755472" algn="l"/>
              </a:tabLst>
            </a:pPr>
            <a:r>
              <a:rPr sz="2584" dirty="0">
                <a:latin typeface="Calibri"/>
                <a:cs typeface="Calibri"/>
              </a:rPr>
              <a:t>Un</a:t>
            </a:r>
            <a:r>
              <a:rPr sz="2584" spc="-50" dirty="0">
                <a:latin typeface="Calibri"/>
                <a:cs typeface="Calibri"/>
              </a:rPr>
              <a:t> </a:t>
            </a:r>
            <a:r>
              <a:rPr sz="2584" dirty="0">
                <a:latin typeface="Calibri"/>
                <a:cs typeface="Calibri"/>
              </a:rPr>
              <a:t>langage</a:t>
            </a:r>
            <a:r>
              <a:rPr sz="2584" spc="-50" dirty="0">
                <a:latin typeface="Calibri"/>
                <a:cs typeface="Calibri"/>
              </a:rPr>
              <a:t> </a:t>
            </a:r>
            <a:r>
              <a:rPr sz="2584" spc="-9" dirty="0">
                <a:latin typeface="Calibri"/>
                <a:cs typeface="Calibri"/>
              </a:rPr>
              <a:t>formel</a:t>
            </a:r>
            <a:endParaRPr sz="2584" dirty="0">
              <a:latin typeface="Calibri"/>
              <a:cs typeface="Calibri"/>
            </a:endParaRPr>
          </a:p>
          <a:p>
            <a:pPr marL="754897" lvl="1" indent="-286757">
              <a:spcBef>
                <a:spcPts val="639"/>
              </a:spcBef>
              <a:buFont typeface="Arial MT"/>
              <a:buChar char="–"/>
              <a:tabLst>
                <a:tab pos="755472" algn="l"/>
              </a:tabLst>
            </a:pPr>
            <a:r>
              <a:rPr sz="2584" dirty="0">
                <a:latin typeface="Calibri"/>
                <a:cs typeface="Calibri"/>
              </a:rPr>
              <a:t>Un</a:t>
            </a:r>
            <a:r>
              <a:rPr sz="2584" spc="-86" dirty="0">
                <a:latin typeface="Calibri"/>
                <a:cs typeface="Calibri"/>
              </a:rPr>
              <a:t> </a:t>
            </a:r>
            <a:r>
              <a:rPr sz="2584" dirty="0">
                <a:latin typeface="Calibri"/>
                <a:cs typeface="Calibri"/>
              </a:rPr>
              <a:t>langage</a:t>
            </a:r>
            <a:r>
              <a:rPr sz="2584" spc="-82" dirty="0">
                <a:latin typeface="Calibri"/>
                <a:cs typeface="Calibri"/>
              </a:rPr>
              <a:t> </a:t>
            </a:r>
            <a:r>
              <a:rPr sz="2584" dirty="0">
                <a:latin typeface="Calibri"/>
                <a:cs typeface="Calibri"/>
              </a:rPr>
              <a:t>semi-formel</a:t>
            </a:r>
            <a:r>
              <a:rPr sz="2584" spc="-59" dirty="0">
                <a:latin typeface="Calibri"/>
                <a:cs typeface="Calibri"/>
              </a:rPr>
              <a:t> </a:t>
            </a:r>
            <a:r>
              <a:rPr sz="2584" dirty="0">
                <a:latin typeface="Calibri"/>
                <a:cs typeface="Calibri"/>
              </a:rPr>
              <a:t>généralement</a:t>
            </a:r>
            <a:r>
              <a:rPr sz="2584" spc="-73" dirty="0">
                <a:latin typeface="Calibri"/>
                <a:cs typeface="Calibri"/>
              </a:rPr>
              <a:t> </a:t>
            </a:r>
            <a:r>
              <a:rPr sz="2584" spc="-9" dirty="0">
                <a:latin typeface="Calibri"/>
                <a:cs typeface="Calibri"/>
              </a:rPr>
              <a:t>graphique</a:t>
            </a:r>
            <a:endParaRPr sz="2584" dirty="0">
              <a:latin typeface="Calibri"/>
              <a:cs typeface="Calibri"/>
            </a:endParaRPr>
          </a:p>
          <a:p>
            <a:pPr marL="754897" lvl="1" indent="-286757">
              <a:spcBef>
                <a:spcPts val="657"/>
              </a:spcBef>
              <a:buFont typeface="Arial MT"/>
              <a:buChar char="–"/>
              <a:tabLst>
                <a:tab pos="755472" algn="l"/>
              </a:tabLst>
            </a:pPr>
            <a:r>
              <a:rPr sz="2584" dirty="0">
                <a:latin typeface="Calibri"/>
                <a:cs typeface="Calibri"/>
              </a:rPr>
              <a:t>Un</a:t>
            </a:r>
            <a:r>
              <a:rPr sz="2584" spc="-50" dirty="0">
                <a:latin typeface="Calibri"/>
                <a:cs typeface="Calibri"/>
              </a:rPr>
              <a:t> </a:t>
            </a:r>
            <a:r>
              <a:rPr sz="2584" dirty="0">
                <a:latin typeface="Calibri"/>
                <a:cs typeface="Calibri"/>
              </a:rPr>
              <a:t>langage</a:t>
            </a:r>
            <a:r>
              <a:rPr sz="2584" spc="-50" dirty="0">
                <a:latin typeface="Calibri"/>
                <a:cs typeface="Calibri"/>
              </a:rPr>
              <a:t> </a:t>
            </a:r>
            <a:r>
              <a:rPr sz="2584" spc="-9" dirty="0">
                <a:latin typeface="Calibri"/>
                <a:cs typeface="Calibri"/>
              </a:rPr>
              <a:t>naturel</a:t>
            </a:r>
            <a:endParaRPr sz="2584"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39" y="786882"/>
            <a:ext cx="11176395" cy="984885"/>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p>
          <a:p>
            <a:pPr marL="560847">
              <a:spcBef>
                <a:spcPts val="32"/>
              </a:spcBef>
            </a:pPr>
            <a:r>
              <a:rPr lang="fr-FR" sz="2800" b="1" dirty="0" smtClean="0">
                <a:solidFill>
                  <a:srgbClr val="C00000"/>
                </a:solidFill>
                <a:cs typeface="Calibri"/>
              </a:rPr>
              <a:t>Méthode</a:t>
            </a:r>
            <a:r>
              <a:rPr lang="fr-FR" sz="2800" b="1" spc="9" dirty="0" smtClean="0">
                <a:solidFill>
                  <a:srgbClr val="C00000"/>
                </a:solidFill>
                <a:cs typeface="Calibri"/>
              </a:rPr>
              <a:t> </a:t>
            </a:r>
            <a:r>
              <a:rPr lang="fr-FR" sz="2800" b="1" dirty="0">
                <a:solidFill>
                  <a:srgbClr val="C00000"/>
                </a:solidFill>
                <a:cs typeface="Calibri"/>
              </a:rPr>
              <a:t>:</a:t>
            </a:r>
            <a:r>
              <a:rPr lang="fr-FR" sz="2800" b="1" spc="-9" dirty="0">
                <a:solidFill>
                  <a:srgbClr val="C00000"/>
                </a:solidFill>
                <a:cs typeface="Calibri"/>
              </a:rPr>
              <a:t> </a:t>
            </a:r>
            <a:r>
              <a:rPr lang="fr-FR" sz="2800" b="1" dirty="0">
                <a:solidFill>
                  <a:srgbClr val="C00000"/>
                </a:solidFill>
                <a:cs typeface="Calibri"/>
              </a:rPr>
              <a:t> </a:t>
            </a:r>
            <a:r>
              <a:rPr lang="fr-FR" sz="2800" b="1" dirty="0" smtClean="0">
                <a:solidFill>
                  <a:srgbClr val="C00000"/>
                </a:solidFill>
                <a:cs typeface="Calibri"/>
              </a:rPr>
              <a:t>démarche</a:t>
            </a:r>
            <a:r>
              <a:rPr lang="fr-FR" sz="2800" b="1" spc="-9" dirty="0" smtClean="0">
                <a:solidFill>
                  <a:srgbClr val="C00000"/>
                </a:solidFill>
                <a:cs typeface="Calibri"/>
              </a:rPr>
              <a:t> </a:t>
            </a:r>
            <a:r>
              <a:rPr lang="fr-FR" sz="2800" b="1" dirty="0">
                <a:solidFill>
                  <a:srgbClr val="C00000"/>
                </a:solidFill>
                <a:cs typeface="Calibri"/>
              </a:rPr>
              <a:t>et</a:t>
            </a:r>
            <a:r>
              <a:rPr lang="fr-FR" sz="2800" b="1" spc="-27" dirty="0">
                <a:solidFill>
                  <a:srgbClr val="C00000"/>
                </a:solidFill>
                <a:cs typeface="Calibri"/>
              </a:rPr>
              <a:t> </a:t>
            </a:r>
            <a:r>
              <a:rPr lang="fr-FR" sz="2800" b="1" spc="-9" dirty="0" smtClean="0">
                <a:solidFill>
                  <a:srgbClr val="C00000"/>
                </a:solidFill>
                <a:cs typeface="Calibri"/>
              </a:rPr>
              <a:t>formalisme</a:t>
            </a:r>
            <a:endParaRPr lang="fr-FR" sz="2800" b="1" dirty="0">
              <a:solidFill>
                <a:srgbClr val="C00000"/>
              </a:solidFill>
              <a:cs typeface="Calibri"/>
            </a:endParaRPr>
          </a:p>
        </p:txBody>
      </p:sp>
    </p:spTree>
    <p:extLst>
      <p:ext uri="{BB962C8B-B14F-4D97-AF65-F5344CB8AC3E}">
        <p14:creationId xmlns:p14="http://schemas.microsoft.com/office/powerpoint/2010/main" val="3991267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40677" y="814754"/>
            <a:ext cx="11060723" cy="5936509"/>
          </a:xfrm>
        </p:spPr>
        <p:txBody>
          <a:bodyPr/>
          <a:lstStyle/>
          <a:p>
            <a:pPr>
              <a:buFont typeface="Wingdings" panose="05000000000000000000" pitchFamily="2" charset="2"/>
              <a:buChar char="v"/>
              <a:defRPr/>
            </a:pPr>
            <a:r>
              <a:rPr lang="fr-FR" altLang="fr-FR" sz="2000" b="1" dirty="0" err="1"/>
              <a:t>Chap</a:t>
            </a:r>
            <a:r>
              <a:rPr lang="fr-FR" altLang="fr-FR" sz="2000" b="1" dirty="0"/>
              <a:t> 1 : Introduction </a:t>
            </a:r>
            <a:r>
              <a:rPr lang="fr-FR" altLang="fr-FR" sz="2000" b="1" dirty="0" smtClean="0"/>
              <a:t>aux </a:t>
            </a:r>
            <a:r>
              <a:rPr lang="fr-FR" sz="2300" b="1" kern="1200" dirty="0" smtClean="0">
                <a:solidFill>
                  <a:prstClr val="black"/>
                </a:solidFill>
                <a:latin typeface="Calibri" panose="020F0502020204030204"/>
              </a:rPr>
              <a:t> SI processus de </a:t>
            </a:r>
            <a:r>
              <a:rPr lang="fr-FR" sz="2300" b="1" kern="1200" dirty="0" err="1" smtClean="0">
                <a:solidFill>
                  <a:prstClr val="black"/>
                </a:solidFill>
                <a:latin typeface="Calibri" panose="020F0502020204030204"/>
              </a:rPr>
              <a:t>developpement</a:t>
            </a:r>
            <a:r>
              <a:rPr lang="fr-FR" sz="2300" b="1" kern="1200" dirty="0" smtClean="0">
                <a:solidFill>
                  <a:prstClr val="black"/>
                </a:solidFill>
                <a:latin typeface="Calibri" panose="020F0502020204030204"/>
              </a:rPr>
              <a:t> </a:t>
            </a:r>
            <a:r>
              <a:rPr lang="fr-FR" sz="2300" b="1" kern="1200" dirty="0">
                <a:solidFill>
                  <a:prstClr val="black"/>
                </a:solidFill>
                <a:latin typeface="Calibri" panose="020F0502020204030204"/>
              </a:rPr>
              <a:t>d’un </a:t>
            </a:r>
            <a:r>
              <a:rPr lang="fr-FR" sz="2300" b="1" kern="1200" dirty="0" smtClean="0">
                <a:solidFill>
                  <a:prstClr val="black"/>
                </a:solidFill>
                <a:latin typeface="Calibri" panose="020F0502020204030204"/>
              </a:rPr>
              <a:t>Logiciel</a:t>
            </a:r>
            <a:r>
              <a:rPr lang="fr-FR" altLang="fr-FR" sz="2000" b="1" dirty="0" smtClean="0"/>
              <a:t>:</a:t>
            </a:r>
          </a:p>
          <a:p>
            <a:pPr marL="898525" indent="265113">
              <a:buFont typeface="+mj-lt"/>
              <a:buAutoNum type="arabicPeriod"/>
              <a:tabLst>
                <a:tab pos="981075" algn="l"/>
              </a:tabLst>
              <a:defRPr/>
            </a:pPr>
            <a:r>
              <a:rPr lang="fr-FR" sz="1600" dirty="0" smtClean="0"/>
              <a:t>Contexte </a:t>
            </a:r>
            <a:r>
              <a:rPr lang="fr-FR" sz="1600" dirty="0"/>
              <a:t>et critère qualité Modèle et Cycle de Vie d’un </a:t>
            </a:r>
            <a:r>
              <a:rPr lang="fr-FR" sz="1600" dirty="0" smtClean="0"/>
              <a:t>logiciel</a:t>
            </a:r>
          </a:p>
          <a:p>
            <a:pPr marL="898525" indent="265113">
              <a:buFont typeface="+mj-lt"/>
              <a:buAutoNum type="arabicPeriod"/>
              <a:tabLst>
                <a:tab pos="981075" algn="l"/>
              </a:tabLst>
              <a:defRPr/>
            </a:pPr>
            <a:r>
              <a:rPr lang="fr-FR" sz="1600" dirty="0" smtClean="0"/>
              <a:t>Démarche </a:t>
            </a:r>
            <a:r>
              <a:rPr lang="fr-FR" sz="1600" dirty="0"/>
              <a:t>de modélisation  ( Exemple MERISE</a:t>
            </a:r>
            <a:r>
              <a:rPr lang="fr-FR" sz="1600" dirty="0" smtClean="0"/>
              <a:t>)</a:t>
            </a:r>
            <a:endParaRPr lang="fr-FR" altLang="fr-FR" sz="1600" dirty="0"/>
          </a:p>
          <a:p>
            <a:pPr>
              <a:buFont typeface="Wingdings" panose="05000000000000000000" pitchFamily="2" charset="2"/>
              <a:buChar char="v"/>
              <a:defRPr/>
            </a:pPr>
            <a:r>
              <a:rPr lang="fr-FR" altLang="fr-FR" sz="2000" b="1" dirty="0" err="1" smtClean="0"/>
              <a:t>Chap</a:t>
            </a:r>
            <a:r>
              <a:rPr lang="fr-FR" altLang="fr-FR" sz="2000" b="1" dirty="0" smtClean="0"/>
              <a:t> </a:t>
            </a:r>
            <a:r>
              <a:rPr lang="fr-FR" altLang="fr-FR" sz="2000" b="1" dirty="0"/>
              <a:t>2 : </a:t>
            </a:r>
            <a:r>
              <a:rPr lang="fr-FR" sz="2000" b="1" dirty="0"/>
              <a:t>Introduction au système d’information dans </a:t>
            </a:r>
            <a:r>
              <a:rPr lang="fr-FR" sz="2000" b="1" dirty="0" smtClean="0"/>
              <a:t>l’entreprise</a:t>
            </a:r>
            <a:endParaRPr lang="fr-FR" altLang="fr-FR" sz="1600" dirty="0" smtClean="0"/>
          </a:p>
          <a:p>
            <a:pPr lvl="2">
              <a:buFontTx/>
              <a:buAutoNum type="arabicPeriod"/>
              <a:defRPr/>
            </a:pPr>
            <a:r>
              <a:rPr lang="fr-FR" sz="1600" dirty="0"/>
              <a:t>Définition des Systèmes </a:t>
            </a:r>
            <a:r>
              <a:rPr lang="fr-FR" sz="1600" dirty="0" smtClean="0"/>
              <a:t>d'Information et ses Composants</a:t>
            </a:r>
          </a:p>
          <a:p>
            <a:pPr lvl="2">
              <a:buFontTx/>
              <a:buAutoNum type="arabicPeriod"/>
              <a:defRPr/>
            </a:pPr>
            <a:r>
              <a:rPr lang="fr-FR" sz="1600" dirty="0" smtClean="0"/>
              <a:t>Rôles </a:t>
            </a:r>
            <a:r>
              <a:rPr lang="fr-FR" sz="1600" dirty="0"/>
              <a:t>et importance des SI dans les </a:t>
            </a:r>
            <a:r>
              <a:rPr lang="fr-FR" sz="1600" dirty="0" smtClean="0"/>
              <a:t>organisations</a:t>
            </a:r>
          </a:p>
          <a:p>
            <a:pPr lvl="2">
              <a:buFontTx/>
              <a:buAutoNum type="arabicPeriod"/>
              <a:defRPr/>
            </a:pPr>
            <a:r>
              <a:rPr lang="fr-FR" sz="1600" dirty="0" smtClean="0"/>
              <a:t>Types </a:t>
            </a:r>
            <a:r>
              <a:rPr lang="fr-FR" sz="1600" dirty="0"/>
              <a:t>de SI : transactionnels, décisionnels, </a:t>
            </a:r>
            <a:r>
              <a:rPr lang="fr-FR" sz="1600" dirty="0" smtClean="0"/>
              <a:t>collaboratifs</a:t>
            </a:r>
          </a:p>
          <a:p>
            <a:pPr lvl="2">
              <a:buFontTx/>
              <a:buAutoNum type="arabicPeriod"/>
              <a:defRPr/>
            </a:pPr>
            <a:r>
              <a:rPr lang="fr-FR" sz="1600" dirty="0" smtClean="0"/>
              <a:t>Persistance </a:t>
            </a:r>
            <a:r>
              <a:rPr lang="fr-FR" sz="1600" dirty="0"/>
              <a:t>de </a:t>
            </a:r>
            <a:r>
              <a:rPr lang="fr-FR" sz="1600" dirty="0" smtClean="0"/>
              <a:t>données</a:t>
            </a:r>
            <a:endParaRPr lang="fr-FR" altLang="fr-FR" sz="1600" dirty="0"/>
          </a:p>
          <a:p>
            <a:pPr>
              <a:buFont typeface="Wingdings" panose="05000000000000000000" pitchFamily="2" charset="2"/>
              <a:buChar char="v"/>
              <a:defRPr/>
            </a:pPr>
            <a:r>
              <a:rPr lang="fr-FR" altLang="fr-FR" sz="2000" b="1" dirty="0" err="1"/>
              <a:t>Chap</a:t>
            </a:r>
            <a:r>
              <a:rPr lang="fr-FR" altLang="fr-FR" sz="2000" b="1" dirty="0"/>
              <a:t> 3 : </a:t>
            </a:r>
            <a:r>
              <a:rPr lang="fr-FR" sz="2000" b="1" dirty="0" smtClean="0"/>
              <a:t>Modélisation </a:t>
            </a:r>
            <a:r>
              <a:rPr lang="fr-FR" sz="2000" b="1" dirty="0"/>
              <a:t>1 selon La méthode </a:t>
            </a:r>
            <a:r>
              <a:rPr lang="fr-FR" sz="2000" b="1" dirty="0" smtClean="0"/>
              <a:t>MERISE</a:t>
            </a:r>
            <a:r>
              <a:rPr lang="fr-FR" sz="2000" b="1" dirty="0"/>
              <a:t> </a:t>
            </a:r>
            <a:r>
              <a:rPr lang="fr-FR" sz="2000" b="1" dirty="0" smtClean="0"/>
              <a:t> </a:t>
            </a:r>
            <a:r>
              <a:rPr lang="fr-FR" sz="1600" dirty="0" smtClean="0"/>
              <a:t> DD,DF,MCD, </a:t>
            </a:r>
            <a:r>
              <a:rPr lang="fr-FR" sz="1600" dirty="0"/>
              <a:t>et </a:t>
            </a:r>
            <a:r>
              <a:rPr lang="fr-FR" sz="1600" dirty="0" smtClean="0"/>
              <a:t>MLD</a:t>
            </a:r>
            <a:endParaRPr lang="fr-FR" altLang="fr-FR" sz="1600" b="1" dirty="0"/>
          </a:p>
          <a:p>
            <a:pPr>
              <a:buFont typeface="Wingdings" panose="05000000000000000000" pitchFamily="2" charset="2"/>
              <a:buChar char="v"/>
              <a:defRPr/>
            </a:pPr>
            <a:r>
              <a:rPr lang="fr-FR" altLang="fr-FR" sz="2000" b="1" dirty="0" err="1" smtClean="0"/>
              <a:t>Chap</a:t>
            </a:r>
            <a:r>
              <a:rPr lang="fr-FR" altLang="fr-FR" sz="2000" b="1" dirty="0" smtClean="0"/>
              <a:t> </a:t>
            </a:r>
            <a:r>
              <a:rPr lang="fr-FR" altLang="fr-FR" sz="2000" b="1" dirty="0"/>
              <a:t>4 : </a:t>
            </a:r>
            <a:r>
              <a:rPr lang="fr-FR" sz="2000" b="1" dirty="0"/>
              <a:t>Implémentation et manipulation  d’une base de données en </a:t>
            </a:r>
            <a:r>
              <a:rPr lang="fr-FR" sz="2000" b="1" dirty="0" smtClean="0"/>
              <a:t>SQL</a:t>
            </a:r>
            <a:r>
              <a:rPr lang="fr-FR" altLang="fr-FR" sz="2000" b="1" dirty="0" smtClean="0"/>
              <a:t>):  </a:t>
            </a:r>
            <a:endParaRPr lang="fr-FR" altLang="fr-FR" sz="2000" b="1" dirty="0"/>
          </a:p>
          <a:p>
            <a:pPr lvl="2">
              <a:buFontTx/>
              <a:buAutoNum type="arabicPeriod"/>
              <a:defRPr/>
            </a:pPr>
            <a:r>
              <a:rPr lang="fr-FR" altLang="fr-FR" sz="1600" b="1" dirty="0"/>
              <a:t> </a:t>
            </a:r>
            <a:r>
              <a:rPr lang="fr-FR" altLang="fr-FR" sz="1600" dirty="0"/>
              <a:t>Les </a:t>
            </a:r>
            <a:r>
              <a:rPr lang="fr-FR" sz="1600" dirty="0"/>
              <a:t>Contrainte </a:t>
            </a:r>
            <a:r>
              <a:rPr lang="fr-FR" sz="1600" dirty="0" smtClean="0"/>
              <a:t>d’intégrité </a:t>
            </a:r>
            <a:r>
              <a:rPr lang="fr-FR" sz="1600" dirty="0"/>
              <a:t>Référentielle et </a:t>
            </a:r>
            <a:r>
              <a:rPr lang="fr-FR" sz="1600" dirty="0" smtClean="0"/>
              <a:t>fonctionnelle </a:t>
            </a:r>
            <a:r>
              <a:rPr lang="fr-FR" sz="1600" b="1" dirty="0">
                <a:solidFill>
                  <a:srgbClr val="002060"/>
                </a:solidFill>
              </a:rPr>
              <a:t>( </a:t>
            </a:r>
            <a:r>
              <a:rPr lang="fr-FR" sz="1600" b="1" dirty="0" smtClean="0">
                <a:solidFill>
                  <a:srgbClr val="002060"/>
                </a:solidFill>
              </a:rPr>
              <a:t>CIR </a:t>
            </a:r>
            <a:r>
              <a:rPr lang="fr-FR" sz="1600" b="1" dirty="0">
                <a:solidFill>
                  <a:srgbClr val="002060"/>
                </a:solidFill>
              </a:rPr>
              <a:t>et </a:t>
            </a:r>
            <a:r>
              <a:rPr lang="fr-FR" sz="1600" b="1" dirty="0" smtClean="0">
                <a:solidFill>
                  <a:srgbClr val="002060"/>
                </a:solidFill>
              </a:rPr>
              <a:t>CIF</a:t>
            </a:r>
            <a:r>
              <a:rPr lang="fr-FR" sz="1600" b="1" dirty="0">
                <a:solidFill>
                  <a:srgbClr val="002060"/>
                </a:solidFill>
              </a:rPr>
              <a:t>)</a:t>
            </a:r>
          </a:p>
          <a:p>
            <a:pPr lvl="2">
              <a:buFontTx/>
              <a:buAutoNum type="arabicPeriod"/>
              <a:defRPr/>
            </a:pPr>
            <a:r>
              <a:rPr lang="fr-FR" altLang="fr-FR" sz="1600" dirty="0"/>
              <a:t> </a:t>
            </a:r>
            <a:r>
              <a:rPr lang="fr-FR" sz="1600" dirty="0"/>
              <a:t>Langage de définition de données (LDD) de SQL  </a:t>
            </a:r>
            <a:r>
              <a:rPr lang="fr-FR" sz="1600" dirty="0" err="1"/>
              <a:t>Create</a:t>
            </a:r>
            <a:r>
              <a:rPr lang="fr-FR" sz="1600" dirty="0"/>
              <a:t>, Drop, </a:t>
            </a:r>
            <a:r>
              <a:rPr lang="fr-FR" sz="1600" dirty="0" smtClean="0"/>
              <a:t>Alter</a:t>
            </a:r>
          </a:p>
          <a:p>
            <a:pPr lvl="2">
              <a:buFontTx/>
              <a:buAutoNum type="arabicPeriod"/>
              <a:defRPr/>
            </a:pPr>
            <a:r>
              <a:rPr lang="fr-FR" sz="1600" dirty="0" smtClean="0"/>
              <a:t>Algèbre Relationnel</a:t>
            </a:r>
          </a:p>
          <a:p>
            <a:pPr lvl="2">
              <a:buFontTx/>
              <a:buAutoNum type="arabicPeriod"/>
              <a:defRPr/>
            </a:pPr>
            <a:r>
              <a:rPr lang="fr-FR" sz="1600" dirty="0"/>
              <a:t> Langage de manipulation de données (LMD) de SQL Select, Insert, Update et </a:t>
            </a:r>
            <a:r>
              <a:rPr lang="fr-FR" sz="1600" dirty="0" err="1" smtClean="0"/>
              <a:t>delete</a:t>
            </a:r>
            <a:endParaRPr lang="fr-FR" sz="1600" dirty="0"/>
          </a:p>
          <a:p>
            <a:pPr lvl="2">
              <a:buFontTx/>
              <a:buAutoNum type="arabicPeriod"/>
              <a:defRPr/>
            </a:pPr>
            <a:r>
              <a:rPr lang="fr-FR" sz="1600" dirty="0" smtClean="0"/>
              <a:t>Requêtes  SQL avec Jointure  et  </a:t>
            </a:r>
            <a:r>
              <a:rPr lang="fr-FR" sz="1600" dirty="0"/>
              <a:t>Requête imbriquées </a:t>
            </a:r>
            <a:r>
              <a:rPr lang="fr-FR" sz="1600" dirty="0" smtClean="0"/>
              <a:t>et Agrégation</a:t>
            </a:r>
          </a:p>
          <a:p>
            <a:pPr lvl="2">
              <a:buFontTx/>
              <a:buAutoNum type="arabicPeriod"/>
              <a:defRPr/>
            </a:pPr>
            <a:r>
              <a:rPr lang="fr-FR" sz="1600" dirty="0" smtClean="0"/>
              <a:t>Notion de Transaction</a:t>
            </a:r>
            <a:endParaRPr lang="fr-FR" altLang="fr-FR" sz="1600" b="1" dirty="0" smtClean="0"/>
          </a:p>
          <a:p>
            <a:pPr>
              <a:buFont typeface="Wingdings" panose="05000000000000000000" pitchFamily="2" charset="2"/>
              <a:buChar char="v"/>
              <a:defRPr/>
            </a:pPr>
            <a:r>
              <a:rPr lang="fr-FR" altLang="fr-FR" sz="2000" b="1" dirty="0" err="1" smtClean="0"/>
              <a:t>Chap</a:t>
            </a:r>
            <a:r>
              <a:rPr lang="fr-FR" altLang="fr-FR" sz="2000" b="1" dirty="0" smtClean="0"/>
              <a:t> 5 </a:t>
            </a:r>
            <a:r>
              <a:rPr lang="fr-FR" sz="2000" b="1" dirty="0"/>
              <a:t>Modélisation </a:t>
            </a:r>
            <a:r>
              <a:rPr lang="fr-FR" sz="2000" b="1" dirty="0" smtClean="0"/>
              <a:t>2 </a:t>
            </a:r>
            <a:r>
              <a:rPr lang="fr-FR" sz="2000" b="1" dirty="0"/>
              <a:t>selon La méthode MERISE Suite </a:t>
            </a:r>
            <a:endParaRPr lang="fr-FR" sz="1600" b="1" dirty="0"/>
          </a:p>
          <a:p>
            <a:pPr lvl="2">
              <a:buFontTx/>
              <a:buAutoNum type="arabicPeriod"/>
              <a:defRPr/>
            </a:pPr>
            <a:r>
              <a:rPr lang="fr-FR" sz="1600" b="1" dirty="0" smtClean="0"/>
              <a:t>-</a:t>
            </a:r>
            <a:r>
              <a:rPr lang="fr-FR" sz="1600" dirty="0" smtClean="0"/>
              <a:t>Dépendances </a:t>
            </a:r>
            <a:r>
              <a:rPr lang="fr-FR" sz="1600" dirty="0"/>
              <a:t>F</a:t>
            </a:r>
            <a:r>
              <a:rPr lang="fr-FR" sz="1600" dirty="0" smtClean="0"/>
              <a:t>onctionnelles suite et </a:t>
            </a:r>
            <a:r>
              <a:rPr lang="fr-FR" sz="1600" dirty="0"/>
              <a:t>Forme Normales</a:t>
            </a:r>
          </a:p>
          <a:p>
            <a:pPr lvl="2">
              <a:buFontTx/>
              <a:buAutoNum type="arabicPeriod"/>
              <a:defRPr/>
            </a:pPr>
            <a:r>
              <a:rPr lang="fr-FR" sz="1600" dirty="0"/>
              <a:t> Les modèles  </a:t>
            </a:r>
            <a:r>
              <a:rPr lang="fr-FR" sz="1600" dirty="0" smtClean="0"/>
              <a:t>MOT, MCT, MPD, MPT, </a:t>
            </a:r>
            <a:r>
              <a:rPr lang="fr-FR" sz="1600" dirty="0"/>
              <a:t>MF</a:t>
            </a:r>
          </a:p>
          <a:p>
            <a:pPr marL="0" indent="0">
              <a:buNone/>
              <a:defRPr/>
            </a:pPr>
            <a:endParaRPr lang="fr-FR" altLang="fr-FR" sz="1600" dirty="0"/>
          </a:p>
          <a:p>
            <a:pPr marL="0" indent="0">
              <a:buNone/>
              <a:defRPr/>
            </a:pPr>
            <a:r>
              <a:rPr lang="fr-FR" altLang="fr-FR" sz="2000" b="1" dirty="0" smtClean="0"/>
              <a:t> </a:t>
            </a:r>
            <a:endParaRPr lang="fr-FR" altLang="fr-FR" sz="1600" dirty="0"/>
          </a:p>
        </p:txBody>
      </p:sp>
      <p:sp>
        <p:nvSpPr>
          <p:cNvPr id="5123" name="Rectangle 2"/>
          <p:cNvSpPr>
            <a:spLocks noChangeArrowheads="1"/>
          </p:cNvSpPr>
          <p:nvPr/>
        </p:nvSpPr>
        <p:spPr bwMode="auto">
          <a:xfrm>
            <a:off x="140677" y="386129"/>
            <a:ext cx="325082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fr-FR" altLang="fr-FR" sz="2800" b="1" dirty="0">
                <a:solidFill>
                  <a:srgbClr val="333399"/>
                </a:solidFill>
              </a:rPr>
              <a:t>Plan de module </a:t>
            </a:r>
          </a:p>
        </p:txBody>
      </p:sp>
      <p:sp>
        <p:nvSpPr>
          <p:cNvPr id="5" name="Titre 1"/>
          <p:cNvSpPr txBox="1">
            <a:spLocks/>
          </p:cNvSpPr>
          <p:nvPr/>
        </p:nvSpPr>
        <p:spPr>
          <a:xfrm>
            <a:off x="1426505" y="-127720"/>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Tree>
    <p:extLst>
      <p:ext uri="{BB962C8B-B14F-4D97-AF65-F5344CB8AC3E}">
        <p14:creationId xmlns:p14="http://schemas.microsoft.com/office/powerpoint/2010/main" val="2912951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44639" y="2163331"/>
            <a:ext cx="10765496" cy="3764163"/>
          </a:xfrm>
          <a:prstGeom prst="rect">
            <a:avLst/>
          </a:prstGeom>
        </p:spPr>
        <p:txBody>
          <a:bodyPr vert="horz" wrap="square" lIns="0" tIns="117466" rIns="0" bIns="0" rtlCol="0">
            <a:spAutoFit/>
          </a:bodyPr>
          <a:lstStyle/>
          <a:p>
            <a:pPr marL="353552" indent="-342036">
              <a:lnSpc>
                <a:spcPct val="150000"/>
              </a:lnSpc>
              <a:spcBef>
                <a:spcPts val="924"/>
              </a:spcBef>
              <a:buFont typeface="Arial MT"/>
              <a:buChar char="•"/>
              <a:tabLst>
                <a:tab pos="353552" algn="l"/>
                <a:tab pos="354128" algn="l"/>
              </a:tabLst>
            </a:pPr>
            <a:r>
              <a:rPr sz="3174" b="1" dirty="0">
                <a:solidFill>
                  <a:srgbClr val="FF0000"/>
                </a:solidFill>
                <a:latin typeface="Calibri"/>
                <a:cs typeface="Calibri"/>
              </a:rPr>
              <a:t>Fonction</a:t>
            </a:r>
            <a:r>
              <a:rPr sz="3174" b="1" spc="-41" dirty="0">
                <a:solidFill>
                  <a:srgbClr val="FF0000"/>
                </a:solidFill>
                <a:latin typeface="Calibri"/>
                <a:cs typeface="Calibri"/>
              </a:rPr>
              <a:t> </a:t>
            </a:r>
            <a:r>
              <a:rPr sz="3174" spc="-45" dirty="0">
                <a:latin typeface="Calibri"/>
                <a:cs typeface="Calibri"/>
              </a:rPr>
              <a:t>:</a:t>
            </a:r>
            <a:endParaRPr sz="3174" dirty="0">
              <a:latin typeface="Calibri"/>
              <a:cs typeface="Calibri"/>
            </a:endParaRPr>
          </a:p>
          <a:p>
            <a:pPr marL="754897" marR="5182" lvl="1" indent="-286182" algn="just">
              <a:lnSpc>
                <a:spcPct val="150000"/>
              </a:lnSpc>
              <a:spcBef>
                <a:spcPts val="703"/>
              </a:spcBef>
              <a:buFont typeface="Arial MT"/>
              <a:buChar char="–"/>
              <a:tabLst>
                <a:tab pos="755472" algn="l"/>
              </a:tabLst>
            </a:pPr>
            <a:r>
              <a:rPr sz="2766" b="1" dirty="0">
                <a:latin typeface="Calibri"/>
                <a:cs typeface="Calibri"/>
              </a:rPr>
              <a:t>Représenter</a:t>
            </a:r>
            <a:r>
              <a:rPr sz="2766" b="1" spc="354" dirty="0">
                <a:latin typeface="Calibri"/>
                <a:cs typeface="Calibri"/>
              </a:rPr>
              <a:t> </a:t>
            </a:r>
            <a:r>
              <a:rPr sz="2766" b="1" dirty="0">
                <a:latin typeface="Calibri"/>
                <a:cs typeface="Calibri"/>
              </a:rPr>
              <a:t>le</a:t>
            </a:r>
            <a:r>
              <a:rPr sz="2766" b="1" spc="336" dirty="0">
                <a:latin typeface="Calibri"/>
                <a:cs typeface="Calibri"/>
              </a:rPr>
              <a:t> </a:t>
            </a:r>
            <a:r>
              <a:rPr sz="2766" b="1" dirty="0">
                <a:latin typeface="Calibri"/>
                <a:cs typeface="Calibri"/>
              </a:rPr>
              <a:t>monde</a:t>
            </a:r>
            <a:r>
              <a:rPr sz="2766" b="1" spc="367" dirty="0">
                <a:latin typeface="Calibri"/>
                <a:cs typeface="Calibri"/>
              </a:rPr>
              <a:t> </a:t>
            </a:r>
            <a:r>
              <a:rPr sz="2766" b="1" dirty="0">
                <a:latin typeface="Calibri"/>
                <a:cs typeface="Calibri"/>
              </a:rPr>
              <a:t>réel</a:t>
            </a:r>
            <a:r>
              <a:rPr sz="2766" b="1" spc="331" dirty="0">
                <a:latin typeface="Calibri"/>
                <a:cs typeface="Calibri"/>
              </a:rPr>
              <a:t> </a:t>
            </a:r>
            <a:r>
              <a:rPr sz="2766" dirty="0">
                <a:latin typeface="Calibri"/>
                <a:cs typeface="Calibri"/>
              </a:rPr>
              <a:t>tel</a:t>
            </a:r>
            <a:r>
              <a:rPr sz="2766" spc="363" dirty="0">
                <a:latin typeface="Calibri"/>
                <a:cs typeface="Calibri"/>
              </a:rPr>
              <a:t> </a:t>
            </a:r>
            <a:r>
              <a:rPr sz="2766" dirty="0">
                <a:latin typeface="Calibri"/>
                <a:cs typeface="Calibri"/>
              </a:rPr>
              <a:t>qu’il</a:t>
            </a:r>
            <a:r>
              <a:rPr sz="2766" spc="331" dirty="0">
                <a:latin typeface="Calibri"/>
                <a:cs typeface="Calibri"/>
              </a:rPr>
              <a:t> </a:t>
            </a:r>
            <a:r>
              <a:rPr sz="2766" dirty="0">
                <a:latin typeface="Calibri"/>
                <a:cs typeface="Calibri"/>
              </a:rPr>
              <a:t>est</a:t>
            </a:r>
            <a:r>
              <a:rPr sz="2766" spc="345" dirty="0">
                <a:latin typeface="Calibri"/>
                <a:cs typeface="Calibri"/>
              </a:rPr>
              <a:t> </a:t>
            </a:r>
            <a:r>
              <a:rPr sz="2766" dirty="0">
                <a:latin typeface="Calibri"/>
                <a:cs typeface="Calibri"/>
              </a:rPr>
              <a:t>perçu</a:t>
            </a:r>
            <a:r>
              <a:rPr sz="2766" spc="345" dirty="0">
                <a:latin typeface="Calibri"/>
                <a:cs typeface="Calibri"/>
              </a:rPr>
              <a:t> </a:t>
            </a:r>
            <a:r>
              <a:rPr sz="2766" spc="-23" dirty="0">
                <a:latin typeface="Calibri"/>
                <a:cs typeface="Calibri"/>
              </a:rPr>
              <a:t>par </a:t>
            </a:r>
            <a:r>
              <a:rPr sz="2766" dirty="0">
                <a:latin typeface="Calibri"/>
                <a:cs typeface="Calibri"/>
              </a:rPr>
              <a:t>le</a:t>
            </a:r>
            <a:r>
              <a:rPr sz="2766" spc="14" dirty="0">
                <a:latin typeface="Calibri"/>
                <a:cs typeface="Calibri"/>
              </a:rPr>
              <a:t> </a:t>
            </a:r>
            <a:r>
              <a:rPr sz="2766" spc="-9" dirty="0">
                <a:latin typeface="Calibri"/>
                <a:cs typeface="Calibri"/>
              </a:rPr>
              <a:t>concepteur</a:t>
            </a:r>
            <a:endParaRPr sz="2766" dirty="0">
              <a:latin typeface="Calibri"/>
              <a:cs typeface="Calibri"/>
            </a:endParaRPr>
          </a:p>
          <a:p>
            <a:pPr marL="754897" marR="6334" lvl="1" indent="-286182" algn="just">
              <a:lnSpc>
                <a:spcPct val="150000"/>
              </a:lnSpc>
              <a:spcBef>
                <a:spcPts val="662"/>
              </a:spcBef>
              <a:buFont typeface="Arial MT"/>
              <a:buChar char="–"/>
              <a:tabLst>
                <a:tab pos="755472" algn="l"/>
              </a:tabLst>
            </a:pPr>
            <a:r>
              <a:rPr sz="2766" b="1" dirty="0">
                <a:latin typeface="Calibri"/>
                <a:cs typeface="Calibri"/>
              </a:rPr>
              <a:t>Outil</a:t>
            </a:r>
            <a:r>
              <a:rPr sz="2766" b="1" spc="68" dirty="0">
                <a:latin typeface="Calibri"/>
                <a:cs typeface="Calibri"/>
              </a:rPr>
              <a:t>  </a:t>
            </a:r>
            <a:r>
              <a:rPr sz="2766" b="1" dirty="0">
                <a:latin typeface="Calibri"/>
                <a:cs typeface="Calibri"/>
              </a:rPr>
              <a:t>de</a:t>
            </a:r>
            <a:r>
              <a:rPr sz="2766" b="1" spc="68" dirty="0">
                <a:latin typeface="Calibri"/>
                <a:cs typeface="Calibri"/>
              </a:rPr>
              <a:t>  </a:t>
            </a:r>
            <a:r>
              <a:rPr sz="2766" b="1" dirty="0">
                <a:latin typeface="Calibri"/>
                <a:cs typeface="Calibri"/>
              </a:rPr>
              <a:t>communication</a:t>
            </a:r>
            <a:r>
              <a:rPr sz="2766" b="1" spc="54" dirty="0">
                <a:latin typeface="Calibri"/>
                <a:cs typeface="Calibri"/>
              </a:rPr>
              <a:t>  </a:t>
            </a:r>
            <a:r>
              <a:rPr sz="2766" b="1" dirty="0">
                <a:latin typeface="Calibri"/>
                <a:cs typeface="Calibri"/>
              </a:rPr>
              <a:t>entre</a:t>
            </a:r>
            <a:r>
              <a:rPr sz="2766" b="1" spc="68" dirty="0">
                <a:latin typeface="Calibri"/>
                <a:cs typeface="Calibri"/>
              </a:rPr>
              <a:t>  </a:t>
            </a:r>
            <a:r>
              <a:rPr sz="2766" b="1" dirty="0">
                <a:latin typeface="Calibri"/>
                <a:cs typeface="Calibri"/>
              </a:rPr>
              <a:t>informaticiens</a:t>
            </a:r>
            <a:r>
              <a:rPr sz="2766" b="1" spc="63" dirty="0">
                <a:latin typeface="Calibri"/>
                <a:cs typeface="Calibri"/>
              </a:rPr>
              <a:t>  </a:t>
            </a:r>
            <a:r>
              <a:rPr sz="2766" spc="-23" dirty="0">
                <a:latin typeface="Calibri"/>
                <a:cs typeface="Calibri"/>
              </a:rPr>
              <a:t>et </a:t>
            </a:r>
            <a:r>
              <a:rPr sz="2766" spc="-9" dirty="0">
                <a:latin typeface="Calibri"/>
                <a:cs typeface="Calibri"/>
              </a:rPr>
              <a:t>utilisateurs</a:t>
            </a:r>
            <a:endParaRPr sz="2766" dirty="0">
              <a:latin typeface="Calibri"/>
              <a:cs typeface="Calibri"/>
            </a:endParaRPr>
          </a:p>
          <a:p>
            <a:pPr marL="754897" marR="4607" lvl="1" indent="-286182" algn="just">
              <a:lnSpc>
                <a:spcPct val="150000"/>
              </a:lnSpc>
              <a:spcBef>
                <a:spcPts val="676"/>
              </a:spcBef>
              <a:buFont typeface="Arial MT"/>
              <a:buChar char="–"/>
              <a:tabLst>
                <a:tab pos="755472" algn="l"/>
              </a:tabLst>
            </a:pPr>
            <a:r>
              <a:rPr lang="fr-FR" sz="2766" dirty="0" smtClean="0">
                <a:latin typeface="Calibri"/>
                <a:cs typeface="Calibri"/>
              </a:rPr>
              <a:t> </a:t>
            </a:r>
            <a:r>
              <a:rPr lang="fr-FR" sz="2766" dirty="0">
                <a:cs typeface="Calibri"/>
              </a:rPr>
              <a:t>d’assurer</a:t>
            </a:r>
            <a:r>
              <a:rPr lang="fr-FR" sz="2766" spc="589" dirty="0">
                <a:cs typeface="Calibri"/>
              </a:rPr>
              <a:t> </a:t>
            </a:r>
            <a:r>
              <a:rPr lang="fr-FR" sz="2766" dirty="0">
                <a:cs typeface="Calibri"/>
              </a:rPr>
              <a:t>une</a:t>
            </a:r>
            <a:r>
              <a:rPr lang="fr-FR" sz="2766" spc="598" dirty="0">
                <a:cs typeface="Calibri"/>
              </a:rPr>
              <a:t> </a:t>
            </a:r>
            <a:r>
              <a:rPr lang="fr-FR" sz="2766" dirty="0">
                <a:cs typeface="Calibri"/>
              </a:rPr>
              <a:t>bonne</a:t>
            </a:r>
            <a:r>
              <a:rPr lang="fr-FR" sz="2766" spc="567" dirty="0">
                <a:cs typeface="Calibri"/>
              </a:rPr>
              <a:t> </a:t>
            </a:r>
            <a:r>
              <a:rPr lang="fr-FR" sz="2766" spc="-9" dirty="0">
                <a:cs typeface="Calibri"/>
              </a:rPr>
              <a:t>compréhension </a:t>
            </a:r>
            <a:r>
              <a:rPr lang="fr-FR" sz="2766" dirty="0">
                <a:cs typeface="Calibri"/>
              </a:rPr>
              <a:t>des</a:t>
            </a:r>
            <a:r>
              <a:rPr lang="fr-FR" sz="2766" spc="86" dirty="0">
                <a:cs typeface="Calibri"/>
              </a:rPr>
              <a:t> </a:t>
            </a:r>
            <a:r>
              <a:rPr lang="fr-FR" sz="2766" dirty="0">
                <a:cs typeface="Calibri"/>
              </a:rPr>
              <a:t>besoins</a:t>
            </a:r>
            <a:r>
              <a:rPr lang="fr-FR" sz="2766" spc="59" dirty="0">
                <a:cs typeface="Calibri"/>
              </a:rPr>
              <a:t> </a:t>
            </a:r>
            <a:r>
              <a:rPr lang="fr-FR" sz="2766" dirty="0">
                <a:cs typeface="Calibri"/>
              </a:rPr>
              <a:t>des</a:t>
            </a:r>
            <a:r>
              <a:rPr lang="fr-FR" sz="2766" spc="54" dirty="0">
                <a:cs typeface="Calibri"/>
              </a:rPr>
              <a:t> </a:t>
            </a:r>
            <a:r>
              <a:rPr lang="fr-FR" sz="2766" spc="-9" dirty="0" smtClean="0">
                <a:cs typeface="Calibri"/>
              </a:rPr>
              <a:t>utilisateurs</a:t>
            </a:r>
            <a:r>
              <a:rPr lang="fr-FR" sz="2766" dirty="0" smtClean="0">
                <a:cs typeface="Calibri"/>
              </a:rPr>
              <a:t> </a:t>
            </a:r>
            <a:r>
              <a:rPr sz="2766" dirty="0">
                <a:cs typeface="Calibri"/>
              </a:rPr>
              <a:t>par</a:t>
            </a:r>
            <a:r>
              <a:rPr lang="fr-FR" sz="2766" dirty="0">
                <a:cs typeface="Calibri"/>
              </a:rPr>
              <a:t> </a:t>
            </a:r>
            <a:r>
              <a:rPr lang="fr-FR" sz="2766" dirty="0" smtClean="0">
                <a:cs typeface="Calibri"/>
              </a:rPr>
              <a:t>le biais </a:t>
            </a:r>
            <a:r>
              <a:rPr lang="fr-FR" sz="2766" dirty="0" smtClean="0">
                <a:latin typeface="Calibri"/>
                <a:cs typeface="Calibri"/>
              </a:rPr>
              <a:t>de ses </a:t>
            </a:r>
            <a:r>
              <a:rPr lang="fr-FR" sz="2766" b="1" spc="476" dirty="0" smtClean="0">
                <a:latin typeface="Calibri"/>
                <a:cs typeface="Calibri"/>
              </a:rPr>
              <a:t> </a:t>
            </a:r>
            <a:r>
              <a:rPr sz="2766" b="1" spc="-9" dirty="0" err="1" smtClean="0">
                <a:latin typeface="Calibri"/>
                <a:cs typeface="Calibri"/>
              </a:rPr>
              <a:t>modèles</a:t>
            </a:r>
            <a:endParaRPr sz="2766"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39" y="786882"/>
            <a:ext cx="11176395" cy="984885"/>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p>
          <a:p>
            <a:pPr marL="560847">
              <a:spcBef>
                <a:spcPts val="32"/>
              </a:spcBef>
            </a:pPr>
            <a:r>
              <a:rPr lang="fr-FR" sz="2800" b="1" dirty="0" smtClean="0">
                <a:solidFill>
                  <a:srgbClr val="C00000"/>
                </a:solidFill>
                <a:cs typeface="Calibri"/>
              </a:rPr>
              <a:t>Méthode</a:t>
            </a:r>
            <a:r>
              <a:rPr lang="fr-FR" sz="2800" b="1" spc="9" dirty="0" smtClean="0">
                <a:solidFill>
                  <a:srgbClr val="C00000"/>
                </a:solidFill>
                <a:cs typeface="Calibri"/>
              </a:rPr>
              <a:t> </a:t>
            </a:r>
            <a:r>
              <a:rPr lang="fr-FR" sz="2800" b="1" dirty="0">
                <a:solidFill>
                  <a:srgbClr val="C00000"/>
                </a:solidFill>
                <a:cs typeface="Calibri"/>
              </a:rPr>
              <a:t>:</a:t>
            </a:r>
            <a:r>
              <a:rPr lang="fr-FR" sz="2800" b="1" spc="-9" dirty="0">
                <a:solidFill>
                  <a:srgbClr val="C00000"/>
                </a:solidFill>
                <a:cs typeface="Calibri"/>
              </a:rPr>
              <a:t> </a:t>
            </a:r>
            <a:r>
              <a:rPr lang="fr-FR" sz="2800" b="1" dirty="0">
                <a:solidFill>
                  <a:srgbClr val="C00000"/>
                </a:solidFill>
                <a:cs typeface="Calibri"/>
              </a:rPr>
              <a:t> </a:t>
            </a:r>
            <a:r>
              <a:rPr lang="fr-FR" sz="2800" b="1" dirty="0" smtClean="0">
                <a:solidFill>
                  <a:srgbClr val="C00000"/>
                </a:solidFill>
                <a:cs typeface="Calibri"/>
              </a:rPr>
              <a:t>démarche</a:t>
            </a:r>
            <a:r>
              <a:rPr lang="fr-FR" sz="2800" b="1" spc="-9" dirty="0" smtClean="0">
                <a:solidFill>
                  <a:srgbClr val="C00000"/>
                </a:solidFill>
                <a:cs typeface="Calibri"/>
              </a:rPr>
              <a:t> </a:t>
            </a:r>
            <a:r>
              <a:rPr lang="fr-FR" sz="2800" b="1" dirty="0">
                <a:solidFill>
                  <a:srgbClr val="C00000"/>
                </a:solidFill>
                <a:cs typeface="Calibri"/>
              </a:rPr>
              <a:t>et</a:t>
            </a:r>
            <a:r>
              <a:rPr lang="fr-FR" sz="2800" b="1" spc="-27" dirty="0">
                <a:solidFill>
                  <a:srgbClr val="C00000"/>
                </a:solidFill>
                <a:cs typeface="Calibri"/>
              </a:rPr>
              <a:t> </a:t>
            </a:r>
            <a:r>
              <a:rPr lang="fr-FR" sz="2800" b="1" spc="-9" dirty="0" smtClean="0">
                <a:solidFill>
                  <a:srgbClr val="C00000"/>
                </a:solidFill>
                <a:cs typeface="Calibri"/>
              </a:rPr>
              <a:t>formalisme</a:t>
            </a:r>
            <a:endParaRPr lang="fr-FR" sz="2800" b="1" dirty="0">
              <a:solidFill>
                <a:srgbClr val="C00000"/>
              </a:solidFill>
              <a:cs typeface="Calibri"/>
            </a:endParaRPr>
          </a:p>
        </p:txBody>
      </p:sp>
    </p:spTree>
    <p:extLst>
      <p:ext uri="{BB962C8B-B14F-4D97-AF65-F5344CB8AC3E}">
        <p14:creationId xmlns:p14="http://schemas.microsoft.com/office/powerpoint/2010/main" val="4245810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44639" y="1994929"/>
            <a:ext cx="11226148" cy="4658529"/>
          </a:xfrm>
          <a:prstGeom prst="rect">
            <a:avLst/>
          </a:prstGeom>
        </p:spPr>
        <p:txBody>
          <a:bodyPr vert="horz" wrap="square" lIns="0" tIns="9789" rIns="0" bIns="0" rtlCol="0">
            <a:spAutoFit/>
          </a:bodyPr>
          <a:lstStyle/>
          <a:p>
            <a:pPr marL="354128" marR="8637" indent="-343188" algn="just">
              <a:lnSpc>
                <a:spcPct val="150000"/>
              </a:lnSpc>
              <a:spcBef>
                <a:spcPts val="77"/>
              </a:spcBef>
              <a:buFont typeface="Arial MT"/>
              <a:buChar char="•"/>
              <a:tabLst>
                <a:tab pos="354704" algn="l"/>
              </a:tabLst>
            </a:pPr>
            <a:r>
              <a:rPr sz="2766" b="1" dirty="0">
                <a:latin typeface="Calibri"/>
                <a:cs typeface="Calibri"/>
              </a:rPr>
              <a:t>Représentation</a:t>
            </a:r>
            <a:r>
              <a:rPr sz="2766" b="1" spc="281" dirty="0">
                <a:latin typeface="Calibri"/>
                <a:cs typeface="Calibri"/>
              </a:rPr>
              <a:t>  </a:t>
            </a:r>
            <a:r>
              <a:rPr sz="2766" b="1" dirty="0">
                <a:latin typeface="Calibri"/>
                <a:cs typeface="Calibri"/>
              </a:rPr>
              <a:t>abstraite</a:t>
            </a:r>
            <a:r>
              <a:rPr sz="2766" b="1" spc="286" dirty="0">
                <a:latin typeface="Calibri"/>
                <a:cs typeface="Calibri"/>
              </a:rPr>
              <a:t>  </a:t>
            </a:r>
            <a:r>
              <a:rPr sz="2766" dirty="0">
                <a:latin typeface="Calibri"/>
                <a:cs typeface="Calibri"/>
              </a:rPr>
              <a:t>de</a:t>
            </a:r>
            <a:r>
              <a:rPr sz="2766" spc="268" dirty="0">
                <a:latin typeface="Calibri"/>
                <a:cs typeface="Calibri"/>
              </a:rPr>
              <a:t>  </a:t>
            </a:r>
            <a:r>
              <a:rPr sz="2766" dirty="0">
                <a:latin typeface="Calibri"/>
                <a:cs typeface="Calibri"/>
              </a:rPr>
              <a:t>la</a:t>
            </a:r>
            <a:r>
              <a:rPr sz="2766" spc="286" dirty="0">
                <a:latin typeface="Calibri"/>
                <a:cs typeface="Calibri"/>
              </a:rPr>
              <a:t>  </a:t>
            </a:r>
            <a:r>
              <a:rPr sz="2766" dirty="0">
                <a:latin typeface="Calibri"/>
                <a:cs typeface="Calibri"/>
              </a:rPr>
              <a:t>réalité</a:t>
            </a:r>
            <a:r>
              <a:rPr sz="2766" spc="268" dirty="0">
                <a:latin typeface="Calibri"/>
                <a:cs typeface="Calibri"/>
              </a:rPr>
              <a:t>  </a:t>
            </a:r>
            <a:r>
              <a:rPr sz="2766" dirty="0">
                <a:latin typeface="Calibri"/>
                <a:cs typeface="Calibri"/>
              </a:rPr>
              <a:t>qui</a:t>
            </a:r>
            <a:r>
              <a:rPr sz="2766" spc="299" dirty="0">
                <a:latin typeface="Calibri"/>
                <a:cs typeface="Calibri"/>
              </a:rPr>
              <a:t>  </a:t>
            </a:r>
            <a:r>
              <a:rPr sz="2766" spc="-9" dirty="0">
                <a:latin typeface="Calibri"/>
                <a:cs typeface="Calibri"/>
              </a:rPr>
              <a:t>exclut </a:t>
            </a:r>
            <a:r>
              <a:rPr sz="2766" dirty="0">
                <a:latin typeface="Calibri"/>
                <a:cs typeface="Calibri"/>
              </a:rPr>
              <a:t>certains</a:t>
            </a:r>
            <a:r>
              <a:rPr sz="2766" spc="50" dirty="0">
                <a:latin typeface="Calibri"/>
                <a:cs typeface="Calibri"/>
              </a:rPr>
              <a:t> </a:t>
            </a:r>
            <a:r>
              <a:rPr sz="2766" dirty="0">
                <a:latin typeface="Calibri"/>
                <a:cs typeface="Calibri"/>
              </a:rPr>
              <a:t>détails</a:t>
            </a:r>
            <a:r>
              <a:rPr sz="2766" spc="50" dirty="0">
                <a:latin typeface="Calibri"/>
                <a:cs typeface="Calibri"/>
              </a:rPr>
              <a:t> </a:t>
            </a:r>
            <a:r>
              <a:rPr sz="2766" dirty="0">
                <a:latin typeface="Calibri"/>
                <a:cs typeface="Calibri"/>
              </a:rPr>
              <a:t>du</a:t>
            </a:r>
            <a:r>
              <a:rPr sz="2766" spc="68" dirty="0">
                <a:latin typeface="Calibri"/>
                <a:cs typeface="Calibri"/>
              </a:rPr>
              <a:t> </a:t>
            </a:r>
            <a:r>
              <a:rPr sz="2766" dirty="0">
                <a:latin typeface="Calibri"/>
                <a:cs typeface="Calibri"/>
              </a:rPr>
              <a:t>monde</a:t>
            </a:r>
            <a:r>
              <a:rPr sz="2766" spc="59" dirty="0">
                <a:latin typeface="Calibri"/>
                <a:cs typeface="Calibri"/>
              </a:rPr>
              <a:t> </a:t>
            </a:r>
            <a:r>
              <a:rPr sz="2766" spc="-18" dirty="0">
                <a:latin typeface="Calibri"/>
                <a:cs typeface="Calibri"/>
              </a:rPr>
              <a:t>réel</a:t>
            </a:r>
            <a:endParaRPr sz="2766" dirty="0">
              <a:latin typeface="Calibri"/>
              <a:cs typeface="Calibri"/>
            </a:endParaRPr>
          </a:p>
          <a:p>
            <a:pPr marL="354128" marR="8637" indent="-343188" algn="just">
              <a:lnSpc>
                <a:spcPct val="150000"/>
              </a:lnSpc>
              <a:spcBef>
                <a:spcPts val="676"/>
              </a:spcBef>
              <a:buFont typeface="Arial MT"/>
              <a:buChar char="•"/>
              <a:tabLst>
                <a:tab pos="354704" algn="l"/>
              </a:tabLst>
            </a:pPr>
            <a:r>
              <a:rPr sz="2766" b="1" dirty="0">
                <a:latin typeface="Calibri"/>
                <a:cs typeface="Calibri"/>
              </a:rPr>
              <a:t>Permet</a:t>
            </a:r>
            <a:r>
              <a:rPr sz="2766" b="1" spc="103" dirty="0">
                <a:latin typeface="Calibri"/>
                <a:cs typeface="Calibri"/>
              </a:rPr>
              <a:t> </a:t>
            </a:r>
            <a:r>
              <a:rPr sz="2766" b="1" dirty="0">
                <a:latin typeface="Calibri"/>
                <a:cs typeface="Calibri"/>
              </a:rPr>
              <a:t>de</a:t>
            </a:r>
            <a:r>
              <a:rPr sz="2766" b="1" spc="109" dirty="0">
                <a:latin typeface="Calibri"/>
                <a:cs typeface="Calibri"/>
              </a:rPr>
              <a:t> </a:t>
            </a:r>
            <a:r>
              <a:rPr sz="2766" b="1" dirty="0">
                <a:latin typeface="Calibri"/>
                <a:cs typeface="Calibri"/>
              </a:rPr>
              <a:t>réduire</a:t>
            </a:r>
            <a:r>
              <a:rPr sz="2766" b="1" spc="103" dirty="0">
                <a:latin typeface="Calibri"/>
                <a:cs typeface="Calibri"/>
              </a:rPr>
              <a:t> </a:t>
            </a:r>
            <a:r>
              <a:rPr sz="2766" b="1" dirty="0">
                <a:latin typeface="Calibri"/>
                <a:cs typeface="Calibri"/>
              </a:rPr>
              <a:t>la</a:t>
            </a:r>
            <a:r>
              <a:rPr sz="2766" b="1" spc="136" dirty="0">
                <a:latin typeface="Calibri"/>
                <a:cs typeface="Calibri"/>
              </a:rPr>
              <a:t> </a:t>
            </a:r>
            <a:r>
              <a:rPr sz="2766" b="1" dirty="0">
                <a:latin typeface="Calibri"/>
                <a:cs typeface="Calibri"/>
              </a:rPr>
              <a:t>complexité</a:t>
            </a:r>
            <a:r>
              <a:rPr sz="2766" b="1" spc="131" dirty="0">
                <a:latin typeface="Calibri"/>
                <a:cs typeface="Calibri"/>
              </a:rPr>
              <a:t> </a:t>
            </a:r>
            <a:r>
              <a:rPr sz="2766" b="1" dirty="0">
                <a:latin typeface="Calibri"/>
                <a:cs typeface="Calibri"/>
              </a:rPr>
              <a:t>d’un</a:t>
            </a:r>
            <a:r>
              <a:rPr sz="2766" b="1" spc="145" dirty="0">
                <a:latin typeface="Calibri"/>
                <a:cs typeface="Calibri"/>
              </a:rPr>
              <a:t> </a:t>
            </a:r>
            <a:r>
              <a:rPr sz="2766" b="1" dirty="0">
                <a:latin typeface="Calibri"/>
                <a:cs typeface="Calibri"/>
              </a:rPr>
              <a:t>phénomène</a:t>
            </a:r>
            <a:r>
              <a:rPr sz="2766" b="1" spc="136" dirty="0">
                <a:latin typeface="Calibri"/>
                <a:cs typeface="Calibri"/>
              </a:rPr>
              <a:t> </a:t>
            </a:r>
            <a:r>
              <a:rPr sz="2766" spc="-23" dirty="0">
                <a:latin typeface="Calibri"/>
                <a:cs typeface="Calibri"/>
              </a:rPr>
              <a:t>en </a:t>
            </a:r>
            <a:r>
              <a:rPr sz="2766" dirty="0">
                <a:latin typeface="Calibri"/>
                <a:cs typeface="Calibri"/>
              </a:rPr>
              <a:t>éliminant</a:t>
            </a:r>
            <a:r>
              <a:rPr sz="2766" spc="453" dirty="0">
                <a:latin typeface="Calibri"/>
                <a:cs typeface="Calibri"/>
              </a:rPr>
              <a:t>  </a:t>
            </a:r>
            <a:r>
              <a:rPr sz="2766" dirty="0">
                <a:latin typeface="Calibri"/>
                <a:cs typeface="Calibri"/>
              </a:rPr>
              <a:t>les</a:t>
            </a:r>
            <a:r>
              <a:rPr sz="2766" spc="458" dirty="0">
                <a:latin typeface="Calibri"/>
                <a:cs typeface="Calibri"/>
              </a:rPr>
              <a:t>  </a:t>
            </a:r>
            <a:r>
              <a:rPr sz="2766" dirty="0">
                <a:latin typeface="Calibri"/>
                <a:cs typeface="Calibri"/>
              </a:rPr>
              <a:t>détails</a:t>
            </a:r>
            <a:r>
              <a:rPr sz="2766" spc="458" dirty="0">
                <a:latin typeface="Calibri"/>
                <a:cs typeface="Calibri"/>
              </a:rPr>
              <a:t>  </a:t>
            </a:r>
            <a:r>
              <a:rPr sz="2766" dirty="0">
                <a:latin typeface="Calibri"/>
                <a:cs typeface="Calibri"/>
              </a:rPr>
              <a:t>qui</a:t>
            </a:r>
            <a:r>
              <a:rPr sz="2766" spc="458" dirty="0">
                <a:latin typeface="Calibri"/>
                <a:cs typeface="Calibri"/>
              </a:rPr>
              <a:t>  </a:t>
            </a:r>
            <a:r>
              <a:rPr sz="2766" dirty="0">
                <a:latin typeface="Calibri"/>
                <a:cs typeface="Calibri"/>
              </a:rPr>
              <a:t>n’influencent</a:t>
            </a:r>
            <a:r>
              <a:rPr sz="2766" spc="453" dirty="0">
                <a:latin typeface="Calibri"/>
                <a:cs typeface="Calibri"/>
              </a:rPr>
              <a:t>  </a:t>
            </a:r>
            <a:r>
              <a:rPr sz="2766" dirty="0">
                <a:latin typeface="Calibri"/>
                <a:cs typeface="Calibri"/>
              </a:rPr>
              <a:t>pas</a:t>
            </a:r>
            <a:r>
              <a:rPr sz="2766" spc="458" dirty="0">
                <a:latin typeface="Calibri"/>
                <a:cs typeface="Calibri"/>
              </a:rPr>
              <a:t>  </a:t>
            </a:r>
            <a:r>
              <a:rPr sz="2766" spc="-23" dirty="0">
                <a:latin typeface="Calibri"/>
                <a:cs typeface="Calibri"/>
              </a:rPr>
              <a:t>son </a:t>
            </a:r>
            <a:r>
              <a:rPr sz="2766" dirty="0">
                <a:latin typeface="Calibri"/>
                <a:cs typeface="Calibri"/>
              </a:rPr>
              <a:t>comportement</a:t>
            </a:r>
            <a:r>
              <a:rPr sz="2766" spc="100" dirty="0">
                <a:latin typeface="Calibri"/>
                <a:cs typeface="Calibri"/>
              </a:rPr>
              <a:t> </a:t>
            </a:r>
            <a:r>
              <a:rPr sz="2766" spc="-9" dirty="0">
                <a:latin typeface="Calibri"/>
                <a:cs typeface="Calibri"/>
              </a:rPr>
              <a:t>significatif</a:t>
            </a:r>
            <a:endParaRPr sz="2766" dirty="0">
              <a:latin typeface="Calibri"/>
              <a:cs typeface="Calibri"/>
            </a:endParaRPr>
          </a:p>
          <a:p>
            <a:pPr marL="354128" marR="4607" indent="-343188" algn="just">
              <a:lnSpc>
                <a:spcPct val="150000"/>
              </a:lnSpc>
              <a:spcBef>
                <a:spcPts val="662"/>
              </a:spcBef>
              <a:buFont typeface="Arial MT"/>
              <a:buChar char="•"/>
              <a:tabLst>
                <a:tab pos="354704" algn="l"/>
              </a:tabLst>
            </a:pPr>
            <a:r>
              <a:rPr sz="2766" b="1" dirty="0">
                <a:latin typeface="Calibri"/>
                <a:cs typeface="Calibri"/>
              </a:rPr>
              <a:t>Reflète</a:t>
            </a:r>
            <a:r>
              <a:rPr sz="2766" b="1" spc="240" dirty="0">
                <a:latin typeface="Calibri"/>
                <a:cs typeface="Calibri"/>
              </a:rPr>
              <a:t> </a:t>
            </a:r>
            <a:r>
              <a:rPr sz="2766" b="1" dirty="0">
                <a:latin typeface="Calibri"/>
                <a:cs typeface="Calibri"/>
              </a:rPr>
              <a:t>ce</a:t>
            </a:r>
            <a:r>
              <a:rPr sz="2766" b="1" spc="254" dirty="0">
                <a:latin typeface="Calibri"/>
                <a:cs typeface="Calibri"/>
              </a:rPr>
              <a:t> </a:t>
            </a:r>
            <a:r>
              <a:rPr sz="2766" b="1" dirty="0">
                <a:latin typeface="Calibri"/>
                <a:cs typeface="Calibri"/>
              </a:rPr>
              <a:t>que</a:t>
            </a:r>
            <a:r>
              <a:rPr sz="2766" b="1" spc="249" dirty="0">
                <a:latin typeface="Calibri"/>
                <a:cs typeface="Calibri"/>
              </a:rPr>
              <a:t> </a:t>
            </a:r>
            <a:r>
              <a:rPr sz="2766" b="1" dirty="0">
                <a:latin typeface="Calibri"/>
                <a:cs typeface="Calibri"/>
              </a:rPr>
              <a:t>le</a:t>
            </a:r>
            <a:r>
              <a:rPr sz="2766" b="1" spc="249" dirty="0">
                <a:latin typeface="Calibri"/>
                <a:cs typeface="Calibri"/>
              </a:rPr>
              <a:t> </a:t>
            </a:r>
            <a:r>
              <a:rPr sz="2766" b="1" dirty="0">
                <a:latin typeface="Calibri"/>
                <a:cs typeface="Calibri"/>
              </a:rPr>
              <a:t>concepteur</a:t>
            </a:r>
            <a:r>
              <a:rPr sz="2766" b="1" spc="249" dirty="0">
                <a:latin typeface="Calibri"/>
                <a:cs typeface="Calibri"/>
              </a:rPr>
              <a:t> </a:t>
            </a:r>
            <a:r>
              <a:rPr sz="2766" b="1" dirty="0">
                <a:latin typeface="Calibri"/>
                <a:cs typeface="Calibri"/>
              </a:rPr>
              <a:t>croit</a:t>
            </a:r>
            <a:r>
              <a:rPr sz="2766" b="1" spc="258" dirty="0">
                <a:latin typeface="Calibri"/>
                <a:cs typeface="Calibri"/>
              </a:rPr>
              <a:t> </a:t>
            </a:r>
            <a:r>
              <a:rPr sz="2766" b="1" dirty="0">
                <a:latin typeface="Calibri"/>
                <a:cs typeface="Calibri"/>
              </a:rPr>
              <a:t>important</a:t>
            </a:r>
            <a:r>
              <a:rPr sz="2766" b="1" spc="258" dirty="0">
                <a:latin typeface="Calibri"/>
                <a:cs typeface="Calibri"/>
              </a:rPr>
              <a:t> </a:t>
            </a:r>
            <a:r>
              <a:rPr sz="2766" dirty="0">
                <a:latin typeface="Calibri"/>
                <a:cs typeface="Calibri"/>
              </a:rPr>
              <a:t>pour</a:t>
            </a:r>
            <a:r>
              <a:rPr sz="2766" spc="249" dirty="0">
                <a:latin typeface="Calibri"/>
                <a:cs typeface="Calibri"/>
              </a:rPr>
              <a:t> </a:t>
            </a:r>
            <a:r>
              <a:rPr sz="2766" spc="-23" dirty="0">
                <a:latin typeface="Calibri"/>
                <a:cs typeface="Calibri"/>
              </a:rPr>
              <a:t>la </a:t>
            </a:r>
            <a:r>
              <a:rPr sz="2766" dirty="0">
                <a:latin typeface="Calibri"/>
                <a:cs typeface="Calibri"/>
              </a:rPr>
              <a:t>compréhension</a:t>
            </a:r>
            <a:r>
              <a:rPr sz="2766" spc="416" dirty="0">
                <a:latin typeface="Calibri"/>
                <a:cs typeface="Calibri"/>
              </a:rPr>
              <a:t>  </a:t>
            </a:r>
            <a:r>
              <a:rPr sz="2766" dirty="0">
                <a:latin typeface="Calibri"/>
                <a:cs typeface="Calibri"/>
              </a:rPr>
              <a:t>et</a:t>
            </a:r>
            <a:r>
              <a:rPr sz="2766" spc="422" dirty="0">
                <a:latin typeface="Calibri"/>
                <a:cs typeface="Calibri"/>
              </a:rPr>
              <a:t>  </a:t>
            </a:r>
            <a:r>
              <a:rPr sz="2766" dirty="0">
                <a:latin typeface="Calibri"/>
                <a:cs typeface="Calibri"/>
              </a:rPr>
              <a:t>la</a:t>
            </a:r>
            <a:r>
              <a:rPr sz="2766" spc="435" dirty="0">
                <a:latin typeface="Calibri"/>
                <a:cs typeface="Calibri"/>
              </a:rPr>
              <a:t>  </a:t>
            </a:r>
            <a:r>
              <a:rPr sz="2766" dirty="0">
                <a:latin typeface="Calibri"/>
                <a:cs typeface="Calibri"/>
              </a:rPr>
              <a:t>prédiction</a:t>
            </a:r>
            <a:r>
              <a:rPr sz="2766" spc="422" dirty="0">
                <a:latin typeface="Calibri"/>
                <a:cs typeface="Calibri"/>
              </a:rPr>
              <a:t>  </a:t>
            </a:r>
            <a:r>
              <a:rPr sz="2766" dirty="0">
                <a:latin typeface="Calibri"/>
                <a:cs typeface="Calibri"/>
              </a:rPr>
              <a:t>du</a:t>
            </a:r>
            <a:r>
              <a:rPr sz="2766" spc="426" dirty="0">
                <a:latin typeface="Calibri"/>
                <a:cs typeface="Calibri"/>
              </a:rPr>
              <a:t>  </a:t>
            </a:r>
            <a:r>
              <a:rPr sz="2766" spc="-9" dirty="0">
                <a:latin typeface="Calibri"/>
                <a:cs typeface="Calibri"/>
              </a:rPr>
              <a:t>phénomène </a:t>
            </a:r>
            <a:r>
              <a:rPr sz="2766" dirty="0">
                <a:latin typeface="Calibri"/>
                <a:cs typeface="Calibri"/>
              </a:rPr>
              <a:t>modélisé,</a:t>
            </a:r>
            <a:r>
              <a:rPr sz="2766" spc="589" dirty="0">
                <a:latin typeface="Calibri"/>
                <a:cs typeface="Calibri"/>
              </a:rPr>
              <a:t>  </a:t>
            </a:r>
            <a:r>
              <a:rPr sz="2766" b="1" dirty="0">
                <a:latin typeface="Calibri"/>
                <a:cs typeface="Calibri"/>
              </a:rPr>
              <a:t>les</a:t>
            </a:r>
            <a:r>
              <a:rPr sz="2766" b="1" spc="603" dirty="0">
                <a:latin typeface="Calibri"/>
                <a:cs typeface="Calibri"/>
              </a:rPr>
              <a:t>  </a:t>
            </a:r>
            <a:r>
              <a:rPr sz="2766" b="1" dirty="0">
                <a:latin typeface="Calibri"/>
                <a:cs typeface="Calibri"/>
              </a:rPr>
              <a:t>limites</a:t>
            </a:r>
            <a:r>
              <a:rPr sz="2766" b="1" spc="585" dirty="0">
                <a:latin typeface="Calibri"/>
                <a:cs typeface="Calibri"/>
              </a:rPr>
              <a:t>  </a:t>
            </a:r>
            <a:r>
              <a:rPr sz="2766" b="1" dirty="0">
                <a:latin typeface="Calibri"/>
                <a:cs typeface="Calibri"/>
              </a:rPr>
              <a:t>du</a:t>
            </a:r>
            <a:r>
              <a:rPr sz="2766" b="1" spc="594" dirty="0">
                <a:latin typeface="Calibri"/>
                <a:cs typeface="Calibri"/>
              </a:rPr>
              <a:t>  </a:t>
            </a:r>
            <a:r>
              <a:rPr sz="2766" b="1" dirty="0">
                <a:latin typeface="Calibri"/>
                <a:cs typeface="Calibri"/>
              </a:rPr>
              <a:t>phénomène</a:t>
            </a:r>
            <a:r>
              <a:rPr sz="2766" b="1" spc="594" dirty="0">
                <a:latin typeface="Calibri"/>
                <a:cs typeface="Calibri"/>
              </a:rPr>
              <a:t>  </a:t>
            </a:r>
            <a:r>
              <a:rPr sz="2766" spc="-9" dirty="0">
                <a:latin typeface="Calibri"/>
                <a:cs typeface="Calibri"/>
              </a:rPr>
              <a:t>modélisé </a:t>
            </a:r>
            <a:r>
              <a:rPr sz="2766" dirty="0">
                <a:latin typeface="Calibri"/>
                <a:cs typeface="Calibri"/>
              </a:rPr>
              <a:t>dépendent</a:t>
            </a:r>
            <a:r>
              <a:rPr sz="2766" spc="77" dirty="0">
                <a:latin typeface="Calibri"/>
                <a:cs typeface="Calibri"/>
              </a:rPr>
              <a:t> </a:t>
            </a:r>
            <a:r>
              <a:rPr sz="2766" dirty="0">
                <a:latin typeface="Calibri"/>
                <a:cs typeface="Calibri"/>
              </a:rPr>
              <a:t>des</a:t>
            </a:r>
            <a:r>
              <a:rPr sz="2766" spc="91" dirty="0">
                <a:latin typeface="Calibri"/>
                <a:cs typeface="Calibri"/>
              </a:rPr>
              <a:t> </a:t>
            </a:r>
            <a:r>
              <a:rPr sz="2766" b="1" dirty="0">
                <a:latin typeface="Calibri"/>
                <a:cs typeface="Calibri"/>
              </a:rPr>
              <a:t>objectifs</a:t>
            </a:r>
            <a:r>
              <a:rPr sz="2766" b="1" spc="59" dirty="0">
                <a:latin typeface="Calibri"/>
                <a:cs typeface="Calibri"/>
              </a:rPr>
              <a:t> </a:t>
            </a:r>
            <a:r>
              <a:rPr sz="2766" b="1" dirty="0">
                <a:latin typeface="Calibri"/>
                <a:cs typeface="Calibri"/>
              </a:rPr>
              <a:t>du</a:t>
            </a:r>
            <a:r>
              <a:rPr sz="2766" b="1" spc="41" dirty="0">
                <a:latin typeface="Calibri"/>
                <a:cs typeface="Calibri"/>
              </a:rPr>
              <a:t> </a:t>
            </a:r>
            <a:r>
              <a:rPr sz="2766" b="1" spc="-9" dirty="0">
                <a:latin typeface="Calibri"/>
                <a:cs typeface="Calibri"/>
              </a:rPr>
              <a:t>modèle</a:t>
            </a:r>
            <a:endParaRPr sz="2766" b="1"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39" y="786882"/>
            <a:ext cx="11176395" cy="984885"/>
          </a:xfrm>
          <a:prstGeom prst="rect">
            <a:avLst/>
          </a:prstGeom>
        </p:spPr>
        <p:txBody>
          <a:bodyPr wrap="square">
            <a:spAutoFit/>
          </a:bodyPr>
          <a:lstStyle/>
          <a:p>
            <a:pPr marL="3455" lvl="0">
              <a:spcBef>
                <a:spcPts val="481"/>
              </a:spcBef>
            </a:pPr>
            <a:r>
              <a:rPr lang="fr-FR" sz="3000" b="1" spc="145" dirty="0">
                <a:solidFill>
                  <a:schemeClr val="accent5"/>
                </a:solidFill>
                <a:cs typeface="Calibri"/>
              </a:rPr>
              <a:t>Processus de développement de logiciel :</a:t>
            </a:r>
          </a:p>
          <a:p>
            <a:pPr marL="560847">
              <a:spcBef>
                <a:spcPts val="32"/>
              </a:spcBef>
            </a:pPr>
            <a:r>
              <a:rPr lang="fr-FR" sz="2800" dirty="0" smtClean="0">
                <a:cs typeface="Calibri"/>
              </a:rPr>
              <a:t>									</a:t>
            </a:r>
            <a:r>
              <a:rPr lang="fr-FR" sz="2800" b="1" dirty="0" err="1" smtClean="0">
                <a:solidFill>
                  <a:srgbClr val="C00000"/>
                </a:solidFill>
                <a:cs typeface="Calibri"/>
              </a:rPr>
              <a:t>Modéles</a:t>
            </a:r>
            <a:r>
              <a:rPr lang="fr-FR" sz="2800" b="1" dirty="0" smtClean="0">
                <a:solidFill>
                  <a:srgbClr val="C00000"/>
                </a:solidFill>
                <a:cs typeface="Calibri"/>
              </a:rPr>
              <a:t> </a:t>
            </a:r>
            <a:endParaRPr lang="fr-FR" sz="2800" b="1" dirty="0">
              <a:solidFill>
                <a:srgbClr val="C00000"/>
              </a:solidFill>
              <a:cs typeface="Calibri"/>
            </a:endParaRPr>
          </a:p>
        </p:txBody>
      </p:sp>
    </p:spTree>
    <p:extLst>
      <p:ext uri="{BB962C8B-B14F-4D97-AF65-F5344CB8AC3E}">
        <p14:creationId xmlns:p14="http://schemas.microsoft.com/office/powerpoint/2010/main" val="232512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88824" y="3094930"/>
            <a:ext cx="11088023" cy="2497745"/>
          </a:xfrm>
          <a:prstGeom prst="rect">
            <a:avLst/>
          </a:prstGeom>
        </p:spPr>
        <p:txBody>
          <a:bodyPr vert="horz" wrap="square" lIns="0" tIns="9789" rIns="0" bIns="0" rtlCol="0">
            <a:spAutoFit/>
          </a:bodyPr>
          <a:lstStyle/>
          <a:p>
            <a:pPr marL="354128" marR="5182" indent="-343188" algn="just">
              <a:lnSpc>
                <a:spcPct val="150000"/>
              </a:lnSpc>
              <a:spcBef>
                <a:spcPts val="676"/>
              </a:spcBef>
            </a:pPr>
            <a:r>
              <a:rPr sz="2766" dirty="0" smtClean="0">
                <a:latin typeface="Calibri"/>
                <a:cs typeface="Calibri"/>
              </a:rPr>
              <a:t>La</a:t>
            </a:r>
            <a:r>
              <a:rPr sz="2766" spc="127" dirty="0" smtClean="0">
                <a:latin typeface="Calibri"/>
                <a:cs typeface="Calibri"/>
              </a:rPr>
              <a:t>  </a:t>
            </a:r>
            <a:r>
              <a:rPr sz="2766" dirty="0">
                <a:latin typeface="Calibri"/>
                <a:cs typeface="Calibri"/>
              </a:rPr>
              <a:t>conception</a:t>
            </a:r>
            <a:r>
              <a:rPr sz="2766" spc="131" dirty="0">
                <a:latin typeface="Calibri"/>
                <a:cs typeface="Calibri"/>
              </a:rPr>
              <a:t>  </a:t>
            </a:r>
            <a:r>
              <a:rPr sz="2766" dirty="0">
                <a:latin typeface="Calibri"/>
                <a:cs typeface="Calibri"/>
              </a:rPr>
              <a:t>d'un</a:t>
            </a:r>
            <a:r>
              <a:rPr sz="2766" spc="136" dirty="0">
                <a:latin typeface="Calibri"/>
                <a:cs typeface="Calibri"/>
              </a:rPr>
              <a:t>  </a:t>
            </a:r>
            <a:r>
              <a:rPr sz="2766" dirty="0">
                <a:latin typeface="Calibri"/>
                <a:cs typeface="Calibri"/>
              </a:rPr>
              <a:t>système</a:t>
            </a:r>
            <a:r>
              <a:rPr sz="2766" spc="127" dirty="0">
                <a:latin typeface="Calibri"/>
                <a:cs typeface="Calibri"/>
              </a:rPr>
              <a:t>  </a:t>
            </a:r>
            <a:r>
              <a:rPr sz="2766" dirty="0">
                <a:latin typeface="Calibri"/>
                <a:cs typeface="Calibri"/>
              </a:rPr>
              <a:t>d'information</a:t>
            </a:r>
            <a:r>
              <a:rPr sz="2766" spc="131" dirty="0">
                <a:latin typeface="Calibri"/>
                <a:cs typeface="Calibri"/>
              </a:rPr>
              <a:t>  </a:t>
            </a:r>
            <a:r>
              <a:rPr sz="2766" dirty="0">
                <a:latin typeface="Calibri"/>
                <a:cs typeface="Calibri"/>
              </a:rPr>
              <a:t>n'est</a:t>
            </a:r>
            <a:r>
              <a:rPr sz="2766" spc="136" dirty="0">
                <a:latin typeface="Calibri"/>
                <a:cs typeface="Calibri"/>
              </a:rPr>
              <a:t>  </a:t>
            </a:r>
            <a:r>
              <a:rPr sz="2766" spc="-23" dirty="0">
                <a:latin typeface="Calibri"/>
                <a:cs typeface="Calibri"/>
              </a:rPr>
              <a:t>pas </a:t>
            </a:r>
            <a:r>
              <a:rPr sz="2766" dirty="0">
                <a:latin typeface="Calibri"/>
                <a:cs typeface="Calibri"/>
              </a:rPr>
              <a:t>évidente</a:t>
            </a:r>
            <a:r>
              <a:rPr sz="2766" spc="467" dirty="0">
                <a:latin typeface="Calibri"/>
                <a:cs typeface="Calibri"/>
              </a:rPr>
              <a:t>  </a:t>
            </a:r>
            <a:r>
              <a:rPr sz="2766" dirty="0">
                <a:latin typeface="Calibri"/>
                <a:cs typeface="Calibri"/>
              </a:rPr>
              <a:t>car</a:t>
            </a:r>
            <a:r>
              <a:rPr sz="2766" spc="490" dirty="0">
                <a:latin typeface="Calibri"/>
                <a:cs typeface="Calibri"/>
              </a:rPr>
              <a:t>  </a:t>
            </a:r>
            <a:r>
              <a:rPr sz="2766" dirty="0">
                <a:latin typeface="Calibri"/>
                <a:cs typeface="Calibri"/>
              </a:rPr>
              <a:t>il</a:t>
            </a:r>
            <a:r>
              <a:rPr sz="2766" spc="490" dirty="0">
                <a:latin typeface="Calibri"/>
                <a:cs typeface="Calibri"/>
              </a:rPr>
              <a:t>  </a:t>
            </a:r>
            <a:r>
              <a:rPr sz="2766" dirty="0">
                <a:latin typeface="Calibri"/>
                <a:cs typeface="Calibri"/>
              </a:rPr>
              <a:t>faut</a:t>
            </a:r>
            <a:r>
              <a:rPr sz="2766" spc="481" dirty="0">
                <a:latin typeface="Calibri"/>
                <a:cs typeface="Calibri"/>
              </a:rPr>
              <a:t>  </a:t>
            </a:r>
            <a:r>
              <a:rPr sz="2766" dirty="0">
                <a:latin typeface="Calibri"/>
                <a:cs typeface="Calibri"/>
              </a:rPr>
              <a:t>réfléchir</a:t>
            </a:r>
            <a:r>
              <a:rPr sz="2766" spc="494" dirty="0">
                <a:latin typeface="Calibri"/>
                <a:cs typeface="Calibri"/>
              </a:rPr>
              <a:t>  </a:t>
            </a:r>
            <a:r>
              <a:rPr sz="2766" dirty="0">
                <a:latin typeface="Calibri"/>
                <a:cs typeface="Calibri"/>
              </a:rPr>
              <a:t>à</a:t>
            </a:r>
            <a:r>
              <a:rPr sz="2766" spc="490" dirty="0">
                <a:latin typeface="Calibri"/>
                <a:cs typeface="Calibri"/>
              </a:rPr>
              <a:t>  </a:t>
            </a:r>
            <a:r>
              <a:rPr sz="2766" dirty="0">
                <a:latin typeface="Calibri"/>
                <a:cs typeface="Calibri"/>
              </a:rPr>
              <a:t>l'ensemble</a:t>
            </a:r>
            <a:r>
              <a:rPr sz="2766" spc="494" dirty="0">
                <a:latin typeface="Calibri"/>
                <a:cs typeface="Calibri"/>
              </a:rPr>
              <a:t>  </a:t>
            </a:r>
            <a:r>
              <a:rPr sz="2766" spc="-23" dirty="0">
                <a:latin typeface="Calibri"/>
                <a:cs typeface="Calibri"/>
              </a:rPr>
              <a:t>de </a:t>
            </a:r>
            <a:r>
              <a:rPr sz="2766" dirty="0">
                <a:latin typeface="Calibri"/>
                <a:cs typeface="Calibri"/>
              </a:rPr>
              <a:t>l'organisation</a:t>
            </a:r>
            <a:r>
              <a:rPr sz="2766" spc="77" dirty="0">
                <a:latin typeface="Calibri"/>
                <a:cs typeface="Calibri"/>
              </a:rPr>
              <a:t> </a:t>
            </a:r>
            <a:r>
              <a:rPr sz="2766" dirty="0">
                <a:latin typeface="Calibri"/>
                <a:cs typeface="Calibri"/>
              </a:rPr>
              <a:t>que</a:t>
            </a:r>
            <a:r>
              <a:rPr sz="2766" spc="82" dirty="0">
                <a:latin typeface="Calibri"/>
                <a:cs typeface="Calibri"/>
              </a:rPr>
              <a:t> </a:t>
            </a:r>
            <a:r>
              <a:rPr sz="2766" dirty="0">
                <a:latin typeface="Calibri"/>
                <a:cs typeface="Calibri"/>
              </a:rPr>
              <a:t>l'on</a:t>
            </a:r>
            <a:r>
              <a:rPr sz="2766" spc="82" dirty="0">
                <a:latin typeface="Calibri"/>
                <a:cs typeface="Calibri"/>
              </a:rPr>
              <a:t> </a:t>
            </a:r>
            <a:r>
              <a:rPr sz="2766" dirty="0">
                <a:latin typeface="Calibri"/>
                <a:cs typeface="Calibri"/>
              </a:rPr>
              <a:t>doit</a:t>
            </a:r>
            <a:r>
              <a:rPr sz="2766" spc="122" dirty="0">
                <a:latin typeface="Calibri"/>
                <a:cs typeface="Calibri"/>
              </a:rPr>
              <a:t> </a:t>
            </a:r>
            <a:r>
              <a:rPr sz="2766" dirty="0">
                <a:latin typeface="Calibri"/>
                <a:cs typeface="Calibri"/>
              </a:rPr>
              <a:t>mettre</a:t>
            </a:r>
            <a:r>
              <a:rPr sz="2766" spc="109" dirty="0">
                <a:latin typeface="Calibri"/>
                <a:cs typeface="Calibri"/>
              </a:rPr>
              <a:t> </a:t>
            </a:r>
            <a:r>
              <a:rPr sz="2766" dirty="0">
                <a:latin typeface="Calibri"/>
                <a:cs typeface="Calibri"/>
              </a:rPr>
              <a:t>en</a:t>
            </a:r>
            <a:r>
              <a:rPr sz="2766" spc="118" dirty="0">
                <a:latin typeface="Calibri"/>
                <a:cs typeface="Calibri"/>
              </a:rPr>
              <a:t> </a:t>
            </a:r>
            <a:r>
              <a:rPr sz="2766" dirty="0">
                <a:latin typeface="Calibri"/>
                <a:cs typeface="Calibri"/>
              </a:rPr>
              <a:t>place.</a:t>
            </a:r>
            <a:r>
              <a:rPr sz="2766" spc="95" dirty="0">
                <a:latin typeface="Calibri"/>
                <a:cs typeface="Calibri"/>
              </a:rPr>
              <a:t> </a:t>
            </a:r>
            <a:r>
              <a:rPr sz="2766" dirty="0">
                <a:latin typeface="Calibri"/>
                <a:cs typeface="Calibri"/>
              </a:rPr>
              <a:t>La</a:t>
            </a:r>
            <a:r>
              <a:rPr sz="2766" spc="103" dirty="0">
                <a:latin typeface="Calibri"/>
                <a:cs typeface="Calibri"/>
              </a:rPr>
              <a:t> </a:t>
            </a:r>
            <a:r>
              <a:rPr sz="2766" spc="-9" dirty="0">
                <a:latin typeface="Calibri"/>
                <a:cs typeface="Calibri"/>
              </a:rPr>
              <a:t>phase </a:t>
            </a:r>
            <a:r>
              <a:rPr sz="2766" dirty="0">
                <a:latin typeface="Calibri"/>
                <a:cs typeface="Calibri"/>
              </a:rPr>
              <a:t>de</a:t>
            </a:r>
            <a:r>
              <a:rPr sz="2766" spc="657" dirty="0">
                <a:latin typeface="Calibri"/>
                <a:cs typeface="Calibri"/>
              </a:rPr>
              <a:t> </a:t>
            </a:r>
            <a:r>
              <a:rPr sz="2766" dirty="0">
                <a:latin typeface="Calibri"/>
                <a:cs typeface="Calibri"/>
              </a:rPr>
              <a:t>conception</a:t>
            </a:r>
            <a:r>
              <a:rPr sz="2766" spc="671" dirty="0">
                <a:latin typeface="Calibri"/>
                <a:cs typeface="Calibri"/>
              </a:rPr>
              <a:t> </a:t>
            </a:r>
            <a:r>
              <a:rPr sz="2766" dirty="0">
                <a:latin typeface="Calibri"/>
                <a:cs typeface="Calibri"/>
              </a:rPr>
              <a:t>nécessite</a:t>
            </a:r>
            <a:r>
              <a:rPr sz="2766" spc="662" dirty="0">
                <a:latin typeface="Calibri"/>
                <a:cs typeface="Calibri"/>
              </a:rPr>
              <a:t> </a:t>
            </a:r>
            <a:r>
              <a:rPr sz="2766" dirty="0">
                <a:latin typeface="Calibri"/>
                <a:cs typeface="Calibri"/>
              </a:rPr>
              <a:t>des</a:t>
            </a:r>
            <a:r>
              <a:rPr sz="2766" spc="653" dirty="0">
                <a:latin typeface="Calibri"/>
                <a:cs typeface="Calibri"/>
              </a:rPr>
              <a:t> </a:t>
            </a:r>
            <a:r>
              <a:rPr sz="2766" dirty="0">
                <a:latin typeface="Calibri"/>
                <a:cs typeface="Calibri"/>
              </a:rPr>
              <a:t>méthodes</a:t>
            </a:r>
            <a:r>
              <a:rPr sz="2766" spc="653" dirty="0">
                <a:latin typeface="Calibri"/>
                <a:cs typeface="Calibri"/>
              </a:rPr>
              <a:t> </a:t>
            </a:r>
            <a:r>
              <a:rPr sz="2766" spc="-9" dirty="0">
                <a:latin typeface="Calibri"/>
                <a:cs typeface="Calibri"/>
              </a:rPr>
              <a:t>permettant </a:t>
            </a:r>
            <a:r>
              <a:rPr sz="2766" dirty="0">
                <a:latin typeface="Calibri"/>
                <a:cs typeface="Calibri"/>
              </a:rPr>
              <a:t>de</a:t>
            </a:r>
            <a:r>
              <a:rPr sz="2766" spc="141" dirty="0">
                <a:latin typeface="Calibri"/>
                <a:cs typeface="Calibri"/>
              </a:rPr>
              <a:t>  </a:t>
            </a:r>
            <a:r>
              <a:rPr sz="2766" dirty="0">
                <a:latin typeface="Calibri"/>
                <a:cs typeface="Calibri"/>
              </a:rPr>
              <a:t>mettre</a:t>
            </a:r>
            <a:r>
              <a:rPr sz="2766" spc="150" dirty="0">
                <a:latin typeface="Calibri"/>
                <a:cs typeface="Calibri"/>
              </a:rPr>
              <a:t>  </a:t>
            </a:r>
            <a:r>
              <a:rPr sz="2766" dirty="0">
                <a:latin typeface="Calibri"/>
                <a:cs typeface="Calibri"/>
              </a:rPr>
              <a:t>en</a:t>
            </a:r>
            <a:r>
              <a:rPr sz="2766" spc="136" dirty="0">
                <a:latin typeface="Calibri"/>
                <a:cs typeface="Calibri"/>
              </a:rPr>
              <a:t>  </a:t>
            </a:r>
            <a:r>
              <a:rPr sz="2766" dirty="0">
                <a:latin typeface="Calibri"/>
                <a:cs typeface="Calibri"/>
              </a:rPr>
              <a:t>place</a:t>
            </a:r>
            <a:r>
              <a:rPr sz="2766" spc="136" dirty="0">
                <a:latin typeface="Calibri"/>
                <a:cs typeface="Calibri"/>
              </a:rPr>
              <a:t>  </a:t>
            </a:r>
            <a:r>
              <a:rPr sz="2766" dirty="0">
                <a:latin typeface="Calibri"/>
                <a:cs typeface="Calibri"/>
              </a:rPr>
              <a:t>un</a:t>
            </a:r>
            <a:r>
              <a:rPr sz="2766" spc="141" dirty="0">
                <a:latin typeface="Calibri"/>
                <a:cs typeface="Calibri"/>
              </a:rPr>
              <a:t>  </a:t>
            </a:r>
            <a:r>
              <a:rPr sz="2766" dirty="0">
                <a:latin typeface="Calibri"/>
                <a:cs typeface="Calibri"/>
              </a:rPr>
              <a:t>modèle</a:t>
            </a:r>
            <a:r>
              <a:rPr sz="2766" spc="131" dirty="0">
                <a:latin typeface="Calibri"/>
                <a:cs typeface="Calibri"/>
              </a:rPr>
              <a:t>  </a:t>
            </a:r>
            <a:r>
              <a:rPr sz="2766" dirty="0">
                <a:latin typeface="Calibri"/>
                <a:cs typeface="Calibri"/>
              </a:rPr>
              <a:t>sur</a:t>
            </a:r>
            <a:r>
              <a:rPr sz="2766" spc="136" dirty="0">
                <a:latin typeface="Calibri"/>
                <a:cs typeface="Calibri"/>
              </a:rPr>
              <a:t>  </a:t>
            </a:r>
            <a:r>
              <a:rPr sz="2766" dirty="0">
                <a:latin typeface="Calibri"/>
                <a:cs typeface="Calibri"/>
              </a:rPr>
              <a:t>lequel</a:t>
            </a:r>
            <a:r>
              <a:rPr sz="2766" spc="145" dirty="0">
                <a:latin typeface="Calibri"/>
                <a:cs typeface="Calibri"/>
              </a:rPr>
              <a:t>  </a:t>
            </a:r>
            <a:r>
              <a:rPr sz="2766" dirty="0">
                <a:latin typeface="Calibri"/>
                <a:cs typeface="Calibri"/>
              </a:rPr>
              <a:t>on</a:t>
            </a:r>
            <a:r>
              <a:rPr sz="2766" spc="141" dirty="0">
                <a:latin typeface="Calibri"/>
                <a:cs typeface="Calibri"/>
              </a:rPr>
              <a:t>  </a:t>
            </a:r>
            <a:r>
              <a:rPr sz="2766" spc="-23" dirty="0">
                <a:latin typeface="Calibri"/>
                <a:cs typeface="Calibri"/>
              </a:rPr>
              <a:t>va </a:t>
            </a:r>
            <a:r>
              <a:rPr sz="2766" spc="-9" dirty="0">
                <a:latin typeface="Calibri"/>
                <a:cs typeface="Calibri"/>
              </a:rPr>
              <a:t>s'appuyer.</a:t>
            </a:r>
            <a:endParaRPr sz="2766"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44639" y="786882"/>
            <a:ext cx="11176395" cy="523220"/>
          </a:xfrm>
          <a:prstGeom prst="rect">
            <a:avLst/>
          </a:prstGeom>
        </p:spPr>
        <p:txBody>
          <a:bodyPr wrap="square">
            <a:spAutoFit/>
          </a:bodyPr>
          <a:lstStyle/>
          <a:p>
            <a:pPr marL="560847">
              <a:spcBef>
                <a:spcPts val="32"/>
              </a:spcBef>
            </a:pPr>
            <a:r>
              <a:rPr lang="fr-FR" sz="2800" dirty="0" smtClean="0">
                <a:cs typeface="Calibri"/>
              </a:rPr>
              <a:t>									</a:t>
            </a:r>
            <a:r>
              <a:rPr lang="fr-FR" sz="2800" b="1" dirty="0" smtClean="0">
                <a:solidFill>
                  <a:srgbClr val="C00000"/>
                </a:solidFill>
                <a:cs typeface="Calibri"/>
              </a:rPr>
              <a:t>Méthode </a:t>
            </a:r>
            <a:endParaRPr lang="fr-FR" sz="2800" b="1" dirty="0">
              <a:solidFill>
                <a:srgbClr val="C00000"/>
              </a:solidFill>
              <a:cs typeface="Calibri"/>
            </a:endParaRPr>
          </a:p>
        </p:txBody>
      </p:sp>
      <p:sp>
        <p:nvSpPr>
          <p:cNvPr id="7" name="Rectangle 6"/>
          <p:cNvSpPr/>
          <p:nvPr/>
        </p:nvSpPr>
        <p:spPr>
          <a:xfrm>
            <a:off x="244639" y="1048492"/>
            <a:ext cx="3812134" cy="615553"/>
          </a:xfrm>
          <a:prstGeom prst="rect">
            <a:avLst/>
          </a:prstGeom>
        </p:spPr>
        <p:txBody>
          <a:bodyPr wrap="none">
            <a:spAutoFit/>
          </a:bodyPr>
          <a:lstStyle/>
          <a:p>
            <a:r>
              <a:rPr lang="fr-FR" sz="3400" b="1" spc="-9" dirty="0" smtClean="0">
                <a:solidFill>
                  <a:schemeClr val="accent6"/>
                </a:solidFill>
              </a:rPr>
              <a:t>Le Méthode MERISE</a:t>
            </a:r>
            <a:endParaRPr lang="fr-FR" sz="3400" b="1" dirty="0">
              <a:solidFill>
                <a:schemeClr val="accent6"/>
              </a:solidFill>
            </a:endParaRPr>
          </a:p>
        </p:txBody>
      </p:sp>
      <p:sp>
        <p:nvSpPr>
          <p:cNvPr id="9" name="Rectangle 8"/>
          <p:cNvSpPr/>
          <p:nvPr/>
        </p:nvSpPr>
        <p:spPr>
          <a:xfrm>
            <a:off x="0" y="1610440"/>
            <a:ext cx="11947361" cy="630429"/>
          </a:xfrm>
          <a:prstGeom prst="rect">
            <a:avLst/>
          </a:prstGeom>
        </p:spPr>
        <p:txBody>
          <a:bodyPr wrap="square">
            <a:spAutoFit/>
          </a:bodyPr>
          <a:lstStyle/>
          <a:p>
            <a:pPr marL="10940" marR="4607" algn="just">
              <a:lnSpc>
                <a:spcPct val="150000"/>
              </a:lnSpc>
              <a:spcBef>
                <a:spcPts val="77"/>
              </a:spcBef>
              <a:tabLst>
                <a:tab pos="354704" algn="l"/>
              </a:tabLst>
            </a:pPr>
            <a:r>
              <a:rPr lang="fr-FR" sz="2600" b="1" u="sng" dirty="0">
                <a:solidFill>
                  <a:srgbClr val="C00000"/>
                </a:solidFill>
                <a:uFill>
                  <a:solidFill>
                    <a:srgbClr val="FF0000"/>
                  </a:solidFill>
                </a:uFill>
                <a:cs typeface="Calibri"/>
              </a:rPr>
              <a:t>M</a:t>
            </a:r>
            <a:r>
              <a:rPr lang="fr-FR" sz="2600" b="1" dirty="0">
                <a:solidFill>
                  <a:srgbClr val="C00000"/>
                </a:solidFill>
                <a:cs typeface="Calibri"/>
              </a:rPr>
              <a:t>éthode</a:t>
            </a:r>
            <a:r>
              <a:rPr lang="fr-FR" sz="2600" b="1" spc="258" dirty="0">
                <a:solidFill>
                  <a:srgbClr val="C00000"/>
                </a:solidFill>
                <a:cs typeface="Calibri"/>
              </a:rPr>
              <a:t>  </a:t>
            </a:r>
            <a:r>
              <a:rPr lang="fr-FR" sz="2600" b="1" dirty="0">
                <a:solidFill>
                  <a:srgbClr val="C00000"/>
                </a:solidFill>
                <a:cs typeface="Calibri"/>
              </a:rPr>
              <a:t>d’</a:t>
            </a:r>
            <a:r>
              <a:rPr lang="fr-FR" sz="2600" b="1" u="sng" dirty="0">
                <a:solidFill>
                  <a:srgbClr val="C00000"/>
                </a:solidFill>
                <a:uFill>
                  <a:solidFill>
                    <a:srgbClr val="FF0000"/>
                  </a:solidFill>
                </a:uFill>
                <a:cs typeface="Calibri"/>
              </a:rPr>
              <a:t>E</a:t>
            </a:r>
            <a:r>
              <a:rPr lang="fr-FR" sz="2600" b="1" dirty="0">
                <a:solidFill>
                  <a:srgbClr val="C00000"/>
                </a:solidFill>
                <a:cs typeface="Calibri"/>
              </a:rPr>
              <a:t>tude</a:t>
            </a:r>
            <a:r>
              <a:rPr lang="fr-FR" sz="2600" b="1" spc="272" dirty="0">
                <a:solidFill>
                  <a:srgbClr val="C00000"/>
                </a:solidFill>
                <a:cs typeface="Calibri"/>
              </a:rPr>
              <a:t>  </a:t>
            </a:r>
            <a:r>
              <a:rPr lang="fr-FR" sz="2600" b="1" dirty="0">
                <a:solidFill>
                  <a:srgbClr val="C00000"/>
                </a:solidFill>
                <a:cs typeface="Calibri"/>
              </a:rPr>
              <a:t>et</a:t>
            </a:r>
            <a:r>
              <a:rPr lang="fr-FR" sz="2600" b="1" spc="272" dirty="0">
                <a:solidFill>
                  <a:srgbClr val="C00000"/>
                </a:solidFill>
                <a:cs typeface="Calibri"/>
              </a:rPr>
              <a:t>  </a:t>
            </a:r>
            <a:r>
              <a:rPr lang="fr-FR" sz="2600" b="1" dirty="0">
                <a:solidFill>
                  <a:srgbClr val="C00000"/>
                </a:solidFill>
                <a:cs typeface="Calibri"/>
              </a:rPr>
              <a:t>de</a:t>
            </a:r>
            <a:r>
              <a:rPr lang="fr-FR" sz="2600" b="1" spc="277" dirty="0">
                <a:solidFill>
                  <a:srgbClr val="C00000"/>
                </a:solidFill>
                <a:cs typeface="Calibri"/>
              </a:rPr>
              <a:t>  </a:t>
            </a:r>
            <a:r>
              <a:rPr lang="fr-FR" sz="2600" b="1" u="sng" dirty="0">
                <a:solidFill>
                  <a:srgbClr val="C00000"/>
                </a:solidFill>
                <a:uFill>
                  <a:solidFill>
                    <a:srgbClr val="FF0000"/>
                  </a:solidFill>
                </a:uFill>
                <a:cs typeface="Calibri"/>
              </a:rPr>
              <a:t>R</a:t>
            </a:r>
            <a:r>
              <a:rPr lang="fr-FR" sz="2600" b="1" dirty="0">
                <a:solidFill>
                  <a:srgbClr val="C00000"/>
                </a:solidFill>
                <a:cs typeface="Calibri"/>
              </a:rPr>
              <a:t>éalisation</a:t>
            </a:r>
            <a:r>
              <a:rPr lang="fr-FR" sz="2600" b="1" spc="258" dirty="0">
                <a:solidFill>
                  <a:srgbClr val="C00000"/>
                </a:solidFill>
                <a:cs typeface="Calibri"/>
              </a:rPr>
              <a:t>  </a:t>
            </a:r>
            <a:r>
              <a:rPr lang="fr-FR" sz="2600" b="1" u="sng" spc="-9" dirty="0">
                <a:solidFill>
                  <a:srgbClr val="C00000"/>
                </a:solidFill>
                <a:uFill>
                  <a:solidFill>
                    <a:srgbClr val="FF0000"/>
                  </a:solidFill>
                </a:uFill>
                <a:cs typeface="Calibri"/>
              </a:rPr>
              <a:t>I</a:t>
            </a:r>
            <a:r>
              <a:rPr lang="fr-FR" sz="2600" b="1" spc="-9" dirty="0">
                <a:solidFill>
                  <a:srgbClr val="C00000"/>
                </a:solidFill>
                <a:cs typeface="Calibri"/>
              </a:rPr>
              <a:t>nformatique </a:t>
            </a:r>
            <a:r>
              <a:rPr lang="fr-FR" sz="2600" b="1" dirty="0">
                <a:solidFill>
                  <a:srgbClr val="C00000"/>
                </a:solidFill>
                <a:cs typeface="Calibri"/>
              </a:rPr>
              <a:t>pour</a:t>
            </a:r>
            <a:r>
              <a:rPr lang="fr-FR" sz="2600" b="1" spc="36" dirty="0">
                <a:solidFill>
                  <a:srgbClr val="C00000"/>
                </a:solidFill>
                <a:cs typeface="Calibri"/>
              </a:rPr>
              <a:t> </a:t>
            </a:r>
            <a:r>
              <a:rPr lang="fr-FR" sz="2600" b="1" dirty="0">
                <a:solidFill>
                  <a:srgbClr val="C00000"/>
                </a:solidFill>
                <a:cs typeface="Calibri"/>
              </a:rPr>
              <a:t>les</a:t>
            </a:r>
            <a:r>
              <a:rPr lang="fr-FR" sz="2600" b="1" spc="23" dirty="0">
                <a:solidFill>
                  <a:srgbClr val="C00000"/>
                </a:solidFill>
                <a:cs typeface="Calibri"/>
              </a:rPr>
              <a:t> </a:t>
            </a:r>
            <a:r>
              <a:rPr lang="fr-FR" sz="2600" b="1" u="sng" dirty="0">
                <a:solidFill>
                  <a:srgbClr val="C00000"/>
                </a:solidFill>
                <a:uFill>
                  <a:solidFill>
                    <a:srgbClr val="FF0000"/>
                  </a:solidFill>
                </a:uFill>
                <a:cs typeface="Calibri"/>
              </a:rPr>
              <a:t>S</a:t>
            </a:r>
            <a:r>
              <a:rPr lang="fr-FR" sz="2600" b="1" dirty="0">
                <a:solidFill>
                  <a:srgbClr val="C00000"/>
                </a:solidFill>
                <a:cs typeface="Calibri"/>
              </a:rPr>
              <a:t>ystèmes</a:t>
            </a:r>
            <a:r>
              <a:rPr lang="fr-FR" sz="2600" b="1" spc="68" dirty="0">
                <a:solidFill>
                  <a:srgbClr val="C00000"/>
                </a:solidFill>
                <a:cs typeface="Calibri"/>
              </a:rPr>
              <a:t> </a:t>
            </a:r>
            <a:r>
              <a:rPr lang="fr-FR" sz="2600" b="1" spc="-9" dirty="0">
                <a:solidFill>
                  <a:srgbClr val="C00000"/>
                </a:solidFill>
                <a:cs typeface="Calibri"/>
              </a:rPr>
              <a:t>d’</a:t>
            </a:r>
            <a:r>
              <a:rPr lang="fr-FR" sz="2600" b="1" u="sng" spc="-9" dirty="0">
                <a:solidFill>
                  <a:srgbClr val="C00000"/>
                </a:solidFill>
                <a:uFill>
                  <a:solidFill>
                    <a:srgbClr val="FF0000"/>
                  </a:solidFill>
                </a:uFill>
                <a:cs typeface="Calibri"/>
              </a:rPr>
              <a:t>E</a:t>
            </a:r>
            <a:r>
              <a:rPr lang="fr-FR" sz="2600" b="1" spc="-9" dirty="0">
                <a:solidFill>
                  <a:srgbClr val="C00000"/>
                </a:solidFill>
                <a:cs typeface="Calibri"/>
              </a:rPr>
              <a:t>ntreprise</a:t>
            </a:r>
            <a:endParaRPr lang="fr-FR" sz="2600" b="1" dirty="0">
              <a:solidFill>
                <a:srgbClr val="C00000"/>
              </a:solidFill>
              <a:cs typeface="Calibri"/>
            </a:endParaRPr>
          </a:p>
        </p:txBody>
      </p:sp>
    </p:spTree>
    <p:extLst>
      <p:ext uri="{BB962C8B-B14F-4D97-AF65-F5344CB8AC3E}">
        <p14:creationId xmlns:p14="http://schemas.microsoft.com/office/powerpoint/2010/main" val="4128863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44639" y="2423181"/>
            <a:ext cx="11947361" cy="938525"/>
          </a:xfrm>
          <a:prstGeom prst="rect">
            <a:avLst/>
          </a:prstGeom>
        </p:spPr>
        <p:txBody>
          <a:bodyPr vert="horz" wrap="square" lIns="0" tIns="76008" rIns="0" bIns="0" rtlCol="0">
            <a:spAutoFit/>
          </a:bodyPr>
          <a:lstStyle/>
          <a:p>
            <a:pPr marL="354128" marR="4607" indent="-343188" algn="just">
              <a:spcBef>
                <a:spcPts val="598"/>
              </a:spcBef>
              <a:buFont typeface="Arial MT"/>
              <a:buChar char="•"/>
              <a:tabLst>
                <a:tab pos="354704" algn="l"/>
              </a:tabLst>
            </a:pPr>
            <a:r>
              <a:rPr lang="fr-FR" sz="2800" b="1" dirty="0">
                <a:cs typeface="Calibri"/>
              </a:rPr>
              <a:t>Merise</a:t>
            </a:r>
            <a:r>
              <a:rPr lang="fr-FR" sz="2800" spc="370" dirty="0">
                <a:cs typeface="Calibri"/>
              </a:rPr>
              <a:t>  </a:t>
            </a:r>
            <a:r>
              <a:rPr lang="fr-FR" sz="2800" dirty="0">
                <a:cs typeface="Calibri"/>
              </a:rPr>
              <a:t>est</a:t>
            </a:r>
            <a:r>
              <a:rPr lang="fr-FR" sz="2800" spc="380" dirty="0">
                <a:cs typeface="Calibri"/>
              </a:rPr>
              <a:t>  </a:t>
            </a:r>
            <a:r>
              <a:rPr lang="fr-FR" sz="2800" dirty="0">
                <a:cs typeface="Calibri"/>
              </a:rPr>
              <a:t>une</a:t>
            </a:r>
            <a:r>
              <a:rPr lang="fr-FR" sz="2800" spc="370" dirty="0">
                <a:cs typeface="Calibri"/>
              </a:rPr>
              <a:t>  </a:t>
            </a:r>
            <a:r>
              <a:rPr lang="fr-FR" sz="2800" dirty="0">
                <a:cs typeface="Calibri"/>
              </a:rPr>
              <a:t>méthode</a:t>
            </a:r>
            <a:r>
              <a:rPr lang="fr-FR" sz="2800" spc="375" dirty="0">
                <a:cs typeface="Calibri"/>
              </a:rPr>
              <a:t>  </a:t>
            </a:r>
            <a:r>
              <a:rPr lang="fr-FR" sz="2800" spc="-10" dirty="0">
                <a:cs typeface="Calibri"/>
              </a:rPr>
              <a:t>d'informatisation universelle.</a:t>
            </a:r>
            <a:r>
              <a:rPr lang="fr-FR" sz="2800" dirty="0">
                <a:cs typeface="Calibri"/>
              </a:rPr>
              <a:t>	</a:t>
            </a:r>
            <a:r>
              <a:rPr lang="fr-FR" sz="2800" spc="-50" dirty="0">
                <a:cs typeface="Calibri"/>
              </a:rPr>
              <a:t>Toute </a:t>
            </a:r>
            <a:r>
              <a:rPr lang="fr-FR" sz="2800" dirty="0" smtClean="0">
                <a:cs typeface="Calibri"/>
              </a:rPr>
              <a:t>méthode</a:t>
            </a:r>
            <a:r>
              <a:rPr lang="fr-FR" sz="2800" spc="285" dirty="0" smtClean="0">
                <a:cs typeface="Calibri"/>
              </a:rPr>
              <a:t>   </a:t>
            </a:r>
            <a:r>
              <a:rPr lang="fr-FR" sz="2800" dirty="0">
                <a:cs typeface="Calibri"/>
              </a:rPr>
              <a:t>informatique</a:t>
            </a:r>
            <a:r>
              <a:rPr lang="fr-FR" sz="2800" spc="275" dirty="0">
                <a:cs typeface="Calibri"/>
              </a:rPr>
              <a:t>   </a:t>
            </a:r>
            <a:r>
              <a:rPr lang="fr-FR" sz="2800" dirty="0">
                <a:cs typeface="Calibri"/>
              </a:rPr>
              <a:t>doit</a:t>
            </a:r>
            <a:r>
              <a:rPr lang="fr-FR" sz="2800" spc="290" dirty="0">
                <a:cs typeface="Calibri"/>
              </a:rPr>
              <a:t>   </a:t>
            </a:r>
            <a:r>
              <a:rPr lang="fr-FR" sz="2800" dirty="0">
                <a:cs typeface="Calibri"/>
              </a:rPr>
              <a:t>répondre</a:t>
            </a:r>
            <a:r>
              <a:rPr lang="fr-FR" sz="2800" spc="290" dirty="0">
                <a:cs typeface="Calibri"/>
              </a:rPr>
              <a:t>  </a:t>
            </a:r>
            <a:r>
              <a:rPr lang="fr-FR" sz="2800" spc="-10" dirty="0">
                <a:cs typeface="Calibri"/>
              </a:rPr>
              <a:t>quatre</a:t>
            </a:r>
            <a:r>
              <a:rPr lang="fr-FR" sz="2800" dirty="0">
                <a:cs typeface="Calibri"/>
              </a:rPr>
              <a:t>	</a:t>
            </a:r>
            <a:r>
              <a:rPr lang="fr-FR" sz="2800" spc="-10" dirty="0" smtClean="0">
                <a:cs typeface="Calibri"/>
              </a:rPr>
              <a:t>objectifs</a:t>
            </a:r>
            <a:r>
              <a:rPr lang="fr-FR" sz="2800" spc="290" dirty="0" smtClean="0">
                <a:cs typeface="Calibri"/>
              </a:rPr>
              <a:t> </a:t>
            </a:r>
            <a:r>
              <a:rPr lang="fr-FR" sz="2800" spc="-25" dirty="0">
                <a:cs typeface="Calibri"/>
              </a:rPr>
              <a:t>au </a:t>
            </a:r>
            <a:r>
              <a:rPr lang="fr-FR" sz="2800" spc="-10" dirty="0">
                <a:cs typeface="Calibri"/>
              </a:rPr>
              <a:t>principaux</a:t>
            </a:r>
            <a:r>
              <a:rPr lang="fr-FR" sz="2800" spc="-10" dirty="0" smtClean="0">
                <a:cs typeface="Calibri"/>
              </a:rPr>
              <a:t>:</a:t>
            </a:r>
            <a:r>
              <a:rPr sz="2800" spc="-9" dirty="0" smtClean="0">
                <a:latin typeface="Calibri"/>
                <a:cs typeface="Calibri"/>
              </a:rPr>
              <a:t>:</a:t>
            </a:r>
            <a:endParaRPr sz="2800" dirty="0">
              <a:latin typeface="Calibri"/>
              <a:cs typeface="Calibri"/>
            </a:endParaRPr>
          </a:p>
        </p:txBody>
      </p:sp>
      <p:sp>
        <p:nvSpPr>
          <p:cNvPr id="7" name="object 7"/>
          <p:cNvSpPr txBox="1"/>
          <p:nvPr/>
        </p:nvSpPr>
        <p:spPr>
          <a:xfrm>
            <a:off x="280371" y="3445212"/>
            <a:ext cx="11929917" cy="3221201"/>
          </a:xfrm>
          <a:prstGeom prst="rect">
            <a:avLst/>
          </a:prstGeom>
        </p:spPr>
        <p:txBody>
          <a:bodyPr vert="horz" wrap="square" lIns="0" tIns="76008" rIns="0" bIns="0" rtlCol="0">
            <a:spAutoFit/>
          </a:bodyPr>
          <a:lstStyle/>
          <a:p>
            <a:pPr marL="354128" marR="6334" indent="-343188">
              <a:spcBef>
                <a:spcPts val="598"/>
              </a:spcBef>
              <a:buFont typeface="Wingdings" panose="05000000000000000000" pitchFamily="2" charset="2"/>
              <a:buChar char="ü"/>
              <a:tabLst>
                <a:tab pos="354704" algn="l"/>
              </a:tabLst>
            </a:pPr>
            <a:r>
              <a:rPr sz="2800" dirty="0">
                <a:cs typeface="Calibri"/>
              </a:rPr>
              <a:t>Définir ce que l'utilisateur final veut informatiser (quitte à lui faire </a:t>
            </a:r>
            <a:r>
              <a:rPr sz="2800" dirty="0" err="1" smtClean="0">
                <a:cs typeface="Calibri"/>
              </a:rPr>
              <a:t>comprendre</a:t>
            </a:r>
            <a:r>
              <a:rPr lang="fr-FR" sz="2800" dirty="0" smtClean="0">
                <a:cs typeface="Calibri"/>
              </a:rPr>
              <a:t> </a:t>
            </a:r>
            <a:r>
              <a:rPr sz="2800" dirty="0" err="1" smtClean="0">
                <a:cs typeface="Calibri"/>
              </a:rPr>
              <a:t>ce</a:t>
            </a:r>
            <a:r>
              <a:rPr sz="2800" dirty="0" smtClean="0">
                <a:cs typeface="Calibri"/>
              </a:rPr>
              <a:t> </a:t>
            </a:r>
            <a:r>
              <a:rPr sz="2800" dirty="0">
                <a:cs typeface="Calibri"/>
              </a:rPr>
              <a:t>qu'il veut), et sa faisabilité;</a:t>
            </a:r>
          </a:p>
          <a:p>
            <a:pPr marL="354128" indent="-343188">
              <a:lnSpc>
                <a:spcPct val="150000"/>
              </a:lnSpc>
              <a:spcBef>
                <a:spcPts val="41"/>
              </a:spcBef>
              <a:buFont typeface="Wingdings" panose="05000000000000000000" pitchFamily="2" charset="2"/>
              <a:buChar char="ü"/>
              <a:tabLst>
                <a:tab pos="354704" algn="l"/>
              </a:tabLst>
            </a:pPr>
            <a:r>
              <a:rPr sz="2800" dirty="0">
                <a:cs typeface="Calibri"/>
              </a:rPr>
              <a:t>vérifier la cohérence de sa demande ;</a:t>
            </a:r>
          </a:p>
          <a:p>
            <a:pPr marL="354128" marR="4607" indent="-343188">
              <a:spcBef>
                <a:spcPts val="503"/>
              </a:spcBef>
              <a:buFont typeface="Wingdings" panose="05000000000000000000" pitchFamily="2" charset="2"/>
              <a:buChar char="ü"/>
              <a:tabLst>
                <a:tab pos="354704" algn="l"/>
                <a:tab pos="1662962" algn="l"/>
                <a:tab pos="2157014" algn="l"/>
                <a:tab pos="3310378" algn="l"/>
                <a:tab pos="3625350" algn="l"/>
                <a:tab pos="5236489" algn="l"/>
                <a:tab pos="5900983" algn="l"/>
                <a:tab pos="6419795" algn="l"/>
                <a:tab pos="7776422" algn="l"/>
              </a:tabLst>
            </a:pPr>
            <a:r>
              <a:rPr lang="fr-FR" sz="2800" dirty="0" smtClean="0">
                <a:cs typeface="Calibri"/>
              </a:rPr>
              <a:t>S</a:t>
            </a:r>
            <a:r>
              <a:rPr sz="2800" dirty="0" err="1" smtClean="0">
                <a:cs typeface="Calibri"/>
              </a:rPr>
              <a:t>tructurer</a:t>
            </a:r>
            <a:r>
              <a:rPr lang="fr-FR" sz="2800" dirty="0" smtClean="0">
                <a:cs typeface="Calibri"/>
              </a:rPr>
              <a:t> </a:t>
            </a:r>
            <a:r>
              <a:rPr sz="2800" dirty="0" smtClean="0">
                <a:cs typeface="Calibri"/>
              </a:rPr>
              <a:t>les</a:t>
            </a:r>
            <a:r>
              <a:rPr lang="fr-FR" sz="2800" dirty="0" smtClean="0">
                <a:cs typeface="Calibri"/>
              </a:rPr>
              <a:t> </a:t>
            </a:r>
            <a:r>
              <a:rPr sz="2800" dirty="0" err="1" smtClean="0">
                <a:cs typeface="Calibri"/>
              </a:rPr>
              <a:t>données</a:t>
            </a:r>
            <a:r>
              <a:rPr sz="2800" dirty="0">
                <a:cs typeface="Calibri"/>
              </a:rPr>
              <a:t>	</a:t>
            </a:r>
            <a:r>
              <a:rPr lang="fr-FR" sz="2800" dirty="0" smtClean="0">
                <a:cs typeface="Calibri"/>
              </a:rPr>
              <a:t> </a:t>
            </a:r>
            <a:r>
              <a:rPr sz="2800" dirty="0" smtClean="0">
                <a:cs typeface="Calibri"/>
              </a:rPr>
              <a:t>à</a:t>
            </a:r>
            <a:r>
              <a:rPr lang="fr-FR" sz="2800" dirty="0" smtClean="0">
                <a:cs typeface="Calibri"/>
              </a:rPr>
              <a:t> </a:t>
            </a:r>
            <a:r>
              <a:rPr sz="2800" dirty="0" err="1" smtClean="0">
                <a:cs typeface="Calibri"/>
              </a:rPr>
              <a:t>informatiser</a:t>
            </a:r>
            <a:r>
              <a:rPr sz="2800" dirty="0">
                <a:cs typeface="Calibri"/>
              </a:rPr>
              <a:t>.	</a:t>
            </a:r>
            <a:r>
              <a:rPr sz="2800" dirty="0" err="1" smtClean="0">
                <a:cs typeface="Calibri"/>
              </a:rPr>
              <a:t>Cela</a:t>
            </a:r>
            <a:r>
              <a:rPr lang="fr-FR" sz="2800" dirty="0" smtClean="0">
                <a:cs typeface="Calibri"/>
              </a:rPr>
              <a:t> </a:t>
            </a:r>
            <a:r>
              <a:rPr sz="2800" dirty="0" err="1" smtClean="0">
                <a:cs typeface="Calibri"/>
              </a:rPr>
              <a:t>est</a:t>
            </a:r>
            <a:r>
              <a:rPr lang="fr-FR" sz="2800" dirty="0">
                <a:cs typeface="Calibri"/>
              </a:rPr>
              <a:t> </a:t>
            </a:r>
            <a:r>
              <a:rPr sz="2800" dirty="0" smtClean="0">
                <a:cs typeface="Calibri"/>
              </a:rPr>
              <a:t>primordial</a:t>
            </a:r>
            <a:r>
              <a:rPr lang="fr-FR" sz="2800" dirty="0">
                <a:cs typeface="Calibri"/>
              </a:rPr>
              <a:t> </a:t>
            </a:r>
            <a:r>
              <a:rPr sz="2800" dirty="0" err="1" smtClean="0">
                <a:cs typeface="Calibri"/>
              </a:rPr>
              <a:t>en</a:t>
            </a:r>
            <a:r>
              <a:rPr sz="2800" dirty="0" smtClean="0">
                <a:cs typeface="Calibri"/>
              </a:rPr>
              <a:t> </a:t>
            </a:r>
            <a:r>
              <a:rPr sz="2800" dirty="0">
                <a:cs typeface="Calibri"/>
              </a:rPr>
              <a:t>informatique de gestion ;</a:t>
            </a:r>
          </a:p>
          <a:p>
            <a:pPr marL="354128" marR="6334" indent="-343188">
              <a:lnSpc>
                <a:spcPct val="150000"/>
              </a:lnSpc>
              <a:spcBef>
                <a:spcPts val="517"/>
              </a:spcBef>
              <a:buFont typeface="Wingdings" panose="05000000000000000000" pitchFamily="2" charset="2"/>
              <a:buChar char="ü"/>
              <a:tabLst>
                <a:tab pos="354704" algn="l"/>
                <a:tab pos="2048185" algn="l"/>
              </a:tabLst>
            </a:pPr>
            <a:r>
              <a:rPr sz="2800" dirty="0">
                <a:cs typeface="Calibri"/>
              </a:rPr>
              <a:t>rester simple.	Elle doit rester un outil d'aide à la conception ou à la réalisation</a:t>
            </a:r>
          </a:p>
        </p:txBody>
      </p:sp>
      <p:sp>
        <p:nvSpPr>
          <p:cNvPr id="9"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0" name="Rectangle 9"/>
          <p:cNvSpPr/>
          <p:nvPr/>
        </p:nvSpPr>
        <p:spPr>
          <a:xfrm>
            <a:off x="244639" y="786882"/>
            <a:ext cx="11176395" cy="523220"/>
          </a:xfrm>
          <a:prstGeom prst="rect">
            <a:avLst/>
          </a:prstGeom>
        </p:spPr>
        <p:txBody>
          <a:bodyPr wrap="square">
            <a:spAutoFit/>
          </a:bodyPr>
          <a:lstStyle/>
          <a:p>
            <a:pPr marL="560847">
              <a:spcBef>
                <a:spcPts val="32"/>
              </a:spcBef>
            </a:pPr>
            <a:r>
              <a:rPr lang="fr-FR" sz="2800" dirty="0" smtClean="0">
                <a:cs typeface="Calibri"/>
              </a:rPr>
              <a:t>									</a:t>
            </a:r>
            <a:r>
              <a:rPr lang="fr-FR" sz="2800" b="1" dirty="0" smtClean="0">
                <a:solidFill>
                  <a:srgbClr val="C00000"/>
                </a:solidFill>
                <a:cs typeface="Calibri"/>
              </a:rPr>
              <a:t>Méthode </a:t>
            </a:r>
            <a:endParaRPr lang="fr-FR" sz="2800" b="1" dirty="0">
              <a:solidFill>
                <a:srgbClr val="C00000"/>
              </a:solidFill>
              <a:cs typeface="Calibri"/>
            </a:endParaRPr>
          </a:p>
        </p:txBody>
      </p:sp>
      <p:sp>
        <p:nvSpPr>
          <p:cNvPr id="11" name="Rectangle 10"/>
          <p:cNvSpPr/>
          <p:nvPr/>
        </p:nvSpPr>
        <p:spPr>
          <a:xfrm>
            <a:off x="244639" y="1048492"/>
            <a:ext cx="3812134" cy="615553"/>
          </a:xfrm>
          <a:prstGeom prst="rect">
            <a:avLst/>
          </a:prstGeom>
        </p:spPr>
        <p:txBody>
          <a:bodyPr wrap="none">
            <a:spAutoFit/>
          </a:bodyPr>
          <a:lstStyle/>
          <a:p>
            <a:r>
              <a:rPr lang="fr-FR" sz="3400" b="1" spc="-9" dirty="0" smtClean="0">
                <a:solidFill>
                  <a:schemeClr val="accent6"/>
                </a:solidFill>
              </a:rPr>
              <a:t>Le Méthode MERISE</a:t>
            </a:r>
            <a:endParaRPr lang="fr-FR" sz="3400" b="1" dirty="0">
              <a:solidFill>
                <a:schemeClr val="accent6"/>
              </a:solidFill>
            </a:endParaRPr>
          </a:p>
        </p:txBody>
      </p:sp>
      <p:sp>
        <p:nvSpPr>
          <p:cNvPr id="13" name="Rectangle 12"/>
          <p:cNvSpPr/>
          <p:nvPr/>
        </p:nvSpPr>
        <p:spPr>
          <a:xfrm>
            <a:off x="0" y="1610440"/>
            <a:ext cx="11947361" cy="630429"/>
          </a:xfrm>
          <a:prstGeom prst="rect">
            <a:avLst/>
          </a:prstGeom>
        </p:spPr>
        <p:txBody>
          <a:bodyPr wrap="square">
            <a:spAutoFit/>
          </a:bodyPr>
          <a:lstStyle/>
          <a:p>
            <a:pPr marL="10940" marR="4607" algn="just">
              <a:lnSpc>
                <a:spcPct val="150000"/>
              </a:lnSpc>
              <a:spcBef>
                <a:spcPts val="77"/>
              </a:spcBef>
              <a:tabLst>
                <a:tab pos="354704" algn="l"/>
              </a:tabLst>
            </a:pPr>
            <a:r>
              <a:rPr lang="fr-FR" sz="2600" b="1" u="sng" dirty="0">
                <a:solidFill>
                  <a:srgbClr val="C00000"/>
                </a:solidFill>
                <a:uFill>
                  <a:solidFill>
                    <a:srgbClr val="FF0000"/>
                  </a:solidFill>
                </a:uFill>
                <a:cs typeface="Calibri"/>
              </a:rPr>
              <a:t>M</a:t>
            </a:r>
            <a:r>
              <a:rPr lang="fr-FR" sz="2600" b="1" dirty="0">
                <a:solidFill>
                  <a:srgbClr val="C00000"/>
                </a:solidFill>
                <a:cs typeface="Calibri"/>
              </a:rPr>
              <a:t>éthode</a:t>
            </a:r>
            <a:r>
              <a:rPr lang="fr-FR" sz="2600" b="1" spc="258" dirty="0">
                <a:solidFill>
                  <a:srgbClr val="C00000"/>
                </a:solidFill>
                <a:cs typeface="Calibri"/>
              </a:rPr>
              <a:t>  </a:t>
            </a:r>
            <a:r>
              <a:rPr lang="fr-FR" sz="2600" b="1" dirty="0">
                <a:solidFill>
                  <a:srgbClr val="C00000"/>
                </a:solidFill>
                <a:cs typeface="Calibri"/>
              </a:rPr>
              <a:t>d’</a:t>
            </a:r>
            <a:r>
              <a:rPr lang="fr-FR" sz="2600" b="1" u="sng" dirty="0">
                <a:solidFill>
                  <a:srgbClr val="C00000"/>
                </a:solidFill>
                <a:uFill>
                  <a:solidFill>
                    <a:srgbClr val="FF0000"/>
                  </a:solidFill>
                </a:uFill>
                <a:cs typeface="Calibri"/>
              </a:rPr>
              <a:t>E</a:t>
            </a:r>
            <a:r>
              <a:rPr lang="fr-FR" sz="2600" b="1" dirty="0">
                <a:solidFill>
                  <a:srgbClr val="C00000"/>
                </a:solidFill>
                <a:cs typeface="Calibri"/>
              </a:rPr>
              <a:t>tude</a:t>
            </a:r>
            <a:r>
              <a:rPr lang="fr-FR" sz="2600" b="1" spc="272" dirty="0">
                <a:solidFill>
                  <a:srgbClr val="C00000"/>
                </a:solidFill>
                <a:cs typeface="Calibri"/>
              </a:rPr>
              <a:t>  </a:t>
            </a:r>
            <a:r>
              <a:rPr lang="fr-FR" sz="2600" b="1" dirty="0">
                <a:solidFill>
                  <a:srgbClr val="C00000"/>
                </a:solidFill>
                <a:cs typeface="Calibri"/>
              </a:rPr>
              <a:t>et</a:t>
            </a:r>
            <a:r>
              <a:rPr lang="fr-FR" sz="2600" b="1" spc="272" dirty="0">
                <a:solidFill>
                  <a:srgbClr val="C00000"/>
                </a:solidFill>
                <a:cs typeface="Calibri"/>
              </a:rPr>
              <a:t>  </a:t>
            </a:r>
            <a:r>
              <a:rPr lang="fr-FR" sz="2600" b="1" dirty="0">
                <a:solidFill>
                  <a:srgbClr val="C00000"/>
                </a:solidFill>
                <a:cs typeface="Calibri"/>
              </a:rPr>
              <a:t>de</a:t>
            </a:r>
            <a:r>
              <a:rPr lang="fr-FR" sz="2600" b="1" spc="277" dirty="0">
                <a:solidFill>
                  <a:srgbClr val="C00000"/>
                </a:solidFill>
                <a:cs typeface="Calibri"/>
              </a:rPr>
              <a:t>  </a:t>
            </a:r>
            <a:r>
              <a:rPr lang="fr-FR" sz="2600" b="1" u="sng" dirty="0">
                <a:solidFill>
                  <a:srgbClr val="C00000"/>
                </a:solidFill>
                <a:uFill>
                  <a:solidFill>
                    <a:srgbClr val="FF0000"/>
                  </a:solidFill>
                </a:uFill>
                <a:cs typeface="Calibri"/>
              </a:rPr>
              <a:t>R</a:t>
            </a:r>
            <a:r>
              <a:rPr lang="fr-FR" sz="2600" b="1" dirty="0">
                <a:solidFill>
                  <a:srgbClr val="C00000"/>
                </a:solidFill>
                <a:cs typeface="Calibri"/>
              </a:rPr>
              <a:t>éalisation</a:t>
            </a:r>
            <a:r>
              <a:rPr lang="fr-FR" sz="2600" b="1" spc="258" dirty="0">
                <a:solidFill>
                  <a:srgbClr val="C00000"/>
                </a:solidFill>
                <a:cs typeface="Calibri"/>
              </a:rPr>
              <a:t>  </a:t>
            </a:r>
            <a:r>
              <a:rPr lang="fr-FR" sz="2600" b="1" u="sng" spc="-9" dirty="0">
                <a:solidFill>
                  <a:srgbClr val="C00000"/>
                </a:solidFill>
                <a:uFill>
                  <a:solidFill>
                    <a:srgbClr val="FF0000"/>
                  </a:solidFill>
                </a:uFill>
                <a:cs typeface="Calibri"/>
              </a:rPr>
              <a:t>I</a:t>
            </a:r>
            <a:r>
              <a:rPr lang="fr-FR" sz="2600" b="1" spc="-9" dirty="0">
                <a:solidFill>
                  <a:srgbClr val="C00000"/>
                </a:solidFill>
                <a:cs typeface="Calibri"/>
              </a:rPr>
              <a:t>nformatique </a:t>
            </a:r>
            <a:r>
              <a:rPr lang="fr-FR" sz="2600" b="1" dirty="0">
                <a:solidFill>
                  <a:srgbClr val="C00000"/>
                </a:solidFill>
                <a:cs typeface="Calibri"/>
              </a:rPr>
              <a:t>pour</a:t>
            </a:r>
            <a:r>
              <a:rPr lang="fr-FR" sz="2600" b="1" spc="36" dirty="0">
                <a:solidFill>
                  <a:srgbClr val="C00000"/>
                </a:solidFill>
                <a:cs typeface="Calibri"/>
              </a:rPr>
              <a:t> </a:t>
            </a:r>
            <a:r>
              <a:rPr lang="fr-FR" sz="2600" b="1" dirty="0">
                <a:solidFill>
                  <a:srgbClr val="C00000"/>
                </a:solidFill>
                <a:cs typeface="Calibri"/>
              </a:rPr>
              <a:t>les</a:t>
            </a:r>
            <a:r>
              <a:rPr lang="fr-FR" sz="2600" b="1" spc="23" dirty="0">
                <a:solidFill>
                  <a:srgbClr val="C00000"/>
                </a:solidFill>
                <a:cs typeface="Calibri"/>
              </a:rPr>
              <a:t> </a:t>
            </a:r>
            <a:r>
              <a:rPr lang="fr-FR" sz="2600" b="1" u="sng" dirty="0">
                <a:solidFill>
                  <a:srgbClr val="C00000"/>
                </a:solidFill>
                <a:uFill>
                  <a:solidFill>
                    <a:srgbClr val="FF0000"/>
                  </a:solidFill>
                </a:uFill>
                <a:cs typeface="Calibri"/>
              </a:rPr>
              <a:t>S</a:t>
            </a:r>
            <a:r>
              <a:rPr lang="fr-FR" sz="2600" b="1" dirty="0">
                <a:solidFill>
                  <a:srgbClr val="C00000"/>
                </a:solidFill>
                <a:cs typeface="Calibri"/>
              </a:rPr>
              <a:t>ystèmes</a:t>
            </a:r>
            <a:r>
              <a:rPr lang="fr-FR" sz="2600" b="1" spc="68" dirty="0">
                <a:solidFill>
                  <a:srgbClr val="C00000"/>
                </a:solidFill>
                <a:cs typeface="Calibri"/>
              </a:rPr>
              <a:t> </a:t>
            </a:r>
            <a:r>
              <a:rPr lang="fr-FR" sz="2600" b="1" spc="-9" dirty="0">
                <a:solidFill>
                  <a:srgbClr val="C00000"/>
                </a:solidFill>
                <a:cs typeface="Calibri"/>
              </a:rPr>
              <a:t>d’</a:t>
            </a:r>
            <a:r>
              <a:rPr lang="fr-FR" sz="2600" b="1" u="sng" spc="-9" dirty="0">
                <a:solidFill>
                  <a:srgbClr val="C00000"/>
                </a:solidFill>
                <a:uFill>
                  <a:solidFill>
                    <a:srgbClr val="FF0000"/>
                  </a:solidFill>
                </a:uFill>
                <a:cs typeface="Calibri"/>
              </a:rPr>
              <a:t>E</a:t>
            </a:r>
            <a:r>
              <a:rPr lang="fr-FR" sz="2600" b="1" spc="-9" dirty="0">
                <a:solidFill>
                  <a:srgbClr val="C00000"/>
                </a:solidFill>
                <a:cs typeface="Calibri"/>
              </a:rPr>
              <a:t>ntreprise</a:t>
            </a:r>
            <a:endParaRPr lang="fr-FR" sz="2600" b="1" dirty="0">
              <a:solidFill>
                <a:srgbClr val="C00000"/>
              </a:solidFill>
              <a:cs typeface="Calibri"/>
            </a:endParaRPr>
          </a:p>
        </p:txBody>
      </p:sp>
    </p:spTree>
    <p:extLst>
      <p:ext uri="{BB962C8B-B14F-4D97-AF65-F5344CB8AC3E}">
        <p14:creationId xmlns:p14="http://schemas.microsoft.com/office/powerpoint/2010/main" val="1795954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body" idx="1"/>
          </p:nvPr>
        </p:nvSpPr>
        <p:spPr>
          <a:xfrm>
            <a:off x="244639" y="2811402"/>
            <a:ext cx="11708313" cy="3225958"/>
          </a:xfrm>
          <a:prstGeom prst="rect">
            <a:avLst/>
          </a:prstGeom>
        </p:spPr>
        <p:txBody>
          <a:bodyPr vert="horz" wrap="square" lIns="0" tIns="9789" rIns="0" bIns="0" rtlCol="0">
            <a:spAutoFit/>
          </a:bodyPr>
          <a:lstStyle/>
          <a:p>
            <a:pPr marL="10940" marR="4607" indent="0" algn="just">
              <a:lnSpc>
                <a:spcPct val="150000"/>
              </a:lnSpc>
              <a:spcBef>
                <a:spcPts val="676"/>
              </a:spcBef>
              <a:buNone/>
            </a:pPr>
            <a:r>
              <a:rPr sz="2766" b="1" dirty="0" smtClean="0">
                <a:solidFill>
                  <a:schemeClr val="accent6"/>
                </a:solidFill>
              </a:rPr>
              <a:t>La</a:t>
            </a:r>
            <a:r>
              <a:rPr sz="2766" b="1" spc="63" dirty="0" smtClean="0">
                <a:solidFill>
                  <a:schemeClr val="accent6"/>
                </a:solidFill>
              </a:rPr>
              <a:t>  </a:t>
            </a:r>
            <a:r>
              <a:rPr sz="2766" b="1" dirty="0">
                <a:solidFill>
                  <a:schemeClr val="accent6"/>
                </a:solidFill>
              </a:rPr>
              <a:t>modélisation</a:t>
            </a:r>
            <a:r>
              <a:rPr sz="2766" b="1" spc="50" dirty="0">
                <a:solidFill>
                  <a:schemeClr val="accent6"/>
                </a:solidFill>
              </a:rPr>
              <a:t>  </a:t>
            </a:r>
            <a:r>
              <a:rPr sz="2766" dirty="0">
                <a:solidFill>
                  <a:srgbClr val="000000"/>
                </a:solidFill>
                <a:latin typeface="Calibri"/>
                <a:cs typeface="Calibri"/>
              </a:rPr>
              <a:t>consiste</a:t>
            </a:r>
            <a:r>
              <a:rPr sz="2766" spc="54" dirty="0">
                <a:solidFill>
                  <a:srgbClr val="000000"/>
                </a:solidFill>
                <a:latin typeface="Calibri"/>
                <a:cs typeface="Calibri"/>
              </a:rPr>
              <a:t>  </a:t>
            </a:r>
            <a:r>
              <a:rPr sz="2766" dirty="0">
                <a:solidFill>
                  <a:srgbClr val="000000"/>
                </a:solidFill>
                <a:latin typeface="Calibri"/>
                <a:cs typeface="Calibri"/>
              </a:rPr>
              <a:t>à</a:t>
            </a:r>
            <a:r>
              <a:rPr sz="2766" spc="63" dirty="0">
                <a:solidFill>
                  <a:srgbClr val="000000"/>
                </a:solidFill>
                <a:latin typeface="Calibri"/>
                <a:cs typeface="Calibri"/>
              </a:rPr>
              <a:t>  </a:t>
            </a:r>
            <a:r>
              <a:rPr sz="2766" dirty="0">
                <a:solidFill>
                  <a:srgbClr val="000000"/>
                </a:solidFill>
                <a:latin typeface="Calibri"/>
                <a:cs typeface="Calibri"/>
              </a:rPr>
              <a:t>créer</a:t>
            </a:r>
            <a:r>
              <a:rPr sz="2766" spc="45" dirty="0">
                <a:solidFill>
                  <a:srgbClr val="000000"/>
                </a:solidFill>
                <a:latin typeface="Calibri"/>
                <a:cs typeface="Calibri"/>
              </a:rPr>
              <a:t>  </a:t>
            </a:r>
            <a:r>
              <a:rPr sz="2766" dirty="0">
                <a:solidFill>
                  <a:srgbClr val="000000"/>
                </a:solidFill>
                <a:latin typeface="Calibri"/>
                <a:cs typeface="Calibri"/>
              </a:rPr>
              <a:t>une</a:t>
            </a:r>
            <a:r>
              <a:rPr sz="2766" spc="54" dirty="0">
                <a:solidFill>
                  <a:srgbClr val="000000"/>
                </a:solidFill>
                <a:latin typeface="Calibri"/>
                <a:cs typeface="Calibri"/>
              </a:rPr>
              <a:t>  </a:t>
            </a:r>
            <a:r>
              <a:rPr sz="2766" spc="-9" dirty="0">
                <a:solidFill>
                  <a:srgbClr val="000000"/>
                </a:solidFill>
                <a:latin typeface="Calibri"/>
                <a:cs typeface="Calibri"/>
              </a:rPr>
              <a:t>représentation </a:t>
            </a:r>
            <a:r>
              <a:rPr sz="2766" dirty="0">
                <a:solidFill>
                  <a:srgbClr val="000000"/>
                </a:solidFill>
                <a:latin typeface="Calibri"/>
                <a:cs typeface="Calibri"/>
              </a:rPr>
              <a:t>virtuelle</a:t>
            </a:r>
            <a:r>
              <a:rPr sz="2766" spc="317" dirty="0">
                <a:solidFill>
                  <a:srgbClr val="000000"/>
                </a:solidFill>
                <a:latin typeface="Calibri"/>
                <a:cs typeface="Calibri"/>
              </a:rPr>
              <a:t> </a:t>
            </a:r>
            <a:r>
              <a:rPr sz="2766" dirty="0">
                <a:solidFill>
                  <a:srgbClr val="000000"/>
                </a:solidFill>
                <a:latin typeface="Calibri"/>
                <a:cs typeface="Calibri"/>
              </a:rPr>
              <a:t>d'une</a:t>
            </a:r>
            <a:r>
              <a:rPr sz="2766" spc="322" dirty="0">
                <a:solidFill>
                  <a:srgbClr val="000000"/>
                </a:solidFill>
                <a:latin typeface="Calibri"/>
                <a:cs typeface="Calibri"/>
              </a:rPr>
              <a:t> </a:t>
            </a:r>
            <a:r>
              <a:rPr sz="2766" dirty="0">
                <a:solidFill>
                  <a:srgbClr val="000000"/>
                </a:solidFill>
                <a:latin typeface="Calibri"/>
                <a:cs typeface="Calibri"/>
              </a:rPr>
              <a:t>réalité</a:t>
            </a:r>
            <a:r>
              <a:rPr sz="2766" spc="349" dirty="0">
                <a:solidFill>
                  <a:srgbClr val="000000"/>
                </a:solidFill>
                <a:latin typeface="Calibri"/>
                <a:cs typeface="Calibri"/>
              </a:rPr>
              <a:t> </a:t>
            </a:r>
            <a:r>
              <a:rPr sz="2766" dirty="0">
                <a:solidFill>
                  <a:srgbClr val="000000"/>
                </a:solidFill>
                <a:latin typeface="Calibri"/>
                <a:cs typeface="Calibri"/>
              </a:rPr>
              <a:t>de</a:t>
            </a:r>
            <a:r>
              <a:rPr sz="2766" spc="349" dirty="0">
                <a:solidFill>
                  <a:srgbClr val="000000"/>
                </a:solidFill>
                <a:latin typeface="Calibri"/>
                <a:cs typeface="Calibri"/>
              </a:rPr>
              <a:t> </a:t>
            </a:r>
            <a:r>
              <a:rPr sz="2766" dirty="0">
                <a:solidFill>
                  <a:srgbClr val="000000"/>
                </a:solidFill>
                <a:latin typeface="Calibri"/>
                <a:cs typeface="Calibri"/>
              </a:rPr>
              <a:t>telle</a:t>
            </a:r>
            <a:r>
              <a:rPr sz="2766" spc="326" dirty="0">
                <a:solidFill>
                  <a:srgbClr val="000000"/>
                </a:solidFill>
                <a:latin typeface="Calibri"/>
                <a:cs typeface="Calibri"/>
              </a:rPr>
              <a:t> </a:t>
            </a:r>
            <a:r>
              <a:rPr sz="2766" dirty="0">
                <a:solidFill>
                  <a:srgbClr val="000000"/>
                </a:solidFill>
                <a:latin typeface="Calibri"/>
                <a:cs typeface="Calibri"/>
              </a:rPr>
              <a:t>façon</a:t>
            </a:r>
            <a:r>
              <a:rPr sz="2766" spc="349" dirty="0">
                <a:solidFill>
                  <a:srgbClr val="000000"/>
                </a:solidFill>
                <a:latin typeface="Calibri"/>
                <a:cs typeface="Calibri"/>
              </a:rPr>
              <a:t> </a:t>
            </a:r>
            <a:r>
              <a:rPr sz="2766" dirty="0">
                <a:solidFill>
                  <a:srgbClr val="000000"/>
                </a:solidFill>
                <a:latin typeface="Calibri"/>
                <a:cs typeface="Calibri"/>
              </a:rPr>
              <a:t>à</a:t>
            </a:r>
            <a:r>
              <a:rPr sz="2766" spc="322" dirty="0">
                <a:solidFill>
                  <a:srgbClr val="000000"/>
                </a:solidFill>
                <a:latin typeface="Calibri"/>
                <a:cs typeface="Calibri"/>
              </a:rPr>
              <a:t> </a:t>
            </a:r>
            <a:r>
              <a:rPr sz="2766" dirty="0">
                <a:solidFill>
                  <a:srgbClr val="000000"/>
                </a:solidFill>
                <a:latin typeface="Calibri"/>
                <a:cs typeface="Calibri"/>
              </a:rPr>
              <a:t>faire</a:t>
            </a:r>
            <a:r>
              <a:rPr sz="2766" spc="326" dirty="0">
                <a:solidFill>
                  <a:srgbClr val="000000"/>
                </a:solidFill>
                <a:latin typeface="Calibri"/>
                <a:cs typeface="Calibri"/>
              </a:rPr>
              <a:t> </a:t>
            </a:r>
            <a:r>
              <a:rPr sz="2766" spc="-9" dirty="0">
                <a:solidFill>
                  <a:srgbClr val="000000"/>
                </a:solidFill>
                <a:latin typeface="Calibri"/>
                <a:cs typeface="Calibri"/>
              </a:rPr>
              <a:t>ressortir </a:t>
            </a:r>
            <a:r>
              <a:rPr sz="2766" dirty="0">
                <a:solidFill>
                  <a:srgbClr val="000000"/>
                </a:solidFill>
                <a:latin typeface="Calibri"/>
                <a:cs typeface="Calibri"/>
              </a:rPr>
              <a:t>les</a:t>
            </a:r>
            <a:r>
              <a:rPr sz="2766" spc="258" dirty="0">
                <a:solidFill>
                  <a:srgbClr val="000000"/>
                </a:solidFill>
                <a:latin typeface="Calibri"/>
                <a:cs typeface="Calibri"/>
              </a:rPr>
              <a:t>  </a:t>
            </a:r>
            <a:r>
              <a:rPr sz="2766" dirty="0">
                <a:solidFill>
                  <a:srgbClr val="000000"/>
                </a:solidFill>
                <a:latin typeface="Calibri"/>
                <a:cs typeface="Calibri"/>
              </a:rPr>
              <a:t>points</a:t>
            </a:r>
            <a:r>
              <a:rPr sz="2766" spc="258" dirty="0">
                <a:solidFill>
                  <a:srgbClr val="000000"/>
                </a:solidFill>
                <a:latin typeface="Calibri"/>
                <a:cs typeface="Calibri"/>
              </a:rPr>
              <a:t>  </a:t>
            </a:r>
            <a:r>
              <a:rPr sz="2766" dirty="0">
                <a:solidFill>
                  <a:srgbClr val="000000"/>
                </a:solidFill>
                <a:latin typeface="Calibri"/>
                <a:cs typeface="Calibri"/>
              </a:rPr>
              <a:t>aux</a:t>
            </a:r>
            <a:r>
              <a:rPr sz="2766" spc="249" dirty="0">
                <a:solidFill>
                  <a:srgbClr val="000000"/>
                </a:solidFill>
                <a:latin typeface="Calibri"/>
                <a:cs typeface="Calibri"/>
              </a:rPr>
              <a:t>  </a:t>
            </a:r>
            <a:r>
              <a:rPr sz="2766" dirty="0">
                <a:solidFill>
                  <a:srgbClr val="000000"/>
                </a:solidFill>
                <a:latin typeface="Calibri"/>
                <a:cs typeface="Calibri"/>
              </a:rPr>
              <a:t>quels</a:t>
            </a:r>
            <a:r>
              <a:rPr sz="2766" spc="258" dirty="0">
                <a:solidFill>
                  <a:srgbClr val="000000"/>
                </a:solidFill>
                <a:latin typeface="Calibri"/>
                <a:cs typeface="Calibri"/>
              </a:rPr>
              <a:t>  </a:t>
            </a:r>
            <a:r>
              <a:rPr sz="2766" dirty="0">
                <a:solidFill>
                  <a:srgbClr val="000000"/>
                </a:solidFill>
                <a:latin typeface="Calibri"/>
                <a:cs typeface="Calibri"/>
              </a:rPr>
              <a:t>on</a:t>
            </a:r>
            <a:r>
              <a:rPr sz="2766" spc="263" dirty="0">
                <a:solidFill>
                  <a:srgbClr val="000000"/>
                </a:solidFill>
                <a:latin typeface="Calibri"/>
                <a:cs typeface="Calibri"/>
              </a:rPr>
              <a:t>  </a:t>
            </a:r>
            <a:r>
              <a:rPr sz="2766" dirty="0">
                <a:solidFill>
                  <a:srgbClr val="000000"/>
                </a:solidFill>
                <a:latin typeface="Calibri"/>
                <a:cs typeface="Calibri"/>
              </a:rPr>
              <a:t>s'intéresse.</a:t>
            </a:r>
            <a:r>
              <a:rPr sz="2766" spc="258" dirty="0">
                <a:solidFill>
                  <a:srgbClr val="000000"/>
                </a:solidFill>
                <a:latin typeface="Calibri"/>
                <a:cs typeface="Calibri"/>
              </a:rPr>
              <a:t>  </a:t>
            </a:r>
            <a:r>
              <a:rPr sz="2766" dirty="0">
                <a:solidFill>
                  <a:srgbClr val="000000"/>
                </a:solidFill>
                <a:latin typeface="Calibri"/>
                <a:cs typeface="Calibri"/>
              </a:rPr>
              <a:t>Ce</a:t>
            </a:r>
            <a:r>
              <a:rPr sz="2766" spc="263" dirty="0">
                <a:solidFill>
                  <a:srgbClr val="000000"/>
                </a:solidFill>
                <a:latin typeface="Calibri"/>
                <a:cs typeface="Calibri"/>
              </a:rPr>
              <a:t>  </a:t>
            </a:r>
            <a:r>
              <a:rPr sz="2766" dirty="0">
                <a:solidFill>
                  <a:srgbClr val="000000"/>
                </a:solidFill>
                <a:latin typeface="Calibri"/>
                <a:cs typeface="Calibri"/>
              </a:rPr>
              <a:t>type</a:t>
            </a:r>
            <a:r>
              <a:rPr sz="2766" spc="258" dirty="0">
                <a:solidFill>
                  <a:srgbClr val="000000"/>
                </a:solidFill>
                <a:latin typeface="Calibri"/>
                <a:cs typeface="Calibri"/>
              </a:rPr>
              <a:t>  </a:t>
            </a:r>
            <a:r>
              <a:rPr sz="2766" spc="-23" dirty="0">
                <a:solidFill>
                  <a:srgbClr val="000000"/>
                </a:solidFill>
                <a:latin typeface="Calibri"/>
                <a:cs typeface="Calibri"/>
              </a:rPr>
              <a:t>de </a:t>
            </a:r>
            <a:r>
              <a:rPr sz="2766" dirty="0">
                <a:solidFill>
                  <a:srgbClr val="000000"/>
                </a:solidFill>
                <a:latin typeface="Calibri"/>
                <a:cs typeface="Calibri"/>
              </a:rPr>
              <a:t>méthode</a:t>
            </a:r>
            <a:r>
              <a:rPr sz="2766" spc="363" dirty="0">
                <a:solidFill>
                  <a:srgbClr val="000000"/>
                </a:solidFill>
                <a:latin typeface="Calibri"/>
                <a:cs typeface="Calibri"/>
              </a:rPr>
              <a:t>  </a:t>
            </a:r>
            <a:r>
              <a:rPr sz="2766" dirty="0">
                <a:solidFill>
                  <a:srgbClr val="000000"/>
                </a:solidFill>
                <a:latin typeface="Calibri"/>
                <a:cs typeface="Calibri"/>
              </a:rPr>
              <a:t>est</a:t>
            </a:r>
            <a:r>
              <a:rPr sz="2766" spc="376" dirty="0">
                <a:solidFill>
                  <a:srgbClr val="000000"/>
                </a:solidFill>
                <a:latin typeface="Calibri"/>
                <a:cs typeface="Calibri"/>
              </a:rPr>
              <a:t>  </a:t>
            </a:r>
            <a:r>
              <a:rPr sz="2766" dirty="0">
                <a:solidFill>
                  <a:srgbClr val="000000"/>
                </a:solidFill>
                <a:latin typeface="Calibri"/>
                <a:cs typeface="Calibri"/>
              </a:rPr>
              <a:t>appelé</a:t>
            </a:r>
            <a:r>
              <a:rPr sz="2766" spc="371" dirty="0">
                <a:solidFill>
                  <a:srgbClr val="000000"/>
                </a:solidFill>
                <a:latin typeface="Calibri"/>
                <a:cs typeface="Calibri"/>
              </a:rPr>
              <a:t>  </a:t>
            </a:r>
            <a:r>
              <a:rPr sz="2766" b="1" dirty="0">
                <a:solidFill>
                  <a:schemeClr val="accent6"/>
                </a:solidFill>
                <a:latin typeface="Calibri"/>
                <a:cs typeface="Calibri"/>
              </a:rPr>
              <a:t>analyse</a:t>
            </a:r>
            <a:r>
              <a:rPr sz="2766" dirty="0">
                <a:solidFill>
                  <a:srgbClr val="000000"/>
                </a:solidFill>
                <a:latin typeface="Calibri"/>
                <a:cs typeface="Calibri"/>
              </a:rPr>
              <a:t>.</a:t>
            </a:r>
            <a:r>
              <a:rPr sz="2766" spc="381" dirty="0">
                <a:solidFill>
                  <a:srgbClr val="000000"/>
                </a:solidFill>
                <a:latin typeface="Calibri"/>
                <a:cs typeface="Calibri"/>
              </a:rPr>
              <a:t>  </a:t>
            </a:r>
            <a:endParaRPr lang="fr-FR" sz="2766" spc="381" dirty="0" smtClean="0">
              <a:solidFill>
                <a:srgbClr val="000000"/>
              </a:solidFill>
              <a:latin typeface="Calibri"/>
              <a:cs typeface="Calibri"/>
            </a:endParaRPr>
          </a:p>
          <a:p>
            <a:pPr marL="10940" marR="4607" indent="0" algn="just">
              <a:lnSpc>
                <a:spcPct val="150000"/>
              </a:lnSpc>
              <a:spcBef>
                <a:spcPts val="676"/>
              </a:spcBef>
              <a:buNone/>
            </a:pPr>
            <a:r>
              <a:rPr sz="2766" dirty="0" smtClean="0">
                <a:solidFill>
                  <a:srgbClr val="000000"/>
                </a:solidFill>
                <a:latin typeface="Calibri"/>
                <a:cs typeface="Calibri"/>
              </a:rPr>
              <a:t>Il</a:t>
            </a:r>
            <a:r>
              <a:rPr sz="2766" spc="367" dirty="0" smtClean="0">
                <a:solidFill>
                  <a:srgbClr val="000000"/>
                </a:solidFill>
                <a:latin typeface="Calibri"/>
                <a:cs typeface="Calibri"/>
              </a:rPr>
              <a:t>  </a:t>
            </a:r>
            <a:r>
              <a:rPr sz="2766" dirty="0">
                <a:solidFill>
                  <a:srgbClr val="000000"/>
                </a:solidFill>
                <a:latin typeface="Calibri"/>
                <a:cs typeface="Calibri"/>
              </a:rPr>
              <a:t>existe</a:t>
            </a:r>
            <a:r>
              <a:rPr sz="2766" spc="376" dirty="0">
                <a:solidFill>
                  <a:srgbClr val="000000"/>
                </a:solidFill>
                <a:latin typeface="Calibri"/>
                <a:cs typeface="Calibri"/>
              </a:rPr>
              <a:t>  </a:t>
            </a:r>
            <a:r>
              <a:rPr sz="2766" spc="-9" dirty="0">
                <a:solidFill>
                  <a:srgbClr val="000000"/>
                </a:solidFill>
                <a:latin typeface="Calibri"/>
                <a:cs typeface="Calibri"/>
              </a:rPr>
              <a:t>plusieurs </a:t>
            </a:r>
            <a:r>
              <a:rPr sz="2766" dirty="0">
                <a:solidFill>
                  <a:srgbClr val="000000"/>
                </a:solidFill>
                <a:latin typeface="Calibri"/>
                <a:cs typeface="Calibri"/>
              </a:rPr>
              <a:t>méthodes</a:t>
            </a:r>
            <a:r>
              <a:rPr sz="2766" spc="109" dirty="0">
                <a:solidFill>
                  <a:srgbClr val="000000"/>
                </a:solidFill>
                <a:latin typeface="Calibri"/>
                <a:cs typeface="Calibri"/>
              </a:rPr>
              <a:t> </a:t>
            </a:r>
            <a:r>
              <a:rPr sz="2766" dirty="0">
                <a:solidFill>
                  <a:srgbClr val="000000"/>
                </a:solidFill>
                <a:latin typeface="Calibri"/>
                <a:cs typeface="Calibri"/>
              </a:rPr>
              <a:t>d'analyse,</a:t>
            </a:r>
            <a:r>
              <a:rPr sz="2766" spc="82" dirty="0">
                <a:solidFill>
                  <a:srgbClr val="000000"/>
                </a:solidFill>
                <a:latin typeface="Calibri"/>
                <a:cs typeface="Calibri"/>
              </a:rPr>
              <a:t> </a:t>
            </a:r>
            <a:r>
              <a:rPr sz="2766" dirty="0">
                <a:solidFill>
                  <a:srgbClr val="000000"/>
                </a:solidFill>
                <a:latin typeface="Calibri"/>
                <a:cs typeface="Calibri"/>
              </a:rPr>
              <a:t>la</a:t>
            </a:r>
            <a:r>
              <a:rPr sz="2766" spc="109" dirty="0">
                <a:solidFill>
                  <a:srgbClr val="000000"/>
                </a:solidFill>
                <a:latin typeface="Calibri"/>
                <a:cs typeface="Calibri"/>
              </a:rPr>
              <a:t> </a:t>
            </a:r>
            <a:r>
              <a:rPr sz="2766" dirty="0">
                <a:solidFill>
                  <a:srgbClr val="000000"/>
                </a:solidFill>
                <a:latin typeface="Calibri"/>
                <a:cs typeface="Calibri"/>
              </a:rPr>
              <a:t>méthode</a:t>
            </a:r>
            <a:r>
              <a:rPr sz="2766" spc="91" dirty="0">
                <a:solidFill>
                  <a:srgbClr val="000000"/>
                </a:solidFill>
                <a:latin typeface="Calibri"/>
                <a:cs typeface="Calibri"/>
              </a:rPr>
              <a:t> </a:t>
            </a:r>
            <a:r>
              <a:rPr sz="2766" dirty="0">
                <a:solidFill>
                  <a:srgbClr val="000000"/>
                </a:solidFill>
                <a:latin typeface="Calibri"/>
                <a:cs typeface="Calibri"/>
              </a:rPr>
              <a:t>la</a:t>
            </a:r>
            <a:r>
              <a:rPr sz="2766" spc="109" dirty="0">
                <a:solidFill>
                  <a:srgbClr val="000000"/>
                </a:solidFill>
                <a:latin typeface="Calibri"/>
                <a:cs typeface="Calibri"/>
              </a:rPr>
              <a:t> </a:t>
            </a:r>
            <a:r>
              <a:rPr sz="2766" dirty="0">
                <a:solidFill>
                  <a:srgbClr val="000000"/>
                </a:solidFill>
                <a:latin typeface="Calibri"/>
                <a:cs typeface="Calibri"/>
              </a:rPr>
              <a:t>plus</a:t>
            </a:r>
            <a:r>
              <a:rPr sz="2766" spc="109" dirty="0">
                <a:solidFill>
                  <a:srgbClr val="000000"/>
                </a:solidFill>
                <a:latin typeface="Calibri"/>
                <a:cs typeface="Calibri"/>
              </a:rPr>
              <a:t> </a:t>
            </a:r>
            <a:r>
              <a:rPr sz="2766" dirty="0">
                <a:solidFill>
                  <a:srgbClr val="000000"/>
                </a:solidFill>
                <a:latin typeface="Calibri"/>
                <a:cs typeface="Calibri"/>
              </a:rPr>
              <a:t>utilisée</a:t>
            </a:r>
            <a:r>
              <a:rPr sz="2766" spc="86" dirty="0">
                <a:solidFill>
                  <a:srgbClr val="000000"/>
                </a:solidFill>
                <a:latin typeface="Calibri"/>
                <a:cs typeface="Calibri"/>
              </a:rPr>
              <a:t> </a:t>
            </a:r>
            <a:r>
              <a:rPr sz="2766" spc="-9" dirty="0">
                <a:solidFill>
                  <a:srgbClr val="000000"/>
                </a:solidFill>
                <a:latin typeface="Calibri"/>
                <a:cs typeface="Calibri"/>
              </a:rPr>
              <a:t>étant </a:t>
            </a:r>
            <a:r>
              <a:rPr sz="2766" dirty="0">
                <a:solidFill>
                  <a:srgbClr val="000000"/>
                </a:solidFill>
                <a:latin typeface="Calibri"/>
                <a:cs typeface="Calibri"/>
              </a:rPr>
              <a:t>la</a:t>
            </a:r>
            <a:r>
              <a:rPr sz="2766" spc="32" dirty="0">
                <a:solidFill>
                  <a:srgbClr val="000000"/>
                </a:solidFill>
                <a:latin typeface="Calibri"/>
                <a:cs typeface="Calibri"/>
              </a:rPr>
              <a:t> </a:t>
            </a:r>
            <a:r>
              <a:rPr sz="2766" dirty="0">
                <a:solidFill>
                  <a:srgbClr val="000000"/>
                </a:solidFill>
                <a:latin typeface="Calibri"/>
                <a:cs typeface="Calibri"/>
              </a:rPr>
              <a:t>méthode</a:t>
            </a:r>
            <a:r>
              <a:rPr sz="2766" spc="77" dirty="0">
                <a:solidFill>
                  <a:srgbClr val="000000"/>
                </a:solidFill>
                <a:latin typeface="Calibri"/>
                <a:cs typeface="Calibri"/>
              </a:rPr>
              <a:t> </a:t>
            </a:r>
            <a:r>
              <a:rPr sz="2766" b="1" spc="-9" dirty="0">
                <a:solidFill>
                  <a:schemeClr val="accent6"/>
                </a:solidFill>
                <a:latin typeface="Calibri"/>
                <a:cs typeface="Calibri"/>
              </a:rPr>
              <a:t>MERISE</a:t>
            </a:r>
            <a:r>
              <a:rPr sz="2766" spc="-9" dirty="0">
                <a:solidFill>
                  <a:srgbClr val="000000"/>
                </a:solidFill>
                <a:latin typeface="Calibri"/>
                <a:cs typeface="Calibri"/>
              </a:rPr>
              <a:t>.</a:t>
            </a:r>
            <a:endParaRPr sz="2766" dirty="0">
              <a:latin typeface="Calibri"/>
              <a:cs typeface="Calibri"/>
            </a:endParaRPr>
          </a:p>
        </p:txBody>
      </p:sp>
      <p:sp>
        <p:nvSpPr>
          <p:cNvPr id="6"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7" name="Rectangle 6"/>
          <p:cNvSpPr/>
          <p:nvPr/>
        </p:nvSpPr>
        <p:spPr>
          <a:xfrm>
            <a:off x="244639" y="786882"/>
            <a:ext cx="11176395" cy="523220"/>
          </a:xfrm>
          <a:prstGeom prst="rect">
            <a:avLst/>
          </a:prstGeom>
        </p:spPr>
        <p:txBody>
          <a:bodyPr wrap="square">
            <a:spAutoFit/>
          </a:bodyPr>
          <a:lstStyle/>
          <a:p>
            <a:pPr marL="560847">
              <a:spcBef>
                <a:spcPts val="32"/>
              </a:spcBef>
            </a:pPr>
            <a:r>
              <a:rPr lang="fr-FR" sz="2800" dirty="0" smtClean="0">
                <a:cs typeface="Calibri"/>
              </a:rPr>
              <a:t>									</a:t>
            </a:r>
            <a:r>
              <a:rPr lang="fr-FR" sz="2800" b="1" dirty="0" smtClean="0">
                <a:solidFill>
                  <a:srgbClr val="C00000"/>
                </a:solidFill>
                <a:cs typeface="Calibri"/>
              </a:rPr>
              <a:t>Méthode </a:t>
            </a:r>
            <a:endParaRPr lang="fr-FR" sz="2800" b="1" dirty="0">
              <a:solidFill>
                <a:srgbClr val="C00000"/>
              </a:solidFill>
              <a:cs typeface="Calibri"/>
            </a:endParaRPr>
          </a:p>
        </p:txBody>
      </p:sp>
      <p:sp>
        <p:nvSpPr>
          <p:cNvPr id="8" name="Rectangle 7"/>
          <p:cNvSpPr/>
          <p:nvPr/>
        </p:nvSpPr>
        <p:spPr>
          <a:xfrm>
            <a:off x="244639" y="1048492"/>
            <a:ext cx="3812134" cy="615553"/>
          </a:xfrm>
          <a:prstGeom prst="rect">
            <a:avLst/>
          </a:prstGeom>
        </p:spPr>
        <p:txBody>
          <a:bodyPr wrap="none">
            <a:spAutoFit/>
          </a:bodyPr>
          <a:lstStyle/>
          <a:p>
            <a:r>
              <a:rPr lang="fr-FR" sz="3400" b="1" spc="-9" dirty="0" smtClean="0">
                <a:solidFill>
                  <a:schemeClr val="accent6"/>
                </a:solidFill>
              </a:rPr>
              <a:t>Le Méthode MERISE</a:t>
            </a:r>
            <a:endParaRPr lang="fr-FR" sz="3400" b="1" dirty="0">
              <a:solidFill>
                <a:schemeClr val="accent6"/>
              </a:solidFill>
            </a:endParaRPr>
          </a:p>
        </p:txBody>
      </p:sp>
      <p:sp>
        <p:nvSpPr>
          <p:cNvPr id="10" name="Rectangle 9"/>
          <p:cNvSpPr/>
          <p:nvPr/>
        </p:nvSpPr>
        <p:spPr>
          <a:xfrm>
            <a:off x="0" y="1610440"/>
            <a:ext cx="11947361" cy="630429"/>
          </a:xfrm>
          <a:prstGeom prst="rect">
            <a:avLst/>
          </a:prstGeom>
        </p:spPr>
        <p:txBody>
          <a:bodyPr wrap="square">
            <a:spAutoFit/>
          </a:bodyPr>
          <a:lstStyle/>
          <a:p>
            <a:pPr marL="10940" marR="4607" algn="just">
              <a:lnSpc>
                <a:spcPct val="150000"/>
              </a:lnSpc>
              <a:spcBef>
                <a:spcPts val="77"/>
              </a:spcBef>
              <a:tabLst>
                <a:tab pos="354704" algn="l"/>
              </a:tabLst>
            </a:pPr>
            <a:r>
              <a:rPr lang="fr-FR" sz="2600" b="1" u="sng" dirty="0">
                <a:solidFill>
                  <a:srgbClr val="C00000"/>
                </a:solidFill>
                <a:uFill>
                  <a:solidFill>
                    <a:srgbClr val="FF0000"/>
                  </a:solidFill>
                </a:uFill>
                <a:cs typeface="Calibri"/>
              </a:rPr>
              <a:t>M</a:t>
            </a:r>
            <a:r>
              <a:rPr lang="fr-FR" sz="2600" b="1" dirty="0">
                <a:solidFill>
                  <a:srgbClr val="C00000"/>
                </a:solidFill>
                <a:cs typeface="Calibri"/>
              </a:rPr>
              <a:t>éthode</a:t>
            </a:r>
            <a:r>
              <a:rPr lang="fr-FR" sz="2600" b="1" spc="258" dirty="0">
                <a:solidFill>
                  <a:srgbClr val="C00000"/>
                </a:solidFill>
                <a:cs typeface="Calibri"/>
              </a:rPr>
              <a:t>  </a:t>
            </a:r>
            <a:r>
              <a:rPr lang="fr-FR" sz="2600" b="1" dirty="0">
                <a:solidFill>
                  <a:srgbClr val="C00000"/>
                </a:solidFill>
                <a:cs typeface="Calibri"/>
              </a:rPr>
              <a:t>d’</a:t>
            </a:r>
            <a:r>
              <a:rPr lang="fr-FR" sz="2600" b="1" u="sng" dirty="0">
                <a:solidFill>
                  <a:srgbClr val="C00000"/>
                </a:solidFill>
                <a:uFill>
                  <a:solidFill>
                    <a:srgbClr val="FF0000"/>
                  </a:solidFill>
                </a:uFill>
                <a:cs typeface="Calibri"/>
              </a:rPr>
              <a:t>E</a:t>
            </a:r>
            <a:r>
              <a:rPr lang="fr-FR" sz="2600" b="1" dirty="0">
                <a:solidFill>
                  <a:srgbClr val="C00000"/>
                </a:solidFill>
                <a:cs typeface="Calibri"/>
              </a:rPr>
              <a:t>tude</a:t>
            </a:r>
            <a:r>
              <a:rPr lang="fr-FR" sz="2600" b="1" spc="272" dirty="0">
                <a:solidFill>
                  <a:srgbClr val="C00000"/>
                </a:solidFill>
                <a:cs typeface="Calibri"/>
              </a:rPr>
              <a:t>  </a:t>
            </a:r>
            <a:r>
              <a:rPr lang="fr-FR" sz="2600" b="1" dirty="0">
                <a:solidFill>
                  <a:srgbClr val="C00000"/>
                </a:solidFill>
                <a:cs typeface="Calibri"/>
              </a:rPr>
              <a:t>et</a:t>
            </a:r>
            <a:r>
              <a:rPr lang="fr-FR" sz="2600" b="1" spc="272" dirty="0">
                <a:solidFill>
                  <a:srgbClr val="C00000"/>
                </a:solidFill>
                <a:cs typeface="Calibri"/>
              </a:rPr>
              <a:t>  </a:t>
            </a:r>
            <a:r>
              <a:rPr lang="fr-FR" sz="2600" b="1" dirty="0">
                <a:solidFill>
                  <a:srgbClr val="C00000"/>
                </a:solidFill>
                <a:cs typeface="Calibri"/>
              </a:rPr>
              <a:t>de</a:t>
            </a:r>
            <a:r>
              <a:rPr lang="fr-FR" sz="2600" b="1" spc="277" dirty="0">
                <a:solidFill>
                  <a:srgbClr val="C00000"/>
                </a:solidFill>
                <a:cs typeface="Calibri"/>
              </a:rPr>
              <a:t>  </a:t>
            </a:r>
            <a:r>
              <a:rPr lang="fr-FR" sz="2600" b="1" u="sng" dirty="0">
                <a:solidFill>
                  <a:srgbClr val="C00000"/>
                </a:solidFill>
                <a:uFill>
                  <a:solidFill>
                    <a:srgbClr val="FF0000"/>
                  </a:solidFill>
                </a:uFill>
                <a:cs typeface="Calibri"/>
              </a:rPr>
              <a:t>R</a:t>
            </a:r>
            <a:r>
              <a:rPr lang="fr-FR" sz="2600" b="1" dirty="0">
                <a:solidFill>
                  <a:srgbClr val="C00000"/>
                </a:solidFill>
                <a:cs typeface="Calibri"/>
              </a:rPr>
              <a:t>éalisation</a:t>
            </a:r>
            <a:r>
              <a:rPr lang="fr-FR" sz="2600" b="1" spc="258" dirty="0">
                <a:solidFill>
                  <a:srgbClr val="C00000"/>
                </a:solidFill>
                <a:cs typeface="Calibri"/>
              </a:rPr>
              <a:t>  </a:t>
            </a:r>
            <a:r>
              <a:rPr lang="fr-FR" sz="2600" b="1" u="sng" spc="-9" dirty="0">
                <a:solidFill>
                  <a:srgbClr val="C00000"/>
                </a:solidFill>
                <a:uFill>
                  <a:solidFill>
                    <a:srgbClr val="FF0000"/>
                  </a:solidFill>
                </a:uFill>
                <a:cs typeface="Calibri"/>
              </a:rPr>
              <a:t>I</a:t>
            </a:r>
            <a:r>
              <a:rPr lang="fr-FR" sz="2600" b="1" spc="-9" dirty="0">
                <a:solidFill>
                  <a:srgbClr val="C00000"/>
                </a:solidFill>
                <a:cs typeface="Calibri"/>
              </a:rPr>
              <a:t>nformatique </a:t>
            </a:r>
            <a:r>
              <a:rPr lang="fr-FR" sz="2600" b="1" dirty="0">
                <a:solidFill>
                  <a:srgbClr val="C00000"/>
                </a:solidFill>
                <a:cs typeface="Calibri"/>
              </a:rPr>
              <a:t>pour</a:t>
            </a:r>
            <a:r>
              <a:rPr lang="fr-FR" sz="2600" b="1" spc="36" dirty="0">
                <a:solidFill>
                  <a:srgbClr val="C00000"/>
                </a:solidFill>
                <a:cs typeface="Calibri"/>
              </a:rPr>
              <a:t> </a:t>
            </a:r>
            <a:r>
              <a:rPr lang="fr-FR" sz="2600" b="1" dirty="0">
                <a:solidFill>
                  <a:srgbClr val="C00000"/>
                </a:solidFill>
                <a:cs typeface="Calibri"/>
              </a:rPr>
              <a:t>les</a:t>
            </a:r>
            <a:r>
              <a:rPr lang="fr-FR" sz="2600" b="1" spc="23" dirty="0">
                <a:solidFill>
                  <a:srgbClr val="C00000"/>
                </a:solidFill>
                <a:cs typeface="Calibri"/>
              </a:rPr>
              <a:t> </a:t>
            </a:r>
            <a:r>
              <a:rPr lang="fr-FR" sz="2600" b="1" u="sng" dirty="0">
                <a:solidFill>
                  <a:srgbClr val="C00000"/>
                </a:solidFill>
                <a:uFill>
                  <a:solidFill>
                    <a:srgbClr val="FF0000"/>
                  </a:solidFill>
                </a:uFill>
                <a:cs typeface="Calibri"/>
              </a:rPr>
              <a:t>S</a:t>
            </a:r>
            <a:r>
              <a:rPr lang="fr-FR" sz="2600" b="1" dirty="0">
                <a:solidFill>
                  <a:srgbClr val="C00000"/>
                </a:solidFill>
                <a:cs typeface="Calibri"/>
              </a:rPr>
              <a:t>ystèmes</a:t>
            </a:r>
            <a:r>
              <a:rPr lang="fr-FR" sz="2600" b="1" spc="68" dirty="0">
                <a:solidFill>
                  <a:srgbClr val="C00000"/>
                </a:solidFill>
                <a:cs typeface="Calibri"/>
              </a:rPr>
              <a:t> </a:t>
            </a:r>
            <a:r>
              <a:rPr lang="fr-FR" sz="2600" b="1" spc="-9" dirty="0">
                <a:solidFill>
                  <a:srgbClr val="C00000"/>
                </a:solidFill>
                <a:cs typeface="Calibri"/>
              </a:rPr>
              <a:t>d’</a:t>
            </a:r>
            <a:r>
              <a:rPr lang="fr-FR" sz="2600" b="1" u="sng" spc="-9" dirty="0">
                <a:solidFill>
                  <a:srgbClr val="C00000"/>
                </a:solidFill>
                <a:uFill>
                  <a:solidFill>
                    <a:srgbClr val="FF0000"/>
                  </a:solidFill>
                </a:uFill>
                <a:cs typeface="Calibri"/>
              </a:rPr>
              <a:t>E</a:t>
            </a:r>
            <a:r>
              <a:rPr lang="fr-FR" sz="2600" b="1" spc="-9" dirty="0">
                <a:solidFill>
                  <a:srgbClr val="C00000"/>
                </a:solidFill>
                <a:cs typeface="Calibri"/>
              </a:rPr>
              <a:t>ntreprise</a:t>
            </a:r>
            <a:endParaRPr lang="fr-FR" sz="2600" b="1" dirty="0">
              <a:solidFill>
                <a:srgbClr val="C00000"/>
              </a:solidFill>
              <a:cs typeface="Calibri"/>
            </a:endParaRPr>
          </a:p>
        </p:txBody>
      </p:sp>
    </p:spTree>
    <p:extLst>
      <p:ext uri="{BB962C8B-B14F-4D97-AF65-F5344CB8AC3E}">
        <p14:creationId xmlns:p14="http://schemas.microsoft.com/office/powerpoint/2010/main" val="1197200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44252" y="2947802"/>
            <a:ext cx="11155680" cy="1938336"/>
          </a:xfrm>
          <a:prstGeom prst="rect">
            <a:avLst/>
          </a:prstGeom>
        </p:spPr>
        <p:txBody>
          <a:bodyPr vert="horz" wrap="square" lIns="0" tIns="14971" rIns="0" bIns="0" rtlCol="0">
            <a:spAutoFit/>
          </a:bodyPr>
          <a:lstStyle/>
          <a:p>
            <a:pPr marR="6910">
              <a:lnSpc>
                <a:spcPct val="150000"/>
              </a:lnSpc>
              <a:spcBef>
                <a:spcPts val="118"/>
              </a:spcBef>
              <a:tabLst>
                <a:tab pos="1437818" algn="l"/>
                <a:tab pos="3760667" algn="l"/>
                <a:tab pos="4339940" algn="l"/>
                <a:tab pos="5916530" algn="l"/>
                <a:tab pos="7273156" algn="l"/>
              </a:tabLst>
            </a:pPr>
            <a:r>
              <a:rPr lang="fr-FR" sz="2800" spc="-25" dirty="0" smtClean="0">
                <a:cs typeface="Calibri"/>
              </a:rPr>
              <a:t>Le</a:t>
            </a:r>
            <a:r>
              <a:rPr lang="fr-FR" sz="2800" dirty="0" smtClean="0">
                <a:cs typeface="Calibri"/>
              </a:rPr>
              <a:t> </a:t>
            </a:r>
            <a:r>
              <a:rPr lang="fr-FR" sz="2800" spc="-25" dirty="0" smtClean="0">
                <a:cs typeface="Calibri"/>
              </a:rPr>
              <a:t>but</a:t>
            </a:r>
            <a:r>
              <a:rPr lang="fr-FR" sz="2800" dirty="0" smtClean="0">
                <a:cs typeface="Calibri"/>
              </a:rPr>
              <a:t> </a:t>
            </a:r>
            <a:r>
              <a:rPr lang="fr-FR" sz="2800" spc="-25" dirty="0" smtClean="0">
                <a:cs typeface="Calibri"/>
              </a:rPr>
              <a:t>de</a:t>
            </a:r>
            <a:r>
              <a:rPr lang="fr-FR" sz="2800" dirty="0" smtClean="0">
                <a:cs typeface="Calibri"/>
              </a:rPr>
              <a:t> </a:t>
            </a:r>
            <a:r>
              <a:rPr lang="fr-FR" sz="2800" spc="-20" dirty="0" smtClean="0">
                <a:cs typeface="Calibri"/>
              </a:rPr>
              <a:t>cette</a:t>
            </a:r>
            <a:r>
              <a:rPr lang="fr-FR" sz="2800" dirty="0" smtClean="0">
                <a:cs typeface="Calibri"/>
              </a:rPr>
              <a:t> </a:t>
            </a:r>
            <a:r>
              <a:rPr lang="fr-FR" sz="2800" spc="-10" dirty="0" smtClean="0">
                <a:cs typeface="Calibri"/>
              </a:rPr>
              <a:t>méthode</a:t>
            </a:r>
            <a:r>
              <a:rPr lang="fr-FR" sz="2800" dirty="0" smtClean="0">
                <a:cs typeface="Calibri"/>
              </a:rPr>
              <a:t> </a:t>
            </a:r>
            <a:r>
              <a:rPr lang="fr-FR" sz="2800" spc="-25" dirty="0" smtClean="0">
                <a:cs typeface="Calibri"/>
              </a:rPr>
              <a:t>est</a:t>
            </a:r>
            <a:r>
              <a:rPr lang="fr-FR" sz="2800" dirty="0" smtClean="0">
                <a:cs typeface="Calibri"/>
              </a:rPr>
              <a:t> </a:t>
            </a:r>
            <a:r>
              <a:rPr lang="fr-FR" sz="2800" spc="-10" dirty="0" smtClean="0">
                <a:cs typeface="Calibri"/>
              </a:rPr>
              <a:t>d'arriver</a:t>
            </a:r>
            <a:r>
              <a:rPr lang="fr-FR" sz="2800" dirty="0" smtClean="0">
                <a:cs typeface="Calibri"/>
              </a:rPr>
              <a:t> </a:t>
            </a:r>
            <a:r>
              <a:rPr lang="fr-FR" sz="2800" spc="-50" dirty="0" smtClean="0">
                <a:cs typeface="Calibri"/>
              </a:rPr>
              <a:t>à</a:t>
            </a:r>
            <a:r>
              <a:rPr lang="fr-FR" sz="2800" dirty="0" smtClean="0">
                <a:cs typeface="Calibri"/>
              </a:rPr>
              <a:t> </a:t>
            </a:r>
            <a:r>
              <a:rPr lang="fr-FR" sz="2800" spc="-10" dirty="0" smtClean="0">
                <a:cs typeface="Calibri"/>
              </a:rPr>
              <a:t>concevoir</a:t>
            </a:r>
            <a:r>
              <a:rPr lang="fr-FR" sz="2800" dirty="0" smtClean="0">
                <a:cs typeface="Calibri"/>
              </a:rPr>
              <a:t> </a:t>
            </a:r>
            <a:r>
              <a:rPr lang="fr-FR" sz="2800" spc="-25" dirty="0" smtClean="0">
                <a:cs typeface="Calibri"/>
              </a:rPr>
              <a:t>un</a:t>
            </a:r>
            <a:r>
              <a:rPr lang="fr-FR" sz="2800" dirty="0" smtClean="0">
                <a:cs typeface="Calibri"/>
              </a:rPr>
              <a:t> </a:t>
            </a:r>
            <a:r>
              <a:rPr sz="2766" spc="-9" dirty="0" err="1" smtClean="0">
                <a:latin typeface="Calibri"/>
                <a:cs typeface="Calibri"/>
              </a:rPr>
              <a:t>système</a:t>
            </a:r>
            <a:r>
              <a:rPr lang="fr-FR" sz="2766" dirty="0">
                <a:latin typeface="Calibri"/>
                <a:cs typeface="Calibri"/>
              </a:rPr>
              <a:t> </a:t>
            </a:r>
            <a:r>
              <a:rPr sz="2766" spc="-9" dirty="0" err="1" smtClean="0">
                <a:latin typeface="Calibri"/>
                <a:cs typeface="Calibri"/>
              </a:rPr>
              <a:t>d'information</a:t>
            </a:r>
            <a:r>
              <a:rPr sz="2766" spc="-9" dirty="0" smtClean="0">
                <a:latin typeface="Calibri"/>
                <a:cs typeface="Calibri"/>
              </a:rPr>
              <a:t>.</a:t>
            </a:r>
            <a:r>
              <a:rPr lang="fr-FR" sz="2766" dirty="0">
                <a:latin typeface="Calibri"/>
                <a:cs typeface="Calibri"/>
              </a:rPr>
              <a:t> </a:t>
            </a:r>
            <a:r>
              <a:rPr sz="2766" spc="-23" dirty="0" smtClean="0">
                <a:latin typeface="Calibri"/>
                <a:cs typeface="Calibri"/>
              </a:rPr>
              <a:t>La</a:t>
            </a:r>
            <a:r>
              <a:rPr lang="fr-FR" sz="2766" dirty="0">
                <a:latin typeface="Calibri"/>
                <a:cs typeface="Calibri"/>
              </a:rPr>
              <a:t> </a:t>
            </a:r>
            <a:r>
              <a:rPr sz="2766" spc="-9" dirty="0" err="1" smtClean="0">
                <a:latin typeface="Calibri"/>
                <a:cs typeface="Calibri"/>
              </a:rPr>
              <a:t>méthode</a:t>
            </a:r>
            <a:r>
              <a:rPr lang="fr-FR" sz="2766" dirty="0">
                <a:latin typeface="Calibri"/>
                <a:cs typeface="Calibri"/>
              </a:rPr>
              <a:t> </a:t>
            </a:r>
            <a:r>
              <a:rPr sz="2766" b="1" spc="-9" dirty="0" smtClean="0">
                <a:solidFill>
                  <a:schemeClr val="accent6"/>
                </a:solidFill>
                <a:latin typeface="Calibri"/>
                <a:cs typeface="Calibri"/>
              </a:rPr>
              <a:t>MERISE</a:t>
            </a:r>
            <a:r>
              <a:rPr lang="fr-FR" sz="2766" dirty="0">
                <a:latin typeface="Calibri"/>
                <a:cs typeface="Calibri"/>
              </a:rPr>
              <a:t> </a:t>
            </a:r>
            <a:r>
              <a:rPr sz="2766" spc="-23" dirty="0" err="1" smtClean="0">
                <a:latin typeface="Calibri"/>
                <a:cs typeface="Calibri"/>
              </a:rPr>
              <a:t>est</a:t>
            </a:r>
            <a:r>
              <a:rPr lang="fr-FR" sz="2766" spc="-23" dirty="0" smtClean="0">
                <a:latin typeface="Calibri"/>
                <a:cs typeface="Calibri"/>
              </a:rPr>
              <a:t> </a:t>
            </a:r>
            <a:r>
              <a:rPr lang="fr-FR" sz="2766" spc="-9" dirty="0" smtClean="0">
                <a:cs typeface="Calibri"/>
              </a:rPr>
              <a:t>basée</a:t>
            </a:r>
            <a:r>
              <a:rPr lang="fr-FR" sz="2766" dirty="0" smtClean="0">
                <a:cs typeface="Calibri"/>
              </a:rPr>
              <a:t> </a:t>
            </a:r>
            <a:r>
              <a:rPr lang="fr-FR" sz="2766" spc="-23" dirty="0" smtClean="0">
                <a:cs typeface="Calibri"/>
              </a:rPr>
              <a:t>sur </a:t>
            </a:r>
            <a:r>
              <a:rPr lang="fr-FR" sz="2766" b="1" spc="-23" dirty="0" smtClean="0">
                <a:cs typeface="Calibri"/>
              </a:rPr>
              <a:t>la</a:t>
            </a:r>
            <a:r>
              <a:rPr lang="fr-FR" sz="2766" b="1" spc="-9" dirty="0" smtClean="0">
                <a:cs typeface="Calibri"/>
              </a:rPr>
              <a:t> séparation</a:t>
            </a:r>
            <a:r>
              <a:rPr lang="fr-FR" sz="2766" b="1" dirty="0" smtClean="0">
                <a:cs typeface="Calibri"/>
              </a:rPr>
              <a:t> </a:t>
            </a:r>
            <a:r>
              <a:rPr lang="fr-FR" sz="2766" b="1" spc="-23" dirty="0" smtClean="0">
                <a:cs typeface="Calibri"/>
              </a:rPr>
              <a:t>des </a:t>
            </a:r>
            <a:r>
              <a:rPr lang="fr-FR" sz="2766" b="1" spc="-9" dirty="0" smtClean="0">
                <a:cs typeface="Calibri"/>
              </a:rPr>
              <a:t>données et des </a:t>
            </a:r>
            <a:r>
              <a:rPr lang="fr-FR" sz="2766" b="1" spc="-23" dirty="0" smtClean="0">
                <a:cs typeface="Calibri"/>
              </a:rPr>
              <a:t> </a:t>
            </a:r>
            <a:r>
              <a:rPr lang="fr-FR" sz="2766" b="1" spc="-9" dirty="0">
                <a:cs typeface="Calibri"/>
              </a:rPr>
              <a:t>traitements </a:t>
            </a:r>
            <a:r>
              <a:rPr lang="fr-FR" sz="2766" b="1" dirty="0" smtClean="0">
                <a:cs typeface="Calibri"/>
              </a:rPr>
              <a:t>  </a:t>
            </a:r>
            <a:r>
              <a:rPr lang="fr-FR" sz="2766" spc="-45" dirty="0" smtClean="0">
                <a:cs typeface="Calibri"/>
              </a:rPr>
              <a:t>à</a:t>
            </a:r>
            <a:r>
              <a:rPr lang="fr-FR" sz="2766" dirty="0" smtClean="0">
                <a:cs typeface="Calibri"/>
              </a:rPr>
              <a:t> </a:t>
            </a:r>
            <a:r>
              <a:rPr lang="fr-FR" sz="2766" spc="-9" dirty="0" smtClean="0">
                <a:cs typeface="Calibri"/>
              </a:rPr>
              <a:t>effectuer </a:t>
            </a:r>
            <a:r>
              <a:rPr lang="fr-FR" sz="2766" spc="-23" dirty="0" smtClean="0">
                <a:cs typeface="Calibri"/>
              </a:rPr>
              <a:t>en </a:t>
            </a:r>
            <a:r>
              <a:rPr lang="fr-FR" sz="2766" spc="-9" dirty="0" smtClean="0">
                <a:cs typeface="Calibri"/>
              </a:rPr>
              <a:t>plusieurs</a:t>
            </a:r>
            <a:r>
              <a:rPr lang="fr-FR" sz="2766" dirty="0" smtClean="0">
                <a:cs typeface="Calibri"/>
              </a:rPr>
              <a:t> </a:t>
            </a:r>
            <a:r>
              <a:rPr lang="fr-FR" sz="2766" spc="-9" dirty="0" smtClean="0">
                <a:cs typeface="Calibri"/>
              </a:rPr>
              <a:t>modèles </a:t>
            </a:r>
            <a:r>
              <a:rPr lang="fr-FR" sz="2766" dirty="0">
                <a:cs typeface="Calibri"/>
              </a:rPr>
              <a:t>conceptuels</a:t>
            </a:r>
            <a:r>
              <a:rPr lang="fr-FR" sz="2766" spc="63" dirty="0">
                <a:cs typeface="Calibri"/>
              </a:rPr>
              <a:t> </a:t>
            </a:r>
            <a:r>
              <a:rPr lang="fr-FR" sz="2766" dirty="0">
                <a:cs typeface="Calibri"/>
              </a:rPr>
              <a:t>et</a:t>
            </a:r>
            <a:r>
              <a:rPr lang="fr-FR" sz="2766" spc="59" dirty="0">
                <a:cs typeface="Calibri"/>
              </a:rPr>
              <a:t> </a:t>
            </a:r>
            <a:r>
              <a:rPr lang="fr-FR" sz="2766" spc="-9" dirty="0" smtClean="0">
                <a:cs typeface="Calibri"/>
              </a:rPr>
              <a:t>physiques</a:t>
            </a:r>
            <a:endParaRPr lang="fr-FR" sz="2766" dirty="0">
              <a:cs typeface="Calibri"/>
            </a:endParaRPr>
          </a:p>
        </p:txBody>
      </p:sp>
      <p:sp>
        <p:nvSpPr>
          <p:cNvPr id="9" name="object 9"/>
          <p:cNvSpPr txBox="1"/>
          <p:nvPr/>
        </p:nvSpPr>
        <p:spPr>
          <a:xfrm>
            <a:off x="2403901" y="4260164"/>
            <a:ext cx="3742821" cy="440747"/>
          </a:xfrm>
          <a:prstGeom prst="rect">
            <a:avLst/>
          </a:prstGeom>
        </p:spPr>
        <p:txBody>
          <a:bodyPr vert="horz" wrap="square" lIns="0" tIns="14971" rIns="0" bIns="0" rtlCol="0">
            <a:spAutoFit/>
          </a:bodyPr>
          <a:lstStyle/>
          <a:p>
            <a:pPr marL="11516">
              <a:spcBef>
                <a:spcPts val="118"/>
              </a:spcBef>
            </a:pPr>
            <a:r>
              <a:rPr sz="2766" spc="-9" dirty="0" smtClean="0">
                <a:latin typeface="Calibri"/>
                <a:cs typeface="Calibri"/>
              </a:rPr>
              <a:t>.</a:t>
            </a:r>
            <a:endParaRPr sz="2766" dirty="0">
              <a:latin typeface="Calibri"/>
              <a:cs typeface="Calibri"/>
            </a:endParaRPr>
          </a:p>
        </p:txBody>
      </p:sp>
      <p:sp>
        <p:nvSpPr>
          <p:cNvPr id="10"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1" name="Rectangle 10"/>
          <p:cNvSpPr/>
          <p:nvPr/>
        </p:nvSpPr>
        <p:spPr>
          <a:xfrm>
            <a:off x="244639" y="786882"/>
            <a:ext cx="11176395" cy="523220"/>
          </a:xfrm>
          <a:prstGeom prst="rect">
            <a:avLst/>
          </a:prstGeom>
        </p:spPr>
        <p:txBody>
          <a:bodyPr wrap="square">
            <a:spAutoFit/>
          </a:bodyPr>
          <a:lstStyle/>
          <a:p>
            <a:pPr marL="560847">
              <a:spcBef>
                <a:spcPts val="32"/>
              </a:spcBef>
            </a:pPr>
            <a:r>
              <a:rPr lang="fr-FR" sz="2800" dirty="0" smtClean="0">
                <a:cs typeface="Calibri"/>
              </a:rPr>
              <a:t>									</a:t>
            </a:r>
            <a:r>
              <a:rPr lang="fr-FR" sz="2800" b="1" dirty="0" smtClean="0">
                <a:solidFill>
                  <a:srgbClr val="C00000"/>
                </a:solidFill>
                <a:cs typeface="Calibri"/>
              </a:rPr>
              <a:t>Méthode </a:t>
            </a:r>
            <a:endParaRPr lang="fr-FR" sz="2800" b="1" dirty="0">
              <a:solidFill>
                <a:srgbClr val="C00000"/>
              </a:solidFill>
              <a:cs typeface="Calibri"/>
            </a:endParaRPr>
          </a:p>
        </p:txBody>
      </p:sp>
      <p:sp>
        <p:nvSpPr>
          <p:cNvPr id="12" name="Rectangle 11"/>
          <p:cNvSpPr/>
          <p:nvPr/>
        </p:nvSpPr>
        <p:spPr>
          <a:xfrm>
            <a:off x="244639" y="1048492"/>
            <a:ext cx="3812134" cy="615553"/>
          </a:xfrm>
          <a:prstGeom prst="rect">
            <a:avLst/>
          </a:prstGeom>
        </p:spPr>
        <p:txBody>
          <a:bodyPr wrap="none">
            <a:spAutoFit/>
          </a:bodyPr>
          <a:lstStyle/>
          <a:p>
            <a:r>
              <a:rPr lang="fr-FR" sz="3400" b="1" spc="-9" dirty="0" smtClean="0">
                <a:solidFill>
                  <a:schemeClr val="accent6"/>
                </a:solidFill>
              </a:rPr>
              <a:t>Le Méthode MERISE</a:t>
            </a:r>
            <a:endParaRPr lang="fr-FR" sz="3400" b="1" dirty="0">
              <a:solidFill>
                <a:schemeClr val="accent6"/>
              </a:solidFill>
            </a:endParaRPr>
          </a:p>
        </p:txBody>
      </p:sp>
      <p:sp>
        <p:nvSpPr>
          <p:cNvPr id="14" name="Rectangle 13"/>
          <p:cNvSpPr/>
          <p:nvPr/>
        </p:nvSpPr>
        <p:spPr>
          <a:xfrm>
            <a:off x="0" y="1610440"/>
            <a:ext cx="11947361" cy="630429"/>
          </a:xfrm>
          <a:prstGeom prst="rect">
            <a:avLst/>
          </a:prstGeom>
        </p:spPr>
        <p:txBody>
          <a:bodyPr wrap="square">
            <a:spAutoFit/>
          </a:bodyPr>
          <a:lstStyle/>
          <a:p>
            <a:pPr marL="10940" marR="4607" algn="just">
              <a:lnSpc>
                <a:spcPct val="150000"/>
              </a:lnSpc>
              <a:spcBef>
                <a:spcPts val="77"/>
              </a:spcBef>
              <a:tabLst>
                <a:tab pos="354704" algn="l"/>
              </a:tabLst>
            </a:pPr>
            <a:r>
              <a:rPr lang="fr-FR" sz="2600" b="1" u="sng" dirty="0">
                <a:solidFill>
                  <a:srgbClr val="C00000"/>
                </a:solidFill>
                <a:uFill>
                  <a:solidFill>
                    <a:srgbClr val="FF0000"/>
                  </a:solidFill>
                </a:uFill>
                <a:cs typeface="Calibri"/>
              </a:rPr>
              <a:t>M</a:t>
            </a:r>
            <a:r>
              <a:rPr lang="fr-FR" sz="2600" b="1" dirty="0">
                <a:solidFill>
                  <a:srgbClr val="C00000"/>
                </a:solidFill>
                <a:cs typeface="Calibri"/>
              </a:rPr>
              <a:t>éthode</a:t>
            </a:r>
            <a:r>
              <a:rPr lang="fr-FR" sz="2600" b="1" spc="258" dirty="0">
                <a:solidFill>
                  <a:srgbClr val="C00000"/>
                </a:solidFill>
                <a:cs typeface="Calibri"/>
              </a:rPr>
              <a:t>  </a:t>
            </a:r>
            <a:r>
              <a:rPr lang="fr-FR" sz="2600" b="1" dirty="0">
                <a:solidFill>
                  <a:srgbClr val="C00000"/>
                </a:solidFill>
                <a:cs typeface="Calibri"/>
              </a:rPr>
              <a:t>d’</a:t>
            </a:r>
            <a:r>
              <a:rPr lang="fr-FR" sz="2600" b="1" u="sng" dirty="0">
                <a:solidFill>
                  <a:srgbClr val="C00000"/>
                </a:solidFill>
                <a:uFill>
                  <a:solidFill>
                    <a:srgbClr val="FF0000"/>
                  </a:solidFill>
                </a:uFill>
                <a:cs typeface="Calibri"/>
              </a:rPr>
              <a:t>E</a:t>
            </a:r>
            <a:r>
              <a:rPr lang="fr-FR" sz="2600" b="1" dirty="0">
                <a:solidFill>
                  <a:srgbClr val="C00000"/>
                </a:solidFill>
                <a:cs typeface="Calibri"/>
              </a:rPr>
              <a:t>tude</a:t>
            </a:r>
            <a:r>
              <a:rPr lang="fr-FR" sz="2600" b="1" spc="272" dirty="0">
                <a:solidFill>
                  <a:srgbClr val="C00000"/>
                </a:solidFill>
                <a:cs typeface="Calibri"/>
              </a:rPr>
              <a:t>  </a:t>
            </a:r>
            <a:r>
              <a:rPr lang="fr-FR" sz="2600" b="1" dirty="0">
                <a:solidFill>
                  <a:srgbClr val="C00000"/>
                </a:solidFill>
                <a:cs typeface="Calibri"/>
              </a:rPr>
              <a:t>et</a:t>
            </a:r>
            <a:r>
              <a:rPr lang="fr-FR" sz="2600" b="1" spc="272" dirty="0">
                <a:solidFill>
                  <a:srgbClr val="C00000"/>
                </a:solidFill>
                <a:cs typeface="Calibri"/>
              </a:rPr>
              <a:t>  </a:t>
            </a:r>
            <a:r>
              <a:rPr lang="fr-FR" sz="2600" b="1" dirty="0">
                <a:solidFill>
                  <a:srgbClr val="C00000"/>
                </a:solidFill>
                <a:cs typeface="Calibri"/>
              </a:rPr>
              <a:t>de</a:t>
            </a:r>
            <a:r>
              <a:rPr lang="fr-FR" sz="2600" b="1" spc="277" dirty="0">
                <a:solidFill>
                  <a:srgbClr val="C00000"/>
                </a:solidFill>
                <a:cs typeface="Calibri"/>
              </a:rPr>
              <a:t>  </a:t>
            </a:r>
            <a:r>
              <a:rPr lang="fr-FR" sz="2600" b="1" u="sng" dirty="0">
                <a:solidFill>
                  <a:srgbClr val="C00000"/>
                </a:solidFill>
                <a:uFill>
                  <a:solidFill>
                    <a:srgbClr val="FF0000"/>
                  </a:solidFill>
                </a:uFill>
                <a:cs typeface="Calibri"/>
              </a:rPr>
              <a:t>R</a:t>
            </a:r>
            <a:r>
              <a:rPr lang="fr-FR" sz="2600" b="1" dirty="0">
                <a:solidFill>
                  <a:srgbClr val="C00000"/>
                </a:solidFill>
                <a:cs typeface="Calibri"/>
              </a:rPr>
              <a:t>éalisation</a:t>
            </a:r>
            <a:r>
              <a:rPr lang="fr-FR" sz="2600" b="1" spc="258" dirty="0">
                <a:solidFill>
                  <a:srgbClr val="C00000"/>
                </a:solidFill>
                <a:cs typeface="Calibri"/>
              </a:rPr>
              <a:t>  </a:t>
            </a:r>
            <a:r>
              <a:rPr lang="fr-FR" sz="2600" b="1" u="sng" spc="-9" dirty="0">
                <a:solidFill>
                  <a:srgbClr val="C00000"/>
                </a:solidFill>
                <a:uFill>
                  <a:solidFill>
                    <a:srgbClr val="FF0000"/>
                  </a:solidFill>
                </a:uFill>
                <a:cs typeface="Calibri"/>
              </a:rPr>
              <a:t>I</a:t>
            </a:r>
            <a:r>
              <a:rPr lang="fr-FR" sz="2600" b="1" spc="-9" dirty="0">
                <a:solidFill>
                  <a:srgbClr val="C00000"/>
                </a:solidFill>
                <a:cs typeface="Calibri"/>
              </a:rPr>
              <a:t>nformatique </a:t>
            </a:r>
            <a:r>
              <a:rPr lang="fr-FR" sz="2600" b="1" dirty="0">
                <a:solidFill>
                  <a:srgbClr val="C00000"/>
                </a:solidFill>
                <a:cs typeface="Calibri"/>
              </a:rPr>
              <a:t>pour</a:t>
            </a:r>
            <a:r>
              <a:rPr lang="fr-FR" sz="2600" b="1" spc="36" dirty="0">
                <a:solidFill>
                  <a:srgbClr val="C00000"/>
                </a:solidFill>
                <a:cs typeface="Calibri"/>
              </a:rPr>
              <a:t> </a:t>
            </a:r>
            <a:r>
              <a:rPr lang="fr-FR" sz="2600" b="1" dirty="0">
                <a:solidFill>
                  <a:srgbClr val="C00000"/>
                </a:solidFill>
                <a:cs typeface="Calibri"/>
              </a:rPr>
              <a:t>les</a:t>
            </a:r>
            <a:r>
              <a:rPr lang="fr-FR" sz="2600" b="1" spc="23" dirty="0">
                <a:solidFill>
                  <a:srgbClr val="C00000"/>
                </a:solidFill>
                <a:cs typeface="Calibri"/>
              </a:rPr>
              <a:t> </a:t>
            </a:r>
            <a:r>
              <a:rPr lang="fr-FR" sz="2600" b="1" u="sng" dirty="0">
                <a:solidFill>
                  <a:srgbClr val="C00000"/>
                </a:solidFill>
                <a:uFill>
                  <a:solidFill>
                    <a:srgbClr val="FF0000"/>
                  </a:solidFill>
                </a:uFill>
                <a:cs typeface="Calibri"/>
              </a:rPr>
              <a:t>S</a:t>
            </a:r>
            <a:r>
              <a:rPr lang="fr-FR" sz="2600" b="1" dirty="0">
                <a:solidFill>
                  <a:srgbClr val="C00000"/>
                </a:solidFill>
                <a:cs typeface="Calibri"/>
              </a:rPr>
              <a:t>ystèmes</a:t>
            </a:r>
            <a:r>
              <a:rPr lang="fr-FR" sz="2600" b="1" spc="68" dirty="0">
                <a:solidFill>
                  <a:srgbClr val="C00000"/>
                </a:solidFill>
                <a:cs typeface="Calibri"/>
              </a:rPr>
              <a:t> </a:t>
            </a:r>
            <a:r>
              <a:rPr lang="fr-FR" sz="2600" b="1" spc="-9" dirty="0">
                <a:solidFill>
                  <a:srgbClr val="C00000"/>
                </a:solidFill>
                <a:cs typeface="Calibri"/>
              </a:rPr>
              <a:t>d’</a:t>
            </a:r>
            <a:r>
              <a:rPr lang="fr-FR" sz="2600" b="1" u="sng" spc="-9" dirty="0">
                <a:solidFill>
                  <a:srgbClr val="C00000"/>
                </a:solidFill>
                <a:uFill>
                  <a:solidFill>
                    <a:srgbClr val="FF0000"/>
                  </a:solidFill>
                </a:uFill>
                <a:cs typeface="Calibri"/>
              </a:rPr>
              <a:t>E</a:t>
            </a:r>
            <a:r>
              <a:rPr lang="fr-FR" sz="2600" b="1" spc="-9" dirty="0">
                <a:solidFill>
                  <a:srgbClr val="C00000"/>
                </a:solidFill>
                <a:cs typeface="Calibri"/>
              </a:rPr>
              <a:t>ntreprise</a:t>
            </a:r>
            <a:endParaRPr lang="fr-FR" sz="2600" b="1" dirty="0">
              <a:solidFill>
                <a:srgbClr val="C00000"/>
              </a:solidFill>
              <a:cs typeface="Calibri"/>
            </a:endParaRPr>
          </a:p>
        </p:txBody>
      </p:sp>
    </p:spTree>
    <p:extLst>
      <p:ext uri="{BB962C8B-B14F-4D97-AF65-F5344CB8AC3E}">
        <p14:creationId xmlns:p14="http://schemas.microsoft.com/office/powerpoint/2010/main" val="35119722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3199" y="1751060"/>
            <a:ext cx="12038801" cy="5242777"/>
          </a:xfrm>
          <a:prstGeom prst="rect">
            <a:avLst/>
          </a:prstGeom>
        </p:spPr>
        <p:txBody>
          <a:bodyPr vert="horz" wrap="square" lIns="0" tIns="58733" rIns="0" bIns="0" rtlCol="0">
            <a:spAutoFit/>
          </a:bodyPr>
          <a:lstStyle/>
          <a:p>
            <a:pPr marL="369098" marR="4607" indent="-358159">
              <a:lnSpc>
                <a:spcPct val="150000"/>
              </a:lnSpc>
              <a:spcBef>
                <a:spcPts val="462"/>
              </a:spcBef>
              <a:buFont typeface="Arial MT"/>
              <a:buChar char="•"/>
              <a:tabLst>
                <a:tab pos="369098" algn="l"/>
                <a:tab pos="369675" algn="l"/>
                <a:tab pos="1278316" algn="l"/>
                <a:tab pos="2560663" algn="l"/>
                <a:tab pos="3086384" algn="l"/>
                <a:tab pos="4957793" algn="l"/>
                <a:tab pos="7241486" algn="l"/>
              </a:tabLst>
            </a:pPr>
            <a:r>
              <a:rPr sz="2766" spc="-18" dirty="0">
                <a:latin typeface="Calibri"/>
                <a:cs typeface="Calibri"/>
              </a:rPr>
              <a:t>Pour</a:t>
            </a:r>
            <a:r>
              <a:rPr sz="2766" dirty="0">
                <a:latin typeface="Calibri"/>
                <a:cs typeface="Calibri"/>
              </a:rPr>
              <a:t>	</a:t>
            </a:r>
            <a:r>
              <a:rPr sz="2766" spc="-9" dirty="0">
                <a:latin typeface="Calibri"/>
                <a:cs typeface="Calibri"/>
              </a:rPr>
              <a:t>étudier</a:t>
            </a:r>
            <a:r>
              <a:rPr sz="2766" dirty="0">
                <a:latin typeface="Calibri"/>
                <a:cs typeface="Calibri"/>
              </a:rPr>
              <a:t>	</a:t>
            </a:r>
            <a:r>
              <a:rPr sz="2766" spc="-23" dirty="0">
                <a:latin typeface="Calibri"/>
                <a:cs typeface="Calibri"/>
              </a:rPr>
              <a:t>et</a:t>
            </a:r>
            <a:r>
              <a:rPr sz="2766" dirty="0">
                <a:latin typeface="Calibri"/>
                <a:cs typeface="Calibri"/>
              </a:rPr>
              <a:t>	</a:t>
            </a:r>
            <a:r>
              <a:rPr sz="2766" spc="-9" dirty="0">
                <a:latin typeface="Calibri"/>
                <a:cs typeface="Calibri"/>
              </a:rPr>
              <a:t>développer</a:t>
            </a:r>
            <a:r>
              <a:rPr sz="2766" dirty="0">
                <a:latin typeface="Calibri"/>
                <a:cs typeface="Calibri"/>
              </a:rPr>
              <a:t>	</a:t>
            </a:r>
            <a:r>
              <a:rPr sz="2766" spc="-9" dirty="0">
                <a:latin typeface="Calibri"/>
                <a:cs typeface="Calibri"/>
              </a:rPr>
              <a:t>l’informatique</a:t>
            </a:r>
            <a:r>
              <a:rPr sz="2766" dirty="0">
                <a:latin typeface="Calibri"/>
                <a:cs typeface="Calibri"/>
              </a:rPr>
              <a:t>	</a:t>
            </a:r>
            <a:r>
              <a:rPr sz="2766" spc="-9" dirty="0">
                <a:latin typeface="Calibri"/>
                <a:cs typeface="Calibri"/>
              </a:rPr>
              <a:t>d’une </a:t>
            </a:r>
            <a:r>
              <a:rPr sz="2766" dirty="0">
                <a:latin typeface="Calibri"/>
                <a:cs typeface="Calibri"/>
              </a:rPr>
              <a:t>organisation,</a:t>
            </a:r>
            <a:r>
              <a:rPr sz="2766" spc="41" dirty="0">
                <a:latin typeface="Calibri"/>
                <a:cs typeface="Calibri"/>
              </a:rPr>
              <a:t> </a:t>
            </a:r>
            <a:r>
              <a:rPr sz="2766" dirty="0">
                <a:latin typeface="Calibri"/>
                <a:cs typeface="Calibri"/>
              </a:rPr>
              <a:t>il</a:t>
            </a:r>
            <a:r>
              <a:rPr sz="2766" spc="23" dirty="0">
                <a:latin typeface="Calibri"/>
                <a:cs typeface="Calibri"/>
              </a:rPr>
              <a:t> </a:t>
            </a:r>
            <a:r>
              <a:rPr sz="2766" dirty="0">
                <a:latin typeface="Calibri"/>
                <a:cs typeface="Calibri"/>
              </a:rPr>
              <a:t>est</a:t>
            </a:r>
            <a:r>
              <a:rPr sz="2766" spc="27" dirty="0">
                <a:latin typeface="Calibri"/>
                <a:cs typeface="Calibri"/>
              </a:rPr>
              <a:t> </a:t>
            </a:r>
            <a:r>
              <a:rPr sz="2766" dirty="0">
                <a:latin typeface="Calibri"/>
                <a:cs typeface="Calibri"/>
              </a:rPr>
              <a:t>nécessaire</a:t>
            </a:r>
            <a:r>
              <a:rPr sz="2766" spc="27" dirty="0">
                <a:latin typeface="Calibri"/>
                <a:cs typeface="Calibri"/>
              </a:rPr>
              <a:t> </a:t>
            </a:r>
            <a:r>
              <a:rPr sz="2766" dirty="0">
                <a:latin typeface="Calibri"/>
                <a:cs typeface="Calibri"/>
              </a:rPr>
              <a:t>de</a:t>
            </a:r>
            <a:r>
              <a:rPr sz="2766" spc="54" dirty="0">
                <a:latin typeface="Calibri"/>
                <a:cs typeface="Calibri"/>
              </a:rPr>
              <a:t> </a:t>
            </a:r>
            <a:r>
              <a:rPr sz="2766" dirty="0">
                <a:latin typeface="Calibri"/>
                <a:cs typeface="Calibri"/>
              </a:rPr>
              <a:t>connaître</a:t>
            </a:r>
            <a:r>
              <a:rPr sz="2766" spc="54" dirty="0">
                <a:latin typeface="Calibri"/>
                <a:cs typeface="Calibri"/>
              </a:rPr>
              <a:t> </a:t>
            </a:r>
            <a:r>
              <a:rPr sz="2766" spc="-45" dirty="0">
                <a:latin typeface="Calibri"/>
                <a:cs typeface="Calibri"/>
              </a:rPr>
              <a:t>:</a:t>
            </a:r>
            <a:endParaRPr sz="2766" dirty="0">
              <a:latin typeface="Calibri"/>
              <a:cs typeface="Calibri"/>
            </a:endParaRPr>
          </a:p>
          <a:p>
            <a:pPr marL="754897" lvl="1" indent="-286757">
              <a:lnSpc>
                <a:spcPct val="150000"/>
              </a:lnSpc>
              <a:spcBef>
                <a:spcPts val="299"/>
              </a:spcBef>
              <a:buFont typeface="Arial MT"/>
              <a:buChar char="–"/>
              <a:tabLst>
                <a:tab pos="755472" algn="l"/>
              </a:tabLst>
            </a:pPr>
            <a:r>
              <a:rPr sz="2584" dirty="0">
                <a:latin typeface="Calibri"/>
                <a:cs typeface="Calibri"/>
              </a:rPr>
              <a:t>comment</a:t>
            </a:r>
            <a:r>
              <a:rPr sz="2584" spc="-68" dirty="0">
                <a:latin typeface="Calibri"/>
                <a:cs typeface="Calibri"/>
              </a:rPr>
              <a:t> </a:t>
            </a:r>
            <a:r>
              <a:rPr sz="2584" dirty="0">
                <a:latin typeface="Calibri"/>
                <a:cs typeface="Calibri"/>
              </a:rPr>
              <a:t>elle</a:t>
            </a:r>
            <a:r>
              <a:rPr sz="2584" spc="-41" dirty="0">
                <a:latin typeface="Calibri"/>
                <a:cs typeface="Calibri"/>
              </a:rPr>
              <a:t> </a:t>
            </a:r>
            <a:r>
              <a:rPr sz="2584" dirty="0">
                <a:latin typeface="Calibri"/>
                <a:cs typeface="Calibri"/>
              </a:rPr>
              <a:t>réagit</a:t>
            </a:r>
            <a:r>
              <a:rPr sz="2584" spc="-9" dirty="0">
                <a:latin typeface="Calibri"/>
                <a:cs typeface="Calibri"/>
              </a:rPr>
              <a:t> </a:t>
            </a:r>
            <a:r>
              <a:rPr sz="2584" dirty="0">
                <a:latin typeface="Calibri"/>
                <a:cs typeface="Calibri"/>
              </a:rPr>
              <a:t>à</a:t>
            </a:r>
            <a:r>
              <a:rPr sz="2584" spc="-18" dirty="0">
                <a:latin typeface="Calibri"/>
                <a:cs typeface="Calibri"/>
              </a:rPr>
              <a:t> </a:t>
            </a:r>
            <a:r>
              <a:rPr sz="2584" dirty="0">
                <a:latin typeface="Calibri"/>
                <a:cs typeface="Calibri"/>
              </a:rPr>
              <a:t>une</a:t>
            </a:r>
            <a:r>
              <a:rPr sz="2584" spc="-36" dirty="0">
                <a:latin typeface="Calibri"/>
                <a:cs typeface="Calibri"/>
              </a:rPr>
              <a:t> </a:t>
            </a:r>
            <a:r>
              <a:rPr sz="2584" dirty="0">
                <a:latin typeface="Calibri"/>
                <a:cs typeface="Calibri"/>
              </a:rPr>
              <a:t>sollicitation</a:t>
            </a:r>
            <a:r>
              <a:rPr sz="2584" spc="-9" dirty="0">
                <a:latin typeface="Calibri"/>
                <a:cs typeface="Calibri"/>
              </a:rPr>
              <a:t> externe</a:t>
            </a:r>
            <a:endParaRPr sz="2584" dirty="0">
              <a:latin typeface="Calibri"/>
              <a:cs typeface="Calibri"/>
            </a:endParaRPr>
          </a:p>
          <a:p>
            <a:pPr marL="754897" lvl="1" indent="-286757">
              <a:lnSpc>
                <a:spcPct val="150000"/>
              </a:lnSpc>
              <a:spcBef>
                <a:spcPts val="326"/>
              </a:spcBef>
              <a:buFont typeface="Arial MT"/>
              <a:buChar char="–"/>
              <a:tabLst>
                <a:tab pos="755472" algn="l"/>
              </a:tabLst>
            </a:pPr>
            <a:r>
              <a:rPr sz="2584" dirty="0">
                <a:latin typeface="Calibri"/>
                <a:cs typeface="Calibri"/>
              </a:rPr>
              <a:t>quelle</a:t>
            </a:r>
            <a:r>
              <a:rPr sz="2584" spc="-50" dirty="0">
                <a:latin typeface="Calibri"/>
                <a:cs typeface="Calibri"/>
              </a:rPr>
              <a:t> </a:t>
            </a:r>
            <a:r>
              <a:rPr sz="2584" dirty="0">
                <a:latin typeface="Calibri"/>
                <a:cs typeface="Calibri"/>
              </a:rPr>
              <a:t>est</a:t>
            </a:r>
            <a:r>
              <a:rPr sz="2584" spc="-45" dirty="0">
                <a:latin typeface="Calibri"/>
                <a:cs typeface="Calibri"/>
              </a:rPr>
              <a:t> </a:t>
            </a:r>
            <a:r>
              <a:rPr sz="2584" dirty="0">
                <a:latin typeface="Calibri"/>
                <a:cs typeface="Calibri"/>
              </a:rPr>
              <a:t>la</a:t>
            </a:r>
            <a:r>
              <a:rPr sz="2584" spc="-27" dirty="0">
                <a:latin typeface="Calibri"/>
                <a:cs typeface="Calibri"/>
              </a:rPr>
              <a:t> </a:t>
            </a:r>
            <a:r>
              <a:rPr sz="2584" dirty="0">
                <a:latin typeface="Calibri"/>
                <a:cs typeface="Calibri"/>
              </a:rPr>
              <a:t>structure</a:t>
            </a:r>
            <a:r>
              <a:rPr sz="2584" spc="-50" dirty="0">
                <a:latin typeface="Calibri"/>
                <a:cs typeface="Calibri"/>
              </a:rPr>
              <a:t> </a:t>
            </a:r>
            <a:r>
              <a:rPr sz="2584" dirty="0">
                <a:latin typeface="Calibri"/>
                <a:cs typeface="Calibri"/>
              </a:rPr>
              <a:t>des</a:t>
            </a:r>
            <a:r>
              <a:rPr sz="2584" spc="-59" dirty="0">
                <a:latin typeface="Calibri"/>
                <a:cs typeface="Calibri"/>
              </a:rPr>
              <a:t> </a:t>
            </a:r>
            <a:r>
              <a:rPr sz="2584" dirty="0">
                <a:latin typeface="Calibri"/>
                <a:cs typeface="Calibri"/>
              </a:rPr>
              <a:t>informations</a:t>
            </a:r>
            <a:r>
              <a:rPr sz="2584" spc="-32" dirty="0">
                <a:latin typeface="Calibri"/>
                <a:cs typeface="Calibri"/>
              </a:rPr>
              <a:t> </a:t>
            </a:r>
            <a:r>
              <a:rPr sz="2584" spc="-18" dirty="0">
                <a:latin typeface="Calibri"/>
                <a:cs typeface="Calibri"/>
              </a:rPr>
              <a:t>qu’elle</a:t>
            </a:r>
            <a:r>
              <a:rPr sz="2584" spc="-68" dirty="0">
                <a:latin typeface="Calibri"/>
                <a:cs typeface="Calibri"/>
              </a:rPr>
              <a:t> </a:t>
            </a:r>
            <a:r>
              <a:rPr sz="2584" spc="-9" dirty="0">
                <a:latin typeface="Calibri"/>
                <a:cs typeface="Calibri"/>
              </a:rPr>
              <a:t>utilise</a:t>
            </a:r>
            <a:endParaRPr sz="2584" dirty="0">
              <a:latin typeface="Calibri"/>
              <a:cs typeface="Calibri"/>
            </a:endParaRPr>
          </a:p>
          <a:p>
            <a:pPr marL="369098" marR="665070" indent="-358159">
              <a:lnSpc>
                <a:spcPct val="150000"/>
              </a:lnSpc>
              <a:spcBef>
                <a:spcPts val="707"/>
              </a:spcBef>
              <a:buFont typeface="Arial MT"/>
              <a:buChar char="•"/>
              <a:tabLst>
                <a:tab pos="369098" algn="l"/>
                <a:tab pos="369675" algn="l"/>
              </a:tabLst>
            </a:pPr>
            <a:r>
              <a:rPr sz="2766" b="1" dirty="0">
                <a:solidFill>
                  <a:schemeClr val="accent6"/>
                </a:solidFill>
                <a:latin typeface="Calibri"/>
                <a:cs typeface="Calibri"/>
              </a:rPr>
              <a:t>MERISE</a:t>
            </a:r>
            <a:r>
              <a:rPr sz="2766" spc="77" dirty="0">
                <a:solidFill>
                  <a:schemeClr val="accent6"/>
                </a:solidFill>
                <a:latin typeface="Calibri"/>
                <a:cs typeface="Calibri"/>
              </a:rPr>
              <a:t> </a:t>
            </a:r>
            <a:r>
              <a:rPr sz="2766" dirty="0">
                <a:latin typeface="Calibri"/>
                <a:cs typeface="Calibri"/>
              </a:rPr>
              <a:t>modélise</a:t>
            </a:r>
            <a:r>
              <a:rPr sz="2766" spc="77" dirty="0">
                <a:latin typeface="Calibri"/>
                <a:cs typeface="Calibri"/>
              </a:rPr>
              <a:t> </a:t>
            </a:r>
            <a:r>
              <a:rPr sz="2766" dirty="0">
                <a:latin typeface="Calibri"/>
                <a:cs typeface="Calibri"/>
              </a:rPr>
              <a:t>cette</a:t>
            </a:r>
            <a:r>
              <a:rPr sz="2766" spc="45" dirty="0">
                <a:latin typeface="Calibri"/>
                <a:cs typeface="Calibri"/>
              </a:rPr>
              <a:t> </a:t>
            </a:r>
            <a:r>
              <a:rPr sz="2766" dirty="0" err="1">
                <a:latin typeface="Calibri"/>
                <a:cs typeface="Calibri"/>
              </a:rPr>
              <a:t>connaissance</a:t>
            </a:r>
            <a:r>
              <a:rPr sz="2766" spc="77" dirty="0">
                <a:latin typeface="Calibri"/>
                <a:cs typeface="Calibri"/>
              </a:rPr>
              <a:t> </a:t>
            </a:r>
            <a:r>
              <a:rPr lang="fr-FR" sz="2766" dirty="0" smtClean="0">
                <a:latin typeface="Calibri"/>
                <a:cs typeface="Calibri"/>
              </a:rPr>
              <a:t>à travers </a:t>
            </a:r>
            <a:r>
              <a:rPr lang="fr-FR" sz="2766" dirty="0">
                <a:latin typeface="Calibri"/>
                <a:cs typeface="Calibri"/>
              </a:rPr>
              <a:t>2 aspects complémentaires, synchronisés et validés entre eux  : </a:t>
            </a:r>
            <a:endParaRPr sz="2766" dirty="0">
              <a:latin typeface="Calibri"/>
              <a:cs typeface="Calibri"/>
            </a:endParaRPr>
          </a:p>
          <a:p>
            <a:pPr marL="754897" lvl="1" indent="-286757">
              <a:lnSpc>
                <a:spcPct val="150000"/>
              </a:lnSpc>
              <a:spcBef>
                <a:spcPts val="299"/>
              </a:spcBef>
              <a:buFont typeface="Arial MT"/>
              <a:buChar char="–"/>
              <a:tabLst>
                <a:tab pos="755472" algn="l"/>
              </a:tabLst>
            </a:pPr>
            <a:r>
              <a:rPr sz="2584" dirty="0">
                <a:latin typeface="Calibri"/>
                <a:cs typeface="Calibri"/>
              </a:rPr>
              <a:t>Modèles</a:t>
            </a:r>
            <a:r>
              <a:rPr sz="2584" spc="-50" dirty="0">
                <a:latin typeface="Calibri"/>
                <a:cs typeface="Calibri"/>
              </a:rPr>
              <a:t> </a:t>
            </a:r>
            <a:r>
              <a:rPr sz="2584" dirty="0">
                <a:latin typeface="Calibri"/>
                <a:cs typeface="Calibri"/>
              </a:rPr>
              <a:t>des</a:t>
            </a:r>
            <a:r>
              <a:rPr sz="2584" spc="-50" dirty="0">
                <a:latin typeface="Calibri"/>
                <a:cs typeface="Calibri"/>
              </a:rPr>
              <a:t> </a:t>
            </a:r>
            <a:r>
              <a:rPr sz="2584" spc="-18" dirty="0">
                <a:latin typeface="Calibri"/>
                <a:cs typeface="Calibri"/>
              </a:rPr>
              <a:t>Traitements</a:t>
            </a:r>
            <a:r>
              <a:rPr sz="2584" spc="-27" dirty="0">
                <a:latin typeface="Calibri"/>
                <a:cs typeface="Calibri"/>
              </a:rPr>
              <a:t> </a:t>
            </a:r>
            <a:r>
              <a:rPr sz="2584" dirty="0">
                <a:latin typeface="Calibri"/>
                <a:cs typeface="Calibri"/>
              </a:rPr>
              <a:t>(réaction</a:t>
            </a:r>
            <a:r>
              <a:rPr sz="2584" spc="-9" dirty="0">
                <a:latin typeface="Calibri"/>
                <a:cs typeface="Calibri"/>
              </a:rPr>
              <a:t> </a:t>
            </a:r>
            <a:r>
              <a:rPr sz="2584" dirty="0">
                <a:latin typeface="Calibri"/>
                <a:cs typeface="Calibri"/>
              </a:rPr>
              <a:t>aux</a:t>
            </a:r>
            <a:r>
              <a:rPr sz="2584" spc="-27" dirty="0">
                <a:latin typeface="Calibri"/>
                <a:cs typeface="Calibri"/>
              </a:rPr>
              <a:t> </a:t>
            </a:r>
            <a:r>
              <a:rPr sz="2584" spc="-9" dirty="0">
                <a:latin typeface="Calibri"/>
                <a:cs typeface="Calibri"/>
              </a:rPr>
              <a:t>évènements...)</a:t>
            </a:r>
            <a:endParaRPr sz="2584" dirty="0">
              <a:latin typeface="Calibri"/>
              <a:cs typeface="Calibri"/>
            </a:endParaRPr>
          </a:p>
          <a:p>
            <a:pPr marL="754897" lvl="1" indent="-286757">
              <a:lnSpc>
                <a:spcPct val="150000"/>
              </a:lnSpc>
              <a:spcBef>
                <a:spcPts val="326"/>
              </a:spcBef>
              <a:buFont typeface="Arial MT"/>
              <a:buChar char="–"/>
              <a:tabLst>
                <a:tab pos="755472" algn="l"/>
              </a:tabLst>
            </a:pPr>
            <a:r>
              <a:rPr sz="2584" dirty="0">
                <a:latin typeface="Calibri"/>
                <a:cs typeface="Calibri"/>
              </a:rPr>
              <a:t>Modèles</a:t>
            </a:r>
            <a:r>
              <a:rPr sz="2584" spc="-50" dirty="0">
                <a:latin typeface="Calibri"/>
                <a:cs typeface="Calibri"/>
              </a:rPr>
              <a:t> </a:t>
            </a:r>
            <a:r>
              <a:rPr sz="2584" dirty="0">
                <a:latin typeface="Calibri"/>
                <a:cs typeface="Calibri"/>
              </a:rPr>
              <a:t>des</a:t>
            </a:r>
            <a:r>
              <a:rPr sz="2584" spc="-36" dirty="0">
                <a:latin typeface="Calibri"/>
                <a:cs typeface="Calibri"/>
              </a:rPr>
              <a:t> </a:t>
            </a:r>
            <a:r>
              <a:rPr sz="2584" dirty="0">
                <a:latin typeface="Calibri"/>
                <a:cs typeface="Calibri"/>
              </a:rPr>
              <a:t>Données</a:t>
            </a:r>
            <a:r>
              <a:rPr sz="2584" spc="-36" dirty="0">
                <a:latin typeface="Calibri"/>
                <a:cs typeface="Calibri"/>
              </a:rPr>
              <a:t> </a:t>
            </a:r>
            <a:r>
              <a:rPr sz="2584" dirty="0">
                <a:latin typeface="Calibri"/>
                <a:cs typeface="Calibri"/>
              </a:rPr>
              <a:t>(vocabulaire de</a:t>
            </a:r>
            <a:r>
              <a:rPr sz="2584" spc="-50" dirty="0">
                <a:latin typeface="Calibri"/>
                <a:cs typeface="Calibri"/>
              </a:rPr>
              <a:t> </a:t>
            </a:r>
            <a:r>
              <a:rPr sz="2584" dirty="0">
                <a:latin typeface="Calibri"/>
                <a:cs typeface="Calibri"/>
              </a:rPr>
              <a:t>la</a:t>
            </a:r>
            <a:r>
              <a:rPr sz="2584" spc="-5" dirty="0">
                <a:latin typeface="Calibri"/>
                <a:cs typeface="Calibri"/>
              </a:rPr>
              <a:t> </a:t>
            </a:r>
            <a:r>
              <a:rPr sz="2584" spc="-9" dirty="0">
                <a:latin typeface="Calibri"/>
                <a:cs typeface="Calibri"/>
              </a:rPr>
              <a:t>structure</a:t>
            </a:r>
            <a:r>
              <a:rPr sz="2584" spc="-9" dirty="0" smtClean="0">
                <a:latin typeface="Calibri"/>
                <a:cs typeface="Calibri"/>
              </a:rPr>
              <a:t>...)</a:t>
            </a:r>
            <a:endParaRPr sz="2584" dirty="0">
              <a:latin typeface="Calibri"/>
              <a:cs typeface="Calibri"/>
            </a:endParaRPr>
          </a:p>
        </p:txBody>
      </p:sp>
      <p:sp>
        <p:nvSpPr>
          <p:cNvPr id="5"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153199" y="626464"/>
            <a:ext cx="11176395" cy="671851"/>
          </a:xfrm>
          <a:prstGeom prst="rect">
            <a:avLst/>
          </a:prstGeom>
        </p:spPr>
        <p:txBody>
          <a:bodyPr wrap="square">
            <a:spAutoFit/>
          </a:bodyPr>
          <a:lstStyle/>
          <a:p>
            <a:pPr marL="560847">
              <a:lnSpc>
                <a:spcPct val="150000"/>
              </a:lnSpc>
              <a:spcBef>
                <a:spcPts val="32"/>
              </a:spcBef>
            </a:pPr>
            <a:r>
              <a:rPr lang="fr-FR" sz="2800" dirty="0" smtClean="0">
                <a:cs typeface="Calibri"/>
              </a:rPr>
              <a:t>								</a:t>
            </a:r>
            <a:r>
              <a:rPr lang="fr-FR" sz="2800" b="1" dirty="0" smtClean="0">
                <a:solidFill>
                  <a:srgbClr val="C00000"/>
                </a:solidFill>
                <a:cs typeface="Calibri"/>
              </a:rPr>
              <a:t> </a:t>
            </a:r>
            <a:r>
              <a:rPr lang="fr-FR" sz="2800" b="1" dirty="0">
                <a:solidFill>
                  <a:srgbClr val="C00000"/>
                </a:solidFill>
                <a:cs typeface="Calibri"/>
              </a:rPr>
              <a:t>Le Méthode MERISE </a:t>
            </a:r>
          </a:p>
        </p:txBody>
      </p:sp>
      <p:sp>
        <p:nvSpPr>
          <p:cNvPr id="7" name="Rectangle 6"/>
          <p:cNvSpPr/>
          <p:nvPr/>
        </p:nvSpPr>
        <p:spPr>
          <a:xfrm>
            <a:off x="153199" y="1136056"/>
            <a:ext cx="6130717" cy="615553"/>
          </a:xfrm>
          <a:prstGeom prst="rect">
            <a:avLst/>
          </a:prstGeom>
        </p:spPr>
        <p:txBody>
          <a:bodyPr wrap="none">
            <a:spAutoFit/>
          </a:bodyPr>
          <a:lstStyle/>
          <a:p>
            <a:r>
              <a:rPr lang="fr-FR" sz="3400" b="1" spc="-9" dirty="0" smtClean="0">
                <a:solidFill>
                  <a:schemeClr val="accent6"/>
                </a:solidFill>
              </a:rPr>
              <a:t>Approche </a:t>
            </a:r>
            <a:r>
              <a:rPr lang="fr-FR" sz="3400" b="1" spc="-9" dirty="0">
                <a:solidFill>
                  <a:schemeClr val="accent6"/>
                </a:solidFill>
              </a:rPr>
              <a:t>Données / </a:t>
            </a:r>
            <a:r>
              <a:rPr lang="fr-FR" sz="3400" b="1" spc="-9" dirty="0" smtClean="0">
                <a:solidFill>
                  <a:schemeClr val="accent6"/>
                </a:solidFill>
              </a:rPr>
              <a:t>Traitements</a:t>
            </a:r>
            <a:endParaRPr lang="fr-FR" sz="3400" b="1" spc="-9" dirty="0">
              <a:solidFill>
                <a:schemeClr val="accent6"/>
              </a:solidFill>
            </a:endParaRPr>
          </a:p>
        </p:txBody>
      </p:sp>
    </p:spTree>
    <p:extLst>
      <p:ext uri="{BB962C8B-B14F-4D97-AF65-F5344CB8AC3E}">
        <p14:creationId xmlns:p14="http://schemas.microsoft.com/office/powerpoint/2010/main" val="2785488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29050" y="377304"/>
            <a:ext cx="3028950" cy="1143000"/>
          </a:xfrm>
        </p:spPr>
        <p:txBody>
          <a:bodyPr/>
          <a:lstStyle/>
          <a:p>
            <a:pPr algn="ctr"/>
            <a:r>
              <a:rPr lang="fr-FR" b="1" dirty="0" smtClean="0">
                <a:solidFill>
                  <a:srgbClr val="C00000"/>
                </a:solidFill>
              </a:rPr>
              <a:t>Chapitre II</a:t>
            </a:r>
            <a:endParaRPr lang="fr-FR" b="1" dirty="0">
              <a:solidFill>
                <a:srgbClr val="C00000"/>
              </a:solidFill>
            </a:endParaRPr>
          </a:p>
        </p:txBody>
      </p:sp>
      <p:sp>
        <p:nvSpPr>
          <p:cNvPr id="6" name="Rectangle 5"/>
          <p:cNvSpPr/>
          <p:nvPr/>
        </p:nvSpPr>
        <p:spPr>
          <a:xfrm>
            <a:off x="838200" y="1760572"/>
            <a:ext cx="11353800" cy="646331"/>
          </a:xfrm>
          <a:prstGeom prst="rect">
            <a:avLst/>
          </a:prstGeom>
        </p:spPr>
        <p:txBody>
          <a:bodyPr wrap="square">
            <a:spAutoFit/>
          </a:bodyPr>
          <a:lstStyle/>
          <a:p>
            <a:pPr>
              <a:defRPr/>
            </a:pPr>
            <a:r>
              <a:rPr lang="fr-FR" sz="3600" b="1" dirty="0" smtClean="0">
                <a:solidFill>
                  <a:srgbClr val="002060"/>
                </a:solidFill>
              </a:rPr>
              <a:t>Introduction </a:t>
            </a:r>
            <a:r>
              <a:rPr lang="fr-FR" sz="3600" b="1" dirty="0">
                <a:solidFill>
                  <a:srgbClr val="002060"/>
                </a:solidFill>
              </a:rPr>
              <a:t>au système d’information dans l’entreprise</a:t>
            </a:r>
            <a:endParaRPr lang="fr-FR" altLang="fr-FR" sz="3600" dirty="0">
              <a:solidFill>
                <a:srgbClr val="002060"/>
              </a:solidFill>
            </a:endParaRPr>
          </a:p>
        </p:txBody>
      </p:sp>
      <p:sp>
        <p:nvSpPr>
          <p:cNvPr id="9" name="Rectangle 8"/>
          <p:cNvSpPr/>
          <p:nvPr/>
        </p:nvSpPr>
        <p:spPr>
          <a:xfrm>
            <a:off x="838200" y="2934467"/>
            <a:ext cx="10572750" cy="2677656"/>
          </a:xfrm>
          <a:prstGeom prst="rect">
            <a:avLst/>
          </a:prstGeom>
        </p:spPr>
        <p:txBody>
          <a:bodyPr wrap="square">
            <a:spAutoFit/>
          </a:bodyPr>
          <a:lstStyle/>
          <a:p>
            <a:pPr lvl="2">
              <a:lnSpc>
                <a:spcPct val="150000"/>
              </a:lnSpc>
              <a:buFontTx/>
              <a:buAutoNum type="arabicPeriod"/>
              <a:defRPr/>
            </a:pPr>
            <a:r>
              <a:rPr lang="fr-FR" sz="2800" dirty="0"/>
              <a:t>Définition des Systèmes d'Information et ses Composants</a:t>
            </a:r>
          </a:p>
          <a:p>
            <a:pPr lvl="2">
              <a:lnSpc>
                <a:spcPct val="150000"/>
              </a:lnSpc>
              <a:buFontTx/>
              <a:buAutoNum type="arabicPeriod"/>
              <a:defRPr/>
            </a:pPr>
            <a:r>
              <a:rPr lang="fr-FR" sz="2800" dirty="0"/>
              <a:t>Rôles et importance des SI dans les organisations</a:t>
            </a:r>
          </a:p>
          <a:p>
            <a:pPr lvl="2">
              <a:lnSpc>
                <a:spcPct val="150000"/>
              </a:lnSpc>
              <a:buFontTx/>
              <a:buAutoNum type="arabicPeriod"/>
              <a:defRPr/>
            </a:pPr>
            <a:r>
              <a:rPr lang="fr-FR" sz="2800" dirty="0"/>
              <a:t>Types de SI : transactionnels, décisionnels, collaboratifs</a:t>
            </a:r>
          </a:p>
          <a:p>
            <a:pPr lvl="2">
              <a:lnSpc>
                <a:spcPct val="150000"/>
              </a:lnSpc>
              <a:buFontTx/>
              <a:buAutoNum type="arabicPeriod"/>
              <a:defRPr/>
            </a:pPr>
            <a:r>
              <a:rPr lang="fr-FR" sz="2800" dirty="0"/>
              <a:t>Persistance de données</a:t>
            </a:r>
            <a:endParaRPr lang="fr-FR" altLang="fr-FR" sz="2800" dirty="0"/>
          </a:p>
        </p:txBody>
      </p:sp>
    </p:spTree>
    <p:extLst>
      <p:ext uri="{BB962C8B-B14F-4D97-AF65-F5344CB8AC3E}">
        <p14:creationId xmlns:p14="http://schemas.microsoft.com/office/powerpoint/2010/main" val="2142975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4870" y="1879986"/>
            <a:ext cx="11115734" cy="3399735"/>
          </a:xfrm>
          <a:prstGeom prst="rect">
            <a:avLst/>
          </a:prstGeom>
        </p:spPr>
        <p:txBody>
          <a:bodyPr vert="horz" wrap="square" lIns="0" tIns="11516" rIns="0" bIns="0" rtlCol="0">
            <a:spAutoFit/>
          </a:bodyPr>
          <a:lstStyle/>
          <a:p>
            <a:pPr marL="369098" marR="4607" indent="-358159" algn="just">
              <a:lnSpc>
                <a:spcPct val="150000"/>
              </a:lnSpc>
              <a:spcBef>
                <a:spcPts val="91"/>
              </a:spcBef>
              <a:buFont typeface="Arial MT"/>
              <a:buChar char="•"/>
              <a:tabLst>
                <a:tab pos="369675" algn="l"/>
              </a:tabLst>
            </a:pPr>
            <a:r>
              <a:rPr sz="2400" b="1" dirty="0">
                <a:solidFill>
                  <a:srgbClr val="C00000"/>
                </a:solidFill>
                <a:latin typeface="Calibri"/>
                <a:cs typeface="Calibri"/>
              </a:rPr>
              <a:t>Système</a:t>
            </a:r>
            <a:r>
              <a:rPr sz="2400" b="1" spc="95" dirty="0">
                <a:solidFill>
                  <a:srgbClr val="C00000"/>
                </a:solidFill>
                <a:latin typeface="Calibri"/>
                <a:cs typeface="Calibri"/>
              </a:rPr>
              <a:t> </a:t>
            </a:r>
            <a:r>
              <a:rPr sz="2400" b="1" dirty="0">
                <a:solidFill>
                  <a:srgbClr val="C00000"/>
                </a:solidFill>
                <a:latin typeface="Calibri"/>
                <a:cs typeface="Calibri"/>
              </a:rPr>
              <a:t>d'information</a:t>
            </a:r>
            <a:r>
              <a:rPr sz="2400" b="1" spc="82" dirty="0">
                <a:solidFill>
                  <a:srgbClr val="C00000"/>
                </a:solidFill>
                <a:latin typeface="Calibri"/>
                <a:cs typeface="Calibri"/>
              </a:rPr>
              <a:t> </a:t>
            </a:r>
            <a:r>
              <a:rPr sz="2400" b="1" dirty="0">
                <a:solidFill>
                  <a:srgbClr val="C00000"/>
                </a:solidFill>
                <a:latin typeface="Calibri"/>
                <a:cs typeface="Calibri"/>
              </a:rPr>
              <a:t>ou</a:t>
            </a:r>
            <a:r>
              <a:rPr sz="2400" b="1" spc="82" dirty="0">
                <a:solidFill>
                  <a:srgbClr val="C00000"/>
                </a:solidFill>
                <a:latin typeface="Calibri"/>
                <a:cs typeface="Calibri"/>
              </a:rPr>
              <a:t> </a:t>
            </a:r>
            <a:r>
              <a:rPr sz="2400" b="1" dirty="0">
                <a:solidFill>
                  <a:srgbClr val="C00000"/>
                </a:solidFill>
                <a:latin typeface="Calibri"/>
                <a:cs typeface="Calibri"/>
              </a:rPr>
              <a:t>(information</a:t>
            </a:r>
            <a:r>
              <a:rPr sz="2400" b="1" spc="82" dirty="0">
                <a:solidFill>
                  <a:srgbClr val="C00000"/>
                </a:solidFill>
                <a:latin typeface="Calibri"/>
                <a:cs typeface="Calibri"/>
              </a:rPr>
              <a:t> </a:t>
            </a:r>
            <a:r>
              <a:rPr sz="2400" b="1" dirty="0">
                <a:solidFill>
                  <a:srgbClr val="C00000"/>
                </a:solidFill>
                <a:latin typeface="Calibri"/>
                <a:cs typeface="Calibri"/>
              </a:rPr>
              <a:t>system)</a:t>
            </a:r>
            <a:r>
              <a:rPr sz="2400" spc="82" dirty="0">
                <a:latin typeface="Calibri"/>
                <a:cs typeface="Calibri"/>
              </a:rPr>
              <a:t> </a:t>
            </a:r>
            <a:r>
              <a:rPr sz="2400" dirty="0">
                <a:latin typeface="Calibri"/>
                <a:cs typeface="Calibri"/>
              </a:rPr>
              <a:t>est</a:t>
            </a:r>
            <a:r>
              <a:rPr sz="2400" spc="86" dirty="0">
                <a:latin typeface="Calibri"/>
                <a:cs typeface="Calibri"/>
              </a:rPr>
              <a:t> </a:t>
            </a:r>
            <a:r>
              <a:rPr sz="2400" dirty="0">
                <a:latin typeface="Calibri"/>
                <a:cs typeface="Calibri"/>
              </a:rPr>
              <a:t>un</a:t>
            </a:r>
            <a:r>
              <a:rPr sz="2400" spc="103" dirty="0">
                <a:latin typeface="Calibri"/>
                <a:cs typeface="Calibri"/>
              </a:rPr>
              <a:t> </a:t>
            </a:r>
            <a:r>
              <a:rPr sz="2400" dirty="0">
                <a:latin typeface="Calibri"/>
                <a:cs typeface="Calibri"/>
              </a:rPr>
              <a:t>ensemble</a:t>
            </a:r>
            <a:r>
              <a:rPr sz="2400" spc="77" dirty="0">
                <a:latin typeface="Calibri"/>
                <a:cs typeface="Calibri"/>
              </a:rPr>
              <a:t> </a:t>
            </a:r>
            <a:r>
              <a:rPr sz="2400" spc="-23" dirty="0">
                <a:latin typeface="Calibri"/>
                <a:cs typeface="Calibri"/>
              </a:rPr>
              <a:t>de </a:t>
            </a:r>
            <a:r>
              <a:rPr sz="2400" dirty="0">
                <a:latin typeface="Calibri"/>
                <a:cs typeface="Calibri"/>
              </a:rPr>
              <a:t>composants</a:t>
            </a:r>
            <a:r>
              <a:rPr sz="2400" spc="349" dirty="0">
                <a:latin typeface="Calibri"/>
                <a:cs typeface="Calibri"/>
              </a:rPr>
              <a:t> </a:t>
            </a:r>
            <a:r>
              <a:rPr sz="2400" dirty="0">
                <a:latin typeface="Calibri"/>
                <a:cs typeface="Calibri"/>
              </a:rPr>
              <a:t>de</a:t>
            </a:r>
            <a:r>
              <a:rPr sz="2400" spc="331" dirty="0">
                <a:latin typeface="Calibri"/>
                <a:cs typeface="Calibri"/>
              </a:rPr>
              <a:t> </a:t>
            </a:r>
            <a:r>
              <a:rPr sz="2400" dirty="0">
                <a:latin typeface="Calibri"/>
                <a:cs typeface="Calibri"/>
              </a:rPr>
              <a:t>traitement</a:t>
            </a:r>
            <a:r>
              <a:rPr sz="2400" spc="340" dirty="0">
                <a:latin typeface="Calibri"/>
                <a:cs typeface="Calibri"/>
              </a:rPr>
              <a:t> </a:t>
            </a:r>
            <a:r>
              <a:rPr sz="2400" dirty="0">
                <a:latin typeface="Calibri"/>
                <a:cs typeface="Calibri"/>
              </a:rPr>
              <a:t>de</a:t>
            </a:r>
            <a:r>
              <a:rPr sz="2400" spc="336" dirty="0">
                <a:latin typeface="Calibri"/>
                <a:cs typeface="Calibri"/>
              </a:rPr>
              <a:t> </a:t>
            </a:r>
            <a:r>
              <a:rPr sz="2400" dirty="0">
                <a:latin typeface="Calibri"/>
                <a:cs typeface="Calibri"/>
              </a:rPr>
              <a:t>l'information</a:t>
            </a:r>
            <a:r>
              <a:rPr sz="2400" spc="340" dirty="0">
                <a:latin typeface="Calibri"/>
                <a:cs typeface="Calibri"/>
              </a:rPr>
              <a:t> </a:t>
            </a:r>
            <a:r>
              <a:rPr sz="2400" dirty="0">
                <a:latin typeface="Calibri"/>
                <a:cs typeface="Calibri"/>
              </a:rPr>
              <a:t>et</a:t>
            </a:r>
            <a:r>
              <a:rPr sz="2400" spc="317" dirty="0">
                <a:latin typeface="Calibri"/>
                <a:cs typeface="Calibri"/>
              </a:rPr>
              <a:t> </a:t>
            </a:r>
            <a:r>
              <a:rPr sz="2400" dirty="0">
                <a:latin typeface="Calibri"/>
                <a:cs typeface="Calibri"/>
              </a:rPr>
              <a:t>de</a:t>
            </a:r>
            <a:r>
              <a:rPr sz="2400" spc="336" dirty="0">
                <a:latin typeface="Calibri"/>
                <a:cs typeface="Calibri"/>
              </a:rPr>
              <a:t> </a:t>
            </a:r>
            <a:r>
              <a:rPr sz="2400" spc="-9" dirty="0">
                <a:latin typeface="Calibri"/>
                <a:cs typeface="Calibri"/>
              </a:rPr>
              <a:t>communication, </a:t>
            </a:r>
            <a:r>
              <a:rPr sz="2400" dirty="0">
                <a:latin typeface="Calibri"/>
                <a:cs typeface="Calibri"/>
              </a:rPr>
              <a:t>ainsi</a:t>
            </a:r>
            <a:r>
              <a:rPr sz="2400" spc="286" dirty="0">
                <a:latin typeface="Calibri"/>
                <a:cs typeface="Calibri"/>
              </a:rPr>
              <a:t> </a:t>
            </a:r>
            <a:r>
              <a:rPr sz="2400" dirty="0">
                <a:latin typeface="Calibri"/>
                <a:cs typeface="Calibri"/>
              </a:rPr>
              <a:t>que</a:t>
            </a:r>
            <a:r>
              <a:rPr sz="2400" spc="268" dirty="0">
                <a:latin typeface="Calibri"/>
                <a:cs typeface="Calibri"/>
              </a:rPr>
              <a:t> </a:t>
            </a:r>
            <a:r>
              <a:rPr sz="2400" dirty="0">
                <a:latin typeface="Calibri"/>
                <a:cs typeface="Calibri"/>
              </a:rPr>
              <a:t>l'environnement</a:t>
            </a:r>
            <a:r>
              <a:rPr sz="2400" spc="272" dirty="0">
                <a:latin typeface="Calibri"/>
                <a:cs typeface="Calibri"/>
              </a:rPr>
              <a:t> </a:t>
            </a:r>
            <a:r>
              <a:rPr sz="2400" dirty="0">
                <a:latin typeface="Calibri"/>
                <a:cs typeface="Calibri"/>
              </a:rPr>
              <a:t>dans</a:t>
            </a:r>
            <a:r>
              <a:rPr sz="2400" spc="281" dirty="0">
                <a:latin typeface="Calibri"/>
                <a:cs typeface="Calibri"/>
              </a:rPr>
              <a:t> </a:t>
            </a:r>
            <a:r>
              <a:rPr sz="2400" dirty="0">
                <a:latin typeface="Calibri"/>
                <a:cs typeface="Calibri"/>
              </a:rPr>
              <a:t>lequel</a:t>
            </a:r>
            <a:r>
              <a:rPr sz="2400" spc="286" dirty="0">
                <a:latin typeface="Calibri"/>
                <a:cs typeface="Calibri"/>
              </a:rPr>
              <a:t> </a:t>
            </a:r>
            <a:r>
              <a:rPr sz="2400" dirty="0">
                <a:latin typeface="Calibri"/>
                <a:cs typeface="Calibri"/>
              </a:rPr>
              <a:t>il</a:t>
            </a:r>
            <a:r>
              <a:rPr sz="2400" spc="263" dirty="0">
                <a:latin typeface="Calibri"/>
                <a:cs typeface="Calibri"/>
              </a:rPr>
              <a:t> </a:t>
            </a:r>
            <a:r>
              <a:rPr sz="2400" dirty="0">
                <a:latin typeface="Calibri"/>
                <a:cs typeface="Calibri"/>
              </a:rPr>
              <a:t>opèrent.</a:t>
            </a:r>
            <a:r>
              <a:rPr sz="2400" spc="277" dirty="0">
                <a:latin typeface="Calibri"/>
                <a:cs typeface="Calibri"/>
              </a:rPr>
              <a:t> </a:t>
            </a:r>
            <a:r>
              <a:rPr sz="2400" dirty="0">
                <a:latin typeface="Calibri"/>
                <a:cs typeface="Calibri"/>
              </a:rPr>
              <a:t>(en</a:t>
            </a:r>
            <a:r>
              <a:rPr sz="2400" spc="272" dirty="0">
                <a:latin typeface="Calibri"/>
                <a:cs typeface="Calibri"/>
              </a:rPr>
              <a:t> </a:t>
            </a:r>
            <a:r>
              <a:rPr sz="2400" dirty="0">
                <a:latin typeface="Calibri"/>
                <a:cs typeface="Calibri"/>
              </a:rPr>
              <a:t>Anglais:</a:t>
            </a:r>
            <a:r>
              <a:rPr sz="2400" spc="268" dirty="0">
                <a:latin typeface="Calibri"/>
                <a:cs typeface="Calibri"/>
              </a:rPr>
              <a:t> </a:t>
            </a:r>
            <a:r>
              <a:rPr sz="2400" spc="-23" dirty="0">
                <a:latin typeface="Calibri"/>
                <a:cs typeface="Calibri"/>
              </a:rPr>
              <a:t>MIS </a:t>
            </a:r>
            <a:r>
              <a:rPr sz="2400" dirty="0">
                <a:latin typeface="Calibri"/>
                <a:cs typeface="Calibri"/>
              </a:rPr>
              <a:t>ou</a:t>
            </a:r>
            <a:r>
              <a:rPr sz="2400" spc="32" dirty="0">
                <a:latin typeface="Calibri"/>
                <a:cs typeface="Calibri"/>
              </a:rPr>
              <a:t> </a:t>
            </a:r>
            <a:r>
              <a:rPr sz="2400" dirty="0">
                <a:latin typeface="Calibri"/>
                <a:cs typeface="Calibri"/>
              </a:rPr>
              <a:t>Management</a:t>
            </a:r>
            <a:r>
              <a:rPr sz="2400" spc="32" dirty="0">
                <a:latin typeface="Calibri"/>
                <a:cs typeface="Calibri"/>
              </a:rPr>
              <a:t> </a:t>
            </a:r>
            <a:r>
              <a:rPr sz="2400" dirty="0">
                <a:latin typeface="Calibri"/>
                <a:cs typeface="Calibri"/>
              </a:rPr>
              <a:t>of</a:t>
            </a:r>
            <a:r>
              <a:rPr sz="2400" spc="59" dirty="0">
                <a:latin typeface="Calibri"/>
                <a:cs typeface="Calibri"/>
              </a:rPr>
              <a:t> </a:t>
            </a:r>
            <a:r>
              <a:rPr sz="2400" dirty="0">
                <a:latin typeface="Calibri"/>
                <a:cs typeface="Calibri"/>
              </a:rPr>
              <a:t>Information</a:t>
            </a:r>
            <a:r>
              <a:rPr sz="2400" spc="9" dirty="0">
                <a:latin typeface="Calibri"/>
                <a:cs typeface="Calibri"/>
              </a:rPr>
              <a:t> </a:t>
            </a:r>
            <a:r>
              <a:rPr sz="2400" spc="-9" dirty="0">
                <a:latin typeface="Calibri"/>
                <a:cs typeface="Calibri"/>
              </a:rPr>
              <a:t>Systems).</a:t>
            </a:r>
            <a:endParaRPr sz="2400" dirty="0">
              <a:latin typeface="Calibri"/>
              <a:cs typeface="Calibri"/>
            </a:endParaRPr>
          </a:p>
          <a:p>
            <a:pPr marL="369098" marR="6334" indent="-358159" algn="just">
              <a:lnSpc>
                <a:spcPct val="150000"/>
              </a:lnSpc>
              <a:spcBef>
                <a:spcPts val="535"/>
              </a:spcBef>
              <a:buFont typeface="Arial MT"/>
              <a:buChar char="•"/>
              <a:tabLst>
                <a:tab pos="369675" algn="l"/>
              </a:tabLst>
            </a:pPr>
            <a:r>
              <a:rPr sz="2400" dirty="0">
                <a:latin typeface="Calibri"/>
                <a:cs typeface="Calibri"/>
              </a:rPr>
              <a:t>Système</a:t>
            </a:r>
            <a:r>
              <a:rPr sz="2400" spc="208" dirty="0">
                <a:latin typeface="Calibri"/>
                <a:cs typeface="Calibri"/>
              </a:rPr>
              <a:t> </a:t>
            </a:r>
            <a:r>
              <a:rPr sz="2400" dirty="0">
                <a:latin typeface="Calibri"/>
                <a:cs typeface="Calibri"/>
              </a:rPr>
              <a:t>d’information</a:t>
            </a:r>
            <a:r>
              <a:rPr sz="2400" spc="177" dirty="0">
                <a:latin typeface="Calibri"/>
                <a:cs typeface="Calibri"/>
              </a:rPr>
              <a:t> </a:t>
            </a:r>
            <a:r>
              <a:rPr sz="2400" dirty="0">
                <a:latin typeface="Calibri"/>
                <a:cs typeface="Calibri"/>
              </a:rPr>
              <a:t>est</a:t>
            </a:r>
            <a:r>
              <a:rPr sz="2400" spc="222" dirty="0">
                <a:latin typeface="Calibri"/>
                <a:cs typeface="Calibri"/>
              </a:rPr>
              <a:t> </a:t>
            </a:r>
            <a:r>
              <a:rPr sz="2400" dirty="0">
                <a:latin typeface="Calibri"/>
                <a:cs typeface="Calibri"/>
              </a:rPr>
              <a:t>défini</a:t>
            </a:r>
            <a:r>
              <a:rPr sz="2400" spc="208" dirty="0">
                <a:latin typeface="Calibri"/>
                <a:cs typeface="Calibri"/>
              </a:rPr>
              <a:t> </a:t>
            </a:r>
            <a:r>
              <a:rPr sz="2400" dirty="0">
                <a:latin typeface="Calibri"/>
                <a:cs typeface="Calibri"/>
              </a:rPr>
              <a:t>comme</a:t>
            </a:r>
            <a:r>
              <a:rPr sz="2400" spc="213" dirty="0">
                <a:latin typeface="Calibri"/>
                <a:cs typeface="Calibri"/>
              </a:rPr>
              <a:t> </a:t>
            </a:r>
            <a:r>
              <a:rPr sz="2400" dirty="0">
                <a:latin typeface="Calibri"/>
                <a:cs typeface="Calibri"/>
              </a:rPr>
              <a:t>le</a:t>
            </a:r>
            <a:r>
              <a:rPr sz="2400" spc="190" dirty="0">
                <a:latin typeface="Calibri"/>
                <a:cs typeface="Calibri"/>
              </a:rPr>
              <a:t> </a:t>
            </a:r>
            <a:r>
              <a:rPr sz="2400" dirty="0">
                <a:latin typeface="Calibri"/>
                <a:cs typeface="Calibri"/>
              </a:rPr>
              <a:t>cœur</a:t>
            </a:r>
            <a:r>
              <a:rPr sz="2400" spc="190" dirty="0">
                <a:latin typeface="Calibri"/>
                <a:cs typeface="Calibri"/>
              </a:rPr>
              <a:t> </a:t>
            </a:r>
            <a:r>
              <a:rPr sz="2400" dirty="0">
                <a:latin typeface="Calibri"/>
                <a:cs typeface="Calibri"/>
              </a:rPr>
              <a:t>de</a:t>
            </a:r>
            <a:r>
              <a:rPr sz="2400" spc="213" dirty="0">
                <a:latin typeface="Calibri"/>
                <a:cs typeface="Calibri"/>
              </a:rPr>
              <a:t> </a:t>
            </a:r>
            <a:r>
              <a:rPr sz="2400" dirty="0">
                <a:latin typeface="Calibri"/>
                <a:cs typeface="Calibri"/>
              </a:rPr>
              <a:t>l’entreprise,</a:t>
            </a:r>
            <a:r>
              <a:rPr sz="2400" spc="190" dirty="0">
                <a:latin typeface="Calibri"/>
                <a:cs typeface="Calibri"/>
              </a:rPr>
              <a:t> </a:t>
            </a:r>
            <a:r>
              <a:rPr lang="fr-FR" sz="2400" spc="-23" dirty="0" smtClean="0">
                <a:latin typeface="Calibri"/>
                <a:cs typeface="Calibri"/>
              </a:rPr>
              <a:t>C’est l’</a:t>
            </a:r>
            <a:r>
              <a:rPr sz="2400" dirty="0" smtClean="0">
                <a:latin typeface="Calibri"/>
                <a:cs typeface="Calibri"/>
              </a:rPr>
              <a:t>interface</a:t>
            </a:r>
            <a:r>
              <a:rPr sz="2400" spc="63" dirty="0" smtClean="0">
                <a:latin typeface="Calibri"/>
                <a:cs typeface="Calibri"/>
              </a:rPr>
              <a:t>  </a:t>
            </a:r>
            <a:r>
              <a:rPr sz="2400" dirty="0">
                <a:latin typeface="Calibri"/>
                <a:cs typeface="Calibri"/>
              </a:rPr>
              <a:t>entre</a:t>
            </a:r>
            <a:r>
              <a:rPr sz="2400" spc="50" dirty="0">
                <a:latin typeface="Calibri"/>
                <a:cs typeface="Calibri"/>
              </a:rPr>
              <a:t>  </a:t>
            </a:r>
            <a:r>
              <a:rPr sz="2400" b="1" dirty="0">
                <a:latin typeface="Calibri"/>
                <a:cs typeface="Calibri"/>
              </a:rPr>
              <a:t>le</a:t>
            </a:r>
            <a:r>
              <a:rPr sz="2400" b="1" spc="50" dirty="0">
                <a:latin typeface="Calibri"/>
                <a:cs typeface="Calibri"/>
              </a:rPr>
              <a:t>  </a:t>
            </a:r>
            <a:r>
              <a:rPr sz="2400" b="1" dirty="0">
                <a:latin typeface="Calibri"/>
                <a:cs typeface="Calibri"/>
              </a:rPr>
              <a:t>système</a:t>
            </a:r>
            <a:r>
              <a:rPr sz="2400" b="1" spc="54" dirty="0">
                <a:latin typeface="Calibri"/>
                <a:cs typeface="Calibri"/>
              </a:rPr>
              <a:t>  </a:t>
            </a:r>
            <a:r>
              <a:rPr sz="2400" b="1" dirty="0">
                <a:latin typeface="Calibri"/>
                <a:cs typeface="Calibri"/>
              </a:rPr>
              <a:t>opérant</a:t>
            </a:r>
            <a:r>
              <a:rPr sz="2400" b="1" spc="54" dirty="0">
                <a:latin typeface="Calibri"/>
                <a:cs typeface="Calibri"/>
              </a:rPr>
              <a:t>  </a:t>
            </a:r>
            <a:r>
              <a:rPr sz="2400" dirty="0">
                <a:latin typeface="Calibri"/>
                <a:cs typeface="Calibri"/>
              </a:rPr>
              <a:t>et</a:t>
            </a:r>
            <a:r>
              <a:rPr sz="2400" spc="63" dirty="0">
                <a:latin typeface="Calibri"/>
                <a:cs typeface="Calibri"/>
              </a:rPr>
              <a:t>  </a:t>
            </a:r>
            <a:r>
              <a:rPr sz="2400" dirty="0">
                <a:latin typeface="Calibri"/>
                <a:cs typeface="Calibri"/>
              </a:rPr>
              <a:t>le</a:t>
            </a:r>
            <a:r>
              <a:rPr sz="2400" spc="63" dirty="0">
                <a:latin typeface="Calibri"/>
                <a:cs typeface="Calibri"/>
              </a:rPr>
              <a:t>  </a:t>
            </a:r>
            <a:r>
              <a:rPr sz="2400" b="1" dirty="0">
                <a:latin typeface="Calibri"/>
                <a:cs typeface="Calibri"/>
              </a:rPr>
              <a:t>système</a:t>
            </a:r>
            <a:r>
              <a:rPr sz="2400" b="1" spc="63" dirty="0">
                <a:latin typeface="Calibri"/>
                <a:cs typeface="Calibri"/>
              </a:rPr>
              <a:t>  </a:t>
            </a:r>
            <a:r>
              <a:rPr sz="2400" b="1" spc="-23" dirty="0">
                <a:latin typeface="Calibri"/>
                <a:cs typeface="Calibri"/>
              </a:rPr>
              <a:t>de </a:t>
            </a:r>
            <a:r>
              <a:rPr sz="2400" b="1" dirty="0">
                <a:latin typeface="Calibri"/>
                <a:cs typeface="Calibri"/>
              </a:rPr>
              <a:t>pilotage</a:t>
            </a:r>
            <a:r>
              <a:rPr sz="2400" b="1" spc="399" dirty="0">
                <a:latin typeface="Calibri"/>
                <a:cs typeface="Calibri"/>
              </a:rPr>
              <a:t>   </a:t>
            </a:r>
            <a:r>
              <a:rPr sz="2400" dirty="0">
                <a:latin typeface="Calibri"/>
                <a:cs typeface="Calibri"/>
              </a:rPr>
              <a:t>et</a:t>
            </a:r>
            <a:r>
              <a:rPr sz="2400" spc="408" dirty="0">
                <a:latin typeface="Calibri"/>
                <a:cs typeface="Calibri"/>
              </a:rPr>
              <a:t>   </a:t>
            </a:r>
            <a:r>
              <a:rPr sz="2400" dirty="0">
                <a:latin typeface="Calibri"/>
                <a:cs typeface="Calibri"/>
              </a:rPr>
              <a:t>fournit</a:t>
            </a:r>
            <a:r>
              <a:rPr sz="2400" spc="394" dirty="0">
                <a:latin typeface="Calibri"/>
                <a:cs typeface="Calibri"/>
              </a:rPr>
              <a:t>   </a:t>
            </a:r>
            <a:r>
              <a:rPr sz="2400" dirty="0">
                <a:latin typeface="Calibri"/>
                <a:cs typeface="Calibri"/>
              </a:rPr>
              <a:t>les</a:t>
            </a:r>
            <a:r>
              <a:rPr sz="2400" spc="404" dirty="0">
                <a:latin typeface="Calibri"/>
                <a:cs typeface="Calibri"/>
              </a:rPr>
              <a:t>   </a:t>
            </a:r>
            <a:r>
              <a:rPr sz="2400" dirty="0">
                <a:latin typeface="Calibri"/>
                <a:cs typeface="Calibri"/>
              </a:rPr>
              <a:t>réponses</a:t>
            </a:r>
            <a:r>
              <a:rPr sz="2400" spc="408" dirty="0">
                <a:latin typeface="Calibri"/>
                <a:cs typeface="Calibri"/>
              </a:rPr>
              <a:t>   </a:t>
            </a:r>
            <a:r>
              <a:rPr sz="2400" dirty="0">
                <a:latin typeface="Calibri"/>
                <a:cs typeface="Calibri"/>
              </a:rPr>
              <a:t>aux</a:t>
            </a:r>
            <a:r>
              <a:rPr sz="2400" spc="394" dirty="0">
                <a:latin typeface="Calibri"/>
                <a:cs typeface="Calibri"/>
              </a:rPr>
              <a:t>   </a:t>
            </a:r>
            <a:r>
              <a:rPr sz="2400" dirty="0">
                <a:latin typeface="Calibri"/>
                <a:cs typeface="Calibri"/>
              </a:rPr>
              <a:t>deux</a:t>
            </a:r>
            <a:r>
              <a:rPr sz="2400" spc="399" dirty="0">
                <a:latin typeface="Calibri"/>
                <a:cs typeface="Calibri"/>
              </a:rPr>
              <a:t>   </a:t>
            </a:r>
            <a:r>
              <a:rPr sz="2400" spc="-9" dirty="0">
                <a:latin typeface="Calibri"/>
                <a:cs typeface="Calibri"/>
              </a:rPr>
              <a:t>systèmes.</a:t>
            </a:r>
            <a:endParaRPr sz="2400" dirty="0">
              <a:latin typeface="Calibri"/>
              <a:cs typeface="Calibri"/>
            </a:endParaRPr>
          </a:p>
        </p:txBody>
      </p:sp>
      <p:sp>
        <p:nvSpPr>
          <p:cNvPr id="5" name="Titre 1"/>
          <p:cNvSpPr txBox="1">
            <a:spLocks/>
          </p:cNvSpPr>
          <p:nvPr/>
        </p:nvSpPr>
        <p:spPr>
          <a:xfrm>
            <a:off x="1255054" y="-11516"/>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9" name="Rectangle 8"/>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20707734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66893" y="1782387"/>
            <a:ext cx="6417411" cy="4876519"/>
          </a:xfrm>
          <a:prstGeom prst="rect">
            <a:avLst/>
          </a:prstGeom>
          <a:ln w="28575"/>
        </p:spPr>
        <p:style>
          <a:lnRef idx="2">
            <a:schemeClr val="accent4"/>
          </a:lnRef>
          <a:fillRef idx="1">
            <a:schemeClr val="lt1"/>
          </a:fillRef>
          <a:effectRef idx="0">
            <a:schemeClr val="accent4"/>
          </a:effectRef>
          <a:fontRef idx="minor">
            <a:schemeClr val="dk1"/>
          </a:fontRef>
        </p:style>
        <p:txBody>
          <a:bodyPr vert="horz" wrap="square" lIns="0" tIns="202112" rIns="0" bIns="0" rtlCol="0">
            <a:spAutoFit/>
          </a:bodyPr>
          <a:lstStyle/>
          <a:p>
            <a:pPr marL="354128" indent="-343188">
              <a:spcBef>
                <a:spcPts val="2231"/>
              </a:spcBef>
              <a:buFont typeface="Wingdings" panose="05000000000000000000" pitchFamily="2" charset="2"/>
              <a:buChar char="q"/>
              <a:tabLst>
                <a:tab pos="354128" algn="l"/>
                <a:tab pos="354704" algn="l"/>
              </a:tabLst>
            </a:pPr>
            <a:r>
              <a:rPr lang="fr-FR" sz="2403" b="1" dirty="0">
                <a:cs typeface="Calibri"/>
              </a:rPr>
              <a:t>Système</a:t>
            </a:r>
            <a:r>
              <a:rPr lang="fr-FR" sz="2403" b="1" spc="-100" dirty="0">
                <a:cs typeface="Calibri"/>
              </a:rPr>
              <a:t> </a:t>
            </a:r>
            <a:r>
              <a:rPr lang="fr-FR" sz="2403" b="1" dirty="0">
                <a:cs typeface="Calibri"/>
              </a:rPr>
              <a:t>de</a:t>
            </a:r>
            <a:r>
              <a:rPr lang="fr-FR" sz="2403" b="1" spc="-63" dirty="0">
                <a:cs typeface="Calibri"/>
              </a:rPr>
              <a:t> </a:t>
            </a:r>
            <a:r>
              <a:rPr lang="fr-FR" sz="2403" b="1" dirty="0">
                <a:cs typeface="Calibri"/>
              </a:rPr>
              <a:t>pilotage</a:t>
            </a:r>
            <a:r>
              <a:rPr lang="fr-FR" sz="2403" b="1" spc="-86" dirty="0">
                <a:cs typeface="Calibri"/>
              </a:rPr>
              <a:t> </a:t>
            </a:r>
            <a:r>
              <a:rPr lang="fr-FR" sz="2403" b="1" spc="-45" dirty="0">
                <a:cs typeface="Calibri"/>
              </a:rPr>
              <a:t>:</a:t>
            </a:r>
            <a:endParaRPr lang="fr-FR" sz="2403" b="1" dirty="0">
              <a:cs typeface="Calibri"/>
            </a:endParaRPr>
          </a:p>
          <a:p>
            <a:pPr marL="901700" lvl="1" indent="-269875" defTabSz="806450">
              <a:spcBef>
                <a:spcPts val="1501"/>
              </a:spcBef>
              <a:buFont typeface="Wingdings" panose="05000000000000000000" pitchFamily="2" charset="2"/>
              <a:buChar char="§"/>
              <a:tabLst>
                <a:tab pos="806450" algn="l"/>
                <a:tab pos="1076325" algn="l"/>
              </a:tabLst>
            </a:pPr>
            <a:r>
              <a:rPr lang="fr-FR" sz="2403" b="1" dirty="0">
                <a:cs typeface="Calibri"/>
              </a:rPr>
              <a:t>Dirige </a:t>
            </a:r>
            <a:r>
              <a:rPr lang="fr-FR" sz="2403" dirty="0">
                <a:cs typeface="Calibri"/>
              </a:rPr>
              <a:t>l'entreprise</a:t>
            </a:r>
          </a:p>
          <a:p>
            <a:pPr marL="901700" lvl="1" indent="-269875" defTabSz="806450">
              <a:spcBef>
                <a:spcPts val="1501"/>
              </a:spcBef>
              <a:buFont typeface="Wingdings" panose="05000000000000000000" pitchFamily="2" charset="2"/>
              <a:buChar char="§"/>
              <a:tabLst>
                <a:tab pos="806450" algn="l"/>
                <a:tab pos="1076325" algn="l"/>
              </a:tabLst>
            </a:pPr>
            <a:r>
              <a:rPr lang="fr-FR" sz="2403" dirty="0">
                <a:cs typeface="Calibri"/>
              </a:rPr>
              <a:t>Cible les objectifs à une fonction d'arbitrage, d'allocations de ressources, de suivi de leurs utilisations, d'adaptation du fonctionnement de l'entreprise à son </a:t>
            </a:r>
            <a:r>
              <a:rPr lang="fr-FR" sz="2403" dirty="0" smtClean="0">
                <a:cs typeface="Calibri"/>
              </a:rPr>
              <a:t>environnement</a:t>
            </a:r>
            <a:endParaRPr lang="fr-FR" sz="2403" b="1" dirty="0" smtClean="0">
              <a:latin typeface="Calibri"/>
              <a:cs typeface="Calibri"/>
            </a:endParaRPr>
          </a:p>
          <a:p>
            <a:pPr marL="354128" indent="-343188">
              <a:spcBef>
                <a:spcPts val="1591"/>
              </a:spcBef>
              <a:buFont typeface="Wingdings" panose="05000000000000000000" pitchFamily="2" charset="2"/>
              <a:buChar char="q"/>
              <a:tabLst>
                <a:tab pos="354128" algn="l"/>
                <a:tab pos="354704" algn="l"/>
              </a:tabLst>
            </a:pPr>
            <a:r>
              <a:rPr sz="2403" b="1" dirty="0" err="1" smtClean="0">
                <a:latin typeface="Calibri"/>
                <a:cs typeface="Calibri"/>
              </a:rPr>
              <a:t>Système</a:t>
            </a:r>
            <a:r>
              <a:rPr sz="2403" b="1" spc="-136" dirty="0" smtClean="0">
                <a:latin typeface="Calibri"/>
                <a:cs typeface="Calibri"/>
              </a:rPr>
              <a:t> </a:t>
            </a:r>
            <a:r>
              <a:rPr sz="2403" b="1" dirty="0">
                <a:latin typeface="Calibri"/>
                <a:cs typeface="Calibri"/>
              </a:rPr>
              <a:t>opérant</a:t>
            </a:r>
            <a:r>
              <a:rPr sz="2403" b="1" spc="-100" dirty="0">
                <a:latin typeface="Calibri"/>
                <a:cs typeface="Calibri"/>
              </a:rPr>
              <a:t> </a:t>
            </a:r>
            <a:r>
              <a:rPr sz="2403" b="1" spc="-45" dirty="0">
                <a:latin typeface="Calibri"/>
                <a:cs typeface="Calibri"/>
              </a:rPr>
              <a:t>:</a:t>
            </a:r>
            <a:endParaRPr sz="2403" b="1" dirty="0">
              <a:latin typeface="Calibri"/>
              <a:cs typeface="Calibri"/>
            </a:endParaRPr>
          </a:p>
          <a:p>
            <a:pPr marL="901700" lvl="1" indent="-269875" defTabSz="806450">
              <a:spcBef>
                <a:spcPts val="1501"/>
              </a:spcBef>
              <a:buFont typeface="Wingdings" panose="05000000000000000000" pitchFamily="2" charset="2"/>
              <a:buChar char="§"/>
              <a:tabLst>
                <a:tab pos="806450" algn="l"/>
                <a:tab pos="1076325" algn="l"/>
              </a:tabLst>
            </a:pPr>
            <a:r>
              <a:rPr sz="2403" dirty="0">
                <a:latin typeface="Calibri"/>
                <a:cs typeface="Calibri"/>
              </a:rPr>
              <a:t>Chargé</a:t>
            </a:r>
            <a:r>
              <a:rPr sz="2403" spc="-41" dirty="0">
                <a:latin typeface="Calibri"/>
                <a:cs typeface="Calibri"/>
              </a:rPr>
              <a:t> </a:t>
            </a:r>
            <a:r>
              <a:rPr sz="2403" dirty="0">
                <a:latin typeface="Calibri"/>
                <a:cs typeface="Calibri"/>
              </a:rPr>
              <a:t>de</a:t>
            </a:r>
            <a:r>
              <a:rPr sz="2403" spc="-14" dirty="0">
                <a:latin typeface="Calibri"/>
                <a:cs typeface="Calibri"/>
              </a:rPr>
              <a:t> </a:t>
            </a:r>
            <a:r>
              <a:rPr sz="2403" dirty="0">
                <a:latin typeface="Calibri"/>
                <a:cs typeface="Calibri"/>
              </a:rPr>
              <a:t>la</a:t>
            </a:r>
            <a:r>
              <a:rPr sz="2403" spc="-41" dirty="0">
                <a:latin typeface="Calibri"/>
                <a:cs typeface="Calibri"/>
              </a:rPr>
              <a:t> </a:t>
            </a:r>
            <a:r>
              <a:rPr sz="2403" spc="-9" dirty="0" smtClean="0">
                <a:latin typeface="Calibri"/>
                <a:cs typeface="Calibri"/>
              </a:rPr>
              <a:t>production</a:t>
            </a:r>
            <a:endParaRPr lang="fr-FR" sz="2403" dirty="0">
              <a:latin typeface="Calibri"/>
              <a:cs typeface="Calibri"/>
            </a:endParaRPr>
          </a:p>
          <a:p>
            <a:pPr marL="901700" lvl="1" indent="-269875" defTabSz="806450">
              <a:spcBef>
                <a:spcPts val="1501"/>
              </a:spcBef>
              <a:buFont typeface="Wingdings" panose="05000000000000000000" pitchFamily="2" charset="2"/>
              <a:buChar char="§"/>
              <a:tabLst>
                <a:tab pos="806450" algn="l"/>
                <a:tab pos="1076325" algn="l"/>
              </a:tabLst>
            </a:pPr>
            <a:r>
              <a:rPr lang="fr-FR" sz="2403" dirty="0" err="1">
                <a:latin typeface="Calibri"/>
                <a:cs typeface="Calibri"/>
              </a:rPr>
              <a:t>R</a:t>
            </a:r>
            <a:r>
              <a:rPr sz="2403" dirty="0" err="1" smtClean="0">
                <a:latin typeface="Calibri"/>
                <a:cs typeface="Calibri"/>
              </a:rPr>
              <a:t>épond</a:t>
            </a:r>
            <a:r>
              <a:rPr sz="2403" spc="-27" dirty="0" smtClean="0">
                <a:latin typeface="Calibri"/>
                <a:cs typeface="Calibri"/>
              </a:rPr>
              <a:t> </a:t>
            </a:r>
            <a:r>
              <a:rPr sz="2403" dirty="0">
                <a:latin typeface="Calibri"/>
                <a:cs typeface="Calibri"/>
              </a:rPr>
              <a:t>à</a:t>
            </a:r>
            <a:r>
              <a:rPr sz="2403" spc="-23" dirty="0">
                <a:latin typeface="Calibri"/>
                <a:cs typeface="Calibri"/>
              </a:rPr>
              <a:t> </a:t>
            </a:r>
            <a:r>
              <a:rPr sz="2403" dirty="0">
                <a:latin typeface="Calibri"/>
                <a:cs typeface="Calibri"/>
              </a:rPr>
              <a:t>la</a:t>
            </a:r>
            <a:r>
              <a:rPr sz="2403" spc="-23" dirty="0">
                <a:latin typeface="Calibri"/>
                <a:cs typeface="Calibri"/>
              </a:rPr>
              <a:t> </a:t>
            </a:r>
            <a:r>
              <a:rPr sz="2403" dirty="0">
                <a:latin typeface="Calibri"/>
                <a:cs typeface="Calibri"/>
              </a:rPr>
              <a:t>finalité</a:t>
            </a:r>
            <a:r>
              <a:rPr sz="2403" spc="-45" dirty="0">
                <a:latin typeface="Calibri"/>
                <a:cs typeface="Calibri"/>
              </a:rPr>
              <a:t> </a:t>
            </a:r>
            <a:r>
              <a:rPr sz="2403" dirty="0">
                <a:latin typeface="Calibri"/>
                <a:cs typeface="Calibri"/>
              </a:rPr>
              <a:t>de</a:t>
            </a:r>
            <a:r>
              <a:rPr sz="2403" spc="-18" dirty="0">
                <a:latin typeface="Calibri"/>
                <a:cs typeface="Calibri"/>
              </a:rPr>
              <a:t> </a:t>
            </a:r>
            <a:r>
              <a:rPr sz="2403" spc="-9" dirty="0" err="1" smtClean="0">
                <a:latin typeface="Calibri"/>
                <a:cs typeface="Calibri"/>
              </a:rPr>
              <a:t>l'entreprise</a:t>
            </a:r>
            <a:endParaRPr sz="2403" dirty="0">
              <a:latin typeface="Calibri"/>
              <a:cs typeface="Calibri"/>
            </a:endParaRPr>
          </a:p>
        </p:txBody>
      </p:sp>
      <p:sp>
        <p:nvSpPr>
          <p:cNvPr id="5" name="object 4"/>
          <p:cNvSpPr txBox="1"/>
          <p:nvPr/>
        </p:nvSpPr>
        <p:spPr>
          <a:xfrm>
            <a:off x="6854633" y="2614126"/>
            <a:ext cx="5163671" cy="2836228"/>
          </a:xfrm>
          <a:prstGeom prst="rect">
            <a:avLst/>
          </a:prstGeom>
          <a:ln w="28575">
            <a:solidFill>
              <a:srgbClr val="0070C0"/>
            </a:solidFill>
          </a:ln>
        </p:spPr>
        <p:txBody>
          <a:bodyPr vert="horz" wrap="square" lIns="0" tIns="101920" rIns="0" bIns="0" rtlCol="0">
            <a:spAutoFit/>
          </a:bodyPr>
          <a:lstStyle/>
          <a:p>
            <a:pPr marL="10940">
              <a:spcBef>
                <a:spcPts val="803"/>
              </a:spcBef>
              <a:tabLst>
                <a:tab pos="354128" algn="l"/>
                <a:tab pos="354704" algn="l"/>
              </a:tabLst>
            </a:pPr>
            <a:r>
              <a:rPr sz="2766" b="1" dirty="0">
                <a:latin typeface="Calibri"/>
                <a:cs typeface="Calibri"/>
              </a:rPr>
              <a:t>Système</a:t>
            </a:r>
            <a:r>
              <a:rPr sz="2766" b="1" spc="18" dirty="0">
                <a:latin typeface="Calibri"/>
                <a:cs typeface="Calibri"/>
              </a:rPr>
              <a:t> </a:t>
            </a:r>
            <a:r>
              <a:rPr sz="2766" b="1" dirty="0" err="1">
                <a:latin typeface="Calibri"/>
                <a:cs typeface="Calibri"/>
              </a:rPr>
              <a:t>d'information</a:t>
            </a:r>
            <a:r>
              <a:rPr sz="2766" b="1" spc="-5" dirty="0">
                <a:latin typeface="Calibri"/>
                <a:cs typeface="Calibri"/>
              </a:rPr>
              <a:t> </a:t>
            </a:r>
            <a:r>
              <a:rPr sz="2766" b="1" spc="-45" dirty="0" smtClean="0">
                <a:latin typeface="Calibri"/>
                <a:cs typeface="Calibri"/>
              </a:rPr>
              <a:t>:</a:t>
            </a:r>
            <a:r>
              <a:rPr sz="2766" dirty="0" smtClean="0">
                <a:latin typeface="Calibri"/>
                <a:cs typeface="Calibri"/>
              </a:rPr>
              <a:t>Lien</a:t>
            </a:r>
            <a:r>
              <a:rPr sz="2766" spc="27" dirty="0" smtClean="0">
                <a:latin typeface="Calibri"/>
                <a:cs typeface="Calibri"/>
              </a:rPr>
              <a:t> </a:t>
            </a:r>
            <a:r>
              <a:rPr sz="2766" dirty="0">
                <a:latin typeface="Calibri"/>
                <a:cs typeface="Calibri"/>
              </a:rPr>
              <a:t>entre</a:t>
            </a:r>
            <a:r>
              <a:rPr sz="2766" spc="27" dirty="0">
                <a:latin typeface="Calibri"/>
                <a:cs typeface="Calibri"/>
              </a:rPr>
              <a:t> </a:t>
            </a:r>
            <a:r>
              <a:rPr sz="2766" dirty="0">
                <a:latin typeface="Calibri"/>
                <a:cs typeface="Calibri"/>
              </a:rPr>
              <a:t>les</a:t>
            </a:r>
            <a:r>
              <a:rPr sz="2766" spc="50" dirty="0">
                <a:latin typeface="Calibri"/>
                <a:cs typeface="Calibri"/>
              </a:rPr>
              <a:t> </a:t>
            </a:r>
            <a:r>
              <a:rPr sz="2766" dirty="0" err="1">
                <a:latin typeface="Calibri"/>
                <a:cs typeface="Calibri"/>
              </a:rPr>
              <a:t>deux</a:t>
            </a:r>
            <a:r>
              <a:rPr sz="2766" spc="45" dirty="0">
                <a:latin typeface="Calibri"/>
                <a:cs typeface="Calibri"/>
              </a:rPr>
              <a:t> </a:t>
            </a:r>
            <a:r>
              <a:rPr sz="2766" spc="-9" dirty="0" err="1" smtClean="0">
                <a:latin typeface="Calibri"/>
                <a:cs typeface="Calibri"/>
              </a:rPr>
              <a:t>systèmes</a:t>
            </a:r>
            <a:r>
              <a:rPr lang="fr-FR" sz="2766" spc="-9" dirty="0" smtClean="0">
                <a:latin typeface="Calibri"/>
                <a:cs typeface="Calibri"/>
              </a:rPr>
              <a:t> (</a:t>
            </a:r>
            <a:r>
              <a:rPr lang="fr-FR" sz="2766" b="1" spc="-50" dirty="0" smtClean="0">
                <a:cs typeface="Calibri"/>
              </a:rPr>
              <a:t>S.P et SO)</a:t>
            </a:r>
            <a:endParaRPr sz="2766" dirty="0">
              <a:latin typeface="Calibri"/>
              <a:cs typeface="Calibri"/>
            </a:endParaRPr>
          </a:p>
          <a:p>
            <a:pPr marL="826875" lvl="1" indent="-451441">
              <a:spcBef>
                <a:spcPts val="707"/>
              </a:spcBef>
              <a:buFont typeface="Courier New"/>
              <a:buChar char="o"/>
              <a:tabLst>
                <a:tab pos="827450" algn="l"/>
              </a:tabLst>
            </a:pPr>
            <a:r>
              <a:rPr sz="2766" dirty="0">
                <a:latin typeface="Calibri"/>
                <a:cs typeface="Calibri"/>
              </a:rPr>
              <a:t>Informe</a:t>
            </a:r>
            <a:r>
              <a:rPr sz="2766" spc="14" dirty="0">
                <a:latin typeface="Calibri"/>
                <a:cs typeface="Calibri"/>
              </a:rPr>
              <a:t> </a:t>
            </a:r>
            <a:r>
              <a:rPr sz="2766" dirty="0">
                <a:latin typeface="Calibri"/>
                <a:cs typeface="Calibri"/>
              </a:rPr>
              <a:t>le</a:t>
            </a:r>
            <a:r>
              <a:rPr sz="2766" spc="-5" dirty="0">
                <a:latin typeface="Calibri"/>
                <a:cs typeface="Calibri"/>
              </a:rPr>
              <a:t> </a:t>
            </a:r>
            <a:r>
              <a:rPr sz="2766" b="1" spc="-50" dirty="0">
                <a:latin typeface="Calibri"/>
                <a:cs typeface="Calibri"/>
              </a:rPr>
              <a:t>S.P</a:t>
            </a:r>
            <a:r>
              <a:rPr sz="2766" spc="-50" dirty="0">
                <a:latin typeface="Calibri"/>
                <a:cs typeface="Calibri"/>
              </a:rPr>
              <a:t>.</a:t>
            </a:r>
            <a:r>
              <a:rPr sz="2766" spc="36" dirty="0">
                <a:latin typeface="Calibri"/>
                <a:cs typeface="Calibri"/>
              </a:rPr>
              <a:t> </a:t>
            </a:r>
            <a:r>
              <a:rPr sz="2766" dirty="0">
                <a:latin typeface="Calibri"/>
                <a:cs typeface="Calibri"/>
              </a:rPr>
              <a:t>des</a:t>
            </a:r>
            <a:r>
              <a:rPr sz="2766" spc="45" dirty="0">
                <a:latin typeface="Calibri"/>
                <a:cs typeface="Calibri"/>
              </a:rPr>
              <a:t> </a:t>
            </a:r>
            <a:r>
              <a:rPr sz="2766" dirty="0">
                <a:latin typeface="Calibri"/>
                <a:cs typeface="Calibri"/>
              </a:rPr>
              <a:t>performances</a:t>
            </a:r>
            <a:r>
              <a:rPr sz="2766" spc="14" dirty="0">
                <a:latin typeface="Calibri"/>
                <a:cs typeface="Calibri"/>
              </a:rPr>
              <a:t> </a:t>
            </a:r>
            <a:r>
              <a:rPr sz="2766" dirty="0">
                <a:latin typeface="Calibri"/>
                <a:cs typeface="Calibri"/>
              </a:rPr>
              <a:t>du</a:t>
            </a:r>
            <a:r>
              <a:rPr sz="2766" spc="27" dirty="0">
                <a:latin typeface="Calibri"/>
                <a:cs typeface="Calibri"/>
              </a:rPr>
              <a:t> </a:t>
            </a:r>
            <a:r>
              <a:rPr sz="2766" b="1" spc="-18" dirty="0">
                <a:latin typeface="Calibri"/>
                <a:cs typeface="Calibri"/>
              </a:rPr>
              <a:t>S.O</a:t>
            </a:r>
            <a:r>
              <a:rPr sz="2766" spc="-18" dirty="0">
                <a:latin typeface="Calibri"/>
                <a:cs typeface="Calibri"/>
              </a:rPr>
              <a:t>.</a:t>
            </a:r>
            <a:endParaRPr sz="2766" dirty="0">
              <a:latin typeface="Calibri"/>
              <a:cs typeface="Calibri"/>
            </a:endParaRPr>
          </a:p>
          <a:p>
            <a:pPr marL="826875" lvl="1" indent="-451441">
              <a:spcBef>
                <a:spcPts val="721"/>
              </a:spcBef>
              <a:buFont typeface="Courier New"/>
              <a:buChar char="o"/>
              <a:tabLst>
                <a:tab pos="827450" algn="l"/>
              </a:tabLst>
            </a:pPr>
            <a:r>
              <a:rPr sz="2766" dirty="0">
                <a:latin typeface="Calibri"/>
                <a:cs typeface="Calibri"/>
              </a:rPr>
              <a:t>Transmet</a:t>
            </a:r>
            <a:r>
              <a:rPr sz="2766" spc="32" dirty="0">
                <a:latin typeface="Calibri"/>
                <a:cs typeface="Calibri"/>
              </a:rPr>
              <a:t> </a:t>
            </a:r>
            <a:r>
              <a:rPr sz="2766" dirty="0">
                <a:latin typeface="Calibri"/>
                <a:cs typeface="Calibri"/>
              </a:rPr>
              <a:t>au</a:t>
            </a:r>
            <a:r>
              <a:rPr sz="2766" spc="-5" dirty="0">
                <a:latin typeface="Calibri"/>
                <a:cs typeface="Calibri"/>
              </a:rPr>
              <a:t> </a:t>
            </a:r>
            <a:r>
              <a:rPr sz="2766" b="1" dirty="0">
                <a:latin typeface="Calibri"/>
                <a:cs typeface="Calibri"/>
              </a:rPr>
              <a:t>S.O</a:t>
            </a:r>
            <a:r>
              <a:rPr sz="2766" dirty="0">
                <a:latin typeface="Calibri"/>
                <a:cs typeface="Calibri"/>
              </a:rPr>
              <a:t>.</a:t>
            </a:r>
            <a:r>
              <a:rPr sz="2766" spc="36" dirty="0">
                <a:latin typeface="Calibri"/>
                <a:cs typeface="Calibri"/>
              </a:rPr>
              <a:t> </a:t>
            </a:r>
            <a:r>
              <a:rPr sz="2766" dirty="0">
                <a:latin typeface="Calibri"/>
                <a:cs typeface="Calibri"/>
              </a:rPr>
              <a:t>les</a:t>
            </a:r>
            <a:r>
              <a:rPr sz="2766" spc="-18" dirty="0">
                <a:latin typeface="Calibri"/>
                <a:cs typeface="Calibri"/>
              </a:rPr>
              <a:t> </a:t>
            </a:r>
            <a:r>
              <a:rPr sz="2766" dirty="0">
                <a:latin typeface="Calibri"/>
                <a:cs typeface="Calibri"/>
              </a:rPr>
              <a:t>instructions</a:t>
            </a:r>
            <a:r>
              <a:rPr sz="2766" spc="41" dirty="0">
                <a:latin typeface="Calibri"/>
                <a:cs typeface="Calibri"/>
              </a:rPr>
              <a:t> </a:t>
            </a:r>
            <a:r>
              <a:rPr sz="2766" dirty="0">
                <a:latin typeface="Calibri"/>
                <a:cs typeface="Calibri"/>
              </a:rPr>
              <a:t>du</a:t>
            </a:r>
            <a:r>
              <a:rPr sz="2766" spc="23" dirty="0">
                <a:latin typeface="Calibri"/>
                <a:cs typeface="Calibri"/>
              </a:rPr>
              <a:t> </a:t>
            </a:r>
            <a:r>
              <a:rPr sz="2766" spc="-18" dirty="0">
                <a:latin typeface="Calibri"/>
                <a:cs typeface="Calibri"/>
              </a:rPr>
              <a:t>S.P.</a:t>
            </a:r>
            <a:endParaRPr sz="2766" dirty="0">
              <a:latin typeface="Calibri"/>
              <a:cs typeface="Calibri"/>
            </a:endParaRPr>
          </a:p>
        </p:txBody>
      </p:sp>
      <p:sp>
        <p:nvSpPr>
          <p:cNvPr id="7" name="Titre 1"/>
          <p:cNvSpPr txBox="1">
            <a:spLocks/>
          </p:cNvSpPr>
          <p:nvPr/>
        </p:nvSpPr>
        <p:spPr>
          <a:xfrm>
            <a:off x="1426504" y="6994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8" name="Rectangle 7"/>
          <p:cNvSpPr/>
          <p:nvPr/>
        </p:nvSpPr>
        <p:spPr>
          <a:xfrm>
            <a:off x="7423411" y="1782387"/>
            <a:ext cx="4373505" cy="646331"/>
          </a:xfrm>
          <a:prstGeom prst="rect">
            <a:avLst/>
          </a:prstGeom>
        </p:spPr>
        <p:txBody>
          <a:bodyPr wrap="none">
            <a:spAutoFit/>
          </a:bodyPr>
          <a:lstStyle/>
          <a:p>
            <a:r>
              <a:rPr lang="fr-FR" sz="3400" b="1" spc="-9" dirty="0" smtClean="0">
                <a:solidFill>
                  <a:schemeClr val="accent6"/>
                </a:solidFill>
              </a:rPr>
              <a:t>Système </a:t>
            </a:r>
            <a:r>
              <a:rPr lang="fr-FR" sz="3400" b="1" spc="-9" dirty="0">
                <a:solidFill>
                  <a:schemeClr val="accent6"/>
                </a:solidFill>
              </a:rPr>
              <a:t>d'information</a:t>
            </a:r>
            <a:r>
              <a:rPr lang="fr-FR" sz="3600" spc="-9" dirty="0" smtClean="0"/>
              <a:t>.</a:t>
            </a:r>
            <a:endParaRPr lang="fr-FR" sz="3400" b="1" spc="-9" dirty="0">
              <a:solidFill>
                <a:schemeClr val="accent6"/>
              </a:solidFill>
            </a:endParaRPr>
          </a:p>
        </p:txBody>
      </p:sp>
      <p:sp>
        <p:nvSpPr>
          <p:cNvPr id="9" name="Rectangle 8"/>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1437337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6" y="785814"/>
            <a:ext cx="7929563"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txBox="1">
            <a:spLocks/>
          </p:cNvSpPr>
          <p:nvPr/>
        </p:nvSpPr>
        <p:spPr>
          <a:xfrm>
            <a:off x="1426505" y="-127720"/>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Tree>
    <p:extLst>
      <p:ext uri="{BB962C8B-B14F-4D97-AF65-F5344CB8AC3E}">
        <p14:creationId xmlns:p14="http://schemas.microsoft.com/office/powerpoint/2010/main" val="3360043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9919" y="2830596"/>
            <a:ext cx="11650824" cy="2988971"/>
          </a:xfrm>
        </p:spPr>
        <p:txBody>
          <a:bodyPr>
            <a:normAutofit fontScale="92500" lnSpcReduction="10000"/>
          </a:bodyPr>
          <a:lstStyle/>
          <a:p>
            <a:pPr marL="0" indent="0">
              <a:lnSpc>
                <a:spcPct val="150000"/>
              </a:lnSpc>
              <a:buNone/>
            </a:pPr>
            <a:r>
              <a:rPr lang="fr-FR" b="1" dirty="0" smtClean="0">
                <a:solidFill>
                  <a:srgbClr val="C00000"/>
                </a:solidFill>
              </a:rPr>
              <a:t>Les </a:t>
            </a:r>
            <a:r>
              <a:rPr lang="fr-FR" b="1" dirty="0">
                <a:solidFill>
                  <a:srgbClr val="C00000"/>
                </a:solidFill>
              </a:rPr>
              <a:t>Systèmes d'Information (SI) </a:t>
            </a:r>
            <a:r>
              <a:rPr lang="fr-FR" dirty="0"/>
              <a:t>désignent un ensemble organisé de ressources comprenant des technologies, des données, des processus, des personnes et des équipements, utilisés </a:t>
            </a:r>
            <a:r>
              <a:rPr lang="fr-FR" b="1" dirty="0"/>
              <a:t>de manière coordonnée </a:t>
            </a:r>
            <a:r>
              <a:rPr lang="fr-FR" dirty="0"/>
              <a:t>pour </a:t>
            </a:r>
            <a:r>
              <a:rPr lang="fr-FR" b="1" dirty="0"/>
              <a:t>collecter, traiter, stocker et distribuer </a:t>
            </a:r>
            <a:r>
              <a:rPr lang="fr-FR" dirty="0"/>
              <a:t>l'information nécessaire pour</a:t>
            </a:r>
            <a:r>
              <a:rPr lang="fr-FR" b="1" dirty="0"/>
              <a:t> soutenir les opérations</a:t>
            </a:r>
            <a:r>
              <a:rPr lang="fr-FR" dirty="0"/>
              <a:t>, </a:t>
            </a:r>
            <a:r>
              <a:rPr lang="fr-FR" b="1" dirty="0"/>
              <a:t>la gestion et la prise de décision </a:t>
            </a:r>
            <a:r>
              <a:rPr lang="fr-FR" dirty="0"/>
              <a:t>dans une organisation</a:t>
            </a:r>
            <a:r>
              <a:rPr lang="fr-FR" dirty="0" smtClean="0"/>
              <a:t>.</a:t>
            </a:r>
            <a:endParaRPr lang="fr-FR" dirty="0"/>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3657157" y="1846315"/>
            <a:ext cx="6628481" cy="523220"/>
          </a:xfrm>
          <a:prstGeom prst="rect">
            <a:avLst/>
          </a:prstGeom>
        </p:spPr>
        <p:txBody>
          <a:bodyPr wrap="none">
            <a:spAutoFit/>
          </a:bodyPr>
          <a:lstStyle/>
          <a:p>
            <a:r>
              <a:rPr lang="fr-FR" sz="2800" b="1" dirty="0" smtClean="0">
                <a:solidFill>
                  <a:srgbClr val="C00000"/>
                </a:solidFill>
              </a:rPr>
              <a:t>Définition des Systèmes d'Information (SI) :</a:t>
            </a:r>
            <a:endParaRPr lang="fr-FR" sz="2800" b="1" dirty="0">
              <a:solidFill>
                <a:srgbClr val="C00000"/>
              </a:solidFill>
            </a:endParaRPr>
          </a:p>
        </p:txBody>
      </p:sp>
      <p:sp>
        <p:nvSpPr>
          <p:cNvPr id="7" name="Rectangle 6"/>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1451063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6314" y="2369535"/>
            <a:ext cx="11342591" cy="4351338"/>
          </a:xfrm>
        </p:spPr>
        <p:txBody>
          <a:bodyPr>
            <a:normAutofit fontScale="85000" lnSpcReduction="20000"/>
          </a:bodyPr>
          <a:lstStyle/>
          <a:p>
            <a:r>
              <a:rPr lang="fr-FR" b="1" dirty="0" smtClean="0"/>
              <a:t>Matériel </a:t>
            </a:r>
            <a:r>
              <a:rPr lang="fr-FR" b="1" dirty="0"/>
              <a:t>(Hardware) :</a:t>
            </a:r>
            <a:endParaRPr lang="fr-FR" dirty="0"/>
          </a:p>
          <a:p>
            <a:pPr lvl="1"/>
            <a:r>
              <a:rPr lang="fr-FR" dirty="0"/>
              <a:t>Comprend les ordinateurs, serveurs, périphériques physiques utilisés pour le traitement des données.</a:t>
            </a:r>
          </a:p>
          <a:p>
            <a:r>
              <a:rPr lang="fr-FR" b="1" dirty="0"/>
              <a:t>Logiciel (Software) :</a:t>
            </a:r>
            <a:endParaRPr lang="fr-FR" dirty="0"/>
          </a:p>
          <a:p>
            <a:pPr lvl="1"/>
            <a:r>
              <a:rPr lang="fr-FR" dirty="0"/>
              <a:t>Englobe les systèmes d'exploitation, les applications, et les programmes qui permettent le fonctionnement du SI.</a:t>
            </a:r>
          </a:p>
          <a:p>
            <a:r>
              <a:rPr lang="fr-FR" b="1" dirty="0"/>
              <a:t>Données (Data) :</a:t>
            </a:r>
            <a:endParaRPr lang="fr-FR" dirty="0"/>
          </a:p>
          <a:p>
            <a:pPr lvl="1"/>
            <a:r>
              <a:rPr lang="fr-FR" dirty="0"/>
              <a:t>Représentent les informations brutes, non traitées, qui sont collectées, stockées et traitées par le SI.</a:t>
            </a:r>
          </a:p>
          <a:p>
            <a:r>
              <a:rPr lang="fr-FR" b="1" dirty="0"/>
              <a:t>Réseaux :</a:t>
            </a:r>
            <a:endParaRPr lang="fr-FR" dirty="0"/>
          </a:p>
          <a:p>
            <a:pPr lvl="1"/>
            <a:r>
              <a:rPr lang="fr-FR" dirty="0"/>
              <a:t>Les infrastructures qui facilitent la communication et le partage d'informations entre les différents composants du SI.</a:t>
            </a:r>
          </a:p>
          <a:p>
            <a:r>
              <a:rPr lang="fr-FR" b="1" dirty="0"/>
              <a:t>Personnel :</a:t>
            </a:r>
            <a:endParaRPr lang="fr-FR" dirty="0"/>
          </a:p>
          <a:p>
            <a:pPr lvl="1"/>
            <a:r>
              <a:rPr lang="fr-FR" dirty="0"/>
              <a:t>Les utilisateurs, administrateurs, et toutes les personnes impliquées dans la gestion, l'utilisation et l'entretien du SI.</a:t>
            </a:r>
          </a:p>
          <a:p>
            <a:endParaRPr lang="fr-FR" dirty="0"/>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2090057" y="1846315"/>
            <a:ext cx="8661350" cy="523220"/>
          </a:xfrm>
          <a:prstGeom prst="rect">
            <a:avLst/>
          </a:prstGeom>
        </p:spPr>
        <p:txBody>
          <a:bodyPr wrap="square">
            <a:spAutoFit/>
          </a:bodyPr>
          <a:lstStyle/>
          <a:p>
            <a:r>
              <a:rPr lang="fr-FR" sz="2800" b="1" dirty="0" smtClean="0">
                <a:solidFill>
                  <a:srgbClr val="C00000"/>
                </a:solidFill>
              </a:rPr>
              <a:t>Composants </a:t>
            </a:r>
            <a:r>
              <a:rPr lang="fr-FR" sz="2800" b="1" dirty="0">
                <a:solidFill>
                  <a:srgbClr val="C00000"/>
                </a:solidFill>
              </a:rPr>
              <a:t>Clés d'un Système d'Information </a:t>
            </a:r>
            <a:r>
              <a:rPr lang="fr-FR" sz="2800" b="1" dirty="0" smtClean="0">
                <a:solidFill>
                  <a:srgbClr val="C00000"/>
                </a:solidFill>
              </a:rPr>
              <a:t>:</a:t>
            </a:r>
            <a:endParaRPr lang="fr-FR" sz="2800" b="1" dirty="0">
              <a:solidFill>
                <a:srgbClr val="C00000"/>
              </a:solidFill>
            </a:endParaRPr>
          </a:p>
        </p:txBody>
      </p:sp>
      <p:sp>
        <p:nvSpPr>
          <p:cNvPr id="7" name="Rectangle 6"/>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242977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1192" y="2154821"/>
            <a:ext cx="11894976" cy="1639305"/>
          </a:xfrm>
        </p:spPr>
        <p:txBody>
          <a:bodyPr>
            <a:normAutofit fontScale="92500" lnSpcReduction="20000"/>
          </a:bodyPr>
          <a:lstStyle/>
          <a:p>
            <a:pPr marL="0" indent="0">
              <a:lnSpc>
                <a:spcPct val="150000"/>
              </a:lnSpc>
              <a:buNone/>
            </a:pPr>
            <a:r>
              <a:rPr lang="fr-FR" dirty="0" smtClean="0"/>
              <a:t>Les </a:t>
            </a:r>
            <a:r>
              <a:rPr lang="fr-FR" dirty="0"/>
              <a:t>SI ont pour objectif de faciliter la gestion des données et de l'information au sein d'une organisation, en automatisant les processus, en améliorant la prise de décision, en optimisant l'efficacité opérationnelle et en favorisant l'innovation</a:t>
            </a:r>
            <a:r>
              <a:rPr lang="fr-FR" dirty="0" smtClean="0"/>
              <a:t>.</a:t>
            </a:r>
          </a:p>
          <a:p>
            <a:pPr marL="0" indent="0">
              <a:lnSpc>
                <a:spcPct val="150000"/>
              </a:lnSpc>
              <a:buNone/>
            </a:pPr>
            <a:endParaRPr lang="fr-FR" dirty="0"/>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3191105" y="3766641"/>
            <a:ext cx="7667395" cy="523220"/>
          </a:xfrm>
          <a:prstGeom prst="rect">
            <a:avLst/>
          </a:prstGeom>
        </p:spPr>
        <p:txBody>
          <a:bodyPr wrap="square">
            <a:spAutoFit/>
          </a:bodyPr>
          <a:lstStyle/>
          <a:p>
            <a:r>
              <a:rPr lang="fr-FR" sz="2800" b="1" dirty="0" smtClean="0">
                <a:solidFill>
                  <a:srgbClr val="C00000"/>
                </a:solidFill>
              </a:rPr>
              <a:t>Rôles </a:t>
            </a:r>
            <a:r>
              <a:rPr lang="fr-FR" sz="2800" b="1" dirty="0">
                <a:solidFill>
                  <a:srgbClr val="C00000"/>
                </a:solidFill>
              </a:rPr>
              <a:t>et Importance des SI dans les </a:t>
            </a:r>
            <a:r>
              <a:rPr lang="fr-FR" sz="2800" b="1" dirty="0" smtClean="0">
                <a:solidFill>
                  <a:srgbClr val="C00000"/>
                </a:solidFill>
              </a:rPr>
              <a:t>Organisations</a:t>
            </a:r>
            <a:endParaRPr lang="fr-FR" sz="2800" b="1" dirty="0">
              <a:solidFill>
                <a:srgbClr val="C00000"/>
              </a:solidFill>
            </a:endParaRPr>
          </a:p>
        </p:txBody>
      </p:sp>
      <p:sp>
        <p:nvSpPr>
          <p:cNvPr id="7" name="Rectangle 6"/>
          <p:cNvSpPr/>
          <p:nvPr/>
        </p:nvSpPr>
        <p:spPr>
          <a:xfrm>
            <a:off x="3816400" y="1697185"/>
            <a:ext cx="6051500" cy="523220"/>
          </a:xfrm>
          <a:prstGeom prst="rect">
            <a:avLst/>
          </a:prstGeom>
        </p:spPr>
        <p:txBody>
          <a:bodyPr wrap="square">
            <a:spAutoFit/>
          </a:bodyPr>
          <a:lstStyle/>
          <a:p>
            <a:r>
              <a:rPr lang="fr-FR" sz="2800" b="1" dirty="0" smtClean="0">
                <a:solidFill>
                  <a:srgbClr val="C00000"/>
                </a:solidFill>
              </a:rPr>
              <a:t>Objectif </a:t>
            </a:r>
            <a:r>
              <a:rPr lang="fr-FR" sz="2800" b="1" dirty="0">
                <a:solidFill>
                  <a:srgbClr val="C00000"/>
                </a:solidFill>
              </a:rPr>
              <a:t>des Systèmes d'Information </a:t>
            </a:r>
            <a:r>
              <a:rPr lang="fr-FR" sz="2800" b="1" dirty="0" smtClean="0">
                <a:solidFill>
                  <a:srgbClr val="C00000"/>
                </a:solidFill>
              </a:rPr>
              <a:t>:</a:t>
            </a:r>
            <a:endParaRPr lang="fr-FR" sz="2800" b="1" dirty="0">
              <a:solidFill>
                <a:srgbClr val="C00000"/>
              </a:solidFill>
            </a:endParaRPr>
          </a:p>
        </p:txBody>
      </p:sp>
      <p:sp>
        <p:nvSpPr>
          <p:cNvPr id="8" name="Rectangle 7"/>
          <p:cNvSpPr/>
          <p:nvPr/>
        </p:nvSpPr>
        <p:spPr>
          <a:xfrm>
            <a:off x="291192" y="4182541"/>
            <a:ext cx="11900808" cy="2585323"/>
          </a:xfrm>
          <a:prstGeom prst="rect">
            <a:avLst/>
          </a:prstGeom>
        </p:spPr>
        <p:txBody>
          <a:bodyPr wrap="square">
            <a:spAutoFit/>
          </a:bodyPr>
          <a:lstStyle/>
          <a:p>
            <a:pPr marL="285750" indent="-285750">
              <a:lnSpc>
                <a:spcPct val="150000"/>
              </a:lnSpc>
              <a:buFont typeface="Wingdings" panose="05000000000000000000" pitchFamily="2" charset="2"/>
              <a:buChar char="q"/>
            </a:pPr>
            <a:r>
              <a:rPr lang="fr-FR" sz="2700" dirty="0" smtClean="0"/>
              <a:t>Soutien aux opérations </a:t>
            </a:r>
            <a:r>
              <a:rPr lang="fr-FR" sz="2700" dirty="0"/>
              <a:t>quotidiennes</a:t>
            </a:r>
          </a:p>
          <a:p>
            <a:pPr marL="285750" indent="-285750">
              <a:lnSpc>
                <a:spcPct val="150000"/>
              </a:lnSpc>
              <a:buFont typeface="Wingdings" panose="05000000000000000000" pitchFamily="2" charset="2"/>
              <a:buChar char="q"/>
            </a:pPr>
            <a:r>
              <a:rPr lang="fr-FR" sz="2700" dirty="0" smtClean="0"/>
              <a:t>Aide à la prise de décision et Amélioration de l'efficacité et de la productivité</a:t>
            </a:r>
          </a:p>
          <a:p>
            <a:pPr marL="285750" indent="-285750">
              <a:lnSpc>
                <a:spcPct val="150000"/>
              </a:lnSpc>
              <a:buFont typeface="Wingdings" panose="05000000000000000000" pitchFamily="2" charset="2"/>
              <a:buChar char="q"/>
            </a:pPr>
            <a:r>
              <a:rPr lang="fr-FR" sz="2700" dirty="0" smtClean="0"/>
              <a:t>Support de l'innovation et de la compétitivité</a:t>
            </a:r>
          </a:p>
          <a:p>
            <a:pPr marL="285750" indent="-285750">
              <a:lnSpc>
                <a:spcPct val="150000"/>
              </a:lnSpc>
              <a:buFont typeface="Wingdings" panose="05000000000000000000" pitchFamily="2" charset="2"/>
              <a:buChar char="q"/>
            </a:pPr>
            <a:r>
              <a:rPr lang="fr-FR" sz="2700" dirty="0" smtClean="0"/>
              <a:t>Gestion des ressources et de l'information</a:t>
            </a:r>
            <a:endParaRPr lang="fr-FR" sz="2700" dirty="0"/>
          </a:p>
        </p:txBody>
      </p:sp>
      <p:sp>
        <p:nvSpPr>
          <p:cNvPr id="10" name="Rectangle 9"/>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11107237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654" y="1750851"/>
            <a:ext cx="10902950" cy="4916649"/>
          </a:xfrm>
        </p:spPr>
        <p:txBody>
          <a:bodyPr>
            <a:noAutofit/>
          </a:bodyPr>
          <a:lstStyle/>
          <a:p>
            <a:pPr marL="514350" indent="-514350">
              <a:lnSpc>
                <a:spcPct val="150000"/>
              </a:lnSpc>
              <a:buFont typeface="+mj-lt"/>
              <a:buAutoNum type="arabicPeriod"/>
            </a:pPr>
            <a:r>
              <a:rPr lang="fr-FR" sz="1800" b="1" dirty="0" smtClean="0"/>
              <a:t>Collecte </a:t>
            </a:r>
            <a:r>
              <a:rPr lang="fr-FR" sz="1800" b="1" dirty="0"/>
              <a:t>de Données :</a:t>
            </a:r>
            <a:endParaRPr lang="fr-FR" sz="1800" dirty="0"/>
          </a:p>
          <a:p>
            <a:pPr lvl="1">
              <a:lnSpc>
                <a:spcPct val="150000"/>
              </a:lnSpc>
              <a:buFont typeface="Wingdings" panose="05000000000000000000" pitchFamily="2" charset="2"/>
              <a:buChar char="Ø"/>
            </a:pPr>
            <a:r>
              <a:rPr lang="fr-FR" sz="1800" dirty="0"/>
              <a:t>Acquisition d'informations brutes à partir de différentes sources.</a:t>
            </a:r>
          </a:p>
          <a:p>
            <a:pPr marL="514350" indent="-514350">
              <a:lnSpc>
                <a:spcPct val="150000"/>
              </a:lnSpc>
              <a:buFont typeface="+mj-lt"/>
              <a:buAutoNum type="arabicPeriod"/>
            </a:pPr>
            <a:r>
              <a:rPr lang="fr-FR" sz="1800" b="1" dirty="0"/>
              <a:t>Stockage et Gestion des Données :</a:t>
            </a:r>
            <a:endParaRPr lang="fr-FR" sz="1800" dirty="0"/>
          </a:p>
          <a:p>
            <a:pPr lvl="1">
              <a:lnSpc>
                <a:spcPct val="150000"/>
              </a:lnSpc>
              <a:buFont typeface="Wingdings" panose="05000000000000000000" pitchFamily="2" charset="2"/>
              <a:buChar char="Ø"/>
            </a:pPr>
            <a:r>
              <a:rPr lang="fr-FR" sz="1800" dirty="0"/>
              <a:t>Organisation, structuration et stockage des données de manière efficace.</a:t>
            </a:r>
          </a:p>
          <a:p>
            <a:pPr marL="514350" indent="-514350">
              <a:lnSpc>
                <a:spcPct val="150000"/>
              </a:lnSpc>
              <a:buFont typeface="+mj-lt"/>
              <a:buAutoNum type="arabicPeriod"/>
            </a:pPr>
            <a:r>
              <a:rPr lang="fr-FR" sz="1800" b="1" dirty="0"/>
              <a:t>Traitement de l'Information :</a:t>
            </a:r>
            <a:endParaRPr lang="fr-FR" sz="1800" dirty="0"/>
          </a:p>
          <a:p>
            <a:pPr lvl="1">
              <a:lnSpc>
                <a:spcPct val="150000"/>
              </a:lnSpc>
              <a:buFont typeface="Wingdings" panose="05000000000000000000" pitchFamily="2" charset="2"/>
              <a:buChar char="Ø"/>
            </a:pPr>
            <a:r>
              <a:rPr lang="fr-FR" sz="1800" dirty="0"/>
              <a:t>Transformation des données en informations significatives par des opérations de calcul, de tri, et d'analyse.</a:t>
            </a:r>
          </a:p>
          <a:p>
            <a:pPr marL="514350" indent="-514350">
              <a:lnSpc>
                <a:spcPct val="150000"/>
              </a:lnSpc>
              <a:buFont typeface="+mj-lt"/>
              <a:buAutoNum type="arabicPeriod"/>
            </a:pPr>
            <a:r>
              <a:rPr lang="fr-FR" sz="1800" b="1" dirty="0"/>
              <a:t>Distribution de l'Information :</a:t>
            </a:r>
            <a:endParaRPr lang="fr-FR" sz="1800" dirty="0"/>
          </a:p>
          <a:p>
            <a:pPr lvl="1">
              <a:lnSpc>
                <a:spcPct val="150000"/>
              </a:lnSpc>
              <a:buFont typeface="Wingdings" panose="05000000000000000000" pitchFamily="2" charset="2"/>
              <a:buChar char="Ø"/>
            </a:pPr>
            <a:r>
              <a:rPr lang="fr-FR" sz="1800" dirty="0"/>
              <a:t>Diffusion des informations traitées aux parties prenantes de manière adaptée.</a:t>
            </a:r>
          </a:p>
          <a:p>
            <a:pPr marL="514350" indent="-514350">
              <a:lnSpc>
                <a:spcPct val="150000"/>
              </a:lnSpc>
              <a:buFont typeface="+mj-lt"/>
              <a:buAutoNum type="arabicPeriod"/>
            </a:pPr>
            <a:r>
              <a:rPr lang="fr-FR" sz="1800" b="1" dirty="0"/>
              <a:t>Support à la Prise de Décision :</a:t>
            </a:r>
            <a:endParaRPr lang="fr-FR" sz="1800" dirty="0"/>
          </a:p>
          <a:p>
            <a:pPr lvl="1">
              <a:lnSpc>
                <a:spcPct val="150000"/>
              </a:lnSpc>
              <a:buFont typeface="Wingdings" panose="05000000000000000000" pitchFamily="2" charset="2"/>
              <a:buChar char="Ø"/>
            </a:pPr>
            <a:r>
              <a:rPr lang="fr-FR" sz="1800" dirty="0"/>
              <a:t>Fourniture d'informations pertinentes pour aider les décideurs dans leurs prises de décisions</a:t>
            </a:r>
            <a:r>
              <a:rPr lang="fr-FR" sz="1800" dirty="0" smtClean="0"/>
              <a:t>.</a:t>
            </a:r>
            <a:endParaRPr lang="fr-FR" sz="1800" dirty="0"/>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850900" y="1393019"/>
            <a:ext cx="8763000" cy="461665"/>
          </a:xfrm>
          <a:prstGeom prst="rect">
            <a:avLst/>
          </a:prstGeom>
        </p:spPr>
        <p:txBody>
          <a:bodyPr wrap="square">
            <a:spAutoFit/>
          </a:bodyPr>
          <a:lstStyle/>
          <a:p>
            <a:r>
              <a:rPr lang="fr-FR" sz="2400" b="1" dirty="0" smtClean="0">
                <a:solidFill>
                  <a:srgbClr val="C00000"/>
                </a:solidFill>
              </a:rPr>
              <a:t>Principales </a:t>
            </a:r>
            <a:r>
              <a:rPr lang="fr-FR" sz="2400" b="1" dirty="0">
                <a:solidFill>
                  <a:srgbClr val="C00000"/>
                </a:solidFill>
              </a:rPr>
              <a:t>Fonctions des Systèmes d'Information </a:t>
            </a:r>
            <a:r>
              <a:rPr lang="fr-FR" sz="2400" b="1" dirty="0" smtClean="0">
                <a:solidFill>
                  <a:srgbClr val="C00000"/>
                </a:solidFill>
              </a:rPr>
              <a:t>:</a:t>
            </a:r>
            <a:endParaRPr lang="fr-FR" sz="2400" b="1" dirty="0">
              <a:solidFill>
                <a:srgbClr val="C00000"/>
              </a:solidFill>
            </a:endParaRPr>
          </a:p>
        </p:txBody>
      </p:sp>
      <p:sp>
        <p:nvSpPr>
          <p:cNvPr id="7" name="Rectangle 6"/>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18123024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804" y="2269213"/>
            <a:ext cx="11944349" cy="3054663"/>
          </a:xfrm>
        </p:spPr>
        <p:txBody>
          <a:bodyPr>
            <a:noAutofit/>
          </a:bodyPr>
          <a:lstStyle/>
          <a:p>
            <a:pPr marL="0" indent="0">
              <a:lnSpc>
                <a:spcPct val="150000"/>
              </a:lnSpc>
              <a:buNone/>
            </a:pPr>
            <a:r>
              <a:rPr lang="fr-FR" sz="1800" b="1" dirty="0" smtClean="0">
                <a:solidFill>
                  <a:srgbClr val="FF0000"/>
                </a:solidFill>
              </a:rPr>
              <a:t>SI Transactionnels : </a:t>
            </a:r>
          </a:p>
          <a:p>
            <a:pPr marL="0" indent="0">
              <a:lnSpc>
                <a:spcPct val="150000"/>
              </a:lnSpc>
              <a:buNone/>
            </a:pPr>
            <a:r>
              <a:rPr lang="fr-FR" sz="1800" dirty="0" smtClean="0"/>
              <a:t>Un </a:t>
            </a:r>
            <a:r>
              <a:rPr lang="fr-FR" sz="1800" dirty="0"/>
              <a:t>Système d'Information Transactionnel (SI Transactionnel) est une composante des systèmes d'information qui gère et soutient les transactions commerciales quotidiennes au sein d'une organisation. </a:t>
            </a:r>
            <a:endParaRPr lang="fr-FR" sz="1800" dirty="0" smtClean="0"/>
          </a:p>
          <a:p>
            <a:pPr>
              <a:lnSpc>
                <a:spcPct val="150000"/>
              </a:lnSpc>
              <a:buFontTx/>
              <a:buChar char="-"/>
            </a:pPr>
            <a:r>
              <a:rPr lang="fr-FR" sz="1800" dirty="0" smtClean="0"/>
              <a:t>opérations </a:t>
            </a:r>
            <a:r>
              <a:rPr lang="fr-FR" sz="1800" dirty="0"/>
              <a:t>telles que l'achat de biens, </a:t>
            </a:r>
            <a:endParaRPr lang="fr-FR" sz="1800" dirty="0" smtClean="0"/>
          </a:p>
          <a:p>
            <a:pPr>
              <a:lnSpc>
                <a:spcPct val="150000"/>
              </a:lnSpc>
              <a:buFontTx/>
              <a:buChar char="-"/>
            </a:pPr>
            <a:r>
              <a:rPr lang="fr-FR" sz="1800" dirty="0" smtClean="0"/>
              <a:t>la </a:t>
            </a:r>
            <a:r>
              <a:rPr lang="fr-FR" sz="1800" dirty="0"/>
              <a:t>vente de produits, </a:t>
            </a:r>
            <a:endParaRPr lang="fr-FR" sz="1800" dirty="0" smtClean="0"/>
          </a:p>
          <a:p>
            <a:pPr>
              <a:lnSpc>
                <a:spcPct val="150000"/>
              </a:lnSpc>
              <a:buFontTx/>
              <a:buChar char="-"/>
            </a:pPr>
            <a:r>
              <a:rPr lang="fr-FR" sz="1800" dirty="0" smtClean="0"/>
              <a:t>la </a:t>
            </a:r>
            <a:r>
              <a:rPr lang="fr-FR" sz="1800" dirty="0"/>
              <a:t>gestion des stocks, </a:t>
            </a:r>
            <a:endParaRPr lang="fr-FR" sz="1800" dirty="0" smtClean="0"/>
          </a:p>
          <a:p>
            <a:pPr>
              <a:lnSpc>
                <a:spcPct val="150000"/>
              </a:lnSpc>
              <a:buFontTx/>
              <a:buChar char="-"/>
            </a:pPr>
            <a:r>
              <a:rPr lang="fr-FR" sz="1800" dirty="0" smtClean="0"/>
              <a:t>le </a:t>
            </a:r>
            <a:r>
              <a:rPr lang="fr-FR" sz="1800" dirty="0"/>
              <a:t>traitement des paiements, etc</a:t>
            </a:r>
            <a:r>
              <a:rPr lang="fr-FR" sz="1800" dirty="0" smtClean="0"/>
              <a:t>.</a:t>
            </a:r>
          </a:p>
          <a:p>
            <a:pPr marL="0" indent="0">
              <a:lnSpc>
                <a:spcPct val="150000"/>
              </a:lnSpc>
              <a:buNone/>
            </a:pPr>
            <a:r>
              <a:rPr lang="fr-FR" sz="1800" b="1" dirty="0" smtClean="0">
                <a:solidFill>
                  <a:srgbClr val="C00000"/>
                </a:solidFill>
              </a:rPr>
              <a:t>L'objectif </a:t>
            </a:r>
            <a:r>
              <a:rPr lang="fr-FR" sz="1800" b="1" dirty="0">
                <a:solidFill>
                  <a:srgbClr val="C00000"/>
                </a:solidFill>
              </a:rPr>
              <a:t>principal </a:t>
            </a:r>
            <a:r>
              <a:rPr lang="fr-FR" sz="1800" dirty="0"/>
              <a:t>d'un SI transactionnel est d'assurer l</a:t>
            </a:r>
            <a:r>
              <a:rPr lang="fr-FR" sz="1800" b="1" dirty="0">
                <a:solidFill>
                  <a:srgbClr val="C00000"/>
                </a:solidFill>
              </a:rPr>
              <a:t>'efficacité</a:t>
            </a:r>
            <a:r>
              <a:rPr lang="fr-FR" sz="1800" dirty="0"/>
              <a:t>, la rapidité et la fiabilité du traitement des transactions.</a:t>
            </a:r>
          </a:p>
          <a:p>
            <a:pPr marL="0" indent="0">
              <a:lnSpc>
                <a:spcPct val="150000"/>
              </a:lnSpc>
              <a:buNone/>
            </a:pPr>
            <a:endParaRPr lang="fr-FR" sz="1800" dirty="0"/>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704850" y="1569506"/>
            <a:ext cx="8763000" cy="523220"/>
          </a:xfrm>
          <a:prstGeom prst="rect">
            <a:avLst/>
          </a:prstGeom>
        </p:spPr>
        <p:txBody>
          <a:bodyPr wrap="square">
            <a:spAutoFit/>
          </a:bodyPr>
          <a:lstStyle/>
          <a:p>
            <a:r>
              <a:rPr lang="fr-FR" sz="2800" b="1" dirty="0" smtClean="0">
                <a:solidFill>
                  <a:srgbClr val="C00000"/>
                </a:solidFill>
              </a:rPr>
              <a:t>Types </a:t>
            </a:r>
            <a:r>
              <a:rPr lang="fr-FR" sz="2800" b="1" dirty="0">
                <a:solidFill>
                  <a:srgbClr val="C00000"/>
                </a:solidFill>
              </a:rPr>
              <a:t>de SI : Transactionnels, Décisionnels, </a:t>
            </a:r>
            <a:r>
              <a:rPr lang="fr-FR" sz="2800" b="1" dirty="0" smtClean="0">
                <a:solidFill>
                  <a:srgbClr val="C00000"/>
                </a:solidFill>
              </a:rPr>
              <a:t>Collaboratifs</a:t>
            </a:r>
            <a:endParaRPr lang="fr-FR" sz="2800" b="1" dirty="0">
              <a:solidFill>
                <a:srgbClr val="C00000"/>
              </a:solidFill>
            </a:endParaRPr>
          </a:p>
        </p:txBody>
      </p:sp>
      <p:sp>
        <p:nvSpPr>
          <p:cNvPr id="7" name="Rectangle 6"/>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3113652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2255" y="2722562"/>
            <a:ext cx="11296650" cy="3843338"/>
          </a:xfrm>
        </p:spPr>
        <p:txBody>
          <a:bodyPr>
            <a:noAutofit/>
          </a:bodyPr>
          <a:lstStyle/>
          <a:p>
            <a:pPr>
              <a:lnSpc>
                <a:spcPct val="150000"/>
              </a:lnSpc>
            </a:pPr>
            <a:r>
              <a:rPr lang="fr-FR" sz="1800" b="1" dirty="0" smtClean="0"/>
              <a:t>Traitements </a:t>
            </a:r>
            <a:r>
              <a:rPr lang="fr-FR" sz="1800" b="1" dirty="0"/>
              <a:t>Rapides </a:t>
            </a:r>
            <a:r>
              <a:rPr lang="fr-FR" sz="1800" b="1" dirty="0" smtClean="0"/>
              <a:t>:</a:t>
            </a:r>
            <a:r>
              <a:rPr lang="fr-FR" sz="1800" dirty="0" smtClean="0"/>
              <a:t>Les </a:t>
            </a:r>
            <a:r>
              <a:rPr lang="fr-FR" sz="1800" dirty="0"/>
              <a:t>transactions doivent être traitées en temps réel ou dans des délais très courts pour assurer la réactivité des opérations commerciales.</a:t>
            </a:r>
          </a:p>
          <a:p>
            <a:pPr>
              <a:lnSpc>
                <a:spcPct val="150000"/>
              </a:lnSpc>
            </a:pPr>
            <a:r>
              <a:rPr lang="fr-FR" sz="1800" b="1" dirty="0"/>
              <a:t>Intégrité des Données </a:t>
            </a:r>
            <a:r>
              <a:rPr lang="fr-FR" sz="1800" b="1" dirty="0" smtClean="0"/>
              <a:t>:</a:t>
            </a:r>
            <a:r>
              <a:rPr lang="fr-FR" sz="1800" dirty="0" smtClean="0"/>
              <a:t>L'intégrité </a:t>
            </a:r>
            <a:r>
              <a:rPr lang="fr-FR" sz="1800" dirty="0"/>
              <a:t>des données est cruciale, garantissant que chaque transaction est correctement enregistrée et que les bases de données restent cohérentes.</a:t>
            </a:r>
          </a:p>
          <a:p>
            <a:pPr>
              <a:lnSpc>
                <a:spcPct val="150000"/>
              </a:lnSpc>
            </a:pPr>
            <a:r>
              <a:rPr lang="fr-FR" sz="1800" b="1" dirty="0"/>
              <a:t>Concurrence </a:t>
            </a:r>
            <a:r>
              <a:rPr lang="fr-FR" sz="1800" b="1" dirty="0" smtClean="0"/>
              <a:t>:</a:t>
            </a:r>
            <a:r>
              <a:rPr lang="fr-FR" sz="1800" dirty="0"/>
              <a:t> </a:t>
            </a:r>
            <a:r>
              <a:rPr lang="fr-FR" sz="1800" dirty="0" smtClean="0"/>
              <a:t>Un </a:t>
            </a:r>
            <a:r>
              <a:rPr lang="fr-FR" sz="1800" b="1" dirty="0"/>
              <a:t>SI </a:t>
            </a:r>
            <a:r>
              <a:rPr lang="fr-FR" sz="1800" dirty="0"/>
              <a:t>transactionnel doit gérer plusieurs transactions simultanées, souvent de manière concurrente, sans compromettre la cohérence des données.</a:t>
            </a:r>
          </a:p>
          <a:p>
            <a:pPr>
              <a:lnSpc>
                <a:spcPct val="150000"/>
              </a:lnSpc>
            </a:pPr>
            <a:r>
              <a:rPr lang="fr-FR" sz="1800" b="1" dirty="0"/>
              <a:t>Réversibilité </a:t>
            </a:r>
            <a:r>
              <a:rPr lang="fr-FR" sz="1800" b="1" dirty="0" smtClean="0"/>
              <a:t>:</a:t>
            </a:r>
            <a:r>
              <a:rPr lang="fr-FR" sz="1800" dirty="0"/>
              <a:t> </a:t>
            </a:r>
            <a:r>
              <a:rPr lang="fr-FR" sz="1800" dirty="0" smtClean="0"/>
              <a:t>La </a:t>
            </a:r>
            <a:r>
              <a:rPr lang="fr-FR" sz="1800" dirty="0"/>
              <a:t>capacité à annuler ou à corriger une transaction en cas d'erreur est une caractéristique importante pour assurer la qualité des données</a:t>
            </a:r>
            <a:r>
              <a:rPr lang="fr-FR" sz="1800" dirty="0" smtClean="0"/>
              <a:t>.</a:t>
            </a:r>
            <a:endParaRPr lang="fr-FR" sz="1800" dirty="0"/>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5" name="Rectangle 4"/>
          <p:cNvSpPr/>
          <p:nvPr/>
        </p:nvSpPr>
        <p:spPr>
          <a:xfrm>
            <a:off x="3790950" y="1350837"/>
            <a:ext cx="7372467" cy="646331"/>
          </a:xfrm>
          <a:prstGeom prst="rect">
            <a:avLst/>
          </a:prstGeom>
        </p:spPr>
        <p:txBody>
          <a:bodyPr wrap="none">
            <a:spAutoFit/>
          </a:bodyPr>
          <a:lstStyle/>
          <a:p>
            <a:r>
              <a:rPr lang="fr-FR" sz="3400" b="1" spc="-9" dirty="0" smtClean="0">
                <a:solidFill>
                  <a:schemeClr val="accent6"/>
                </a:solidFill>
              </a:rPr>
              <a:t>Système d'information  Transactionnels</a:t>
            </a:r>
            <a:r>
              <a:rPr lang="fr-FR" sz="3600" spc="-9" dirty="0" smtClean="0"/>
              <a:t>.</a:t>
            </a:r>
            <a:endParaRPr lang="fr-FR" sz="3400" b="1" spc="-9" dirty="0">
              <a:solidFill>
                <a:schemeClr val="accent6"/>
              </a:solidFill>
            </a:endParaRPr>
          </a:p>
        </p:txBody>
      </p:sp>
      <p:sp>
        <p:nvSpPr>
          <p:cNvPr id="6" name="Rectangle 5"/>
          <p:cNvSpPr/>
          <p:nvPr/>
        </p:nvSpPr>
        <p:spPr>
          <a:xfrm>
            <a:off x="704850" y="1954227"/>
            <a:ext cx="8763000" cy="523220"/>
          </a:xfrm>
          <a:prstGeom prst="rect">
            <a:avLst/>
          </a:prstGeom>
        </p:spPr>
        <p:txBody>
          <a:bodyPr wrap="square">
            <a:spAutoFit/>
          </a:bodyPr>
          <a:lstStyle/>
          <a:p>
            <a:r>
              <a:rPr lang="fr-FR" sz="2800" b="1" dirty="0" smtClean="0">
                <a:solidFill>
                  <a:srgbClr val="FF0000"/>
                </a:solidFill>
              </a:rPr>
              <a:t>SI Transactionnels </a:t>
            </a:r>
            <a:r>
              <a:rPr lang="fr-FR" sz="2800" dirty="0" smtClean="0">
                <a:solidFill>
                  <a:srgbClr val="FF0000"/>
                </a:solidFill>
                <a:sym typeface="Wingdings" panose="05000000000000000000" pitchFamily="2" charset="2"/>
              </a:rPr>
              <a:t> </a:t>
            </a:r>
            <a:r>
              <a:rPr lang="fr-FR" sz="2800" b="1" dirty="0" smtClean="0">
                <a:solidFill>
                  <a:srgbClr val="FF0000"/>
                </a:solidFill>
              </a:rPr>
              <a:t>Caractéristiques Clés :</a:t>
            </a:r>
            <a:endParaRPr lang="fr-FR" sz="2800" b="1" dirty="0">
              <a:solidFill>
                <a:srgbClr val="FF0000"/>
              </a:solidFill>
            </a:endParaRPr>
          </a:p>
        </p:txBody>
      </p:sp>
      <p:sp>
        <p:nvSpPr>
          <p:cNvPr id="7" name="Rectangle 6"/>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20224545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8404" y="2809016"/>
            <a:ext cx="12023596" cy="3083784"/>
          </a:xfrm>
        </p:spPr>
        <p:txBody>
          <a:bodyPr>
            <a:noAutofit/>
          </a:bodyPr>
          <a:lstStyle/>
          <a:p>
            <a:pPr marL="0" indent="0">
              <a:lnSpc>
                <a:spcPct val="150000"/>
              </a:lnSpc>
              <a:buNone/>
            </a:pPr>
            <a:r>
              <a:rPr lang="fr-FR" sz="2000" dirty="0" smtClean="0"/>
              <a:t>Un </a:t>
            </a:r>
            <a:r>
              <a:rPr lang="fr-FR" sz="2000" dirty="0"/>
              <a:t>Système d'Information Décisionnel (</a:t>
            </a:r>
            <a:r>
              <a:rPr lang="fr-FR" sz="2000" b="1" dirty="0"/>
              <a:t>SI Décisionnel), </a:t>
            </a:r>
            <a:r>
              <a:rPr lang="fr-FR" sz="2000" dirty="0"/>
              <a:t>également connu sous le nom de </a:t>
            </a:r>
            <a:r>
              <a:rPr lang="fr-FR" sz="2000" b="1" dirty="0"/>
              <a:t>Business Intelligence (BI), </a:t>
            </a:r>
            <a:r>
              <a:rPr lang="fr-FR" sz="2000" dirty="0"/>
              <a:t>est un ensemble de processus, de technologies et d'outils qui aident les organisations à </a:t>
            </a:r>
            <a:r>
              <a:rPr lang="fr-FR" sz="2000" b="1" dirty="0"/>
              <a:t>collecter</a:t>
            </a:r>
            <a:r>
              <a:rPr lang="fr-FR" sz="2000" dirty="0"/>
              <a:t>, </a:t>
            </a:r>
            <a:r>
              <a:rPr lang="fr-FR" sz="2000" b="1" dirty="0"/>
              <a:t>organiser</a:t>
            </a:r>
            <a:r>
              <a:rPr lang="fr-FR" sz="2000" dirty="0"/>
              <a:t>, </a:t>
            </a:r>
            <a:r>
              <a:rPr lang="fr-FR" sz="2000" b="1" dirty="0"/>
              <a:t>analyser</a:t>
            </a:r>
            <a:r>
              <a:rPr lang="fr-FR" sz="2000" dirty="0"/>
              <a:t> et </a:t>
            </a:r>
            <a:r>
              <a:rPr lang="fr-FR" sz="2000" b="1" dirty="0"/>
              <a:t>présenter des informations </a:t>
            </a:r>
            <a:r>
              <a:rPr lang="fr-FR" sz="2000" dirty="0"/>
              <a:t>pour faciliter </a:t>
            </a:r>
            <a:r>
              <a:rPr lang="fr-FR" sz="2000" b="1" dirty="0"/>
              <a:t>la prise de décision stratégique</a:t>
            </a:r>
            <a:r>
              <a:rPr lang="fr-FR" sz="2000" dirty="0"/>
              <a:t>. </a:t>
            </a:r>
            <a:endParaRPr lang="fr-FR" sz="2000" dirty="0" smtClean="0"/>
          </a:p>
          <a:p>
            <a:pPr marL="0" indent="0">
              <a:lnSpc>
                <a:spcPct val="150000"/>
              </a:lnSpc>
              <a:buNone/>
            </a:pPr>
            <a:r>
              <a:rPr lang="fr-FR" sz="2000" dirty="0" smtClean="0"/>
              <a:t>Le </a:t>
            </a:r>
            <a:r>
              <a:rPr lang="fr-FR" sz="2000" dirty="0"/>
              <a:t>SI décisionnel </a:t>
            </a:r>
            <a:r>
              <a:rPr lang="fr-FR" sz="2000" b="1" dirty="0"/>
              <a:t>transforme</a:t>
            </a:r>
            <a:r>
              <a:rPr lang="fr-FR" sz="2000" dirty="0"/>
              <a:t> les données </a:t>
            </a:r>
            <a:r>
              <a:rPr lang="fr-FR" sz="2000" b="1" dirty="0"/>
              <a:t>brutes</a:t>
            </a:r>
            <a:r>
              <a:rPr lang="fr-FR" sz="2000" dirty="0"/>
              <a:t> en informations </a:t>
            </a:r>
            <a:r>
              <a:rPr lang="fr-FR" sz="2000" b="1" dirty="0"/>
              <a:t>significatives</a:t>
            </a:r>
            <a:r>
              <a:rPr lang="fr-FR" sz="2000" dirty="0"/>
              <a:t>, fournissant aux décideurs une vision claire et approfondie de la performance de l'entreprise</a:t>
            </a:r>
            <a:r>
              <a:rPr lang="fr-FR" sz="2000" dirty="0" smtClean="0"/>
              <a:t>.</a:t>
            </a:r>
            <a:endParaRPr lang="fr-FR" sz="2000" dirty="0"/>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5" name="Rectangle 4"/>
          <p:cNvSpPr/>
          <p:nvPr/>
        </p:nvSpPr>
        <p:spPr>
          <a:xfrm>
            <a:off x="5395909" y="1399340"/>
            <a:ext cx="6796091" cy="646331"/>
          </a:xfrm>
          <a:prstGeom prst="rect">
            <a:avLst/>
          </a:prstGeom>
        </p:spPr>
        <p:txBody>
          <a:bodyPr wrap="none">
            <a:spAutoFit/>
          </a:bodyPr>
          <a:lstStyle/>
          <a:p>
            <a:r>
              <a:rPr lang="fr-FR" sz="3400" b="1" spc="-9" dirty="0" smtClean="0">
                <a:solidFill>
                  <a:schemeClr val="accent6"/>
                </a:solidFill>
              </a:rPr>
              <a:t>Système </a:t>
            </a:r>
            <a:r>
              <a:rPr lang="fr-FR" sz="3400" b="1" spc="-9" dirty="0">
                <a:solidFill>
                  <a:schemeClr val="accent6"/>
                </a:solidFill>
              </a:rPr>
              <a:t>d'information Décisionnel </a:t>
            </a:r>
            <a:r>
              <a:rPr lang="fr-FR" sz="3600" spc="-9" dirty="0" smtClean="0"/>
              <a:t>.</a:t>
            </a:r>
            <a:endParaRPr lang="fr-FR" sz="3400" b="1" spc="-9" dirty="0">
              <a:solidFill>
                <a:schemeClr val="accent6"/>
              </a:solidFill>
            </a:endParaRPr>
          </a:p>
        </p:txBody>
      </p:sp>
      <p:sp>
        <p:nvSpPr>
          <p:cNvPr id="6" name="Rectangle 5"/>
          <p:cNvSpPr/>
          <p:nvPr/>
        </p:nvSpPr>
        <p:spPr>
          <a:xfrm>
            <a:off x="704850" y="1569506"/>
            <a:ext cx="8763000" cy="523220"/>
          </a:xfrm>
          <a:prstGeom prst="rect">
            <a:avLst/>
          </a:prstGeom>
        </p:spPr>
        <p:txBody>
          <a:bodyPr wrap="square">
            <a:spAutoFit/>
          </a:bodyPr>
          <a:lstStyle/>
          <a:p>
            <a:r>
              <a:rPr lang="fr-FR" sz="2800" b="1" dirty="0" smtClean="0">
                <a:solidFill>
                  <a:srgbClr val="FF0000"/>
                </a:solidFill>
              </a:rPr>
              <a:t>SI</a:t>
            </a:r>
            <a:r>
              <a:rPr lang="fr-FR" sz="2800" b="1" dirty="0">
                <a:solidFill>
                  <a:srgbClr val="FF0000"/>
                </a:solidFill>
              </a:rPr>
              <a:t> Décisionnel </a:t>
            </a:r>
            <a:r>
              <a:rPr lang="fr-FR" sz="2800" dirty="0" smtClean="0">
                <a:solidFill>
                  <a:srgbClr val="FF0000"/>
                </a:solidFill>
                <a:sym typeface="Wingdings" panose="05000000000000000000" pitchFamily="2" charset="2"/>
              </a:rPr>
              <a:t> </a:t>
            </a:r>
            <a:r>
              <a:rPr lang="fr-FR" sz="2800" b="1" dirty="0">
                <a:solidFill>
                  <a:srgbClr val="FF0000"/>
                </a:solidFill>
              </a:rPr>
              <a:t>Définition</a:t>
            </a:r>
            <a:r>
              <a:rPr lang="fr-FR" sz="2800" b="1" dirty="0" smtClean="0"/>
              <a:t> </a:t>
            </a:r>
            <a:r>
              <a:rPr lang="fr-FR" sz="2800" b="1" dirty="0" smtClean="0">
                <a:solidFill>
                  <a:srgbClr val="FF0000"/>
                </a:solidFill>
              </a:rPr>
              <a:t>:</a:t>
            </a:r>
            <a:endParaRPr lang="fr-FR" sz="2800" b="1" dirty="0">
              <a:solidFill>
                <a:srgbClr val="FF0000"/>
              </a:solidFill>
            </a:endParaRPr>
          </a:p>
        </p:txBody>
      </p:sp>
      <p:sp>
        <p:nvSpPr>
          <p:cNvPr id="7" name="Rectangle 6"/>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2607849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7000" y="2850863"/>
            <a:ext cx="11938000" cy="3309938"/>
          </a:xfrm>
        </p:spPr>
        <p:txBody>
          <a:bodyPr>
            <a:noAutofit/>
          </a:bodyPr>
          <a:lstStyle/>
          <a:p>
            <a:pPr>
              <a:lnSpc>
                <a:spcPct val="150000"/>
              </a:lnSpc>
            </a:pPr>
            <a:r>
              <a:rPr lang="fr-FR" sz="1800" b="1" dirty="0" smtClean="0"/>
              <a:t>Analyse </a:t>
            </a:r>
            <a:r>
              <a:rPr lang="fr-FR" sz="1800" b="1" dirty="0"/>
              <a:t>de Données </a:t>
            </a:r>
            <a:r>
              <a:rPr lang="fr-FR" sz="1800" b="1" dirty="0" smtClean="0"/>
              <a:t>:</a:t>
            </a:r>
            <a:r>
              <a:rPr lang="fr-FR" sz="1800" dirty="0"/>
              <a:t> </a:t>
            </a:r>
            <a:r>
              <a:rPr lang="fr-FR" sz="1800" dirty="0" smtClean="0"/>
              <a:t>Capacité </a:t>
            </a:r>
            <a:r>
              <a:rPr lang="fr-FR" sz="1800" dirty="0"/>
              <a:t>à analyser des données provenant de différentes sources pour identifier des tendances, des modèles et des informations clés.</a:t>
            </a:r>
          </a:p>
          <a:p>
            <a:pPr>
              <a:lnSpc>
                <a:spcPct val="150000"/>
              </a:lnSpc>
            </a:pPr>
            <a:r>
              <a:rPr lang="fr-FR" sz="1800" b="1" dirty="0"/>
              <a:t>Rapports et Tableaux de Bord </a:t>
            </a:r>
            <a:r>
              <a:rPr lang="fr-FR" sz="1800" b="1" dirty="0" smtClean="0"/>
              <a:t>:</a:t>
            </a:r>
            <a:r>
              <a:rPr lang="fr-FR" sz="1800" dirty="0"/>
              <a:t> </a:t>
            </a:r>
            <a:r>
              <a:rPr lang="fr-FR" sz="1800" dirty="0" smtClean="0"/>
              <a:t>Génération </a:t>
            </a:r>
            <a:r>
              <a:rPr lang="fr-FR" sz="1800" dirty="0"/>
              <a:t>de rapports et de tableaux de bord visuels pour présenter les résultats de l'analyse de manière compréhensible et significative.</a:t>
            </a:r>
          </a:p>
          <a:p>
            <a:pPr>
              <a:lnSpc>
                <a:spcPct val="150000"/>
              </a:lnSpc>
            </a:pPr>
            <a:r>
              <a:rPr lang="fr-FR" sz="1800" b="1" dirty="0"/>
              <a:t>Aide à la Décision </a:t>
            </a:r>
            <a:r>
              <a:rPr lang="fr-FR" sz="1800" b="1" dirty="0" smtClean="0"/>
              <a:t>:</a:t>
            </a:r>
            <a:r>
              <a:rPr lang="fr-FR" sz="1800" dirty="0"/>
              <a:t> </a:t>
            </a:r>
            <a:r>
              <a:rPr lang="fr-FR" sz="1800" dirty="0" smtClean="0"/>
              <a:t>Fourniture </a:t>
            </a:r>
            <a:r>
              <a:rPr lang="fr-FR" sz="1800" dirty="0"/>
              <a:t>d'informations pertinentes et exploitables pour aider les décideurs à prendre des décisions éclairées.</a:t>
            </a:r>
          </a:p>
          <a:p>
            <a:pPr>
              <a:lnSpc>
                <a:spcPct val="150000"/>
              </a:lnSpc>
            </a:pPr>
            <a:r>
              <a:rPr lang="fr-FR" sz="1800" b="1" dirty="0"/>
              <a:t>Historique et Perspectives </a:t>
            </a:r>
            <a:r>
              <a:rPr lang="fr-FR" sz="1800" b="1" dirty="0" smtClean="0"/>
              <a:t>:</a:t>
            </a:r>
            <a:r>
              <a:rPr lang="fr-FR" sz="1800" dirty="0"/>
              <a:t> </a:t>
            </a:r>
            <a:r>
              <a:rPr lang="fr-FR" sz="1800" dirty="0" smtClean="0"/>
              <a:t>Stockage </a:t>
            </a:r>
            <a:r>
              <a:rPr lang="fr-FR" sz="1800" dirty="0"/>
              <a:t>et analyse de données historiques pour permettre une vision rétrospective et prospective de la performance de l'entreprise</a:t>
            </a:r>
            <a:r>
              <a:rPr lang="fr-FR" sz="1800" dirty="0" smtClean="0"/>
              <a:t>.</a:t>
            </a:r>
            <a:endParaRPr lang="fr-FR" sz="1800" dirty="0"/>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5" name="Rectangle 4"/>
          <p:cNvSpPr/>
          <p:nvPr/>
        </p:nvSpPr>
        <p:spPr>
          <a:xfrm>
            <a:off x="5395909" y="1350837"/>
            <a:ext cx="6796091" cy="646331"/>
          </a:xfrm>
          <a:prstGeom prst="rect">
            <a:avLst/>
          </a:prstGeom>
        </p:spPr>
        <p:txBody>
          <a:bodyPr wrap="none">
            <a:spAutoFit/>
          </a:bodyPr>
          <a:lstStyle/>
          <a:p>
            <a:r>
              <a:rPr lang="fr-FR" sz="3400" b="1" spc="-9" dirty="0" smtClean="0">
                <a:solidFill>
                  <a:schemeClr val="accent6"/>
                </a:solidFill>
              </a:rPr>
              <a:t>Système </a:t>
            </a:r>
            <a:r>
              <a:rPr lang="fr-FR" sz="3400" b="1" spc="-9" dirty="0">
                <a:solidFill>
                  <a:schemeClr val="accent6"/>
                </a:solidFill>
              </a:rPr>
              <a:t>d'information Décisionnel </a:t>
            </a:r>
            <a:r>
              <a:rPr lang="fr-FR" sz="3600" spc="-9" dirty="0" smtClean="0"/>
              <a:t>.</a:t>
            </a:r>
            <a:endParaRPr lang="fr-FR" sz="3400" b="1" spc="-9" dirty="0">
              <a:solidFill>
                <a:schemeClr val="accent6"/>
              </a:solidFill>
            </a:endParaRPr>
          </a:p>
        </p:txBody>
      </p:sp>
      <p:sp>
        <p:nvSpPr>
          <p:cNvPr id="6" name="Rectangle 5"/>
          <p:cNvSpPr/>
          <p:nvPr/>
        </p:nvSpPr>
        <p:spPr>
          <a:xfrm>
            <a:off x="704850" y="1860331"/>
            <a:ext cx="8763000" cy="523220"/>
          </a:xfrm>
          <a:prstGeom prst="rect">
            <a:avLst/>
          </a:prstGeom>
        </p:spPr>
        <p:txBody>
          <a:bodyPr wrap="square">
            <a:spAutoFit/>
          </a:bodyPr>
          <a:lstStyle/>
          <a:p>
            <a:r>
              <a:rPr lang="fr-FR" sz="2800" b="1" dirty="0" smtClean="0">
                <a:solidFill>
                  <a:srgbClr val="FF0000"/>
                </a:solidFill>
              </a:rPr>
              <a:t>SI </a:t>
            </a:r>
            <a:r>
              <a:rPr lang="fr-FR" sz="2800" b="1" dirty="0">
                <a:solidFill>
                  <a:srgbClr val="FF0000"/>
                </a:solidFill>
              </a:rPr>
              <a:t>Décisionnel </a:t>
            </a:r>
            <a:r>
              <a:rPr lang="fr-FR" sz="2800" b="1" dirty="0">
                <a:solidFill>
                  <a:srgbClr val="FF0000"/>
                </a:solidFill>
                <a:sym typeface="Wingdings" panose="05000000000000000000" pitchFamily="2" charset="2"/>
              </a:rPr>
              <a:t> </a:t>
            </a:r>
            <a:r>
              <a:rPr lang="fr-FR" sz="2800" b="1" dirty="0">
                <a:solidFill>
                  <a:srgbClr val="FF0000"/>
                </a:solidFill>
              </a:rPr>
              <a:t>Caractéristiques Clés </a:t>
            </a:r>
            <a:r>
              <a:rPr lang="fr-FR" sz="2800" b="1" dirty="0" smtClean="0">
                <a:solidFill>
                  <a:srgbClr val="FF0000"/>
                </a:solidFill>
              </a:rPr>
              <a:t>:</a:t>
            </a:r>
            <a:endParaRPr lang="fr-FR" sz="2800" b="1" dirty="0">
              <a:solidFill>
                <a:srgbClr val="FF0000"/>
              </a:solidFill>
            </a:endParaRPr>
          </a:p>
        </p:txBody>
      </p:sp>
      <p:sp>
        <p:nvSpPr>
          <p:cNvPr id="7" name="Rectangle 6"/>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28827548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074722"/>
            <a:ext cx="12003746" cy="4642632"/>
          </a:xfrm>
        </p:spPr>
        <p:txBody>
          <a:bodyPr>
            <a:noAutofit/>
          </a:bodyPr>
          <a:lstStyle/>
          <a:p>
            <a:pPr marL="0" indent="0">
              <a:lnSpc>
                <a:spcPct val="150000"/>
              </a:lnSpc>
              <a:buNone/>
            </a:pPr>
            <a:r>
              <a:rPr lang="fr-FR" sz="1800" dirty="0" smtClean="0"/>
              <a:t>Considérons </a:t>
            </a:r>
            <a:r>
              <a:rPr lang="fr-FR" sz="1800" dirty="0"/>
              <a:t>une entreprise de vente en ligne qui utilise un SI Décisionnel pour optimiser sa stratégie marketing. </a:t>
            </a:r>
            <a:endParaRPr lang="fr-FR" sz="1800" dirty="0" smtClean="0"/>
          </a:p>
          <a:p>
            <a:pPr marL="0" indent="0">
              <a:lnSpc>
                <a:spcPct val="150000"/>
              </a:lnSpc>
              <a:buNone/>
            </a:pPr>
            <a:r>
              <a:rPr lang="fr-FR" sz="1800" dirty="0" smtClean="0"/>
              <a:t>Les </a:t>
            </a:r>
            <a:r>
              <a:rPr lang="fr-FR" sz="1800" dirty="0"/>
              <a:t>caractéristiques de ce système incluent :</a:t>
            </a:r>
          </a:p>
          <a:p>
            <a:pPr>
              <a:lnSpc>
                <a:spcPct val="150000"/>
              </a:lnSpc>
            </a:pPr>
            <a:r>
              <a:rPr lang="fr-FR" sz="1800" b="1" dirty="0"/>
              <a:t>Analyse de Données :</a:t>
            </a:r>
            <a:r>
              <a:rPr lang="fr-FR" sz="1800" dirty="0"/>
              <a:t> Le </a:t>
            </a:r>
            <a:r>
              <a:rPr lang="fr-FR" sz="1800" b="1" dirty="0"/>
              <a:t>SI </a:t>
            </a:r>
            <a:r>
              <a:rPr lang="fr-FR" sz="1800" dirty="0"/>
              <a:t>décisionnel peut analyser les données des ventes, les comportements des clients, et les résultats des campagnes marketing.</a:t>
            </a:r>
          </a:p>
          <a:p>
            <a:pPr>
              <a:lnSpc>
                <a:spcPct val="150000"/>
              </a:lnSpc>
            </a:pPr>
            <a:r>
              <a:rPr lang="fr-FR" sz="1800" b="1" dirty="0"/>
              <a:t>Rapports et Tableaux de Bord :</a:t>
            </a:r>
            <a:r>
              <a:rPr lang="fr-FR" sz="1800" dirty="0"/>
              <a:t> Des rapports visuels peuvent être générés, montrant les performances des produits, les taux de conversion, et les retours sur investissement des campagnes.</a:t>
            </a:r>
          </a:p>
          <a:p>
            <a:pPr>
              <a:lnSpc>
                <a:spcPct val="150000"/>
              </a:lnSpc>
            </a:pPr>
            <a:r>
              <a:rPr lang="fr-FR" sz="1800" b="1" dirty="0"/>
              <a:t>Aide à la Décision :</a:t>
            </a:r>
            <a:r>
              <a:rPr lang="fr-FR" sz="1800" dirty="0"/>
              <a:t> Les responsables marketing peuvent utiliser ces informations pour ajuster leurs campagnes, identifier les produits les plus rentables, et prendre des décisions stratégiques.</a:t>
            </a:r>
          </a:p>
          <a:p>
            <a:pPr>
              <a:lnSpc>
                <a:spcPct val="150000"/>
              </a:lnSpc>
            </a:pPr>
            <a:r>
              <a:rPr lang="fr-FR" sz="1800" b="1" dirty="0"/>
              <a:t>Historique et Perspectives :</a:t>
            </a:r>
            <a:r>
              <a:rPr lang="fr-FR" sz="1800" dirty="0"/>
              <a:t> Les données historiques permettent d'analyser l'évolution des tendances au fil du temps, tandis que les prévisions aident à planifier les futures initiatives marketing</a:t>
            </a:r>
            <a:r>
              <a:rPr lang="fr-FR" sz="1800" dirty="0" smtClean="0"/>
              <a:t>.</a:t>
            </a:r>
            <a:endParaRPr lang="fr-FR" sz="1800" dirty="0"/>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5" name="Rectangle 4"/>
          <p:cNvSpPr/>
          <p:nvPr/>
        </p:nvSpPr>
        <p:spPr>
          <a:xfrm>
            <a:off x="5395909" y="1407921"/>
            <a:ext cx="6796091" cy="646331"/>
          </a:xfrm>
          <a:prstGeom prst="rect">
            <a:avLst/>
          </a:prstGeom>
        </p:spPr>
        <p:txBody>
          <a:bodyPr wrap="none">
            <a:spAutoFit/>
          </a:bodyPr>
          <a:lstStyle/>
          <a:p>
            <a:r>
              <a:rPr lang="fr-FR" sz="3400" b="1" spc="-9" dirty="0" smtClean="0">
                <a:solidFill>
                  <a:schemeClr val="accent6"/>
                </a:solidFill>
              </a:rPr>
              <a:t>Système </a:t>
            </a:r>
            <a:r>
              <a:rPr lang="fr-FR" sz="3400" b="1" spc="-9" dirty="0">
                <a:solidFill>
                  <a:schemeClr val="accent6"/>
                </a:solidFill>
              </a:rPr>
              <a:t>d'information Décisionnel </a:t>
            </a:r>
            <a:r>
              <a:rPr lang="fr-FR" sz="3600" spc="-9" dirty="0" smtClean="0"/>
              <a:t>.</a:t>
            </a:r>
            <a:endParaRPr lang="fr-FR" sz="3400" b="1" spc="-9" dirty="0">
              <a:solidFill>
                <a:schemeClr val="accent6"/>
              </a:solidFill>
            </a:endParaRPr>
          </a:p>
        </p:txBody>
      </p:sp>
      <p:sp>
        <p:nvSpPr>
          <p:cNvPr id="6" name="Rectangle 5"/>
          <p:cNvSpPr/>
          <p:nvPr/>
        </p:nvSpPr>
        <p:spPr>
          <a:xfrm>
            <a:off x="16804" y="1657193"/>
            <a:ext cx="3906046" cy="461665"/>
          </a:xfrm>
          <a:prstGeom prst="rect">
            <a:avLst/>
          </a:prstGeom>
        </p:spPr>
        <p:txBody>
          <a:bodyPr wrap="square">
            <a:spAutoFit/>
          </a:bodyPr>
          <a:lstStyle/>
          <a:p>
            <a:r>
              <a:rPr lang="fr-FR" sz="2400" b="1" dirty="0" smtClean="0">
                <a:solidFill>
                  <a:srgbClr val="FF0000"/>
                </a:solidFill>
              </a:rPr>
              <a:t>SI </a:t>
            </a:r>
            <a:r>
              <a:rPr lang="fr-FR" sz="2400" b="1" dirty="0">
                <a:solidFill>
                  <a:srgbClr val="FF0000"/>
                </a:solidFill>
              </a:rPr>
              <a:t>Décisionnel </a:t>
            </a:r>
            <a:r>
              <a:rPr lang="fr-FR" sz="2400" b="1" dirty="0">
                <a:solidFill>
                  <a:srgbClr val="FF0000"/>
                </a:solidFill>
                <a:sym typeface="Wingdings" panose="05000000000000000000" pitchFamily="2" charset="2"/>
              </a:rPr>
              <a:t> </a:t>
            </a:r>
            <a:r>
              <a:rPr lang="fr-FR" sz="2400" b="1" dirty="0" smtClean="0">
                <a:solidFill>
                  <a:srgbClr val="FF0000"/>
                </a:solidFill>
              </a:rPr>
              <a:t>Exemple</a:t>
            </a:r>
          </a:p>
        </p:txBody>
      </p:sp>
      <p:sp>
        <p:nvSpPr>
          <p:cNvPr id="7" name="Rectangle 6"/>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1234547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205" y="2855817"/>
            <a:ext cx="11696700" cy="1932083"/>
          </a:xfrm>
        </p:spPr>
        <p:txBody>
          <a:bodyPr>
            <a:noAutofit/>
          </a:bodyPr>
          <a:lstStyle/>
          <a:p>
            <a:pPr>
              <a:lnSpc>
                <a:spcPct val="200000"/>
              </a:lnSpc>
              <a:buFont typeface="Wingdings" panose="05000000000000000000" pitchFamily="2" charset="2"/>
              <a:buChar char="Ø"/>
            </a:pPr>
            <a:r>
              <a:rPr lang="fr-FR" sz="1800" dirty="0" smtClean="0"/>
              <a:t>Un </a:t>
            </a:r>
            <a:r>
              <a:rPr lang="fr-FR" sz="1800" dirty="0"/>
              <a:t>Système d'Information Collaboratif (</a:t>
            </a:r>
            <a:r>
              <a:rPr lang="fr-FR" sz="1800" b="1" dirty="0"/>
              <a:t>SI</a:t>
            </a:r>
            <a:r>
              <a:rPr lang="fr-FR" sz="1800" dirty="0"/>
              <a:t> </a:t>
            </a:r>
            <a:r>
              <a:rPr lang="fr-FR" sz="1800" b="1" dirty="0"/>
              <a:t>Collaboratif</a:t>
            </a:r>
            <a:r>
              <a:rPr lang="fr-FR" sz="1800" dirty="0"/>
              <a:t>) est une composante des systèmes d'information qui vise à faciliter la communication, la coordination et la collaboration entre les individus ou les groupes au sein d'une organisation. </a:t>
            </a:r>
            <a:endParaRPr lang="fr-FR" sz="1800" dirty="0" smtClean="0"/>
          </a:p>
          <a:p>
            <a:pPr>
              <a:lnSpc>
                <a:spcPct val="200000"/>
              </a:lnSpc>
              <a:buFont typeface="Wingdings" panose="05000000000000000000" pitchFamily="2" charset="2"/>
              <a:buChar char="Ø"/>
            </a:pPr>
            <a:r>
              <a:rPr lang="fr-FR" sz="1800" dirty="0" smtClean="0"/>
              <a:t>Ces </a:t>
            </a:r>
            <a:r>
              <a:rPr lang="fr-FR" sz="1800" dirty="0"/>
              <a:t>systèmes fournissent des outils et des plates-formes permettant le partage d'informations, la résolution de problèmes et la réalisation de projets de manière collective</a:t>
            </a:r>
            <a:r>
              <a:rPr lang="fr-FR" sz="1800" dirty="0" smtClean="0"/>
              <a:t>.</a:t>
            </a:r>
            <a:endParaRPr lang="fr-FR" sz="1800" dirty="0"/>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5" name="Rectangle 4"/>
          <p:cNvSpPr/>
          <p:nvPr/>
        </p:nvSpPr>
        <p:spPr>
          <a:xfrm>
            <a:off x="5690659" y="1269908"/>
            <a:ext cx="6815327" cy="646331"/>
          </a:xfrm>
          <a:prstGeom prst="rect">
            <a:avLst/>
          </a:prstGeom>
        </p:spPr>
        <p:txBody>
          <a:bodyPr wrap="none">
            <a:spAutoFit/>
          </a:bodyPr>
          <a:lstStyle/>
          <a:p>
            <a:r>
              <a:rPr lang="fr-FR" sz="3400" b="1" spc="-9" dirty="0" smtClean="0">
                <a:solidFill>
                  <a:schemeClr val="accent6"/>
                </a:solidFill>
              </a:rPr>
              <a:t>Système </a:t>
            </a:r>
            <a:r>
              <a:rPr lang="fr-FR" sz="3400" b="1" spc="-9" dirty="0">
                <a:solidFill>
                  <a:schemeClr val="accent6"/>
                </a:solidFill>
              </a:rPr>
              <a:t>d'information Collaboratif </a:t>
            </a:r>
            <a:r>
              <a:rPr lang="fr-FR" sz="3600" spc="-9" dirty="0" smtClean="0"/>
              <a:t>.</a:t>
            </a:r>
            <a:endParaRPr lang="fr-FR" sz="3400" b="1" spc="-9" dirty="0">
              <a:solidFill>
                <a:schemeClr val="accent6"/>
              </a:solidFill>
            </a:endParaRPr>
          </a:p>
        </p:txBody>
      </p:sp>
      <p:sp>
        <p:nvSpPr>
          <p:cNvPr id="6" name="Rectangle 5"/>
          <p:cNvSpPr/>
          <p:nvPr/>
        </p:nvSpPr>
        <p:spPr>
          <a:xfrm>
            <a:off x="548548" y="1799197"/>
            <a:ext cx="8763000" cy="523220"/>
          </a:xfrm>
          <a:prstGeom prst="rect">
            <a:avLst/>
          </a:prstGeom>
        </p:spPr>
        <p:txBody>
          <a:bodyPr wrap="square">
            <a:spAutoFit/>
          </a:bodyPr>
          <a:lstStyle/>
          <a:p>
            <a:r>
              <a:rPr lang="fr-FR" sz="2800" b="1" dirty="0" smtClean="0">
                <a:solidFill>
                  <a:srgbClr val="FF0000"/>
                </a:solidFill>
              </a:rPr>
              <a:t>SI Collaboratif </a:t>
            </a:r>
            <a:r>
              <a:rPr lang="fr-FR" sz="2800" b="1" dirty="0" smtClean="0">
                <a:solidFill>
                  <a:srgbClr val="FF0000"/>
                </a:solidFill>
                <a:sym typeface="Wingdings" panose="05000000000000000000" pitchFamily="2" charset="2"/>
              </a:rPr>
              <a:t> </a:t>
            </a:r>
            <a:r>
              <a:rPr lang="fr-FR" sz="2800" b="1" dirty="0" smtClean="0">
                <a:solidFill>
                  <a:srgbClr val="FF0000"/>
                </a:solidFill>
              </a:rPr>
              <a:t>Définition </a:t>
            </a:r>
          </a:p>
        </p:txBody>
      </p:sp>
      <p:sp>
        <p:nvSpPr>
          <p:cNvPr id="7" name="Rectangle 6"/>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2999898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508000" y="643121"/>
            <a:ext cx="8229600" cy="939800"/>
          </a:xfrm>
        </p:spPr>
        <p:txBody>
          <a:bodyPr/>
          <a:lstStyle/>
          <a:p>
            <a:r>
              <a:rPr lang="fr-FR" altLang="fr-FR" sz="3300" b="1" dirty="0" smtClean="0">
                <a:solidFill>
                  <a:schemeClr val="accent2"/>
                </a:solidFill>
              </a:rPr>
              <a:t>Pourquoi étudier les SI et BD</a:t>
            </a:r>
            <a:endParaRPr lang="fr-FR" altLang="fr-FR" sz="3300" dirty="0" smtClean="0"/>
          </a:p>
        </p:txBody>
      </p:sp>
      <p:sp>
        <p:nvSpPr>
          <p:cNvPr id="5123"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9FDC66-6B49-4505-83ED-3EEAE6523458}" type="slidenum">
              <a:rPr lang="fr-FR" altLang="fr-FR">
                <a:solidFill>
                  <a:srgbClr val="000000"/>
                </a:solidFill>
              </a:rPr>
              <a:pPr/>
              <a:t>5</a:t>
            </a:fld>
            <a:endParaRPr lang="fr-FR" altLang="fr-FR">
              <a:solidFill>
                <a:srgbClr val="000000"/>
              </a:solidFill>
            </a:endParaRP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862" y="1625600"/>
            <a:ext cx="8763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smtClean="0">
              <a:solidFill>
                <a:srgbClr val="000000"/>
              </a:solidFill>
            </a:endParaRPr>
          </a:p>
          <a:p>
            <a:r>
              <a:rPr lang="fr-FR" altLang="fr-FR" smtClean="0">
                <a:solidFill>
                  <a:srgbClr val="000000"/>
                </a:solidFill>
              </a:rPr>
              <a:t>I.CHANA  </a:t>
            </a:r>
          </a:p>
        </p:txBody>
      </p:sp>
      <p:sp>
        <p:nvSpPr>
          <p:cNvPr id="6" name="Titre 1"/>
          <p:cNvSpPr txBox="1">
            <a:spLocks/>
          </p:cNvSpPr>
          <p:nvPr/>
        </p:nvSpPr>
        <p:spPr>
          <a:xfrm>
            <a:off x="1426505" y="-127720"/>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Tree>
    <p:extLst>
      <p:ext uri="{BB962C8B-B14F-4D97-AF65-F5344CB8AC3E}">
        <p14:creationId xmlns:p14="http://schemas.microsoft.com/office/powerpoint/2010/main" val="15721181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0309" y="2956014"/>
            <a:ext cx="11410950" cy="3690662"/>
          </a:xfrm>
        </p:spPr>
        <p:txBody>
          <a:bodyPr>
            <a:noAutofit/>
          </a:bodyPr>
          <a:lstStyle/>
          <a:p>
            <a:pPr marL="514350" indent="-514350">
              <a:lnSpc>
                <a:spcPct val="150000"/>
              </a:lnSpc>
              <a:buFont typeface="+mj-lt"/>
              <a:buAutoNum type="arabicPeriod"/>
            </a:pPr>
            <a:r>
              <a:rPr lang="fr-FR" sz="1800" b="1" dirty="0" smtClean="0"/>
              <a:t>Communication </a:t>
            </a:r>
            <a:r>
              <a:rPr lang="fr-FR" sz="1800" b="1" dirty="0"/>
              <a:t>en Temps Réel </a:t>
            </a:r>
            <a:r>
              <a:rPr lang="fr-FR" sz="1800" b="1" dirty="0" smtClean="0"/>
              <a:t>:</a:t>
            </a:r>
            <a:r>
              <a:rPr lang="fr-FR" sz="1800" dirty="0"/>
              <a:t> </a:t>
            </a:r>
            <a:r>
              <a:rPr lang="fr-FR" sz="1800" dirty="0" smtClean="0"/>
              <a:t>Possibilité </a:t>
            </a:r>
            <a:r>
              <a:rPr lang="fr-FR" sz="1800" dirty="0"/>
              <a:t>de communication instantanée entre les utilisateurs grâce à des outils tels que messagerie instantanée, chat, visioconférence.</a:t>
            </a:r>
          </a:p>
          <a:p>
            <a:pPr marL="514350" indent="-514350">
              <a:lnSpc>
                <a:spcPct val="150000"/>
              </a:lnSpc>
              <a:buFont typeface="+mj-lt"/>
              <a:buAutoNum type="arabicPeriod"/>
            </a:pPr>
            <a:r>
              <a:rPr lang="fr-FR" sz="1800" b="1" dirty="0"/>
              <a:t>Partage de Documents </a:t>
            </a:r>
            <a:r>
              <a:rPr lang="fr-FR" sz="1800" b="1" dirty="0" smtClean="0"/>
              <a:t>:</a:t>
            </a:r>
            <a:r>
              <a:rPr lang="fr-FR" sz="1800" dirty="0"/>
              <a:t> </a:t>
            </a:r>
            <a:r>
              <a:rPr lang="fr-FR" sz="1800" dirty="0" smtClean="0"/>
              <a:t>Plateformes </a:t>
            </a:r>
            <a:r>
              <a:rPr lang="fr-FR" sz="1800" dirty="0"/>
              <a:t>permettant le partage, la création et la modification collaborative de documents en ligne.</a:t>
            </a:r>
          </a:p>
          <a:p>
            <a:pPr marL="514350" indent="-514350">
              <a:lnSpc>
                <a:spcPct val="150000"/>
              </a:lnSpc>
              <a:buFont typeface="+mj-lt"/>
              <a:buAutoNum type="arabicPeriod"/>
            </a:pPr>
            <a:r>
              <a:rPr lang="fr-FR" sz="1800" b="1" dirty="0"/>
              <a:t>Gestion de Projets Collaborative </a:t>
            </a:r>
            <a:r>
              <a:rPr lang="fr-FR" sz="1800" b="1" dirty="0" smtClean="0"/>
              <a:t>:</a:t>
            </a:r>
            <a:r>
              <a:rPr lang="fr-FR" sz="1800" dirty="0"/>
              <a:t> </a:t>
            </a:r>
            <a:r>
              <a:rPr lang="fr-FR" sz="1800" dirty="0" smtClean="0"/>
              <a:t>Outils </a:t>
            </a:r>
            <a:r>
              <a:rPr lang="fr-FR" sz="1800" dirty="0"/>
              <a:t>de gestion de projets qui facilitent la collaboration entre les membres d'une équipe.</a:t>
            </a:r>
          </a:p>
          <a:p>
            <a:pPr marL="514350" indent="-514350">
              <a:lnSpc>
                <a:spcPct val="150000"/>
              </a:lnSpc>
              <a:buFont typeface="+mj-lt"/>
              <a:buAutoNum type="arabicPeriod"/>
            </a:pPr>
            <a:r>
              <a:rPr lang="fr-FR" sz="1800" b="1" dirty="0"/>
              <a:t>Réseau Social d'Entreprise </a:t>
            </a:r>
            <a:r>
              <a:rPr lang="fr-FR" sz="1800" b="1" dirty="0" smtClean="0"/>
              <a:t>:</a:t>
            </a:r>
            <a:r>
              <a:rPr lang="fr-FR" sz="1800" dirty="0"/>
              <a:t> </a:t>
            </a:r>
            <a:r>
              <a:rPr lang="fr-FR" sz="1800" dirty="0" smtClean="0"/>
              <a:t>Utilisation </a:t>
            </a:r>
            <a:r>
              <a:rPr lang="fr-FR" sz="1800" dirty="0"/>
              <a:t>de fonctionnalités similaires à celles des réseaux sociaux pour favoriser la collaboration et le partage d'informations.</a:t>
            </a:r>
          </a:p>
          <a:p>
            <a:pPr marL="0" indent="0">
              <a:lnSpc>
                <a:spcPct val="150000"/>
              </a:lnSpc>
              <a:buNone/>
            </a:pPr>
            <a:endParaRPr lang="fr-FR" sz="1800" dirty="0"/>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5" name="Rectangle 4"/>
          <p:cNvSpPr/>
          <p:nvPr/>
        </p:nvSpPr>
        <p:spPr>
          <a:xfrm>
            <a:off x="5865784" y="1394198"/>
            <a:ext cx="6815327" cy="646331"/>
          </a:xfrm>
          <a:prstGeom prst="rect">
            <a:avLst/>
          </a:prstGeom>
        </p:spPr>
        <p:txBody>
          <a:bodyPr wrap="none">
            <a:spAutoFit/>
          </a:bodyPr>
          <a:lstStyle/>
          <a:p>
            <a:r>
              <a:rPr lang="fr-FR" sz="3400" b="1" spc="-9" dirty="0" smtClean="0">
                <a:solidFill>
                  <a:schemeClr val="accent6"/>
                </a:solidFill>
              </a:rPr>
              <a:t>Système </a:t>
            </a:r>
            <a:r>
              <a:rPr lang="fr-FR" sz="3400" b="1" spc="-9" dirty="0">
                <a:solidFill>
                  <a:schemeClr val="accent6"/>
                </a:solidFill>
              </a:rPr>
              <a:t>d'information Collaboratif </a:t>
            </a:r>
            <a:r>
              <a:rPr lang="fr-FR" sz="3600" spc="-9" dirty="0" smtClean="0"/>
              <a:t>.</a:t>
            </a:r>
            <a:endParaRPr lang="fr-FR" sz="3400" b="1" spc="-9" dirty="0">
              <a:solidFill>
                <a:schemeClr val="accent6"/>
              </a:solidFill>
            </a:endParaRPr>
          </a:p>
        </p:txBody>
      </p:sp>
      <p:sp>
        <p:nvSpPr>
          <p:cNvPr id="6" name="Rectangle 5"/>
          <p:cNvSpPr/>
          <p:nvPr/>
        </p:nvSpPr>
        <p:spPr>
          <a:xfrm>
            <a:off x="510448" y="1913496"/>
            <a:ext cx="8763000" cy="523220"/>
          </a:xfrm>
          <a:prstGeom prst="rect">
            <a:avLst/>
          </a:prstGeom>
        </p:spPr>
        <p:txBody>
          <a:bodyPr wrap="square">
            <a:spAutoFit/>
          </a:bodyPr>
          <a:lstStyle/>
          <a:p>
            <a:r>
              <a:rPr lang="fr-FR" sz="2800" b="1" dirty="0" smtClean="0">
                <a:solidFill>
                  <a:srgbClr val="FF0000"/>
                </a:solidFill>
              </a:rPr>
              <a:t>SI Collaboratif </a:t>
            </a:r>
            <a:r>
              <a:rPr lang="fr-FR" sz="2800" b="1" dirty="0" smtClean="0">
                <a:solidFill>
                  <a:srgbClr val="FF0000"/>
                </a:solidFill>
                <a:sym typeface="Wingdings" panose="05000000000000000000" pitchFamily="2" charset="2"/>
              </a:rPr>
              <a:t> </a:t>
            </a:r>
            <a:r>
              <a:rPr lang="fr-FR" sz="2800" b="1" dirty="0" smtClean="0">
                <a:solidFill>
                  <a:srgbClr val="FF0000"/>
                </a:solidFill>
              </a:rPr>
              <a:t> </a:t>
            </a:r>
            <a:r>
              <a:rPr lang="fr-FR" sz="2800" b="1" dirty="0">
                <a:solidFill>
                  <a:srgbClr val="FF0000"/>
                </a:solidFill>
              </a:rPr>
              <a:t>Caractéristiques Clés </a:t>
            </a:r>
            <a:r>
              <a:rPr lang="fr-FR" sz="2800" b="1" dirty="0" smtClean="0">
                <a:solidFill>
                  <a:srgbClr val="FF0000"/>
                </a:solidFill>
              </a:rPr>
              <a:t>:</a:t>
            </a:r>
            <a:endParaRPr lang="fr-FR" sz="2800" b="1" dirty="0">
              <a:solidFill>
                <a:srgbClr val="FF0000"/>
              </a:solidFill>
            </a:endParaRPr>
          </a:p>
        </p:txBody>
      </p:sp>
      <p:sp>
        <p:nvSpPr>
          <p:cNvPr id="7" name="Rectangle 6"/>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34419780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040590"/>
            <a:ext cx="12192000" cy="4723344"/>
          </a:xfrm>
        </p:spPr>
        <p:txBody>
          <a:bodyPr>
            <a:noAutofit/>
          </a:bodyPr>
          <a:lstStyle/>
          <a:p>
            <a:pPr>
              <a:lnSpc>
                <a:spcPct val="150000"/>
              </a:lnSpc>
            </a:pPr>
            <a:r>
              <a:rPr lang="fr-FR" sz="1800" b="1" dirty="0" smtClean="0"/>
              <a:t>Plateformes </a:t>
            </a:r>
            <a:r>
              <a:rPr lang="fr-FR" sz="1800" b="1" dirty="0"/>
              <a:t>de Messagerie Instantanée et de Chat </a:t>
            </a:r>
            <a:r>
              <a:rPr lang="fr-FR" sz="1800" b="1" dirty="0" smtClean="0"/>
              <a:t>:</a:t>
            </a:r>
            <a:r>
              <a:rPr lang="fr-FR" sz="1800" dirty="0" smtClean="0"/>
              <a:t>  </a:t>
            </a:r>
            <a:r>
              <a:rPr lang="fr-FR" sz="1800" b="1" dirty="0" smtClean="0"/>
              <a:t>Exemple </a:t>
            </a:r>
            <a:r>
              <a:rPr lang="fr-FR" sz="1800" b="1" dirty="0"/>
              <a:t>: </a:t>
            </a:r>
            <a:r>
              <a:rPr lang="fr-FR" sz="1800" b="1" dirty="0" err="1"/>
              <a:t>Slack</a:t>
            </a:r>
            <a:r>
              <a:rPr lang="fr-FR" sz="1800" b="1" dirty="0"/>
              <a:t>, Microsoft Teams</a:t>
            </a:r>
            <a:endParaRPr lang="fr-FR" sz="1800" dirty="0"/>
          </a:p>
          <a:p>
            <a:pPr marL="444500" lvl="1" indent="-177800">
              <a:lnSpc>
                <a:spcPct val="150000"/>
              </a:lnSpc>
            </a:pPr>
            <a:r>
              <a:rPr lang="fr-FR" sz="1800" dirty="0"/>
              <a:t>Utilisées pour la communication en temps réel, la création de canaux thématiques, et le partage d'informations instantané.</a:t>
            </a:r>
          </a:p>
          <a:p>
            <a:pPr>
              <a:lnSpc>
                <a:spcPct val="150000"/>
              </a:lnSpc>
            </a:pPr>
            <a:r>
              <a:rPr lang="fr-FR" sz="1800" b="1" dirty="0"/>
              <a:t>Outils de Collaboration sur les Documents </a:t>
            </a:r>
            <a:r>
              <a:rPr lang="fr-FR" sz="1800" b="1" dirty="0" smtClean="0"/>
              <a:t>:</a:t>
            </a:r>
            <a:r>
              <a:rPr lang="fr-FR" sz="1800" dirty="0" smtClean="0"/>
              <a:t> </a:t>
            </a:r>
            <a:r>
              <a:rPr lang="fr-FR" sz="1800" b="1" dirty="0" smtClean="0"/>
              <a:t>Exemple :Google </a:t>
            </a:r>
            <a:r>
              <a:rPr lang="fr-FR" sz="1800" b="1" dirty="0" err="1"/>
              <a:t>Workspace</a:t>
            </a:r>
            <a:r>
              <a:rPr lang="fr-FR" sz="1800" b="1" dirty="0"/>
              <a:t>, </a:t>
            </a:r>
            <a:r>
              <a:rPr lang="fr-FR" sz="1800" b="1" dirty="0" smtClean="0"/>
              <a:t>Microsoft365</a:t>
            </a:r>
            <a:endParaRPr lang="fr-FR" sz="1800" dirty="0"/>
          </a:p>
          <a:p>
            <a:pPr marL="444500" lvl="1" indent="-177800">
              <a:lnSpc>
                <a:spcPct val="150000"/>
              </a:lnSpc>
            </a:pPr>
            <a:r>
              <a:rPr lang="fr-FR" sz="1800" dirty="0"/>
              <a:t> Permettent la création, la modification et le partage collaboratif de documents, feuilles de calcul et présentations en temps réel.</a:t>
            </a:r>
          </a:p>
          <a:p>
            <a:pPr>
              <a:lnSpc>
                <a:spcPct val="150000"/>
              </a:lnSpc>
            </a:pPr>
            <a:r>
              <a:rPr lang="fr-FR" sz="1800" b="1" dirty="0"/>
              <a:t>Plateformes de Gestion de Projets </a:t>
            </a:r>
            <a:r>
              <a:rPr lang="fr-FR" sz="1800" b="1" dirty="0" smtClean="0"/>
              <a:t>:</a:t>
            </a:r>
            <a:r>
              <a:rPr lang="fr-FR" sz="1800" dirty="0" smtClean="0"/>
              <a:t>  </a:t>
            </a:r>
            <a:r>
              <a:rPr lang="fr-FR" sz="1800" b="1" dirty="0" smtClean="0"/>
              <a:t>Exemple </a:t>
            </a:r>
            <a:r>
              <a:rPr lang="fr-FR" sz="1800" b="1" dirty="0"/>
              <a:t>: </a:t>
            </a:r>
            <a:r>
              <a:rPr lang="fr-FR" sz="1800" b="1" dirty="0" err="1"/>
              <a:t>Trello</a:t>
            </a:r>
            <a:r>
              <a:rPr lang="fr-FR" sz="1800" b="1" dirty="0"/>
              <a:t>, Asana</a:t>
            </a:r>
            <a:endParaRPr lang="fr-FR" sz="1800" dirty="0"/>
          </a:p>
          <a:p>
            <a:pPr marL="533400" lvl="1" indent="-266700">
              <a:lnSpc>
                <a:spcPct val="150000"/>
              </a:lnSpc>
            </a:pPr>
            <a:r>
              <a:rPr lang="fr-FR" sz="1800" dirty="0"/>
              <a:t>Facilitent la planification, l'organisation et la collaboration sur des projets en permettant aux membres d'une équipe de suivre l'avancement des tâches.</a:t>
            </a:r>
          </a:p>
          <a:p>
            <a:pPr>
              <a:lnSpc>
                <a:spcPct val="150000"/>
              </a:lnSpc>
            </a:pPr>
            <a:r>
              <a:rPr lang="fr-FR" sz="1800" b="1" dirty="0"/>
              <a:t>Réseaux Sociaux d'Entreprise </a:t>
            </a:r>
            <a:r>
              <a:rPr lang="fr-FR" sz="1800" b="1" dirty="0" smtClean="0"/>
              <a:t>:</a:t>
            </a:r>
            <a:r>
              <a:rPr lang="fr-FR" sz="1800" dirty="0" smtClean="0"/>
              <a:t>  </a:t>
            </a:r>
            <a:r>
              <a:rPr lang="fr-FR" sz="1800" b="1" dirty="0" smtClean="0"/>
              <a:t>Exemple </a:t>
            </a:r>
            <a:r>
              <a:rPr lang="fr-FR" sz="1800" b="1" dirty="0"/>
              <a:t>: </a:t>
            </a:r>
            <a:r>
              <a:rPr lang="fr-FR" sz="1800" b="1" dirty="0" err="1"/>
              <a:t>Yammer</a:t>
            </a:r>
            <a:r>
              <a:rPr lang="fr-FR" sz="1800" b="1" dirty="0"/>
              <a:t>, </a:t>
            </a:r>
            <a:r>
              <a:rPr lang="fr-FR" sz="1800" b="1" dirty="0" err="1"/>
              <a:t>Jive</a:t>
            </a:r>
            <a:endParaRPr lang="fr-FR" sz="1800" dirty="0"/>
          </a:p>
          <a:p>
            <a:pPr marL="444500" lvl="1">
              <a:lnSpc>
                <a:spcPct val="150000"/>
              </a:lnSpc>
            </a:pPr>
            <a:r>
              <a:rPr lang="fr-FR" sz="1800" dirty="0"/>
              <a:t>Créent un espace virtuel où les employés </a:t>
            </a:r>
            <a:r>
              <a:rPr lang="fr-FR" sz="1800" dirty="0" smtClean="0"/>
              <a:t>partagent </a:t>
            </a:r>
            <a:r>
              <a:rPr lang="fr-FR" sz="1800" dirty="0"/>
              <a:t>des idées, </a:t>
            </a:r>
            <a:r>
              <a:rPr lang="fr-FR" sz="1800" dirty="0" smtClean="0"/>
              <a:t>posent </a:t>
            </a:r>
            <a:r>
              <a:rPr lang="fr-FR" sz="1800" dirty="0"/>
              <a:t>des questions et </a:t>
            </a:r>
            <a:r>
              <a:rPr lang="fr-FR" sz="1800" dirty="0" smtClean="0"/>
              <a:t>collaborent </a:t>
            </a:r>
            <a:r>
              <a:rPr lang="fr-FR" sz="1800" dirty="0"/>
              <a:t>de </a:t>
            </a:r>
            <a:r>
              <a:rPr lang="fr-FR" sz="1800" b="1" dirty="0"/>
              <a:t>manière informelle</a:t>
            </a:r>
            <a:r>
              <a:rPr lang="fr-FR" sz="1800" dirty="0"/>
              <a:t>.</a:t>
            </a:r>
          </a:p>
          <a:p>
            <a:pPr>
              <a:lnSpc>
                <a:spcPct val="150000"/>
              </a:lnSpc>
            </a:pPr>
            <a:endParaRPr lang="fr-FR" sz="1800" dirty="0"/>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5" name="Rectangle 4"/>
          <p:cNvSpPr/>
          <p:nvPr/>
        </p:nvSpPr>
        <p:spPr>
          <a:xfrm>
            <a:off x="5978655" y="1164509"/>
            <a:ext cx="6815327" cy="646331"/>
          </a:xfrm>
          <a:prstGeom prst="rect">
            <a:avLst/>
          </a:prstGeom>
        </p:spPr>
        <p:txBody>
          <a:bodyPr wrap="none">
            <a:spAutoFit/>
          </a:bodyPr>
          <a:lstStyle/>
          <a:p>
            <a:r>
              <a:rPr lang="fr-FR" sz="3400" b="1" spc="-9" dirty="0" smtClean="0">
                <a:solidFill>
                  <a:schemeClr val="accent6"/>
                </a:solidFill>
              </a:rPr>
              <a:t>Système </a:t>
            </a:r>
            <a:r>
              <a:rPr lang="fr-FR" sz="3400" b="1" spc="-9" dirty="0">
                <a:solidFill>
                  <a:schemeClr val="accent6"/>
                </a:solidFill>
              </a:rPr>
              <a:t>d'information Collaboratif </a:t>
            </a:r>
            <a:r>
              <a:rPr lang="fr-FR" sz="3600" spc="-9" dirty="0" smtClean="0"/>
              <a:t>.</a:t>
            </a:r>
            <a:endParaRPr lang="fr-FR" sz="3400" b="1" spc="-9" dirty="0">
              <a:solidFill>
                <a:schemeClr val="accent6"/>
              </a:solidFill>
            </a:endParaRPr>
          </a:p>
        </p:txBody>
      </p:sp>
      <p:sp>
        <p:nvSpPr>
          <p:cNvPr id="6" name="Rectangle 5"/>
          <p:cNvSpPr/>
          <p:nvPr/>
        </p:nvSpPr>
        <p:spPr>
          <a:xfrm>
            <a:off x="1176862" y="1487675"/>
            <a:ext cx="4461602" cy="523220"/>
          </a:xfrm>
          <a:prstGeom prst="rect">
            <a:avLst/>
          </a:prstGeom>
        </p:spPr>
        <p:txBody>
          <a:bodyPr wrap="square">
            <a:spAutoFit/>
          </a:bodyPr>
          <a:lstStyle/>
          <a:p>
            <a:r>
              <a:rPr lang="fr-FR" sz="2800" b="1" dirty="0" smtClean="0">
                <a:solidFill>
                  <a:srgbClr val="FF0000"/>
                </a:solidFill>
              </a:rPr>
              <a:t>SI Collaboratif </a:t>
            </a:r>
            <a:r>
              <a:rPr lang="fr-FR" sz="2800" b="1" dirty="0" smtClean="0">
                <a:solidFill>
                  <a:srgbClr val="FF0000"/>
                </a:solidFill>
                <a:sym typeface="Wingdings" panose="05000000000000000000" pitchFamily="2" charset="2"/>
              </a:rPr>
              <a:t> </a:t>
            </a:r>
            <a:r>
              <a:rPr lang="fr-FR" sz="2800" b="1" dirty="0" smtClean="0">
                <a:solidFill>
                  <a:srgbClr val="FF0000"/>
                </a:solidFill>
              </a:rPr>
              <a:t> Exemple  :</a:t>
            </a:r>
            <a:endParaRPr lang="fr-FR" sz="2800" b="1" dirty="0">
              <a:solidFill>
                <a:srgbClr val="FF0000"/>
              </a:solidFill>
            </a:endParaRPr>
          </a:p>
        </p:txBody>
      </p:sp>
      <p:sp>
        <p:nvSpPr>
          <p:cNvPr id="7" name="Rectangle 6"/>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29831717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4405" y="2367483"/>
            <a:ext cx="11438599" cy="1764227"/>
          </a:xfrm>
        </p:spPr>
        <p:txBody>
          <a:bodyPr>
            <a:noAutofit/>
          </a:bodyPr>
          <a:lstStyle/>
          <a:p>
            <a:pPr>
              <a:lnSpc>
                <a:spcPct val="160000"/>
              </a:lnSpc>
            </a:pPr>
            <a:r>
              <a:rPr lang="fr-FR" sz="1800" dirty="0" smtClean="0"/>
              <a:t>Amélioration </a:t>
            </a:r>
            <a:r>
              <a:rPr lang="fr-FR" sz="1800" dirty="0"/>
              <a:t>de la communication interne</a:t>
            </a:r>
          </a:p>
          <a:p>
            <a:pPr>
              <a:lnSpc>
                <a:spcPct val="160000"/>
              </a:lnSpc>
            </a:pPr>
            <a:r>
              <a:rPr lang="fr-FR" sz="1800" dirty="0"/>
              <a:t>Augmentation de la productivité grâce à une collaboration efficace</a:t>
            </a:r>
          </a:p>
          <a:p>
            <a:pPr>
              <a:lnSpc>
                <a:spcPct val="160000"/>
              </a:lnSpc>
            </a:pPr>
            <a:r>
              <a:rPr lang="fr-FR" sz="1800" dirty="0"/>
              <a:t>Partage rapide d'informations et de connaissances</a:t>
            </a:r>
          </a:p>
          <a:p>
            <a:pPr>
              <a:lnSpc>
                <a:spcPct val="160000"/>
              </a:lnSpc>
            </a:pPr>
            <a:r>
              <a:rPr lang="fr-FR" sz="1800" dirty="0"/>
              <a:t>Facilitation du travail d'équipe, même à distance</a:t>
            </a:r>
          </a:p>
          <a:p>
            <a:pPr>
              <a:lnSpc>
                <a:spcPct val="160000"/>
              </a:lnSpc>
            </a:pPr>
            <a:r>
              <a:rPr lang="fr-FR" sz="1800" dirty="0"/>
              <a:t>Encouragement de l'innovation et de la créativité </a:t>
            </a:r>
            <a:r>
              <a:rPr lang="fr-FR" sz="1800" dirty="0" smtClean="0"/>
              <a:t>collective</a:t>
            </a:r>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5" name="Rectangle 4"/>
          <p:cNvSpPr/>
          <p:nvPr/>
        </p:nvSpPr>
        <p:spPr>
          <a:xfrm>
            <a:off x="5562600" y="1321820"/>
            <a:ext cx="6815327" cy="646331"/>
          </a:xfrm>
          <a:prstGeom prst="rect">
            <a:avLst/>
          </a:prstGeom>
        </p:spPr>
        <p:txBody>
          <a:bodyPr wrap="none">
            <a:spAutoFit/>
          </a:bodyPr>
          <a:lstStyle/>
          <a:p>
            <a:r>
              <a:rPr lang="fr-FR" sz="3400" b="1" spc="-9" dirty="0" smtClean="0">
                <a:solidFill>
                  <a:schemeClr val="accent6"/>
                </a:solidFill>
              </a:rPr>
              <a:t>Système </a:t>
            </a:r>
            <a:r>
              <a:rPr lang="fr-FR" sz="3400" b="1" spc="-9" dirty="0">
                <a:solidFill>
                  <a:schemeClr val="accent6"/>
                </a:solidFill>
              </a:rPr>
              <a:t>d'information Collaboratif </a:t>
            </a:r>
            <a:r>
              <a:rPr lang="fr-FR" sz="3600" spc="-9" dirty="0" smtClean="0"/>
              <a:t>.</a:t>
            </a:r>
            <a:endParaRPr lang="fr-FR" sz="3400" b="1" spc="-9" dirty="0">
              <a:solidFill>
                <a:schemeClr val="accent6"/>
              </a:solidFill>
            </a:endParaRPr>
          </a:p>
        </p:txBody>
      </p:sp>
      <p:sp>
        <p:nvSpPr>
          <p:cNvPr id="6" name="Rectangle 5"/>
          <p:cNvSpPr/>
          <p:nvPr/>
        </p:nvSpPr>
        <p:spPr>
          <a:xfrm>
            <a:off x="1273305" y="1779056"/>
            <a:ext cx="8862488" cy="523220"/>
          </a:xfrm>
          <a:prstGeom prst="rect">
            <a:avLst/>
          </a:prstGeom>
        </p:spPr>
        <p:txBody>
          <a:bodyPr wrap="square">
            <a:spAutoFit/>
          </a:bodyPr>
          <a:lstStyle/>
          <a:p>
            <a:r>
              <a:rPr lang="fr-FR" sz="2800" b="1" dirty="0" smtClean="0">
                <a:solidFill>
                  <a:srgbClr val="FF0000"/>
                </a:solidFill>
              </a:rPr>
              <a:t>SI Collaboratif </a:t>
            </a:r>
            <a:r>
              <a:rPr lang="fr-FR" sz="2800" b="1" dirty="0" smtClean="0">
                <a:solidFill>
                  <a:srgbClr val="FF0000"/>
                </a:solidFill>
                <a:sym typeface="Wingdings" panose="05000000000000000000" pitchFamily="2" charset="2"/>
              </a:rPr>
              <a:t> </a:t>
            </a:r>
            <a:r>
              <a:rPr lang="fr-FR" sz="2800" b="1" dirty="0" smtClean="0">
                <a:solidFill>
                  <a:srgbClr val="FF0000"/>
                </a:solidFill>
              </a:rPr>
              <a:t> </a:t>
            </a:r>
            <a:r>
              <a:rPr lang="fr-FR" sz="2800" b="1" dirty="0">
                <a:solidFill>
                  <a:srgbClr val="FF0000"/>
                </a:solidFill>
              </a:rPr>
              <a:t>Avantages des SI Collaboratifs </a:t>
            </a:r>
            <a:r>
              <a:rPr lang="fr-FR" sz="2800" b="1" dirty="0" smtClean="0">
                <a:solidFill>
                  <a:srgbClr val="FF0000"/>
                </a:solidFill>
              </a:rPr>
              <a:t>:</a:t>
            </a:r>
            <a:endParaRPr lang="fr-FR" sz="2800" b="1" dirty="0">
              <a:solidFill>
                <a:srgbClr val="FF0000"/>
              </a:solidFill>
            </a:endParaRPr>
          </a:p>
        </p:txBody>
      </p:sp>
      <p:sp>
        <p:nvSpPr>
          <p:cNvPr id="7" name="Rectangle 6"/>
          <p:cNvSpPr/>
          <p:nvPr/>
        </p:nvSpPr>
        <p:spPr>
          <a:xfrm>
            <a:off x="270763" y="5503506"/>
            <a:ext cx="11429241" cy="923330"/>
          </a:xfrm>
          <a:prstGeom prst="rect">
            <a:avLst/>
          </a:prstGeom>
        </p:spPr>
        <p:txBody>
          <a:bodyPr wrap="square">
            <a:spAutoFit/>
          </a:bodyPr>
          <a:lstStyle/>
          <a:p>
            <a:pPr>
              <a:lnSpc>
                <a:spcPct val="150000"/>
              </a:lnSpc>
            </a:pPr>
            <a:r>
              <a:rPr lang="fr-FR" b="1" dirty="0">
                <a:solidFill>
                  <a:srgbClr val="C00000"/>
                </a:solidFill>
              </a:rPr>
              <a:t>Les SI collaboratifs </a:t>
            </a:r>
            <a:r>
              <a:rPr lang="fr-FR" dirty="0"/>
              <a:t>jouent un rôle essentiel dans la transformation digitale des organisations, favorisant une culture collaborative et augmentant la flexibilité des équipes dans un monde professionnel de plus en plus connecté.</a:t>
            </a:r>
          </a:p>
        </p:txBody>
      </p:sp>
      <p:sp>
        <p:nvSpPr>
          <p:cNvPr id="8" name="Rectangle 7"/>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12407321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0500" y="3212476"/>
            <a:ext cx="11830050" cy="1791324"/>
          </a:xfrm>
        </p:spPr>
        <p:txBody>
          <a:bodyPr>
            <a:noAutofit/>
          </a:bodyPr>
          <a:lstStyle/>
          <a:p>
            <a:pPr>
              <a:lnSpc>
                <a:spcPct val="200000"/>
              </a:lnSpc>
              <a:buFontTx/>
              <a:buChar char="-"/>
            </a:pPr>
            <a:r>
              <a:rPr lang="fr-FR" sz="1800" dirty="0" smtClean="0"/>
              <a:t>les </a:t>
            </a:r>
            <a:r>
              <a:rPr lang="fr-FR" sz="1800" dirty="0"/>
              <a:t>Systèmes d'Information sont des ensembles complexes de composants interconnectés, travaillant de concert pour faciliter la gestion et la manipulation de l'information au sein d'une organisation. Ils sont cruciaux pour le fonctionnement efficace des entreprises et jouent un rôle essentiel dans le monde </a:t>
            </a:r>
            <a:r>
              <a:rPr lang="fr-FR" sz="1800" dirty="0" smtClean="0"/>
              <a:t>moderne</a:t>
            </a:r>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5" name="Rectangle 4"/>
          <p:cNvSpPr/>
          <p:nvPr/>
        </p:nvSpPr>
        <p:spPr>
          <a:xfrm>
            <a:off x="6531104" y="1755913"/>
            <a:ext cx="4373505" cy="646331"/>
          </a:xfrm>
          <a:prstGeom prst="rect">
            <a:avLst/>
          </a:prstGeom>
        </p:spPr>
        <p:txBody>
          <a:bodyPr wrap="none">
            <a:spAutoFit/>
          </a:bodyPr>
          <a:lstStyle/>
          <a:p>
            <a:r>
              <a:rPr lang="fr-FR" sz="3400" b="1" spc="-9" dirty="0" smtClean="0">
                <a:solidFill>
                  <a:schemeClr val="accent6"/>
                </a:solidFill>
              </a:rPr>
              <a:t>Système </a:t>
            </a:r>
            <a:r>
              <a:rPr lang="fr-FR" sz="3400" b="1" spc="-9" dirty="0">
                <a:solidFill>
                  <a:schemeClr val="accent6"/>
                </a:solidFill>
              </a:rPr>
              <a:t>d'information</a:t>
            </a:r>
            <a:r>
              <a:rPr lang="fr-FR" sz="3600" spc="-9" dirty="0" smtClean="0"/>
              <a:t>.</a:t>
            </a:r>
            <a:endParaRPr lang="fr-FR" sz="3400" b="1" spc="-9" dirty="0">
              <a:solidFill>
                <a:schemeClr val="accent6"/>
              </a:solidFill>
            </a:endParaRPr>
          </a:p>
        </p:txBody>
      </p:sp>
      <p:sp>
        <p:nvSpPr>
          <p:cNvPr id="6" name="Rectangle 5"/>
          <p:cNvSpPr/>
          <p:nvPr/>
        </p:nvSpPr>
        <p:spPr>
          <a:xfrm>
            <a:off x="4896802" y="2508250"/>
            <a:ext cx="3268605" cy="523220"/>
          </a:xfrm>
          <a:prstGeom prst="rect">
            <a:avLst/>
          </a:prstGeom>
        </p:spPr>
        <p:txBody>
          <a:bodyPr wrap="square">
            <a:spAutoFit/>
          </a:bodyPr>
          <a:lstStyle/>
          <a:p>
            <a:r>
              <a:rPr lang="fr-FR" sz="2800" b="1" dirty="0" smtClean="0">
                <a:solidFill>
                  <a:srgbClr val="C00000"/>
                </a:solidFill>
              </a:rPr>
              <a:t>Conclusion </a:t>
            </a:r>
            <a:r>
              <a:rPr lang="fr-FR" sz="2800" b="1" dirty="0">
                <a:solidFill>
                  <a:srgbClr val="C00000"/>
                </a:solidFill>
              </a:rPr>
              <a:t>:</a:t>
            </a:r>
          </a:p>
        </p:txBody>
      </p:sp>
      <p:sp>
        <p:nvSpPr>
          <p:cNvPr id="7" name="Rectangle 6"/>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36484759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0500" y="2379623"/>
            <a:ext cx="11868150" cy="2827378"/>
          </a:xfrm>
        </p:spPr>
        <p:txBody>
          <a:bodyPr>
            <a:noAutofit/>
          </a:bodyPr>
          <a:lstStyle/>
          <a:p>
            <a:pPr marL="0" indent="0">
              <a:lnSpc>
                <a:spcPct val="160000"/>
              </a:lnSpc>
              <a:buNone/>
            </a:pPr>
            <a:r>
              <a:rPr lang="fr-FR" sz="2000" dirty="0"/>
              <a:t>La "persistance de données" fait référence à la capacité de stocker des données de </a:t>
            </a:r>
            <a:r>
              <a:rPr lang="fr-FR" sz="2000" b="1" dirty="0"/>
              <a:t>manière permanente</a:t>
            </a:r>
            <a:r>
              <a:rPr lang="fr-FR" sz="2000" dirty="0"/>
              <a:t>, même lorsque le programme ou le système qui les génère ou les manipule </a:t>
            </a:r>
            <a:r>
              <a:rPr lang="fr-FR" sz="2000" b="1" dirty="0"/>
              <a:t>est éteint</a:t>
            </a:r>
            <a:r>
              <a:rPr lang="fr-FR" sz="2000" dirty="0"/>
              <a:t>. Cela signifie que les données persistent à travers le </a:t>
            </a:r>
            <a:r>
              <a:rPr lang="fr-FR" sz="2000" dirty="0" smtClean="0"/>
              <a:t>temps, </a:t>
            </a:r>
            <a:r>
              <a:rPr lang="fr-FR" sz="2000" dirty="0"/>
              <a:t>restant disponibles pour être consultées ou modifiées ultérieurement. Cette notion est particulièrement importante dans le domaine de la gestion des données, et elle est étroitement </a:t>
            </a:r>
            <a:r>
              <a:rPr lang="fr-FR" sz="2000" b="1" dirty="0"/>
              <a:t>liée aux bases de données</a:t>
            </a:r>
            <a:r>
              <a:rPr lang="fr-FR" sz="2000" dirty="0"/>
              <a:t>.</a:t>
            </a:r>
          </a:p>
        </p:txBody>
      </p:sp>
      <p:sp>
        <p:nvSpPr>
          <p:cNvPr id="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6" name="Rectangle 5"/>
          <p:cNvSpPr/>
          <p:nvPr/>
        </p:nvSpPr>
        <p:spPr>
          <a:xfrm>
            <a:off x="3630555" y="1609321"/>
            <a:ext cx="5391150" cy="553998"/>
          </a:xfrm>
          <a:prstGeom prst="rect">
            <a:avLst/>
          </a:prstGeom>
        </p:spPr>
        <p:txBody>
          <a:bodyPr wrap="square">
            <a:spAutoFit/>
          </a:bodyPr>
          <a:lstStyle/>
          <a:p>
            <a:r>
              <a:rPr lang="fr-FR" sz="3000" b="1" dirty="0">
                <a:solidFill>
                  <a:srgbClr val="C00000"/>
                </a:solidFill>
              </a:rPr>
              <a:t>P</a:t>
            </a:r>
            <a:r>
              <a:rPr lang="fr-FR" sz="3000" b="1" dirty="0" smtClean="0">
                <a:solidFill>
                  <a:srgbClr val="C00000"/>
                </a:solidFill>
              </a:rPr>
              <a:t>ersistance de données:</a:t>
            </a:r>
            <a:endParaRPr lang="fr-FR" sz="3000" b="1" dirty="0">
              <a:solidFill>
                <a:srgbClr val="C00000"/>
              </a:solidFill>
            </a:endParaRPr>
          </a:p>
        </p:txBody>
      </p:sp>
      <p:sp>
        <p:nvSpPr>
          <p:cNvPr id="7" name="Rectangle 6"/>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Tree>
    <p:extLst>
      <p:ext uri="{BB962C8B-B14F-4D97-AF65-F5344CB8AC3E}">
        <p14:creationId xmlns:p14="http://schemas.microsoft.com/office/powerpoint/2010/main" val="41816584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2855" y="2991221"/>
            <a:ext cx="11979145" cy="3104780"/>
          </a:xfrm>
        </p:spPr>
        <p:txBody>
          <a:bodyPr>
            <a:noAutofit/>
          </a:bodyPr>
          <a:lstStyle/>
          <a:p>
            <a:pPr marL="0" indent="0">
              <a:lnSpc>
                <a:spcPct val="150000"/>
              </a:lnSpc>
              <a:buNone/>
            </a:pPr>
            <a:r>
              <a:rPr lang="fr-FR" sz="2000" dirty="0"/>
              <a:t>La persistance des données dans le </a:t>
            </a:r>
            <a:r>
              <a:rPr lang="fr-FR" sz="2000" b="1" dirty="0"/>
              <a:t>contexte des bases de données </a:t>
            </a:r>
            <a:r>
              <a:rPr lang="fr-FR" sz="2000" dirty="0"/>
              <a:t>est gérée par </a:t>
            </a:r>
            <a:r>
              <a:rPr lang="fr-FR" sz="2000" b="1" dirty="0"/>
              <a:t>le système de gestion de base de données (SGBD</a:t>
            </a:r>
            <a:r>
              <a:rPr lang="fr-FR" sz="2000" b="1" dirty="0" smtClean="0"/>
              <a:t>).</a:t>
            </a:r>
          </a:p>
          <a:p>
            <a:pPr marL="0" indent="0">
              <a:lnSpc>
                <a:spcPct val="150000"/>
              </a:lnSpc>
              <a:buNone/>
            </a:pPr>
            <a:r>
              <a:rPr lang="fr-FR" sz="2000" dirty="0" smtClean="0"/>
              <a:t> </a:t>
            </a:r>
            <a:r>
              <a:rPr lang="fr-FR" sz="2000" b="1" dirty="0"/>
              <a:t>Les SGBD</a:t>
            </a:r>
            <a:r>
              <a:rPr lang="fr-FR" sz="2000" dirty="0"/>
              <a:t> offrent des mécanismes pour stocker, organiser, interroger et récupérer des données de manière efficace, garantissant la cohérence et l'intégrité des informations stockées. </a:t>
            </a:r>
            <a:endParaRPr lang="fr-FR" sz="2000" dirty="0" smtClean="0"/>
          </a:p>
          <a:p>
            <a:pPr marL="0" indent="0">
              <a:lnSpc>
                <a:spcPct val="150000"/>
              </a:lnSpc>
              <a:buNone/>
            </a:pPr>
            <a:r>
              <a:rPr lang="fr-FR" sz="2000" b="1" dirty="0" smtClean="0"/>
              <a:t>Les </a:t>
            </a:r>
            <a:r>
              <a:rPr lang="fr-FR" sz="2000" b="1" dirty="0"/>
              <a:t>requêtes SQL (</a:t>
            </a:r>
            <a:r>
              <a:rPr lang="fr-FR" sz="2000" b="1" dirty="0" err="1"/>
              <a:t>Structured</a:t>
            </a:r>
            <a:r>
              <a:rPr lang="fr-FR" sz="2000" b="1" dirty="0"/>
              <a:t> Query </a:t>
            </a:r>
            <a:r>
              <a:rPr lang="fr-FR" sz="2000" b="1" dirty="0" err="1"/>
              <a:t>Language</a:t>
            </a:r>
            <a:r>
              <a:rPr lang="fr-FR" sz="2000" b="1" dirty="0"/>
              <a:t>) </a:t>
            </a:r>
            <a:r>
              <a:rPr lang="fr-FR" sz="2000" dirty="0"/>
              <a:t>sont souvent utilisées pour interagir avec les bases de données et effectuer des opérations </a:t>
            </a:r>
            <a:r>
              <a:rPr lang="fr-FR" sz="2000" dirty="0" smtClean="0"/>
              <a:t>de la </a:t>
            </a:r>
            <a:r>
              <a:rPr lang="fr-FR" sz="2000" dirty="0"/>
              <a:t>mise à jour ou la récupération de données.</a:t>
            </a:r>
          </a:p>
        </p:txBody>
      </p:sp>
      <p:sp>
        <p:nvSpPr>
          <p:cNvPr id="5"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8" name="Rectangle 7"/>
          <p:cNvSpPr/>
          <p:nvPr/>
        </p:nvSpPr>
        <p:spPr>
          <a:xfrm>
            <a:off x="16804" y="839021"/>
            <a:ext cx="1135380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 Introduction </a:t>
            </a:r>
            <a:r>
              <a:rPr lang="fr-FR" sz="3000" b="1" dirty="0">
                <a:solidFill>
                  <a:srgbClr val="002060"/>
                </a:solidFill>
              </a:rPr>
              <a:t>au système d’information dans l’entreprise</a:t>
            </a:r>
            <a:endParaRPr lang="fr-FR" altLang="fr-FR" sz="3000" dirty="0">
              <a:solidFill>
                <a:srgbClr val="002060"/>
              </a:solidFill>
            </a:endParaRPr>
          </a:p>
        </p:txBody>
      </p:sp>
      <p:sp>
        <p:nvSpPr>
          <p:cNvPr id="9" name="Rectangle 8"/>
          <p:cNvSpPr/>
          <p:nvPr/>
        </p:nvSpPr>
        <p:spPr>
          <a:xfrm>
            <a:off x="3630555" y="1609321"/>
            <a:ext cx="5391150" cy="553998"/>
          </a:xfrm>
          <a:prstGeom prst="rect">
            <a:avLst/>
          </a:prstGeom>
        </p:spPr>
        <p:txBody>
          <a:bodyPr wrap="square">
            <a:spAutoFit/>
          </a:bodyPr>
          <a:lstStyle/>
          <a:p>
            <a:r>
              <a:rPr lang="fr-FR" sz="3000" b="1" dirty="0">
                <a:solidFill>
                  <a:srgbClr val="C00000"/>
                </a:solidFill>
              </a:rPr>
              <a:t>P</a:t>
            </a:r>
            <a:r>
              <a:rPr lang="fr-FR" sz="3000" b="1" dirty="0" smtClean="0">
                <a:solidFill>
                  <a:srgbClr val="C00000"/>
                </a:solidFill>
              </a:rPr>
              <a:t>ersistance de données:</a:t>
            </a:r>
            <a:endParaRPr lang="fr-FR" sz="3000" b="1" dirty="0">
              <a:solidFill>
                <a:srgbClr val="C00000"/>
              </a:solidFill>
            </a:endParaRPr>
          </a:p>
        </p:txBody>
      </p:sp>
    </p:spTree>
    <p:extLst>
      <p:ext uri="{BB962C8B-B14F-4D97-AF65-F5344CB8AC3E}">
        <p14:creationId xmlns:p14="http://schemas.microsoft.com/office/powerpoint/2010/main" val="36463854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5700" y="372308"/>
            <a:ext cx="2749550" cy="1143000"/>
          </a:xfrm>
        </p:spPr>
        <p:txBody>
          <a:bodyPr/>
          <a:lstStyle/>
          <a:p>
            <a:r>
              <a:rPr lang="fr-FR" b="1" dirty="0" smtClean="0">
                <a:solidFill>
                  <a:srgbClr val="C00000"/>
                </a:solidFill>
              </a:rPr>
              <a:t>Chapitre III</a:t>
            </a:r>
            <a:endParaRPr lang="fr-FR" b="1" dirty="0">
              <a:solidFill>
                <a:srgbClr val="C00000"/>
              </a:solidFill>
            </a:endParaRPr>
          </a:p>
        </p:txBody>
      </p:sp>
      <p:sp>
        <p:nvSpPr>
          <p:cNvPr id="7" name="Rectangle 6"/>
          <p:cNvSpPr/>
          <p:nvPr/>
        </p:nvSpPr>
        <p:spPr>
          <a:xfrm>
            <a:off x="635000" y="1642123"/>
            <a:ext cx="11410950" cy="646331"/>
          </a:xfrm>
          <a:prstGeom prst="rect">
            <a:avLst/>
          </a:prstGeom>
        </p:spPr>
        <p:txBody>
          <a:bodyPr wrap="square">
            <a:spAutoFit/>
          </a:bodyPr>
          <a:lstStyle/>
          <a:p>
            <a:pPr>
              <a:defRPr/>
            </a:pPr>
            <a:r>
              <a:rPr lang="fr-FR" sz="3600" b="1" dirty="0" smtClean="0">
                <a:solidFill>
                  <a:srgbClr val="002060"/>
                </a:solidFill>
              </a:rPr>
              <a:t>Modélisation 1 selon La méthode MERISE  MCD  et MLD</a:t>
            </a:r>
            <a:endParaRPr lang="fr-FR" altLang="fr-FR" sz="3600" b="1" dirty="0" smtClean="0">
              <a:solidFill>
                <a:srgbClr val="002060"/>
              </a:solidFill>
            </a:endParaRPr>
          </a:p>
        </p:txBody>
      </p:sp>
      <p:sp>
        <p:nvSpPr>
          <p:cNvPr id="8" name="Rectangle 7"/>
          <p:cNvSpPr/>
          <p:nvPr/>
        </p:nvSpPr>
        <p:spPr>
          <a:xfrm>
            <a:off x="428625" y="2328579"/>
            <a:ext cx="8220075" cy="3970318"/>
          </a:xfrm>
          <a:prstGeom prst="rect">
            <a:avLst/>
          </a:prstGeom>
        </p:spPr>
        <p:txBody>
          <a:bodyPr wrap="square">
            <a:spAutoFit/>
          </a:bodyPr>
          <a:lstStyle/>
          <a:p>
            <a:pPr marL="177800" indent="355600">
              <a:lnSpc>
                <a:spcPct val="150000"/>
              </a:lnSpc>
              <a:buFont typeface="+mj-lt"/>
              <a:buAutoNum type="arabicPeriod"/>
              <a:tabLst>
                <a:tab pos="981075" algn="l"/>
              </a:tabLst>
              <a:defRPr/>
            </a:pPr>
            <a:r>
              <a:rPr lang="fr-FR" sz="2800" dirty="0" smtClean="0"/>
              <a:t>Définition d’une Base de Données et Conception</a:t>
            </a:r>
          </a:p>
          <a:p>
            <a:pPr marL="177800" indent="355600">
              <a:lnSpc>
                <a:spcPct val="150000"/>
              </a:lnSpc>
              <a:buFont typeface="+mj-lt"/>
              <a:buAutoNum type="arabicPeriod"/>
              <a:tabLst>
                <a:tab pos="981075" algn="l"/>
              </a:tabLst>
              <a:defRPr/>
            </a:pPr>
            <a:r>
              <a:rPr lang="fr-FR" sz="2800" dirty="0" smtClean="0"/>
              <a:t>Dépendance </a:t>
            </a:r>
            <a:r>
              <a:rPr lang="fr-FR" sz="2800" dirty="0"/>
              <a:t>Fonctionnelles  </a:t>
            </a:r>
            <a:endParaRPr lang="fr-FR" sz="2800" dirty="0" smtClean="0"/>
          </a:p>
          <a:p>
            <a:pPr marL="177800" indent="355600">
              <a:lnSpc>
                <a:spcPct val="150000"/>
              </a:lnSpc>
              <a:buFont typeface="+mj-lt"/>
              <a:buAutoNum type="arabicPeriod"/>
              <a:tabLst>
                <a:tab pos="981075" algn="l"/>
              </a:tabLst>
              <a:defRPr/>
            </a:pPr>
            <a:r>
              <a:rPr lang="fr-FR" sz="2800" dirty="0" smtClean="0"/>
              <a:t>Dictionnaire de Données </a:t>
            </a:r>
          </a:p>
          <a:p>
            <a:pPr marL="177800" indent="355600">
              <a:lnSpc>
                <a:spcPct val="150000"/>
              </a:lnSpc>
              <a:buFont typeface="+mj-lt"/>
              <a:buAutoNum type="arabicPeriod"/>
              <a:tabLst>
                <a:tab pos="981075" algn="l"/>
              </a:tabLst>
              <a:defRPr/>
            </a:pPr>
            <a:r>
              <a:rPr lang="fr-FR" sz="2800" dirty="0" smtClean="0"/>
              <a:t>Modèle Conceptuel de Données MCD </a:t>
            </a:r>
            <a:endParaRPr lang="fr-FR" sz="2800" dirty="0"/>
          </a:p>
          <a:p>
            <a:pPr marL="177800" indent="355600">
              <a:lnSpc>
                <a:spcPct val="150000"/>
              </a:lnSpc>
              <a:buFont typeface="+mj-lt"/>
              <a:buAutoNum type="arabicPeriod"/>
              <a:tabLst>
                <a:tab pos="981075" algn="l"/>
              </a:tabLst>
              <a:defRPr/>
            </a:pPr>
            <a:r>
              <a:rPr lang="fr-FR" sz="2800" dirty="0" smtClean="0"/>
              <a:t> Règles de Transformation de MCD en MLD</a:t>
            </a:r>
            <a:endParaRPr lang="fr-FR" sz="2800" dirty="0"/>
          </a:p>
          <a:p>
            <a:pPr marL="177800" indent="355600">
              <a:lnSpc>
                <a:spcPct val="150000"/>
              </a:lnSpc>
              <a:buFont typeface="+mj-lt"/>
              <a:buAutoNum type="arabicPeriod"/>
              <a:tabLst>
                <a:tab pos="981075" algn="l"/>
              </a:tabLst>
              <a:defRPr/>
            </a:pPr>
            <a:r>
              <a:rPr lang="fr-FR" sz="2800" dirty="0" smtClean="0"/>
              <a:t>Modèle Relationnel de Données MRD </a:t>
            </a:r>
            <a:endParaRPr lang="fr-FR" altLang="fr-FR" sz="2800" dirty="0"/>
          </a:p>
        </p:txBody>
      </p:sp>
    </p:spTree>
    <p:extLst>
      <p:ext uri="{BB962C8B-B14F-4D97-AF65-F5344CB8AC3E}">
        <p14:creationId xmlns:p14="http://schemas.microsoft.com/office/powerpoint/2010/main" val="6225676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6"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7" name="object 2"/>
          <p:cNvSpPr txBox="1">
            <a:spLocks noGrp="1"/>
          </p:cNvSpPr>
          <p:nvPr>
            <p:ph type="title"/>
          </p:nvPr>
        </p:nvSpPr>
        <p:spPr>
          <a:xfrm>
            <a:off x="251012" y="1652330"/>
            <a:ext cx="11018048" cy="549189"/>
          </a:xfrm>
          <a:prstGeom prst="rect">
            <a:avLst/>
          </a:prstGeom>
        </p:spPr>
        <p:txBody>
          <a:bodyPr vert="horz" wrap="square" lIns="0" tIns="0" rIns="0" bIns="0" rtlCol="0" anchor="ctr">
            <a:spAutoFit/>
          </a:bodyPr>
          <a:lstStyle/>
          <a:p>
            <a:pPr marL="121920">
              <a:lnSpc>
                <a:spcPts val="4760"/>
              </a:lnSpc>
            </a:pPr>
            <a:r>
              <a:rPr sz="3000" b="1" spc="-125" dirty="0">
                <a:solidFill>
                  <a:srgbClr val="C00000"/>
                </a:solidFill>
                <a:latin typeface="Arial"/>
                <a:cs typeface="Arial"/>
              </a:rPr>
              <a:t>Qu’e</a:t>
            </a:r>
            <a:r>
              <a:rPr sz="3000" b="1" spc="-114" dirty="0">
                <a:solidFill>
                  <a:srgbClr val="C00000"/>
                </a:solidFill>
                <a:latin typeface="Arial"/>
                <a:cs typeface="Arial"/>
              </a:rPr>
              <a:t>s</a:t>
            </a:r>
            <a:r>
              <a:rPr sz="3000" b="1" spc="-15" dirty="0">
                <a:solidFill>
                  <a:srgbClr val="C00000"/>
                </a:solidFill>
                <a:latin typeface="Arial"/>
                <a:cs typeface="Arial"/>
              </a:rPr>
              <a:t>t</a:t>
            </a:r>
            <a:r>
              <a:rPr sz="3000" b="1" spc="-210" dirty="0">
                <a:solidFill>
                  <a:srgbClr val="C00000"/>
                </a:solidFill>
                <a:latin typeface="Arial"/>
                <a:cs typeface="Arial"/>
              </a:rPr>
              <a:t> </a:t>
            </a:r>
            <a:r>
              <a:rPr sz="3000" b="1" spc="-114" dirty="0">
                <a:solidFill>
                  <a:srgbClr val="C00000"/>
                </a:solidFill>
                <a:latin typeface="Arial"/>
                <a:cs typeface="Arial"/>
              </a:rPr>
              <a:t>c</a:t>
            </a:r>
            <a:r>
              <a:rPr sz="3000" b="1" spc="-25" dirty="0">
                <a:solidFill>
                  <a:srgbClr val="C00000"/>
                </a:solidFill>
                <a:latin typeface="Arial"/>
                <a:cs typeface="Arial"/>
              </a:rPr>
              <a:t>e</a:t>
            </a:r>
            <a:r>
              <a:rPr sz="3000" b="1" spc="-204" dirty="0">
                <a:solidFill>
                  <a:srgbClr val="C00000"/>
                </a:solidFill>
                <a:latin typeface="Arial"/>
                <a:cs typeface="Arial"/>
              </a:rPr>
              <a:t> </a:t>
            </a:r>
            <a:r>
              <a:rPr sz="3000" b="1" spc="-120" dirty="0">
                <a:solidFill>
                  <a:srgbClr val="C00000"/>
                </a:solidFill>
                <a:latin typeface="Arial"/>
                <a:cs typeface="Arial"/>
              </a:rPr>
              <a:t>qu’un</a:t>
            </a:r>
            <a:r>
              <a:rPr sz="3000" b="1" spc="-25" dirty="0">
                <a:solidFill>
                  <a:srgbClr val="C00000"/>
                </a:solidFill>
                <a:latin typeface="Arial"/>
                <a:cs typeface="Arial"/>
              </a:rPr>
              <a:t>e</a:t>
            </a:r>
            <a:r>
              <a:rPr sz="3000" b="1" spc="-204" dirty="0">
                <a:solidFill>
                  <a:srgbClr val="C00000"/>
                </a:solidFill>
                <a:latin typeface="Arial"/>
                <a:cs typeface="Arial"/>
              </a:rPr>
              <a:t> </a:t>
            </a:r>
            <a:r>
              <a:rPr sz="3000" b="1" spc="-125" dirty="0">
                <a:solidFill>
                  <a:srgbClr val="C00000"/>
                </a:solidFill>
                <a:latin typeface="Arial"/>
                <a:cs typeface="Arial"/>
              </a:rPr>
              <a:t>ba</a:t>
            </a:r>
            <a:r>
              <a:rPr sz="3000" b="1" spc="-114" dirty="0">
                <a:solidFill>
                  <a:srgbClr val="C00000"/>
                </a:solidFill>
                <a:latin typeface="Arial"/>
                <a:cs typeface="Arial"/>
              </a:rPr>
              <a:t>s</a:t>
            </a:r>
            <a:r>
              <a:rPr sz="3000" b="1" spc="-25" dirty="0">
                <a:solidFill>
                  <a:srgbClr val="C00000"/>
                </a:solidFill>
                <a:latin typeface="Arial"/>
                <a:cs typeface="Arial"/>
              </a:rPr>
              <a:t>e</a:t>
            </a:r>
            <a:r>
              <a:rPr sz="3000" b="1" spc="-204" dirty="0">
                <a:solidFill>
                  <a:srgbClr val="C00000"/>
                </a:solidFill>
                <a:latin typeface="Arial"/>
                <a:cs typeface="Arial"/>
              </a:rPr>
              <a:t> </a:t>
            </a:r>
            <a:r>
              <a:rPr sz="3000" b="1" spc="-125" dirty="0">
                <a:solidFill>
                  <a:srgbClr val="C00000"/>
                </a:solidFill>
                <a:latin typeface="Arial"/>
                <a:cs typeface="Arial"/>
              </a:rPr>
              <a:t>d</a:t>
            </a:r>
            <a:r>
              <a:rPr sz="3000" b="1" spc="-25" dirty="0">
                <a:solidFill>
                  <a:srgbClr val="C00000"/>
                </a:solidFill>
                <a:latin typeface="Arial"/>
                <a:cs typeface="Arial"/>
              </a:rPr>
              <a:t>e</a:t>
            </a:r>
            <a:r>
              <a:rPr sz="3000" b="1" spc="-190" dirty="0">
                <a:solidFill>
                  <a:srgbClr val="C00000"/>
                </a:solidFill>
                <a:latin typeface="Arial"/>
                <a:cs typeface="Arial"/>
              </a:rPr>
              <a:t> </a:t>
            </a:r>
            <a:r>
              <a:rPr sz="3000" b="1" spc="-125" dirty="0">
                <a:solidFill>
                  <a:srgbClr val="C00000"/>
                </a:solidFill>
                <a:latin typeface="Arial"/>
                <a:cs typeface="Arial"/>
              </a:rPr>
              <a:t>donnée</a:t>
            </a:r>
            <a:r>
              <a:rPr sz="3000" b="1" spc="-114" dirty="0">
                <a:solidFill>
                  <a:srgbClr val="C00000"/>
                </a:solidFill>
                <a:latin typeface="Arial"/>
                <a:cs typeface="Arial"/>
              </a:rPr>
              <a:t>s</a:t>
            </a:r>
            <a:r>
              <a:rPr sz="3000" b="1" spc="-25" dirty="0">
                <a:solidFill>
                  <a:srgbClr val="C00000"/>
                </a:solidFill>
                <a:latin typeface="Arial"/>
                <a:cs typeface="Arial"/>
              </a:rPr>
              <a:t>?</a:t>
            </a:r>
          </a:p>
        </p:txBody>
      </p:sp>
      <p:sp>
        <p:nvSpPr>
          <p:cNvPr id="8" name="object 3"/>
          <p:cNvSpPr txBox="1"/>
          <p:nvPr/>
        </p:nvSpPr>
        <p:spPr>
          <a:xfrm>
            <a:off x="251012" y="2553923"/>
            <a:ext cx="11781661" cy="3929281"/>
          </a:xfrm>
          <a:prstGeom prst="rect">
            <a:avLst/>
          </a:prstGeom>
        </p:spPr>
        <p:txBody>
          <a:bodyPr vert="horz" wrap="square" lIns="0" tIns="0" rIns="0" bIns="0" rtlCol="0">
            <a:spAutoFit/>
          </a:bodyPr>
          <a:lstStyle/>
          <a:p>
            <a:pPr marL="195580" marR="5080" indent="-182880">
              <a:lnSpc>
                <a:spcPct val="150000"/>
              </a:lnSpc>
              <a:buClr>
                <a:srgbClr val="92A198"/>
              </a:buClr>
              <a:buSzPct val="85000"/>
              <a:buFont typeface="Arial"/>
              <a:buChar char="•"/>
              <a:tabLst>
                <a:tab pos="195580" algn="l"/>
              </a:tabLst>
            </a:pPr>
            <a:r>
              <a:rPr sz="2400" b="1" spc="-5" dirty="0">
                <a:latin typeface="Cambria"/>
                <a:cs typeface="Cambria"/>
              </a:rPr>
              <a:t>Se</a:t>
            </a:r>
            <a:r>
              <a:rPr sz="2400" b="1" spc="-10" dirty="0">
                <a:latin typeface="Cambria"/>
                <a:cs typeface="Cambria"/>
              </a:rPr>
              <a:t>l</a:t>
            </a:r>
            <a:r>
              <a:rPr sz="2400" b="1" dirty="0">
                <a:latin typeface="Cambria"/>
                <a:cs typeface="Cambria"/>
              </a:rPr>
              <a:t>on</a:t>
            </a:r>
            <a:r>
              <a:rPr sz="2400" b="1" spc="-80" dirty="0">
                <a:latin typeface="Times New Roman"/>
                <a:cs typeface="Times New Roman"/>
              </a:rPr>
              <a:t> </a:t>
            </a:r>
            <a:r>
              <a:rPr sz="2400" b="1" spc="-5" dirty="0">
                <a:latin typeface="Cambria"/>
                <a:cs typeface="Cambria"/>
              </a:rPr>
              <a:t>Wikipé</a:t>
            </a:r>
            <a:r>
              <a:rPr sz="2400" b="1" dirty="0">
                <a:latin typeface="Cambria"/>
                <a:cs typeface="Cambria"/>
              </a:rPr>
              <a:t>dia:</a:t>
            </a:r>
            <a:r>
              <a:rPr sz="2400" b="1" spc="-100" dirty="0">
                <a:latin typeface="Times New Roman"/>
                <a:cs typeface="Times New Roman"/>
              </a:rPr>
              <a:t> </a:t>
            </a:r>
            <a:r>
              <a:rPr sz="2400" spc="-10" dirty="0">
                <a:solidFill>
                  <a:srgbClr val="292934"/>
                </a:solidFill>
                <a:latin typeface="Cambria"/>
                <a:cs typeface="Cambria"/>
              </a:rPr>
              <a:t>«</a:t>
            </a:r>
            <a:r>
              <a:rPr sz="2400" i="1" spc="-5" dirty="0">
                <a:solidFill>
                  <a:srgbClr val="292934"/>
                </a:solidFill>
                <a:latin typeface="Cambria"/>
                <a:cs typeface="Cambria"/>
              </a:rPr>
              <a:t>E</a:t>
            </a:r>
            <a:r>
              <a:rPr sz="2400" i="1" dirty="0">
                <a:solidFill>
                  <a:srgbClr val="292934"/>
                </a:solidFill>
                <a:latin typeface="Cambria"/>
                <a:cs typeface="Cambria"/>
              </a:rPr>
              <a:t>n</a:t>
            </a:r>
            <a:r>
              <a:rPr sz="2400" i="1" spc="-60" dirty="0">
                <a:solidFill>
                  <a:srgbClr val="292934"/>
                </a:solidFill>
                <a:latin typeface="Times New Roman"/>
                <a:cs typeface="Times New Roman"/>
              </a:rPr>
              <a:t> </a:t>
            </a:r>
            <a:r>
              <a:rPr sz="2400" i="1" dirty="0">
                <a:solidFill>
                  <a:srgbClr val="292934"/>
                </a:solidFill>
                <a:latin typeface="Cambria"/>
                <a:cs typeface="Cambria"/>
              </a:rPr>
              <a:t>i</a:t>
            </a:r>
            <a:r>
              <a:rPr sz="2400" i="1" spc="-10" dirty="0">
                <a:solidFill>
                  <a:srgbClr val="292934"/>
                </a:solidFill>
                <a:latin typeface="Cambria"/>
                <a:cs typeface="Cambria"/>
              </a:rPr>
              <a:t>n</a:t>
            </a:r>
            <a:r>
              <a:rPr sz="2400" i="1" spc="-15" dirty="0">
                <a:solidFill>
                  <a:srgbClr val="292934"/>
                </a:solidFill>
                <a:latin typeface="Cambria"/>
                <a:cs typeface="Cambria"/>
              </a:rPr>
              <a:t>f</a:t>
            </a:r>
            <a:r>
              <a:rPr sz="2400" i="1" dirty="0">
                <a:solidFill>
                  <a:srgbClr val="292934"/>
                </a:solidFill>
                <a:latin typeface="Cambria"/>
                <a:cs typeface="Cambria"/>
              </a:rPr>
              <a:t>ormatique,</a:t>
            </a:r>
            <a:r>
              <a:rPr sz="2400" i="1" spc="-95" dirty="0">
                <a:solidFill>
                  <a:srgbClr val="292934"/>
                </a:solidFill>
                <a:latin typeface="Times New Roman"/>
                <a:cs typeface="Times New Roman"/>
              </a:rPr>
              <a:t> </a:t>
            </a:r>
            <a:r>
              <a:rPr sz="2400" i="1" spc="-5" dirty="0">
                <a:solidFill>
                  <a:srgbClr val="292934"/>
                </a:solidFill>
                <a:latin typeface="Cambria"/>
                <a:cs typeface="Cambria"/>
              </a:rPr>
              <a:t>u</a:t>
            </a:r>
            <a:r>
              <a:rPr sz="2400" i="1" spc="-10" dirty="0">
                <a:solidFill>
                  <a:srgbClr val="292934"/>
                </a:solidFill>
                <a:latin typeface="Cambria"/>
                <a:cs typeface="Cambria"/>
              </a:rPr>
              <a:t>n</a:t>
            </a:r>
            <a:r>
              <a:rPr sz="2400" i="1" dirty="0">
                <a:solidFill>
                  <a:srgbClr val="292934"/>
                </a:solidFill>
                <a:latin typeface="Cambria"/>
                <a:cs typeface="Cambria"/>
              </a:rPr>
              <a:t>e</a:t>
            </a:r>
            <a:r>
              <a:rPr sz="2400" i="1" spc="-50" dirty="0">
                <a:solidFill>
                  <a:srgbClr val="292934"/>
                </a:solidFill>
                <a:latin typeface="Times New Roman"/>
                <a:cs typeface="Times New Roman"/>
              </a:rPr>
              <a:t> </a:t>
            </a:r>
            <a:r>
              <a:rPr sz="2400" b="1" i="1" spc="-5" dirty="0">
                <a:solidFill>
                  <a:srgbClr val="292934"/>
                </a:solidFill>
                <a:latin typeface="Cambria"/>
                <a:cs typeface="Cambria"/>
              </a:rPr>
              <a:t>bas</a:t>
            </a:r>
            <a:r>
              <a:rPr sz="2400" b="1" i="1" dirty="0">
                <a:solidFill>
                  <a:srgbClr val="292934"/>
                </a:solidFill>
                <a:latin typeface="Cambria"/>
                <a:cs typeface="Cambria"/>
              </a:rPr>
              <a:t>e</a:t>
            </a:r>
            <a:r>
              <a:rPr sz="2400" b="1" i="1" spc="-65" dirty="0">
                <a:solidFill>
                  <a:srgbClr val="292934"/>
                </a:solidFill>
                <a:latin typeface="Times New Roman"/>
                <a:cs typeface="Times New Roman"/>
              </a:rPr>
              <a:t> </a:t>
            </a:r>
            <a:r>
              <a:rPr sz="2400" b="1" i="1" dirty="0">
                <a:solidFill>
                  <a:srgbClr val="292934"/>
                </a:solidFill>
                <a:latin typeface="Cambria"/>
                <a:cs typeface="Cambria"/>
              </a:rPr>
              <a:t>de</a:t>
            </a:r>
            <a:r>
              <a:rPr sz="2400" b="1" i="1" spc="-65" dirty="0">
                <a:solidFill>
                  <a:srgbClr val="292934"/>
                </a:solidFill>
                <a:latin typeface="Times New Roman"/>
                <a:cs typeface="Times New Roman"/>
              </a:rPr>
              <a:t> </a:t>
            </a:r>
            <a:r>
              <a:rPr sz="2400" b="1" i="1" dirty="0">
                <a:solidFill>
                  <a:srgbClr val="292934"/>
                </a:solidFill>
                <a:latin typeface="Cambria"/>
                <a:cs typeface="Cambria"/>
              </a:rPr>
              <a:t>donné</a:t>
            </a:r>
            <a:r>
              <a:rPr sz="2400" b="1" i="1" spc="-20" dirty="0">
                <a:solidFill>
                  <a:srgbClr val="292934"/>
                </a:solidFill>
                <a:latin typeface="Cambria"/>
                <a:cs typeface="Cambria"/>
              </a:rPr>
              <a:t>e</a:t>
            </a:r>
            <a:r>
              <a:rPr sz="2400" b="1" i="1" dirty="0">
                <a:solidFill>
                  <a:srgbClr val="292934"/>
                </a:solidFill>
                <a:latin typeface="Cambria"/>
                <a:cs typeface="Cambria"/>
              </a:rPr>
              <a:t>s</a:t>
            </a:r>
            <a:r>
              <a:rPr sz="2400" b="1" i="1" spc="-65" dirty="0">
                <a:solidFill>
                  <a:srgbClr val="292934"/>
                </a:solidFill>
                <a:latin typeface="Times New Roman"/>
                <a:cs typeface="Times New Roman"/>
              </a:rPr>
              <a:t> </a:t>
            </a:r>
            <a:r>
              <a:rPr sz="2400" i="1" spc="-5" dirty="0">
                <a:solidFill>
                  <a:srgbClr val="292934"/>
                </a:solidFill>
                <a:latin typeface="Cambria"/>
                <a:cs typeface="Cambria"/>
              </a:rPr>
              <a:t>(</a:t>
            </a:r>
            <a:r>
              <a:rPr sz="2400" i="1" spc="-30" dirty="0">
                <a:solidFill>
                  <a:srgbClr val="292934"/>
                </a:solidFill>
                <a:latin typeface="Cambria"/>
                <a:cs typeface="Cambria"/>
              </a:rPr>
              <a:t>A</a:t>
            </a:r>
            <a:r>
              <a:rPr sz="2400" i="1" dirty="0">
                <a:solidFill>
                  <a:srgbClr val="292934"/>
                </a:solidFill>
                <a:latin typeface="Cambria"/>
                <a:cs typeface="Cambria"/>
              </a:rPr>
              <a:t>b</a:t>
            </a:r>
            <a:r>
              <a:rPr sz="2400" i="1" spc="-100" dirty="0">
                <a:solidFill>
                  <a:srgbClr val="292934"/>
                </a:solidFill>
                <a:latin typeface="Cambria"/>
                <a:cs typeface="Cambria"/>
              </a:rPr>
              <a:t>r</a:t>
            </a:r>
            <a:r>
              <a:rPr sz="2400" i="1" dirty="0">
                <a:solidFill>
                  <a:srgbClr val="292934"/>
                </a:solidFill>
                <a:latin typeface="Cambria"/>
                <a:cs typeface="Cambria"/>
              </a:rPr>
              <a:t>.</a:t>
            </a:r>
            <a:r>
              <a:rPr sz="2400" i="1" spc="-85" dirty="0">
                <a:solidFill>
                  <a:srgbClr val="292934"/>
                </a:solidFill>
                <a:latin typeface="Times New Roman"/>
                <a:cs typeface="Times New Roman"/>
              </a:rPr>
              <a:t> </a:t>
            </a:r>
            <a:r>
              <a:rPr sz="2400" i="1" dirty="0">
                <a:solidFill>
                  <a:srgbClr val="292934"/>
                </a:solidFill>
                <a:latin typeface="Cambria"/>
                <a:cs typeface="Cambria"/>
              </a:rPr>
              <a:t>:</a:t>
            </a:r>
            <a:r>
              <a:rPr sz="2400" i="1" spc="-60" dirty="0">
                <a:solidFill>
                  <a:srgbClr val="292934"/>
                </a:solidFill>
                <a:latin typeface="Times New Roman"/>
                <a:cs typeface="Times New Roman"/>
              </a:rPr>
              <a:t> </a:t>
            </a:r>
            <a:r>
              <a:rPr sz="2400" i="1" dirty="0">
                <a:solidFill>
                  <a:srgbClr val="292934"/>
                </a:solidFill>
                <a:latin typeface="Cambria"/>
                <a:cs typeface="Cambria"/>
              </a:rPr>
              <a:t>«</a:t>
            </a:r>
            <a:r>
              <a:rPr sz="2400" i="1" spc="-75" dirty="0">
                <a:solidFill>
                  <a:srgbClr val="292934"/>
                </a:solidFill>
                <a:latin typeface="Times New Roman"/>
                <a:cs typeface="Times New Roman"/>
              </a:rPr>
              <a:t> </a:t>
            </a:r>
            <a:r>
              <a:rPr sz="2400" i="1" spc="5" dirty="0">
                <a:solidFill>
                  <a:srgbClr val="292934"/>
                </a:solidFill>
                <a:latin typeface="Cambria"/>
                <a:cs typeface="Cambria"/>
              </a:rPr>
              <a:t>B</a:t>
            </a:r>
            <a:r>
              <a:rPr sz="2400" i="1" dirty="0">
                <a:solidFill>
                  <a:srgbClr val="292934"/>
                </a:solidFill>
                <a:latin typeface="Cambria"/>
                <a:cs typeface="Cambria"/>
              </a:rPr>
              <a:t>D</a:t>
            </a:r>
            <a:r>
              <a:rPr sz="2400" i="1" spc="-80" dirty="0">
                <a:solidFill>
                  <a:srgbClr val="292934"/>
                </a:solidFill>
                <a:latin typeface="Times New Roman"/>
                <a:cs typeface="Times New Roman"/>
              </a:rPr>
              <a:t> </a:t>
            </a:r>
            <a:r>
              <a:rPr sz="2400" i="1" dirty="0">
                <a:solidFill>
                  <a:srgbClr val="292934"/>
                </a:solidFill>
                <a:latin typeface="Cambria"/>
                <a:cs typeface="Cambria"/>
              </a:rPr>
              <a:t>»</a:t>
            </a:r>
            <a:r>
              <a:rPr sz="2400" i="1" dirty="0">
                <a:solidFill>
                  <a:srgbClr val="292934"/>
                </a:solidFill>
                <a:latin typeface="Times New Roman"/>
                <a:cs typeface="Times New Roman"/>
              </a:rPr>
              <a:t> </a:t>
            </a:r>
            <a:r>
              <a:rPr sz="2400" i="1" dirty="0">
                <a:solidFill>
                  <a:srgbClr val="292934"/>
                </a:solidFill>
                <a:latin typeface="Cambria"/>
                <a:cs typeface="Cambria"/>
              </a:rPr>
              <a:t>ou</a:t>
            </a:r>
            <a:r>
              <a:rPr sz="2400" i="1" spc="-75" dirty="0">
                <a:solidFill>
                  <a:srgbClr val="292934"/>
                </a:solidFill>
                <a:latin typeface="Times New Roman"/>
                <a:cs typeface="Times New Roman"/>
              </a:rPr>
              <a:t> </a:t>
            </a:r>
            <a:r>
              <a:rPr sz="2400" i="1" dirty="0">
                <a:solidFill>
                  <a:srgbClr val="292934"/>
                </a:solidFill>
                <a:latin typeface="Cambria"/>
                <a:cs typeface="Cambria"/>
              </a:rPr>
              <a:t>«</a:t>
            </a:r>
            <a:r>
              <a:rPr sz="2400" i="1" spc="-60" dirty="0">
                <a:solidFill>
                  <a:srgbClr val="292934"/>
                </a:solidFill>
                <a:latin typeface="Times New Roman"/>
                <a:cs typeface="Times New Roman"/>
              </a:rPr>
              <a:t> </a:t>
            </a:r>
            <a:r>
              <a:rPr sz="2400" i="1" spc="-5" dirty="0">
                <a:solidFill>
                  <a:srgbClr val="292934"/>
                </a:solidFill>
                <a:latin typeface="Cambria"/>
                <a:cs typeface="Cambria"/>
              </a:rPr>
              <a:t>Bd</a:t>
            </a:r>
            <a:r>
              <a:rPr sz="2400" i="1" dirty="0">
                <a:solidFill>
                  <a:srgbClr val="292934"/>
                </a:solidFill>
                <a:latin typeface="Cambria"/>
                <a:cs typeface="Cambria"/>
              </a:rPr>
              <a:t>D</a:t>
            </a:r>
            <a:r>
              <a:rPr sz="2400" i="1" spc="-85" dirty="0">
                <a:solidFill>
                  <a:srgbClr val="292934"/>
                </a:solidFill>
                <a:latin typeface="Times New Roman"/>
                <a:cs typeface="Times New Roman"/>
              </a:rPr>
              <a:t> </a:t>
            </a:r>
            <a:r>
              <a:rPr sz="2400" i="1" dirty="0">
                <a:solidFill>
                  <a:srgbClr val="292934"/>
                </a:solidFill>
                <a:latin typeface="Cambria"/>
                <a:cs typeface="Cambria"/>
              </a:rPr>
              <a:t>»</a:t>
            </a:r>
            <a:r>
              <a:rPr sz="2400" i="1" spc="-60" dirty="0">
                <a:solidFill>
                  <a:srgbClr val="292934"/>
                </a:solidFill>
                <a:latin typeface="Times New Roman"/>
                <a:cs typeface="Times New Roman"/>
              </a:rPr>
              <a:t> </a:t>
            </a:r>
            <a:r>
              <a:rPr sz="2400" i="1" dirty="0">
                <a:solidFill>
                  <a:srgbClr val="292934"/>
                </a:solidFill>
                <a:latin typeface="Cambria"/>
                <a:cs typeface="Cambria"/>
              </a:rPr>
              <a:t>ou</a:t>
            </a:r>
            <a:r>
              <a:rPr sz="2400" i="1" spc="-75" dirty="0">
                <a:solidFill>
                  <a:srgbClr val="292934"/>
                </a:solidFill>
                <a:latin typeface="Times New Roman"/>
                <a:cs typeface="Times New Roman"/>
              </a:rPr>
              <a:t> </a:t>
            </a:r>
            <a:r>
              <a:rPr sz="2400" i="1" dirty="0">
                <a:solidFill>
                  <a:srgbClr val="292934"/>
                </a:solidFill>
                <a:latin typeface="Cambria"/>
                <a:cs typeface="Cambria"/>
              </a:rPr>
              <a:t>e</a:t>
            </a:r>
            <a:r>
              <a:rPr sz="2400" i="1" spc="-15" dirty="0">
                <a:solidFill>
                  <a:srgbClr val="292934"/>
                </a:solidFill>
                <a:latin typeface="Cambria"/>
                <a:cs typeface="Cambria"/>
              </a:rPr>
              <a:t>n</a:t>
            </a:r>
            <a:r>
              <a:rPr sz="2400" i="1" spc="-30" dirty="0">
                <a:solidFill>
                  <a:srgbClr val="292934"/>
                </a:solidFill>
                <a:latin typeface="Cambria"/>
                <a:cs typeface="Cambria"/>
              </a:rPr>
              <a:t>c</a:t>
            </a:r>
            <a:r>
              <a:rPr sz="2400" i="1" dirty="0">
                <a:solidFill>
                  <a:srgbClr val="292934"/>
                </a:solidFill>
                <a:latin typeface="Cambria"/>
                <a:cs typeface="Cambria"/>
              </a:rPr>
              <a:t>o</a:t>
            </a:r>
            <a:r>
              <a:rPr sz="2400" i="1" spc="-25" dirty="0">
                <a:solidFill>
                  <a:srgbClr val="292934"/>
                </a:solidFill>
                <a:latin typeface="Cambria"/>
                <a:cs typeface="Cambria"/>
              </a:rPr>
              <a:t>r</a:t>
            </a:r>
            <a:r>
              <a:rPr sz="2400" i="1" dirty="0">
                <a:solidFill>
                  <a:srgbClr val="292934"/>
                </a:solidFill>
                <a:latin typeface="Cambria"/>
                <a:cs typeface="Cambria"/>
              </a:rPr>
              <a:t>e</a:t>
            </a:r>
            <a:r>
              <a:rPr sz="2400" i="1" spc="-60" dirty="0">
                <a:solidFill>
                  <a:srgbClr val="292934"/>
                </a:solidFill>
                <a:latin typeface="Times New Roman"/>
                <a:cs typeface="Times New Roman"/>
              </a:rPr>
              <a:t> </a:t>
            </a:r>
            <a:r>
              <a:rPr sz="2400" i="1" spc="-5" dirty="0">
                <a:solidFill>
                  <a:srgbClr val="292934"/>
                </a:solidFill>
                <a:latin typeface="Cambria"/>
                <a:cs typeface="Cambria"/>
              </a:rPr>
              <a:t>D</a:t>
            </a:r>
            <a:r>
              <a:rPr sz="2400" i="1" dirty="0">
                <a:solidFill>
                  <a:srgbClr val="292934"/>
                </a:solidFill>
                <a:latin typeface="Cambria"/>
                <a:cs typeface="Cambria"/>
              </a:rPr>
              <a:t>B</a:t>
            </a:r>
            <a:r>
              <a:rPr sz="2400" i="1" spc="-90" dirty="0">
                <a:solidFill>
                  <a:srgbClr val="292934"/>
                </a:solidFill>
                <a:latin typeface="Times New Roman"/>
                <a:cs typeface="Times New Roman"/>
              </a:rPr>
              <a:t> </a:t>
            </a:r>
            <a:r>
              <a:rPr sz="2400" i="1" dirty="0">
                <a:solidFill>
                  <a:srgbClr val="292934"/>
                </a:solidFill>
                <a:latin typeface="Cambria"/>
                <a:cs typeface="Cambria"/>
              </a:rPr>
              <a:t>en</a:t>
            </a:r>
            <a:r>
              <a:rPr sz="2400" i="1" spc="-60" dirty="0">
                <a:solidFill>
                  <a:srgbClr val="292934"/>
                </a:solidFill>
                <a:latin typeface="Times New Roman"/>
                <a:cs typeface="Times New Roman"/>
              </a:rPr>
              <a:t> </a:t>
            </a:r>
            <a:r>
              <a:rPr sz="2400" i="1" dirty="0">
                <a:solidFill>
                  <a:srgbClr val="292934"/>
                </a:solidFill>
                <a:latin typeface="Cambria"/>
                <a:cs typeface="Cambria"/>
              </a:rPr>
              <a:t>an</a:t>
            </a:r>
            <a:r>
              <a:rPr sz="2400" i="1" spc="-10" dirty="0">
                <a:solidFill>
                  <a:srgbClr val="292934"/>
                </a:solidFill>
                <a:latin typeface="Cambria"/>
                <a:cs typeface="Cambria"/>
              </a:rPr>
              <a:t>g</a:t>
            </a:r>
            <a:r>
              <a:rPr sz="2400" i="1" dirty="0">
                <a:solidFill>
                  <a:srgbClr val="292934"/>
                </a:solidFill>
                <a:latin typeface="Cambria"/>
                <a:cs typeface="Cambria"/>
              </a:rPr>
              <a:t>lais)</a:t>
            </a:r>
            <a:r>
              <a:rPr sz="2400" i="1" spc="-85" dirty="0">
                <a:solidFill>
                  <a:srgbClr val="292934"/>
                </a:solidFill>
                <a:latin typeface="Times New Roman"/>
                <a:cs typeface="Times New Roman"/>
              </a:rPr>
              <a:t> </a:t>
            </a:r>
            <a:r>
              <a:rPr sz="2400" i="1" spc="-20" dirty="0">
                <a:solidFill>
                  <a:srgbClr val="292934"/>
                </a:solidFill>
                <a:latin typeface="Cambria"/>
                <a:cs typeface="Cambria"/>
              </a:rPr>
              <a:t>e</a:t>
            </a:r>
            <a:r>
              <a:rPr sz="2400" i="1" dirty="0">
                <a:solidFill>
                  <a:srgbClr val="292934"/>
                </a:solidFill>
                <a:latin typeface="Cambria"/>
                <a:cs typeface="Cambria"/>
              </a:rPr>
              <a:t>st</a:t>
            </a:r>
            <a:r>
              <a:rPr sz="2400" i="1" spc="-80" dirty="0">
                <a:solidFill>
                  <a:srgbClr val="292934"/>
                </a:solidFill>
                <a:latin typeface="Times New Roman"/>
                <a:cs typeface="Times New Roman"/>
              </a:rPr>
              <a:t> </a:t>
            </a:r>
            <a:r>
              <a:rPr sz="2400" i="1" spc="-5" dirty="0">
                <a:solidFill>
                  <a:srgbClr val="292934"/>
                </a:solidFill>
                <a:latin typeface="Cambria"/>
                <a:cs typeface="Cambria"/>
              </a:rPr>
              <a:t>u</a:t>
            </a:r>
            <a:r>
              <a:rPr sz="2400" i="1" dirty="0">
                <a:solidFill>
                  <a:srgbClr val="292934"/>
                </a:solidFill>
                <a:latin typeface="Cambria"/>
                <a:cs typeface="Cambria"/>
              </a:rPr>
              <a:t>n</a:t>
            </a:r>
            <a:r>
              <a:rPr sz="2400" i="1" spc="-60" dirty="0">
                <a:solidFill>
                  <a:srgbClr val="292934"/>
                </a:solidFill>
                <a:latin typeface="Times New Roman"/>
                <a:cs typeface="Times New Roman"/>
              </a:rPr>
              <a:t> </a:t>
            </a:r>
            <a:r>
              <a:rPr sz="2400" i="1" dirty="0">
                <a:solidFill>
                  <a:srgbClr val="292934"/>
                </a:solidFill>
                <a:latin typeface="Cambria"/>
                <a:cs typeface="Cambria"/>
              </a:rPr>
              <a:t>l</a:t>
            </a:r>
            <a:r>
              <a:rPr sz="2400" i="1" spc="5" dirty="0">
                <a:solidFill>
                  <a:srgbClr val="292934"/>
                </a:solidFill>
                <a:latin typeface="Cambria"/>
                <a:cs typeface="Cambria"/>
              </a:rPr>
              <a:t>o</a:t>
            </a:r>
            <a:r>
              <a:rPr sz="2400" i="1" dirty="0">
                <a:solidFill>
                  <a:srgbClr val="292934"/>
                </a:solidFill>
                <a:latin typeface="Cambria"/>
                <a:cs typeface="Cambria"/>
              </a:rPr>
              <a:t>t</a:t>
            </a:r>
            <a:r>
              <a:rPr sz="2400" i="1" spc="-80" dirty="0">
                <a:solidFill>
                  <a:srgbClr val="292934"/>
                </a:solidFill>
                <a:latin typeface="Times New Roman"/>
                <a:cs typeface="Times New Roman"/>
              </a:rPr>
              <a:t> </a:t>
            </a:r>
            <a:r>
              <a:rPr sz="2400" i="1" spc="-10" dirty="0">
                <a:solidFill>
                  <a:srgbClr val="292934"/>
                </a:solidFill>
                <a:latin typeface="Cambria"/>
                <a:cs typeface="Cambria"/>
              </a:rPr>
              <a:t>d</a:t>
            </a:r>
            <a:r>
              <a:rPr sz="2400" i="1" spc="-5" dirty="0">
                <a:solidFill>
                  <a:srgbClr val="292934"/>
                </a:solidFill>
                <a:latin typeface="Cambria"/>
                <a:cs typeface="Cambria"/>
              </a:rPr>
              <a:t>'i</a:t>
            </a:r>
            <a:r>
              <a:rPr sz="2400" i="1" spc="-10" dirty="0">
                <a:solidFill>
                  <a:srgbClr val="292934"/>
                </a:solidFill>
                <a:latin typeface="Cambria"/>
                <a:cs typeface="Cambria"/>
              </a:rPr>
              <a:t>n</a:t>
            </a:r>
            <a:r>
              <a:rPr sz="2400" i="1" spc="-15" dirty="0">
                <a:solidFill>
                  <a:srgbClr val="292934"/>
                </a:solidFill>
                <a:latin typeface="Cambria"/>
                <a:cs typeface="Cambria"/>
              </a:rPr>
              <a:t>f</a:t>
            </a:r>
            <a:r>
              <a:rPr sz="2400" i="1" dirty="0">
                <a:solidFill>
                  <a:srgbClr val="292934"/>
                </a:solidFill>
                <a:latin typeface="Cambria"/>
                <a:cs typeface="Cambria"/>
              </a:rPr>
              <a:t>ormatio</a:t>
            </a:r>
            <a:r>
              <a:rPr sz="2400" i="1" spc="-10" dirty="0">
                <a:solidFill>
                  <a:srgbClr val="292934"/>
                </a:solidFill>
                <a:latin typeface="Cambria"/>
                <a:cs typeface="Cambria"/>
              </a:rPr>
              <a:t>n</a:t>
            </a:r>
            <a:r>
              <a:rPr sz="2400" i="1" dirty="0">
                <a:solidFill>
                  <a:srgbClr val="292934"/>
                </a:solidFill>
                <a:latin typeface="Cambria"/>
                <a:cs typeface="Cambria"/>
              </a:rPr>
              <a:t>s</a:t>
            </a:r>
            <a:r>
              <a:rPr sz="2400" i="1" spc="-80" dirty="0">
                <a:solidFill>
                  <a:srgbClr val="292934"/>
                </a:solidFill>
                <a:latin typeface="Times New Roman"/>
                <a:cs typeface="Times New Roman"/>
              </a:rPr>
              <a:t> </a:t>
            </a:r>
            <a:r>
              <a:rPr sz="2400" i="1" dirty="0">
                <a:solidFill>
                  <a:srgbClr val="292934"/>
                </a:solidFill>
                <a:latin typeface="Cambria"/>
                <a:cs typeface="Cambria"/>
              </a:rPr>
              <a:t>s</a:t>
            </a:r>
            <a:r>
              <a:rPr sz="2400" i="1" spc="-10" dirty="0">
                <a:solidFill>
                  <a:srgbClr val="292934"/>
                </a:solidFill>
                <a:latin typeface="Cambria"/>
                <a:cs typeface="Cambria"/>
              </a:rPr>
              <a:t>t</a:t>
            </a:r>
            <a:r>
              <a:rPr sz="2400" i="1" dirty="0">
                <a:solidFill>
                  <a:srgbClr val="292934"/>
                </a:solidFill>
                <a:latin typeface="Cambria"/>
                <a:cs typeface="Cambria"/>
              </a:rPr>
              <a:t>o</a:t>
            </a:r>
            <a:r>
              <a:rPr sz="2400" i="1" spc="-30" dirty="0">
                <a:solidFill>
                  <a:srgbClr val="292934"/>
                </a:solidFill>
                <a:latin typeface="Cambria"/>
                <a:cs typeface="Cambria"/>
              </a:rPr>
              <a:t>ck</a:t>
            </a:r>
            <a:r>
              <a:rPr sz="2400" i="1" dirty="0">
                <a:solidFill>
                  <a:srgbClr val="292934"/>
                </a:solidFill>
                <a:latin typeface="Cambria"/>
                <a:cs typeface="Cambria"/>
              </a:rPr>
              <a:t>é</a:t>
            </a:r>
            <a:r>
              <a:rPr sz="2400" i="1" spc="-25" dirty="0">
                <a:solidFill>
                  <a:srgbClr val="292934"/>
                </a:solidFill>
                <a:latin typeface="Cambria"/>
                <a:cs typeface="Cambria"/>
              </a:rPr>
              <a:t>e</a:t>
            </a:r>
            <a:r>
              <a:rPr sz="2400" i="1" dirty="0">
                <a:solidFill>
                  <a:srgbClr val="292934"/>
                </a:solidFill>
                <a:latin typeface="Cambria"/>
                <a:cs typeface="Cambria"/>
              </a:rPr>
              <a:t>s</a:t>
            </a:r>
            <a:r>
              <a:rPr sz="2400" i="1" dirty="0">
                <a:solidFill>
                  <a:srgbClr val="292934"/>
                </a:solidFill>
                <a:latin typeface="Times New Roman"/>
                <a:cs typeface="Times New Roman"/>
              </a:rPr>
              <a:t> </a:t>
            </a:r>
            <a:r>
              <a:rPr sz="2400" i="1" spc="-10" dirty="0">
                <a:solidFill>
                  <a:srgbClr val="292934"/>
                </a:solidFill>
                <a:latin typeface="Cambria"/>
                <a:cs typeface="Cambria"/>
              </a:rPr>
              <a:t>d</a:t>
            </a:r>
            <a:r>
              <a:rPr sz="2400" i="1" dirty="0">
                <a:solidFill>
                  <a:srgbClr val="292934"/>
                </a:solidFill>
                <a:latin typeface="Cambria"/>
                <a:cs typeface="Cambria"/>
              </a:rPr>
              <a:t>ans</a:t>
            </a:r>
            <a:r>
              <a:rPr sz="2400" i="1" spc="-60" dirty="0">
                <a:solidFill>
                  <a:srgbClr val="292934"/>
                </a:solidFill>
                <a:latin typeface="Times New Roman"/>
                <a:cs typeface="Times New Roman"/>
              </a:rPr>
              <a:t> </a:t>
            </a:r>
            <a:r>
              <a:rPr sz="2400" i="1" spc="-5" dirty="0">
                <a:solidFill>
                  <a:srgbClr val="292934"/>
                </a:solidFill>
                <a:latin typeface="Cambria"/>
                <a:cs typeface="Cambria"/>
              </a:rPr>
              <a:t>u</a:t>
            </a:r>
            <a:r>
              <a:rPr sz="2400" i="1" dirty="0">
                <a:solidFill>
                  <a:srgbClr val="292934"/>
                </a:solidFill>
                <a:latin typeface="Cambria"/>
                <a:cs typeface="Cambria"/>
              </a:rPr>
              <a:t>n</a:t>
            </a:r>
            <a:r>
              <a:rPr sz="2400" i="1" spc="-60" dirty="0">
                <a:solidFill>
                  <a:srgbClr val="292934"/>
                </a:solidFill>
                <a:latin typeface="Times New Roman"/>
                <a:cs typeface="Times New Roman"/>
              </a:rPr>
              <a:t> </a:t>
            </a:r>
            <a:r>
              <a:rPr sz="2400" i="1" spc="-10" dirty="0">
                <a:solidFill>
                  <a:srgbClr val="292934"/>
                </a:solidFill>
                <a:latin typeface="Cambria"/>
                <a:cs typeface="Cambria"/>
              </a:rPr>
              <a:t>d</a:t>
            </a:r>
            <a:r>
              <a:rPr sz="2400" i="1" dirty="0">
                <a:solidFill>
                  <a:srgbClr val="292934"/>
                </a:solidFill>
                <a:latin typeface="Cambria"/>
                <a:cs typeface="Cambria"/>
              </a:rPr>
              <a:t>isposi</a:t>
            </a:r>
            <a:r>
              <a:rPr sz="2400" i="1" spc="5" dirty="0">
                <a:solidFill>
                  <a:srgbClr val="292934"/>
                </a:solidFill>
                <a:latin typeface="Cambria"/>
                <a:cs typeface="Cambria"/>
              </a:rPr>
              <a:t>t</a:t>
            </a:r>
            <a:r>
              <a:rPr sz="2400" i="1" dirty="0">
                <a:solidFill>
                  <a:srgbClr val="292934"/>
                </a:solidFill>
                <a:latin typeface="Cambria"/>
                <a:cs typeface="Cambria"/>
              </a:rPr>
              <a:t>if</a:t>
            </a:r>
            <a:r>
              <a:rPr sz="2400" i="1" spc="-95" dirty="0">
                <a:solidFill>
                  <a:srgbClr val="292934"/>
                </a:solidFill>
                <a:latin typeface="Times New Roman"/>
                <a:cs typeface="Times New Roman"/>
              </a:rPr>
              <a:t> </a:t>
            </a:r>
            <a:r>
              <a:rPr sz="2400" i="1" dirty="0">
                <a:solidFill>
                  <a:srgbClr val="292934"/>
                </a:solidFill>
                <a:latin typeface="Cambria"/>
                <a:cs typeface="Cambria"/>
              </a:rPr>
              <a:t>i</a:t>
            </a:r>
            <a:r>
              <a:rPr sz="2400" i="1" spc="-10" dirty="0">
                <a:solidFill>
                  <a:srgbClr val="292934"/>
                </a:solidFill>
                <a:latin typeface="Cambria"/>
                <a:cs typeface="Cambria"/>
              </a:rPr>
              <a:t>n</a:t>
            </a:r>
            <a:r>
              <a:rPr sz="2400" i="1" spc="-15" dirty="0">
                <a:solidFill>
                  <a:srgbClr val="292934"/>
                </a:solidFill>
                <a:latin typeface="Cambria"/>
                <a:cs typeface="Cambria"/>
              </a:rPr>
              <a:t>f</a:t>
            </a:r>
            <a:r>
              <a:rPr sz="2400" i="1" dirty="0">
                <a:solidFill>
                  <a:srgbClr val="292934"/>
                </a:solidFill>
                <a:latin typeface="Cambria"/>
                <a:cs typeface="Cambria"/>
              </a:rPr>
              <a:t>ormatiqu</a:t>
            </a:r>
            <a:r>
              <a:rPr sz="2400" i="1" spc="-5" dirty="0">
                <a:solidFill>
                  <a:srgbClr val="292934"/>
                </a:solidFill>
                <a:latin typeface="Cambria"/>
                <a:cs typeface="Cambria"/>
              </a:rPr>
              <a:t>e</a:t>
            </a:r>
            <a:r>
              <a:rPr sz="2400" i="1" dirty="0">
                <a:solidFill>
                  <a:srgbClr val="292934"/>
                </a:solidFill>
                <a:latin typeface="Cambria"/>
                <a:cs typeface="Cambria"/>
              </a:rPr>
              <a:t>.</a:t>
            </a:r>
            <a:r>
              <a:rPr sz="2400" i="1" spc="-85" dirty="0">
                <a:solidFill>
                  <a:srgbClr val="292934"/>
                </a:solidFill>
                <a:latin typeface="Times New Roman"/>
                <a:cs typeface="Times New Roman"/>
              </a:rPr>
              <a:t> </a:t>
            </a:r>
            <a:r>
              <a:rPr sz="2400" i="1" dirty="0" smtClean="0">
                <a:solidFill>
                  <a:srgbClr val="292934"/>
                </a:solidFill>
                <a:latin typeface="Cambria"/>
                <a:cs typeface="Cambria"/>
              </a:rPr>
              <a:t>»</a:t>
            </a:r>
            <a:endParaRPr lang="fr-FR" sz="2400" dirty="0">
              <a:latin typeface="Cambria"/>
              <a:cs typeface="Cambria"/>
            </a:endParaRPr>
          </a:p>
          <a:p>
            <a:pPr marL="12700" marR="5080">
              <a:lnSpc>
                <a:spcPct val="150000"/>
              </a:lnSpc>
              <a:buClr>
                <a:srgbClr val="92A198"/>
              </a:buClr>
              <a:buSzPct val="85000"/>
              <a:tabLst>
                <a:tab pos="195580" algn="l"/>
              </a:tabLst>
            </a:pPr>
            <a:endParaRPr sz="2400" dirty="0">
              <a:latin typeface="Times New Roman"/>
              <a:cs typeface="Times New Roman"/>
            </a:endParaRPr>
          </a:p>
          <a:p>
            <a:pPr marL="195580" marR="257810" indent="-182880" algn="just">
              <a:lnSpc>
                <a:spcPct val="150000"/>
              </a:lnSpc>
              <a:buClr>
                <a:srgbClr val="92A198"/>
              </a:buClr>
              <a:buSzPct val="85000"/>
              <a:buFont typeface="Arial"/>
              <a:buChar char="•"/>
              <a:tabLst>
                <a:tab pos="195580" algn="l"/>
              </a:tabLst>
            </a:pPr>
            <a:r>
              <a:rPr sz="2400" b="1" i="1" spc="-5" dirty="0">
                <a:latin typeface="Cambria"/>
                <a:cs typeface="Cambria"/>
              </a:rPr>
              <a:t>S</a:t>
            </a:r>
            <a:r>
              <a:rPr sz="2400" b="1" i="1" spc="-20" dirty="0">
                <a:latin typeface="Cambria"/>
                <a:cs typeface="Cambria"/>
              </a:rPr>
              <a:t>e</a:t>
            </a:r>
            <a:r>
              <a:rPr sz="2400" b="1" i="1" dirty="0">
                <a:latin typeface="Cambria"/>
                <a:cs typeface="Cambria"/>
              </a:rPr>
              <a:t>l</a:t>
            </a:r>
            <a:r>
              <a:rPr sz="2400" b="1" i="1" spc="5" dirty="0">
                <a:latin typeface="Cambria"/>
                <a:cs typeface="Cambria"/>
              </a:rPr>
              <a:t>o</a:t>
            </a:r>
            <a:r>
              <a:rPr sz="2400" b="1" i="1" dirty="0">
                <a:latin typeface="Cambria"/>
                <a:cs typeface="Cambria"/>
              </a:rPr>
              <a:t>n</a:t>
            </a:r>
            <a:r>
              <a:rPr sz="2400" b="1" i="1" spc="-75" dirty="0">
                <a:latin typeface="Times New Roman"/>
                <a:cs typeface="Times New Roman"/>
              </a:rPr>
              <a:t> </a:t>
            </a:r>
            <a:r>
              <a:rPr sz="2400" b="1" i="1" dirty="0">
                <a:latin typeface="Cambria"/>
                <a:cs typeface="Cambria"/>
              </a:rPr>
              <a:t>Ma</a:t>
            </a:r>
            <a:r>
              <a:rPr sz="2400" b="1" i="1" spc="-25" dirty="0">
                <a:latin typeface="Cambria"/>
                <a:cs typeface="Cambria"/>
              </a:rPr>
              <a:t>r</a:t>
            </a:r>
            <a:r>
              <a:rPr sz="2400" b="1" i="1" dirty="0">
                <a:latin typeface="Cambria"/>
                <a:cs typeface="Cambria"/>
              </a:rPr>
              <a:t>c</a:t>
            </a:r>
            <a:r>
              <a:rPr sz="2400" b="1" i="1" spc="-75" dirty="0">
                <a:latin typeface="Times New Roman"/>
                <a:cs typeface="Times New Roman"/>
              </a:rPr>
              <a:t> </a:t>
            </a:r>
            <a:r>
              <a:rPr sz="2400" b="1" i="1" dirty="0">
                <a:latin typeface="Cambria"/>
                <a:cs typeface="Cambria"/>
              </a:rPr>
              <a:t>G</a:t>
            </a:r>
            <a:r>
              <a:rPr sz="2400" b="1" i="1" spc="-25" dirty="0">
                <a:latin typeface="Cambria"/>
                <a:cs typeface="Cambria"/>
              </a:rPr>
              <a:t>r</a:t>
            </a:r>
            <a:r>
              <a:rPr sz="2400" b="1" i="1" dirty="0">
                <a:latin typeface="Cambria"/>
                <a:cs typeface="Cambria"/>
              </a:rPr>
              <a:t>an</a:t>
            </a:r>
            <a:r>
              <a:rPr sz="2400" b="1" i="1" spc="-20" dirty="0">
                <a:latin typeface="Cambria"/>
                <a:cs typeface="Cambria"/>
              </a:rPr>
              <a:t>g</a:t>
            </a:r>
            <a:r>
              <a:rPr sz="2400" b="1" i="1" dirty="0">
                <a:latin typeface="Cambria"/>
                <a:cs typeface="Cambria"/>
              </a:rPr>
              <a:t>e</a:t>
            </a:r>
            <a:r>
              <a:rPr sz="2400" b="1" i="1" spc="-60" dirty="0">
                <a:latin typeface="Times New Roman"/>
                <a:cs typeface="Times New Roman"/>
              </a:rPr>
              <a:t> </a:t>
            </a:r>
            <a:r>
              <a:rPr sz="2400" i="1" dirty="0">
                <a:solidFill>
                  <a:srgbClr val="292934"/>
                </a:solidFill>
                <a:latin typeface="Cambria"/>
                <a:cs typeface="Cambria"/>
              </a:rPr>
              <a:t>«</a:t>
            </a:r>
            <a:r>
              <a:rPr sz="2400" i="1" spc="-55" dirty="0">
                <a:solidFill>
                  <a:srgbClr val="292934"/>
                </a:solidFill>
                <a:latin typeface="Times New Roman"/>
                <a:cs typeface="Times New Roman"/>
              </a:rPr>
              <a:t> </a:t>
            </a:r>
            <a:r>
              <a:rPr sz="2400" i="1" spc="-5" dirty="0">
                <a:solidFill>
                  <a:srgbClr val="292934"/>
                </a:solidFill>
                <a:latin typeface="Cambria"/>
                <a:cs typeface="Cambria"/>
              </a:rPr>
              <a:t>Un</a:t>
            </a:r>
            <a:r>
              <a:rPr sz="2400" i="1" dirty="0">
                <a:solidFill>
                  <a:srgbClr val="292934"/>
                </a:solidFill>
                <a:latin typeface="Cambria"/>
                <a:cs typeface="Cambria"/>
              </a:rPr>
              <a:t>e</a:t>
            </a:r>
            <a:r>
              <a:rPr sz="2400" i="1" spc="-70" dirty="0">
                <a:solidFill>
                  <a:srgbClr val="292934"/>
                </a:solidFill>
                <a:latin typeface="Times New Roman"/>
                <a:cs typeface="Times New Roman"/>
              </a:rPr>
              <a:t> </a:t>
            </a:r>
            <a:r>
              <a:rPr sz="2400" i="1" dirty="0">
                <a:solidFill>
                  <a:srgbClr val="292934"/>
                </a:solidFill>
                <a:latin typeface="Cambria"/>
                <a:cs typeface="Cambria"/>
              </a:rPr>
              <a:t>base</a:t>
            </a:r>
            <a:r>
              <a:rPr sz="2400" i="1" spc="-80" dirty="0">
                <a:solidFill>
                  <a:srgbClr val="292934"/>
                </a:solidFill>
                <a:latin typeface="Times New Roman"/>
                <a:cs typeface="Times New Roman"/>
              </a:rPr>
              <a:t> </a:t>
            </a:r>
            <a:r>
              <a:rPr sz="2400" i="1" spc="-10" dirty="0">
                <a:solidFill>
                  <a:srgbClr val="292934"/>
                </a:solidFill>
                <a:latin typeface="Cambria"/>
                <a:cs typeface="Cambria"/>
              </a:rPr>
              <a:t>d</a:t>
            </a:r>
            <a:r>
              <a:rPr sz="2400" i="1" dirty="0">
                <a:solidFill>
                  <a:srgbClr val="292934"/>
                </a:solidFill>
                <a:latin typeface="Cambria"/>
                <a:cs typeface="Cambria"/>
              </a:rPr>
              <a:t>e</a:t>
            </a:r>
            <a:r>
              <a:rPr sz="2400" i="1" spc="-60" dirty="0">
                <a:solidFill>
                  <a:srgbClr val="292934"/>
                </a:solidFill>
                <a:latin typeface="Times New Roman"/>
                <a:cs typeface="Times New Roman"/>
              </a:rPr>
              <a:t> </a:t>
            </a:r>
            <a:r>
              <a:rPr sz="2400" i="1" spc="-10" dirty="0">
                <a:solidFill>
                  <a:srgbClr val="292934"/>
                </a:solidFill>
                <a:latin typeface="Cambria"/>
                <a:cs typeface="Cambria"/>
              </a:rPr>
              <a:t>d</a:t>
            </a:r>
            <a:r>
              <a:rPr sz="2400" i="1" dirty="0">
                <a:solidFill>
                  <a:srgbClr val="292934"/>
                </a:solidFill>
                <a:latin typeface="Cambria"/>
                <a:cs typeface="Cambria"/>
              </a:rPr>
              <a:t>onn</a:t>
            </a:r>
            <a:r>
              <a:rPr sz="2400" i="1" spc="-10" dirty="0">
                <a:solidFill>
                  <a:srgbClr val="292934"/>
                </a:solidFill>
                <a:latin typeface="Cambria"/>
                <a:cs typeface="Cambria"/>
              </a:rPr>
              <a:t>é</a:t>
            </a:r>
            <a:r>
              <a:rPr sz="2400" i="1" spc="-20" dirty="0">
                <a:solidFill>
                  <a:srgbClr val="292934"/>
                </a:solidFill>
                <a:latin typeface="Cambria"/>
                <a:cs typeface="Cambria"/>
              </a:rPr>
              <a:t>e</a:t>
            </a:r>
            <a:r>
              <a:rPr sz="2400" i="1" dirty="0">
                <a:solidFill>
                  <a:srgbClr val="292934"/>
                </a:solidFill>
                <a:latin typeface="Cambria"/>
                <a:cs typeface="Cambria"/>
              </a:rPr>
              <a:t>s</a:t>
            </a:r>
            <a:r>
              <a:rPr sz="2400" i="1" spc="-60" dirty="0">
                <a:solidFill>
                  <a:srgbClr val="292934"/>
                </a:solidFill>
                <a:latin typeface="Times New Roman"/>
                <a:cs typeface="Times New Roman"/>
              </a:rPr>
              <a:t> </a:t>
            </a:r>
            <a:r>
              <a:rPr sz="2400" i="1" spc="-15" dirty="0">
                <a:solidFill>
                  <a:srgbClr val="292934"/>
                </a:solidFill>
                <a:latin typeface="Cambria"/>
                <a:cs typeface="Cambria"/>
              </a:rPr>
              <a:t>e</a:t>
            </a:r>
            <a:r>
              <a:rPr sz="2400" i="1" dirty="0">
                <a:solidFill>
                  <a:srgbClr val="292934"/>
                </a:solidFill>
                <a:latin typeface="Cambria"/>
                <a:cs typeface="Cambria"/>
              </a:rPr>
              <a:t>st</a:t>
            </a:r>
            <a:r>
              <a:rPr sz="2400" i="1" spc="-65" dirty="0">
                <a:solidFill>
                  <a:srgbClr val="292934"/>
                </a:solidFill>
                <a:latin typeface="Times New Roman"/>
                <a:cs typeface="Times New Roman"/>
              </a:rPr>
              <a:t> </a:t>
            </a:r>
            <a:r>
              <a:rPr sz="2400" i="1" spc="-5" dirty="0">
                <a:solidFill>
                  <a:srgbClr val="292934"/>
                </a:solidFill>
                <a:latin typeface="Cambria"/>
                <a:cs typeface="Cambria"/>
              </a:rPr>
              <a:t>u</a:t>
            </a:r>
            <a:r>
              <a:rPr sz="2400" i="1" dirty="0">
                <a:solidFill>
                  <a:srgbClr val="292934"/>
                </a:solidFill>
                <a:latin typeface="Cambria"/>
                <a:cs typeface="Cambria"/>
              </a:rPr>
              <a:t>n</a:t>
            </a:r>
            <a:r>
              <a:rPr sz="2400" i="1" spc="-70" dirty="0">
                <a:solidFill>
                  <a:srgbClr val="292934"/>
                </a:solidFill>
                <a:latin typeface="Times New Roman"/>
                <a:cs typeface="Times New Roman"/>
              </a:rPr>
              <a:t> </a:t>
            </a:r>
            <a:r>
              <a:rPr sz="2400" i="1" dirty="0">
                <a:solidFill>
                  <a:srgbClr val="292934"/>
                </a:solidFill>
                <a:latin typeface="Cambria"/>
                <a:cs typeface="Cambria"/>
              </a:rPr>
              <a:t>ens</a:t>
            </a:r>
            <a:r>
              <a:rPr sz="2400" i="1" spc="-10" dirty="0">
                <a:solidFill>
                  <a:srgbClr val="292934"/>
                </a:solidFill>
                <a:latin typeface="Cambria"/>
                <a:cs typeface="Cambria"/>
              </a:rPr>
              <a:t>e</a:t>
            </a:r>
            <a:r>
              <a:rPr sz="2400" i="1" dirty="0">
                <a:solidFill>
                  <a:srgbClr val="292934"/>
                </a:solidFill>
                <a:latin typeface="Cambria"/>
                <a:cs typeface="Cambria"/>
              </a:rPr>
              <a:t>mble</a:t>
            </a:r>
            <a:r>
              <a:rPr sz="2400" i="1" spc="-60" dirty="0">
                <a:solidFill>
                  <a:srgbClr val="292934"/>
                </a:solidFill>
                <a:latin typeface="Times New Roman"/>
                <a:cs typeface="Times New Roman"/>
              </a:rPr>
              <a:t> </a:t>
            </a:r>
            <a:r>
              <a:rPr sz="2400" b="1" i="1" spc="-5" dirty="0">
                <a:solidFill>
                  <a:srgbClr val="C00000"/>
                </a:solidFill>
                <a:latin typeface="Cambria"/>
                <a:cs typeface="Cambria"/>
              </a:rPr>
              <a:t>str</a:t>
            </a:r>
            <a:r>
              <a:rPr sz="2400" b="1" i="1" spc="5" dirty="0">
                <a:solidFill>
                  <a:srgbClr val="C00000"/>
                </a:solidFill>
                <a:latin typeface="Cambria"/>
                <a:cs typeface="Cambria"/>
              </a:rPr>
              <a:t>u</a:t>
            </a:r>
            <a:r>
              <a:rPr sz="2400" b="1" i="1" dirty="0">
                <a:solidFill>
                  <a:srgbClr val="C00000"/>
                </a:solidFill>
                <a:latin typeface="Cambria"/>
                <a:cs typeface="Cambria"/>
              </a:rPr>
              <a:t>ct</a:t>
            </a:r>
            <a:r>
              <a:rPr sz="2400" b="1" i="1" spc="5" dirty="0">
                <a:solidFill>
                  <a:srgbClr val="C00000"/>
                </a:solidFill>
                <a:latin typeface="Cambria"/>
                <a:cs typeface="Cambria"/>
              </a:rPr>
              <a:t>u</a:t>
            </a:r>
            <a:r>
              <a:rPr sz="2400" b="1" i="1" spc="-30" dirty="0">
                <a:solidFill>
                  <a:srgbClr val="C00000"/>
                </a:solidFill>
                <a:latin typeface="Cambria"/>
                <a:cs typeface="Cambria"/>
              </a:rPr>
              <a:t>r</a:t>
            </a:r>
            <a:r>
              <a:rPr sz="2400" b="1" i="1" dirty="0">
                <a:solidFill>
                  <a:srgbClr val="C00000"/>
                </a:solidFill>
                <a:latin typeface="Cambria"/>
                <a:cs typeface="Cambria"/>
              </a:rPr>
              <a:t>é</a:t>
            </a:r>
            <a:r>
              <a:rPr sz="2400" b="1" i="1" dirty="0">
                <a:solidFill>
                  <a:srgbClr val="C00000"/>
                </a:solidFill>
                <a:latin typeface="Times New Roman"/>
                <a:cs typeface="Times New Roman"/>
              </a:rPr>
              <a:t> </a:t>
            </a:r>
            <a:r>
              <a:rPr sz="2400" i="1" spc="-10" dirty="0">
                <a:solidFill>
                  <a:srgbClr val="292934"/>
                </a:solidFill>
                <a:latin typeface="Cambria"/>
                <a:cs typeface="Cambria"/>
              </a:rPr>
              <a:t>d</a:t>
            </a:r>
            <a:r>
              <a:rPr sz="2400" i="1" spc="-5" dirty="0">
                <a:solidFill>
                  <a:srgbClr val="292934"/>
                </a:solidFill>
                <a:latin typeface="Cambria"/>
                <a:cs typeface="Cambria"/>
              </a:rPr>
              <a:t>'i</a:t>
            </a:r>
            <a:r>
              <a:rPr sz="2400" i="1" spc="-10" dirty="0">
                <a:solidFill>
                  <a:srgbClr val="292934"/>
                </a:solidFill>
                <a:latin typeface="Cambria"/>
                <a:cs typeface="Cambria"/>
              </a:rPr>
              <a:t>n</a:t>
            </a:r>
            <a:r>
              <a:rPr sz="2400" i="1" spc="-15" dirty="0">
                <a:solidFill>
                  <a:srgbClr val="292934"/>
                </a:solidFill>
                <a:latin typeface="Cambria"/>
                <a:cs typeface="Cambria"/>
              </a:rPr>
              <a:t>f</a:t>
            </a:r>
            <a:r>
              <a:rPr sz="2400" i="1" dirty="0">
                <a:solidFill>
                  <a:srgbClr val="292934"/>
                </a:solidFill>
                <a:latin typeface="Cambria"/>
                <a:cs typeface="Cambria"/>
              </a:rPr>
              <a:t>ormatio</a:t>
            </a:r>
            <a:r>
              <a:rPr sz="2400" i="1" spc="-5" dirty="0">
                <a:solidFill>
                  <a:srgbClr val="292934"/>
                </a:solidFill>
                <a:latin typeface="Cambria"/>
                <a:cs typeface="Cambria"/>
              </a:rPr>
              <a:t>n</a:t>
            </a:r>
            <a:r>
              <a:rPr sz="2400" i="1" dirty="0">
                <a:solidFill>
                  <a:srgbClr val="292934"/>
                </a:solidFill>
                <a:latin typeface="Cambria"/>
                <a:cs typeface="Cambria"/>
              </a:rPr>
              <a:t>s</a:t>
            </a:r>
            <a:r>
              <a:rPr sz="2400" i="1" spc="-80" dirty="0">
                <a:solidFill>
                  <a:srgbClr val="292934"/>
                </a:solidFill>
                <a:latin typeface="Times New Roman"/>
                <a:cs typeface="Times New Roman"/>
              </a:rPr>
              <a:t> </a:t>
            </a:r>
            <a:r>
              <a:rPr sz="2400" b="1" i="1" spc="-5" dirty="0">
                <a:solidFill>
                  <a:srgbClr val="C00000"/>
                </a:solidFill>
                <a:latin typeface="Cambria"/>
                <a:cs typeface="Cambria"/>
              </a:rPr>
              <a:t>no</a:t>
            </a:r>
            <a:r>
              <a:rPr sz="2400" b="1" i="1" dirty="0">
                <a:solidFill>
                  <a:srgbClr val="C00000"/>
                </a:solidFill>
                <a:latin typeface="Cambria"/>
                <a:cs typeface="Cambria"/>
              </a:rPr>
              <a:t>n</a:t>
            </a:r>
            <a:r>
              <a:rPr sz="2400" b="1" i="1" spc="-60" dirty="0">
                <a:solidFill>
                  <a:srgbClr val="C00000"/>
                </a:solidFill>
                <a:latin typeface="Times New Roman"/>
                <a:cs typeface="Times New Roman"/>
              </a:rPr>
              <a:t> </a:t>
            </a:r>
            <a:r>
              <a:rPr sz="2400" b="1" i="1" spc="-35" dirty="0">
                <a:solidFill>
                  <a:srgbClr val="C00000"/>
                </a:solidFill>
                <a:latin typeface="Cambria"/>
                <a:cs typeface="Cambria"/>
              </a:rPr>
              <a:t>r</a:t>
            </a:r>
            <a:r>
              <a:rPr sz="2400" b="1" i="1" dirty="0">
                <a:solidFill>
                  <a:srgbClr val="C00000"/>
                </a:solidFill>
                <a:latin typeface="Cambria"/>
                <a:cs typeface="Cambria"/>
              </a:rPr>
              <a:t>e</a:t>
            </a:r>
            <a:r>
              <a:rPr sz="2400" b="1" i="1" spc="-10" dirty="0">
                <a:solidFill>
                  <a:srgbClr val="C00000"/>
                </a:solidFill>
                <a:latin typeface="Cambria"/>
                <a:cs typeface="Cambria"/>
              </a:rPr>
              <a:t>d</a:t>
            </a:r>
            <a:r>
              <a:rPr sz="2400" b="1" i="1" dirty="0">
                <a:solidFill>
                  <a:srgbClr val="C00000"/>
                </a:solidFill>
                <a:latin typeface="Cambria"/>
                <a:cs typeface="Cambria"/>
              </a:rPr>
              <a:t>ondan</a:t>
            </a:r>
            <a:r>
              <a:rPr sz="2400" b="1" i="1" spc="-10" dirty="0">
                <a:solidFill>
                  <a:srgbClr val="C00000"/>
                </a:solidFill>
                <a:latin typeface="Cambria"/>
                <a:cs typeface="Cambria"/>
              </a:rPr>
              <a:t>t</a:t>
            </a:r>
            <a:r>
              <a:rPr sz="2400" b="1" i="1" spc="-15" dirty="0">
                <a:solidFill>
                  <a:srgbClr val="C00000"/>
                </a:solidFill>
                <a:latin typeface="Cambria"/>
                <a:cs typeface="Cambria"/>
              </a:rPr>
              <a:t>e</a:t>
            </a:r>
            <a:r>
              <a:rPr sz="2400" b="1" i="1" dirty="0">
                <a:solidFill>
                  <a:srgbClr val="C00000"/>
                </a:solidFill>
                <a:latin typeface="Cambria"/>
                <a:cs typeface="Cambria"/>
              </a:rPr>
              <a:t>s</a:t>
            </a:r>
            <a:r>
              <a:rPr sz="2400" b="1" i="1" spc="-65" dirty="0">
                <a:solidFill>
                  <a:srgbClr val="C00000"/>
                </a:solidFill>
                <a:latin typeface="Times New Roman"/>
                <a:cs typeface="Times New Roman"/>
              </a:rPr>
              <a:t> </a:t>
            </a:r>
            <a:r>
              <a:rPr sz="2400" i="1" spc="-10" dirty="0">
                <a:solidFill>
                  <a:srgbClr val="292934"/>
                </a:solidFill>
                <a:latin typeface="Cambria"/>
                <a:cs typeface="Cambria"/>
              </a:rPr>
              <a:t>d</a:t>
            </a:r>
            <a:r>
              <a:rPr sz="2400" i="1" dirty="0">
                <a:solidFill>
                  <a:srgbClr val="292934"/>
                </a:solidFill>
                <a:latin typeface="Cambria"/>
                <a:cs typeface="Cambria"/>
              </a:rPr>
              <a:t>ont</a:t>
            </a:r>
            <a:r>
              <a:rPr sz="2400" i="1" spc="-65" dirty="0">
                <a:solidFill>
                  <a:srgbClr val="292934"/>
                </a:solidFill>
                <a:latin typeface="Times New Roman"/>
                <a:cs typeface="Times New Roman"/>
              </a:rPr>
              <a:t> </a:t>
            </a:r>
            <a:r>
              <a:rPr sz="2400" i="1" dirty="0">
                <a:solidFill>
                  <a:srgbClr val="292934"/>
                </a:solidFill>
                <a:latin typeface="Cambria"/>
                <a:cs typeface="Cambria"/>
              </a:rPr>
              <a:t>l'o</a:t>
            </a:r>
            <a:r>
              <a:rPr sz="2400" i="1" spc="-25" dirty="0">
                <a:solidFill>
                  <a:srgbClr val="292934"/>
                </a:solidFill>
                <a:latin typeface="Cambria"/>
                <a:cs typeface="Cambria"/>
              </a:rPr>
              <a:t>r</a:t>
            </a:r>
            <a:r>
              <a:rPr sz="2400" i="1" spc="-15" dirty="0">
                <a:solidFill>
                  <a:srgbClr val="292934"/>
                </a:solidFill>
                <a:latin typeface="Cambria"/>
                <a:cs typeface="Cambria"/>
              </a:rPr>
              <a:t>g</a:t>
            </a:r>
            <a:r>
              <a:rPr sz="2400" i="1" dirty="0">
                <a:solidFill>
                  <a:srgbClr val="292934"/>
                </a:solidFill>
                <a:latin typeface="Cambria"/>
                <a:cs typeface="Cambria"/>
              </a:rPr>
              <a:t>anisation</a:t>
            </a:r>
            <a:r>
              <a:rPr sz="2400" i="1" spc="-85" dirty="0">
                <a:solidFill>
                  <a:srgbClr val="292934"/>
                </a:solidFill>
                <a:latin typeface="Times New Roman"/>
                <a:cs typeface="Times New Roman"/>
              </a:rPr>
              <a:t> </a:t>
            </a:r>
            <a:r>
              <a:rPr sz="2400" i="1" spc="-20" dirty="0">
                <a:solidFill>
                  <a:srgbClr val="292934"/>
                </a:solidFill>
                <a:latin typeface="Cambria"/>
                <a:cs typeface="Cambria"/>
              </a:rPr>
              <a:t>e</a:t>
            </a:r>
            <a:r>
              <a:rPr sz="2400" i="1" dirty="0">
                <a:solidFill>
                  <a:srgbClr val="292934"/>
                </a:solidFill>
                <a:latin typeface="Cambria"/>
                <a:cs typeface="Cambria"/>
              </a:rPr>
              <a:t>st</a:t>
            </a:r>
            <a:r>
              <a:rPr sz="2400" i="1" spc="-75" dirty="0">
                <a:solidFill>
                  <a:srgbClr val="292934"/>
                </a:solidFill>
                <a:latin typeface="Times New Roman"/>
                <a:cs typeface="Times New Roman"/>
              </a:rPr>
              <a:t> </a:t>
            </a:r>
            <a:r>
              <a:rPr sz="2400" i="1" spc="-25" dirty="0">
                <a:solidFill>
                  <a:srgbClr val="292934"/>
                </a:solidFill>
                <a:latin typeface="Cambria"/>
                <a:cs typeface="Cambria"/>
              </a:rPr>
              <a:t>r</a:t>
            </a:r>
            <a:r>
              <a:rPr sz="2400" i="1" dirty="0">
                <a:solidFill>
                  <a:srgbClr val="292934"/>
                </a:solidFill>
                <a:latin typeface="Cambria"/>
                <a:cs typeface="Cambria"/>
              </a:rPr>
              <a:t>ég</a:t>
            </a:r>
            <a:r>
              <a:rPr sz="2400" i="1" spc="-10" dirty="0">
                <a:solidFill>
                  <a:srgbClr val="292934"/>
                </a:solidFill>
                <a:latin typeface="Cambria"/>
                <a:cs typeface="Cambria"/>
              </a:rPr>
              <a:t>i</a:t>
            </a:r>
            <a:r>
              <a:rPr sz="2400" i="1" dirty="0">
                <a:solidFill>
                  <a:srgbClr val="292934"/>
                </a:solidFill>
                <a:latin typeface="Cambria"/>
                <a:cs typeface="Cambria"/>
              </a:rPr>
              <a:t>e</a:t>
            </a:r>
            <a:r>
              <a:rPr sz="2400" i="1" spc="-60" dirty="0">
                <a:solidFill>
                  <a:srgbClr val="292934"/>
                </a:solidFill>
                <a:latin typeface="Times New Roman"/>
                <a:cs typeface="Times New Roman"/>
              </a:rPr>
              <a:t> </a:t>
            </a:r>
            <a:r>
              <a:rPr sz="2400" i="1" dirty="0">
                <a:solidFill>
                  <a:srgbClr val="292934"/>
                </a:solidFill>
                <a:latin typeface="Cambria"/>
                <a:cs typeface="Cambria"/>
              </a:rPr>
              <a:t>par</a:t>
            </a:r>
            <a:r>
              <a:rPr sz="2400" i="1" spc="-85" dirty="0">
                <a:solidFill>
                  <a:srgbClr val="292934"/>
                </a:solidFill>
                <a:latin typeface="Times New Roman"/>
                <a:cs typeface="Times New Roman"/>
              </a:rPr>
              <a:t> </a:t>
            </a:r>
            <a:r>
              <a:rPr sz="2400" i="1" spc="-5" dirty="0">
                <a:solidFill>
                  <a:srgbClr val="292934"/>
                </a:solidFill>
                <a:latin typeface="Cambria"/>
                <a:cs typeface="Cambria"/>
              </a:rPr>
              <a:t>un</a:t>
            </a:r>
            <a:r>
              <a:rPr sz="2400" i="1" spc="-5" dirty="0">
                <a:solidFill>
                  <a:srgbClr val="292934"/>
                </a:solidFill>
                <a:latin typeface="Times New Roman"/>
                <a:cs typeface="Times New Roman"/>
              </a:rPr>
              <a:t> </a:t>
            </a:r>
            <a:r>
              <a:rPr sz="2400" b="1" i="1" spc="-5" dirty="0">
                <a:solidFill>
                  <a:srgbClr val="C00000"/>
                </a:solidFill>
                <a:latin typeface="Cambria"/>
                <a:cs typeface="Cambria"/>
              </a:rPr>
              <a:t>mod</a:t>
            </a:r>
            <a:r>
              <a:rPr sz="2400" b="1" i="1" spc="-20" dirty="0">
                <a:solidFill>
                  <a:srgbClr val="C00000"/>
                </a:solidFill>
                <a:latin typeface="Cambria"/>
                <a:cs typeface="Cambria"/>
              </a:rPr>
              <a:t>è</a:t>
            </a:r>
            <a:r>
              <a:rPr sz="2400" b="1" i="1" dirty="0">
                <a:solidFill>
                  <a:srgbClr val="C00000"/>
                </a:solidFill>
                <a:latin typeface="Cambria"/>
                <a:cs typeface="Cambria"/>
              </a:rPr>
              <a:t>le</a:t>
            </a:r>
            <a:r>
              <a:rPr sz="2400" b="1" i="1" spc="-70" dirty="0">
                <a:solidFill>
                  <a:srgbClr val="C00000"/>
                </a:solidFill>
                <a:latin typeface="Times New Roman"/>
                <a:cs typeface="Times New Roman"/>
              </a:rPr>
              <a:t> </a:t>
            </a:r>
            <a:r>
              <a:rPr sz="2400" b="1" i="1" dirty="0">
                <a:solidFill>
                  <a:srgbClr val="C00000"/>
                </a:solidFill>
                <a:latin typeface="Cambria"/>
                <a:cs typeface="Cambria"/>
              </a:rPr>
              <a:t>de</a:t>
            </a:r>
            <a:r>
              <a:rPr sz="2400" b="1" i="1" spc="-70" dirty="0">
                <a:solidFill>
                  <a:srgbClr val="C00000"/>
                </a:solidFill>
                <a:latin typeface="Times New Roman"/>
                <a:cs typeface="Times New Roman"/>
              </a:rPr>
              <a:t> </a:t>
            </a:r>
            <a:r>
              <a:rPr sz="2400" b="1" i="1" dirty="0">
                <a:solidFill>
                  <a:srgbClr val="C00000"/>
                </a:solidFill>
                <a:latin typeface="Cambria"/>
                <a:cs typeface="Cambria"/>
              </a:rPr>
              <a:t>donné</a:t>
            </a:r>
            <a:r>
              <a:rPr sz="2400" b="1" i="1" spc="-25" dirty="0">
                <a:solidFill>
                  <a:srgbClr val="C00000"/>
                </a:solidFill>
                <a:latin typeface="Cambria"/>
                <a:cs typeface="Cambria"/>
              </a:rPr>
              <a:t>e</a:t>
            </a:r>
            <a:r>
              <a:rPr sz="2400" b="1" i="1" dirty="0">
                <a:solidFill>
                  <a:srgbClr val="C00000"/>
                </a:solidFill>
                <a:latin typeface="Cambria"/>
                <a:cs typeface="Cambria"/>
              </a:rPr>
              <a:t>s</a:t>
            </a:r>
            <a:r>
              <a:rPr sz="2400" i="1" dirty="0">
                <a:solidFill>
                  <a:srgbClr val="292934"/>
                </a:solidFill>
                <a:latin typeface="Cambria"/>
                <a:cs typeface="Cambria"/>
              </a:rPr>
              <a:t>.</a:t>
            </a:r>
            <a:r>
              <a:rPr sz="2400" i="1" spc="-75" dirty="0">
                <a:solidFill>
                  <a:srgbClr val="292934"/>
                </a:solidFill>
                <a:latin typeface="Times New Roman"/>
                <a:cs typeface="Times New Roman"/>
              </a:rPr>
              <a:t> </a:t>
            </a:r>
            <a:r>
              <a:rPr sz="2400" i="1" dirty="0">
                <a:solidFill>
                  <a:srgbClr val="292934"/>
                </a:solidFill>
                <a:latin typeface="Cambria"/>
                <a:cs typeface="Cambria"/>
              </a:rPr>
              <a:t>»</a:t>
            </a:r>
            <a:endParaRPr sz="2400" dirty="0">
              <a:latin typeface="Cambria"/>
              <a:cs typeface="Cambria"/>
            </a:endParaRPr>
          </a:p>
          <a:p>
            <a:pPr marL="469900" lvl="1" indent="-182880">
              <a:lnSpc>
                <a:spcPct val="150000"/>
              </a:lnSpc>
              <a:buClr>
                <a:srgbClr val="92A198"/>
              </a:buClr>
              <a:buSzPct val="84375"/>
              <a:buFont typeface="Arial"/>
              <a:buChar char="•"/>
              <a:tabLst>
                <a:tab pos="470534" algn="l"/>
              </a:tabLst>
            </a:pPr>
            <a:r>
              <a:rPr sz="2400" b="1" spc="-15" dirty="0" smtClean="0">
                <a:solidFill>
                  <a:srgbClr val="292934"/>
                </a:solidFill>
                <a:latin typeface="Cambria"/>
                <a:cs typeface="Cambria"/>
              </a:rPr>
              <a:t>Str</a:t>
            </a:r>
            <a:r>
              <a:rPr sz="2400" b="1" spc="-20" dirty="0" smtClean="0">
                <a:solidFill>
                  <a:srgbClr val="292934"/>
                </a:solidFill>
                <a:latin typeface="Cambria"/>
                <a:cs typeface="Cambria"/>
              </a:rPr>
              <a:t>u</a:t>
            </a:r>
            <a:r>
              <a:rPr sz="2400" b="1" spc="-10" dirty="0" smtClean="0">
                <a:solidFill>
                  <a:srgbClr val="292934"/>
                </a:solidFill>
                <a:latin typeface="Cambria"/>
                <a:cs typeface="Cambria"/>
              </a:rPr>
              <a:t>ctu</a:t>
            </a:r>
            <a:r>
              <a:rPr sz="2400" b="1" spc="-45" dirty="0" smtClean="0">
                <a:solidFill>
                  <a:srgbClr val="292934"/>
                </a:solidFill>
                <a:latin typeface="Cambria"/>
                <a:cs typeface="Cambria"/>
              </a:rPr>
              <a:t>r</a:t>
            </a:r>
            <a:r>
              <a:rPr sz="2400" b="1" spc="-15" dirty="0" smtClean="0">
                <a:solidFill>
                  <a:srgbClr val="292934"/>
                </a:solidFill>
                <a:latin typeface="Cambria"/>
                <a:cs typeface="Cambria"/>
              </a:rPr>
              <a:t>at</a:t>
            </a:r>
            <a:r>
              <a:rPr sz="2400" b="1" spc="-5" dirty="0" smtClean="0">
                <a:solidFill>
                  <a:srgbClr val="292934"/>
                </a:solidFill>
                <a:latin typeface="Cambria"/>
                <a:cs typeface="Cambria"/>
              </a:rPr>
              <a:t>i</a:t>
            </a:r>
            <a:r>
              <a:rPr sz="2400" b="1" spc="-15" dirty="0" smtClean="0">
                <a:solidFill>
                  <a:srgbClr val="292934"/>
                </a:solidFill>
                <a:latin typeface="Cambria"/>
                <a:cs typeface="Cambria"/>
              </a:rPr>
              <a:t>o</a:t>
            </a:r>
            <a:r>
              <a:rPr sz="2400" b="1" spc="-10" dirty="0" smtClean="0">
                <a:solidFill>
                  <a:srgbClr val="292934"/>
                </a:solidFill>
                <a:latin typeface="Cambria"/>
                <a:cs typeface="Cambria"/>
              </a:rPr>
              <a:t>n</a:t>
            </a:r>
            <a:r>
              <a:rPr sz="2400" b="1" spc="-15" dirty="0" smtClean="0">
                <a:solidFill>
                  <a:srgbClr val="292934"/>
                </a:solidFill>
                <a:latin typeface="Times New Roman"/>
                <a:cs typeface="Times New Roman"/>
              </a:rPr>
              <a:t> </a:t>
            </a:r>
            <a:r>
              <a:rPr sz="2400" b="1" spc="-15" dirty="0">
                <a:solidFill>
                  <a:srgbClr val="292934"/>
                </a:solidFill>
                <a:latin typeface="Cambria"/>
                <a:cs typeface="Cambria"/>
              </a:rPr>
              <a:t>(</a:t>
            </a:r>
            <a:r>
              <a:rPr sz="2400" b="1" spc="-10" dirty="0">
                <a:solidFill>
                  <a:srgbClr val="292934"/>
                </a:solidFill>
                <a:latin typeface="Cambria"/>
                <a:cs typeface="Cambria"/>
              </a:rPr>
              <a:t>à</a:t>
            </a:r>
            <a:r>
              <a:rPr sz="2400" b="1" spc="-45" dirty="0">
                <a:solidFill>
                  <a:srgbClr val="292934"/>
                </a:solidFill>
                <a:latin typeface="Times New Roman"/>
                <a:cs typeface="Times New Roman"/>
              </a:rPr>
              <a:t> </a:t>
            </a:r>
            <a:r>
              <a:rPr sz="2400" b="1" spc="-10" dirty="0">
                <a:solidFill>
                  <a:srgbClr val="292934"/>
                </a:solidFill>
                <a:latin typeface="Cambria"/>
                <a:cs typeface="Cambria"/>
              </a:rPr>
              <a:t>l'</a:t>
            </a:r>
            <a:r>
              <a:rPr sz="2400" b="1" spc="-20" dirty="0">
                <a:solidFill>
                  <a:srgbClr val="292934"/>
                </a:solidFill>
                <a:latin typeface="Cambria"/>
                <a:cs typeface="Cambria"/>
              </a:rPr>
              <a:t>a</a:t>
            </a:r>
            <a:r>
              <a:rPr sz="2400" b="1" spc="-15" dirty="0">
                <a:solidFill>
                  <a:srgbClr val="292934"/>
                </a:solidFill>
                <a:latin typeface="Cambria"/>
                <a:cs typeface="Cambria"/>
              </a:rPr>
              <a:t>id</a:t>
            </a:r>
            <a:r>
              <a:rPr sz="2400" b="1" spc="-10" dirty="0">
                <a:solidFill>
                  <a:srgbClr val="292934"/>
                </a:solidFill>
                <a:latin typeface="Cambria"/>
                <a:cs typeface="Cambria"/>
              </a:rPr>
              <a:t>e</a:t>
            </a:r>
            <a:r>
              <a:rPr sz="2400" b="1" spc="-35" dirty="0">
                <a:solidFill>
                  <a:srgbClr val="292934"/>
                </a:solidFill>
                <a:latin typeface="Times New Roman"/>
                <a:cs typeface="Times New Roman"/>
              </a:rPr>
              <a:t> </a:t>
            </a:r>
            <a:r>
              <a:rPr sz="2400" b="1" spc="-15" dirty="0">
                <a:solidFill>
                  <a:srgbClr val="292934"/>
                </a:solidFill>
                <a:latin typeface="Cambria"/>
                <a:cs typeface="Cambria"/>
              </a:rPr>
              <a:t>d</a:t>
            </a:r>
            <a:r>
              <a:rPr sz="2400" b="1" spc="-10" dirty="0">
                <a:solidFill>
                  <a:srgbClr val="292934"/>
                </a:solidFill>
                <a:latin typeface="Cambria"/>
                <a:cs typeface="Cambria"/>
              </a:rPr>
              <a:t>u</a:t>
            </a:r>
            <a:r>
              <a:rPr sz="2400" b="1" spc="-60" dirty="0">
                <a:solidFill>
                  <a:srgbClr val="292934"/>
                </a:solidFill>
                <a:latin typeface="Times New Roman"/>
                <a:cs typeface="Times New Roman"/>
              </a:rPr>
              <a:t> </a:t>
            </a:r>
            <a:r>
              <a:rPr sz="2400" b="1" spc="-20" dirty="0">
                <a:solidFill>
                  <a:srgbClr val="292934"/>
                </a:solidFill>
                <a:latin typeface="Cambria"/>
                <a:cs typeface="Cambria"/>
              </a:rPr>
              <a:t>mod</a:t>
            </a:r>
            <a:r>
              <a:rPr sz="2400" b="1" spc="-10" dirty="0">
                <a:solidFill>
                  <a:srgbClr val="292934"/>
                </a:solidFill>
                <a:latin typeface="Cambria"/>
                <a:cs typeface="Cambria"/>
              </a:rPr>
              <a:t>èle</a:t>
            </a:r>
            <a:r>
              <a:rPr sz="2400" b="1" spc="-35" dirty="0">
                <a:solidFill>
                  <a:srgbClr val="292934"/>
                </a:solidFill>
                <a:latin typeface="Times New Roman"/>
                <a:cs typeface="Times New Roman"/>
              </a:rPr>
              <a:t> </a:t>
            </a:r>
            <a:r>
              <a:rPr sz="2400" b="1" spc="-15" dirty="0">
                <a:solidFill>
                  <a:srgbClr val="292934"/>
                </a:solidFill>
                <a:latin typeface="Cambria"/>
                <a:cs typeface="Cambria"/>
              </a:rPr>
              <a:t>d</a:t>
            </a:r>
            <a:r>
              <a:rPr sz="2400" b="1" spc="-10" dirty="0">
                <a:solidFill>
                  <a:srgbClr val="292934"/>
                </a:solidFill>
                <a:latin typeface="Cambria"/>
                <a:cs typeface="Cambria"/>
              </a:rPr>
              <a:t>e</a:t>
            </a:r>
            <a:r>
              <a:rPr sz="2400" b="1" spc="-50" dirty="0">
                <a:solidFill>
                  <a:srgbClr val="292934"/>
                </a:solidFill>
                <a:latin typeface="Times New Roman"/>
                <a:cs typeface="Times New Roman"/>
              </a:rPr>
              <a:t> </a:t>
            </a:r>
            <a:r>
              <a:rPr sz="2400" b="1" spc="-15" dirty="0">
                <a:solidFill>
                  <a:srgbClr val="292934"/>
                </a:solidFill>
                <a:latin typeface="Cambria"/>
                <a:cs typeface="Cambria"/>
              </a:rPr>
              <a:t>donné</a:t>
            </a:r>
            <a:r>
              <a:rPr sz="2400" b="1" spc="-5" dirty="0">
                <a:solidFill>
                  <a:srgbClr val="292934"/>
                </a:solidFill>
                <a:latin typeface="Cambria"/>
                <a:cs typeface="Cambria"/>
              </a:rPr>
              <a:t>e</a:t>
            </a:r>
            <a:r>
              <a:rPr sz="2400" b="1" spc="-10" dirty="0">
                <a:solidFill>
                  <a:srgbClr val="292934"/>
                </a:solidFill>
                <a:latin typeface="Cambria"/>
                <a:cs typeface="Cambria"/>
              </a:rPr>
              <a:t>s)</a:t>
            </a:r>
            <a:endParaRPr sz="2400" dirty="0">
              <a:latin typeface="Cambria"/>
              <a:cs typeface="Cambria"/>
            </a:endParaRPr>
          </a:p>
          <a:p>
            <a:pPr marL="469900" lvl="1" indent="-182880">
              <a:lnSpc>
                <a:spcPct val="150000"/>
              </a:lnSpc>
              <a:spcBef>
                <a:spcPts val="384"/>
              </a:spcBef>
              <a:buClr>
                <a:srgbClr val="92A198"/>
              </a:buClr>
              <a:buSzPct val="84375"/>
              <a:buFont typeface="Arial"/>
              <a:buChar char="•"/>
              <a:tabLst>
                <a:tab pos="470534" algn="l"/>
              </a:tabLst>
            </a:pPr>
            <a:r>
              <a:rPr sz="2400" b="1" spc="-20" dirty="0">
                <a:solidFill>
                  <a:srgbClr val="292934"/>
                </a:solidFill>
                <a:latin typeface="Cambria"/>
                <a:cs typeface="Cambria"/>
              </a:rPr>
              <a:t>N</a:t>
            </a:r>
            <a:r>
              <a:rPr sz="2400" b="1" spc="-10" dirty="0">
                <a:solidFill>
                  <a:srgbClr val="292934"/>
                </a:solidFill>
                <a:latin typeface="Cambria"/>
                <a:cs typeface="Cambria"/>
              </a:rPr>
              <a:t>on</a:t>
            </a:r>
            <a:r>
              <a:rPr sz="2400" b="1" spc="-45" dirty="0">
                <a:solidFill>
                  <a:srgbClr val="292934"/>
                </a:solidFill>
                <a:latin typeface="Times New Roman"/>
                <a:cs typeface="Times New Roman"/>
              </a:rPr>
              <a:t> </a:t>
            </a:r>
            <a:r>
              <a:rPr sz="2400" b="1" spc="-40" dirty="0">
                <a:solidFill>
                  <a:srgbClr val="292934"/>
                </a:solidFill>
                <a:latin typeface="Cambria"/>
                <a:cs typeface="Cambria"/>
              </a:rPr>
              <a:t>r</a:t>
            </a:r>
            <a:r>
              <a:rPr sz="2400" b="1" spc="-10" dirty="0">
                <a:solidFill>
                  <a:srgbClr val="292934"/>
                </a:solidFill>
                <a:latin typeface="Cambria"/>
                <a:cs typeface="Cambria"/>
              </a:rPr>
              <a:t>épé</a:t>
            </a:r>
            <a:r>
              <a:rPr sz="2400" b="1" spc="-5" dirty="0">
                <a:solidFill>
                  <a:srgbClr val="292934"/>
                </a:solidFill>
                <a:latin typeface="Cambria"/>
                <a:cs typeface="Cambria"/>
              </a:rPr>
              <a:t>t</a:t>
            </a:r>
            <a:r>
              <a:rPr sz="2400" b="1" spc="-10" dirty="0">
                <a:solidFill>
                  <a:srgbClr val="292934"/>
                </a:solidFill>
                <a:latin typeface="Cambria"/>
                <a:cs typeface="Cambria"/>
              </a:rPr>
              <a:t>i</a:t>
            </a:r>
            <a:r>
              <a:rPr sz="2400" b="1" spc="-5" dirty="0">
                <a:solidFill>
                  <a:srgbClr val="292934"/>
                </a:solidFill>
                <a:latin typeface="Cambria"/>
                <a:cs typeface="Cambria"/>
              </a:rPr>
              <a:t>t</a:t>
            </a:r>
            <a:r>
              <a:rPr sz="2400" b="1" spc="-10" dirty="0">
                <a:solidFill>
                  <a:srgbClr val="292934"/>
                </a:solidFill>
                <a:latin typeface="Cambria"/>
                <a:cs typeface="Cambria"/>
              </a:rPr>
              <a:t>ion</a:t>
            </a:r>
            <a:r>
              <a:rPr sz="2400" b="1" spc="-55" dirty="0">
                <a:solidFill>
                  <a:srgbClr val="292934"/>
                </a:solidFill>
                <a:latin typeface="Times New Roman"/>
                <a:cs typeface="Times New Roman"/>
              </a:rPr>
              <a:t> </a:t>
            </a:r>
            <a:r>
              <a:rPr sz="2400" spc="-10" dirty="0">
                <a:solidFill>
                  <a:srgbClr val="292934"/>
                </a:solidFill>
                <a:latin typeface="Cambria"/>
                <a:cs typeface="Cambria"/>
              </a:rPr>
              <a:t>(non</a:t>
            </a:r>
            <a:r>
              <a:rPr sz="2400" spc="-50" dirty="0">
                <a:solidFill>
                  <a:srgbClr val="292934"/>
                </a:solidFill>
                <a:latin typeface="Times New Roman"/>
                <a:cs typeface="Times New Roman"/>
              </a:rPr>
              <a:t> </a:t>
            </a:r>
            <a:r>
              <a:rPr sz="2400" spc="-35" dirty="0">
                <a:solidFill>
                  <a:srgbClr val="292934"/>
                </a:solidFill>
                <a:latin typeface="Cambria"/>
                <a:cs typeface="Cambria"/>
              </a:rPr>
              <a:t>r</a:t>
            </a:r>
            <a:r>
              <a:rPr sz="2400" spc="-10" dirty="0">
                <a:solidFill>
                  <a:srgbClr val="292934"/>
                </a:solidFill>
                <a:latin typeface="Cambria"/>
                <a:cs typeface="Cambria"/>
              </a:rPr>
              <a:t>ed</a:t>
            </a:r>
            <a:r>
              <a:rPr sz="2400" spc="-5" dirty="0">
                <a:solidFill>
                  <a:srgbClr val="292934"/>
                </a:solidFill>
                <a:latin typeface="Cambria"/>
                <a:cs typeface="Cambria"/>
              </a:rPr>
              <a:t>o</a:t>
            </a:r>
            <a:r>
              <a:rPr sz="2400" spc="-15" dirty="0">
                <a:solidFill>
                  <a:srgbClr val="292934"/>
                </a:solidFill>
                <a:latin typeface="Cambria"/>
                <a:cs typeface="Cambria"/>
              </a:rPr>
              <a:t>ndanc</a:t>
            </a:r>
            <a:r>
              <a:rPr sz="2400" spc="-10" dirty="0">
                <a:solidFill>
                  <a:srgbClr val="292934"/>
                </a:solidFill>
                <a:latin typeface="Cambria"/>
                <a:cs typeface="Cambria"/>
              </a:rPr>
              <a:t>e</a:t>
            </a:r>
            <a:r>
              <a:rPr sz="2400" spc="-60" dirty="0">
                <a:solidFill>
                  <a:srgbClr val="292934"/>
                </a:solidFill>
                <a:latin typeface="Times New Roman"/>
                <a:cs typeface="Times New Roman"/>
              </a:rPr>
              <a:t> </a:t>
            </a:r>
            <a:r>
              <a:rPr sz="2400" spc="-5" dirty="0">
                <a:solidFill>
                  <a:srgbClr val="292934"/>
                </a:solidFill>
                <a:latin typeface="Cambria"/>
                <a:cs typeface="Cambria"/>
              </a:rPr>
              <a:t>o</a:t>
            </a:r>
            <a:r>
              <a:rPr sz="2400" spc="-10" dirty="0">
                <a:solidFill>
                  <a:srgbClr val="292934"/>
                </a:solidFill>
                <a:latin typeface="Cambria"/>
                <a:cs typeface="Cambria"/>
              </a:rPr>
              <a:t>u</a:t>
            </a:r>
            <a:r>
              <a:rPr sz="2400" spc="-50" dirty="0">
                <a:solidFill>
                  <a:srgbClr val="292934"/>
                </a:solidFill>
                <a:latin typeface="Times New Roman"/>
                <a:cs typeface="Times New Roman"/>
              </a:rPr>
              <a:t> </a:t>
            </a:r>
            <a:r>
              <a:rPr sz="2400" spc="-35" dirty="0">
                <a:solidFill>
                  <a:srgbClr val="292934"/>
                </a:solidFill>
                <a:latin typeface="Cambria"/>
                <a:cs typeface="Cambria"/>
              </a:rPr>
              <a:t>r</a:t>
            </a:r>
            <a:r>
              <a:rPr sz="2400" spc="-10" dirty="0">
                <a:solidFill>
                  <a:srgbClr val="292934"/>
                </a:solidFill>
                <a:latin typeface="Cambria"/>
                <a:cs typeface="Cambria"/>
              </a:rPr>
              <a:t>ed</a:t>
            </a:r>
            <a:r>
              <a:rPr sz="2400" spc="-5" dirty="0">
                <a:solidFill>
                  <a:srgbClr val="292934"/>
                </a:solidFill>
                <a:latin typeface="Cambria"/>
                <a:cs typeface="Cambria"/>
              </a:rPr>
              <a:t>o</a:t>
            </a:r>
            <a:r>
              <a:rPr sz="2400" spc="-15" dirty="0">
                <a:solidFill>
                  <a:srgbClr val="292934"/>
                </a:solidFill>
                <a:latin typeface="Cambria"/>
                <a:cs typeface="Cambria"/>
              </a:rPr>
              <a:t>ndanc</a:t>
            </a:r>
            <a:r>
              <a:rPr sz="2400" spc="-10" dirty="0">
                <a:solidFill>
                  <a:srgbClr val="292934"/>
                </a:solidFill>
                <a:latin typeface="Cambria"/>
                <a:cs typeface="Cambria"/>
              </a:rPr>
              <a:t>e</a:t>
            </a:r>
            <a:r>
              <a:rPr sz="2400" spc="-60" dirty="0">
                <a:solidFill>
                  <a:srgbClr val="292934"/>
                </a:solidFill>
                <a:latin typeface="Times New Roman"/>
                <a:cs typeface="Times New Roman"/>
              </a:rPr>
              <a:t> </a:t>
            </a:r>
            <a:r>
              <a:rPr sz="2400" spc="-10" dirty="0">
                <a:solidFill>
                  <a:srgbClr val="292934"/>
                </a:solidFill>
                <a:latin typeface="Cambria"/>
                <a:cs typeface="Cambria"/>
              </a:rPr>
              <a:t>minim</a:t>
            </a:r>
            <a:r>
              <a:rPr sz="2400" spc="-15" dirty="0">
                <a:solidFill>
                  <a:srgbClr val="292934"/>
                </a:solidFill>
                <a:latin typeface="Cambria"/>
                <a:cs typeface="Cambria"/>
              </a:rPr>
              <a:t>ale</a:t>
            </a:r>
            <a:r>
              <a:rPr sz="2400" spc="-10" dirty="0">
                <a:solidFill>
                  <a:srgbClr val="292934"/>
                </a:solidFill>
                <a:latin typeface="Cambria"/>
                <a:cs typeface="Cambria"/>
              </a:rPr>
              <a:t>)</a:t>
            </a:r>
            <a:r>
              <a:rPr sz="2400" spc="-10" dirty="0">
                <a:solidFill>
                  <a:srgbClr val="292934"/>
                </a:solidFill>
                <a:latin typeface="Times New Roman"/>
                <a:cs typeface="Times New Roman"/>
              </a:rPr>
              <a:t> </a:t>
            </a:r>
            <a:r>
              <a:rPr sz="2400" spc="-10" dirty="0">
                <a:solidFill>
                  <a:srgbClr val="292934"/>
                </a:solidFill>
                <a:latin typeface="Cambria"/>
                <a:cs typeface="Cambria"/>
              </a:rPr>
              <a:t>des</a:t>
            </a:r>
            <a:r>
              <a:rPr sz="2400" spc="-50" dirty="0">
                <a:solidFill>
                  <a:srgbClr val="292934"/>
                </a:solidFill>
                <a:latin typeface="Times New Roman"/>
                <a:cs typeface="Times New Roman"/>
              </a:rPr>
              <a:t> </a:t>
            </a:r>
            <a:r>
              <a:rPr sz="2400" spc="-10" dirty="0">
                <a:solidFill>
                  <a:srgbClr val="292934"/>
                </a:solidFill>
                <a:latin typeface="Cambria"/>
                <a:cs typeface="Cambria"/>
              </a:rPr>
              <a:t>d</a:t>
            </a:r>
            <a:r>
              <a:rPr sz="2400" spc="-5" dirty="0">
                <a:solidFill>
                  <a:srgbClr val="292934"/>
                </a:solidFill>
                <a:latin typeface="Cambria"/>
                <a:cs typeface="Cambria"/>
              </a:rPr>
              <a:t>o</a:t>
            </a:r>
            <a:r>
              <a:rPr sz="2400" spc="-15" dirty="0">
                <a:solidFill>
                  <a:srgbClr val="292934"/>
                </a:solidFill>
                <a:latin typeface="Cambria"/>
                <a:cs typeface="Cambria"/>
              </a:rPr>
              <a:t>nn</a:t>
            </a:r>
            <a:r>
              <a:rPr sz="2400" spc="-10" dirty="0">
                <a:solidFill>
                  <a:srgbClr val="292934"/>
                </a:solidFill>
                <a:latin typeface="Cambria"/>
                <a:cs typeface="Cambria"/>
              </a:rPr>
              <a:t>ées.</a:t>
            </a:r>
            <a:endParaRPr sz="2400" dirty="0">
              <a:latin typeface="Cambria"/>
              <a:cs typeface="Cambria"/>
            </a:endParaRPr>
          </a:p>
        </p:txBody>
      </p:sp>
    </p:spTree>
    <p:extLst>
      <p:ext uri="{BB962C8B-B14F-4D97-AF65-F5344CB8AC3E}">
        <p14:creationId xmlns:p14="http://schemas.microsoft.com/office/powerpoint/2010/main" val="259316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4" name="Rectangle 3"/>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5"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7" name="object 3"/>
          <p:cNvSpPr txBox="1"/>
          <p:nvPr/>
        </p:nvSpPr>
        <p:spPr>
          <a:xfrm>
            <a:off x="415058" y="2884829"/>
            <a:ext cx="11447127" cy="2769989"/>
          </a:xfrm>
          <a:prstGeom prst="rect">
            <a:avLst/>
          </a:prstGeom>
        </p:spPr>
        <p:txBody>
          <a:bodyPr vert="horz" wrap="square" lIns="0" tIns="0" rIns="0" bIns="0" rtlCol="0">
            <a:spAutoFit/>
          </a:bodyPr>
          <a:lstStyle/>
          <a:p>
            <a:pPr marL="652780" marR="5080" lvl="1" indent="-342900" algn="just">
              <a:lnSpc>
                <a:spcPct val="150000"/>
              </a:lnSpc>
              <a:buClr>
                <a:srgbClr val="92A198"/>
              </a:buClr>
              <a:buSzPct val="85000"/>
              <a:buFont typeface="Wingdings" panose="05000000000000000000" pitchFamily="2" charset="2"/>
              <a:buChar char="Ø"/>
              <a:tabLst>
                <a:tab pos="482600" algn="l"/>
              </a:tabLst>
            </a:pPr>
            <a:r>
              <a:rPr sz="2000" dirty="0" smtClean="0">
                <a:solidFill>
                  <a:srgbClr val="292934"/>
                </a:solidFill>
                <a:latin typeface="Cambria"/>
                <a:cs typeface="Cambria"/>
              </a:rPr>
              <a:t>N</a:t>
            </a:r>
            <a:r>
              <a:rPr sz="2000" spc="5" dirty="0" smtClean="0">
                <a:solidFill>
                  <a:srgbClr val="292934"/>
                </a:solidFill>
                <a:latin typeface="Cambria"/>
                <a:cs typeface="Cambria"/>
              </a:rPr>
              <a:t>o</a:t>
            </a:r>
            <a:r>
              <a:rPr sz="2000" spc="-5" dirty="0" smtClean="0">
                <a:solidFill>
                  <a:srgbClr val="292934"/>
                </a:solidFill>
                <a:latin typeface="Cambria"/>
                <a:cs typeface="Cambria"/>
              </a:rPr>
              <a:t>u</a:t>
            </a:r>
            <a:r>
              <a:rPr sz="2000" dirty="0" smtClean="0">
                <a:solidFill>
                  <a:srgbClr val="292934"/>
                </a:solidFill>
                <a:latin typeface="Cambria"/>
                <a:cs typeface="Cambria"/>
              </a:rPr>
              <a:t>s</a:t>
            </a:r>
            <a:r>
              <a:rPr sz="2000" dirty="0" smtClean="0">
                <a:solidFill>
                  <a:srgbClr val="292934"/>
                </a:solidFill>
                <a:latin typeface="Times New Roman"/>
                <a:cs typeface="Times New Roman"/>
              </a:rPr>
              <a:t> </a:t>
            </a:r>
            <a:r>
              <a:rPr sz="2000" spc="165" dirty="0" smtClean="0">
                <a:solidFill>
                  <a:srgbClr val="292934"/>
                </a:solidFill>
                <a:latin typeface="Times New Roman"/>
                <a:cs typeface="Times New Roman"/>
              </a:rPr>
              <a:t> </a:t>
            </a:r>
            <a:r>
              <a:rPr sz="2000" spc="-5" dirty="0">
                <a:solidFill>
                  <a:srgbClr val="292934"/>
                </a:solidFill>
                <a:latin typeface="Cambria"/>
                <a:cs typeface="Cambria"/>
              </a:rPr>
              <a:t>n</a:t>
            </a:r>
            <a:r>
              <a:rPr sz="2000" dirty="0">
                <a:solidFill>
                  <a:srgbClr val="292934"/>
                </a:solidFill>
                <a:latin typeface="Cambria"/>
                <a:cs typeface="Cambria"/>
              </a:rPr>
              <a:t>e</a:t>
            </a:r>
            <a:r>
              <a:rPr sz="2000" dirty="0">
                <a:solidFill>
                  <a:srgbClr val="292934"/>
                </a:solidFill>
                <a:latin typeface="Times New Roman"/>
                <a:cs typeface="Times New Roman"/>
              </a:rPr>
              <a:t> </a:t>
            </a:r>
            <a:r>
              <a:rPr sz="2000" spc="155" dirty="0">
                <a:solidFill>
                  <a:srgbClr val="292934"/>
                </a:solidFill>
                <a:latin typeface="Times New Roman"/>
                <a:cs typeface="Times New Roman"/>
              </a:rPr>
              <a:t> </a:t>
            </a:r>
            <a:r>
              <a:rPr sz="2000" spc="-10" dirty="0">
                <a:solidFill>
                  <a:srgbClr val="292934"/>
                </a:solidFill>
                <a:latin typeface="Cambria"/>
                <a:cs typeface="Cambria"/>
              </a:rPr>
              <a:t>s</a:t>
            </a:r>
            <a:r>
              <a:rPr sz="2000" spc="-35" dirty="0">
                <a:solidFill>
                  <a:srgbClr val="292934"/>
                </a:solidFill>
                <a:latin typeface="Cambria"/>
                <a:cs typeface="Cambria"/>
              </a:rPr>
              <a:t>a</a:t>
            </a:r>
            <a:r>
              <a:rPr sz="2000" spc="-50" dirty="0">
                <a:solidFill>
                  <a:srgbClr val="292934"/>
                </a:solidFill>
                <a:latin typeface="Cambria"/>
                <a:cs typeface="Cambria"/>
              </a:rPr>
              <a:t>v</a:t>
            </a:r>
            <a:r>
              <a:rPr sz="2000" dirty="0">
                <a:solidFill>
                  <a:srgbClr val="292934"/>
                </a:solidFill>
                <a:latin typeface="Cambria"/>
                <a:cs typeface="Cambria"/>
              </a:rPr>
              <a:t>ons</a:t>
            </a:r>
            <a:r>
              <a:rPr sz="2000" dirty="0">
                <a:solidFill>
                  <a:srgbClr val="292934"/>
                </a:solidFill>
                <a:latin typeface="Times New Roman"/>
                <a:cs typeface="Times New Roman"/>
              </a:rPr>
              <a:t> </a:t>
            </a:r>
            <a:r>
              <a:rPr sz="2000" spc="170" dirty="0">
                <a:solidFill>
                  <a:srgbClr val="292934"/>
                </a:solidFill>
                <a:latin typeface="Times New Roman"/>
                <a:cs typeface="Times New Roman"/>
              </a:rPr>
              <a:t> </a:t>
            </a:r>
            <a:r>
              <a:rPr sz="2000" spc="-15" dirty="0">
                <a:solidFill>
                  <a:srgbClr val="292934"/>
                </a:solidFill>
                <a:latin typeface="Cambria"/>
                <a:cs typeface="Cambria"/>
              </a:rPr>
              <a:t>p</a:t>
            </a:r>
            <a:r>
              <a:rPr sz="2000" dirty="0">
                <a:solidFill>
                  <a:srgbClr val="292934"/>
                </a:solidFill>
                <a:latin typeface="Cambria"/>
                <a:cs typeface="Cambria"/>
              </a:rPr>
              <a:t>as</a:t>
            </a:r>
            <a:r>
              <a:rPr sz="2000" dirty="0">
                <a:solidFill>
                  <a:srgbClr val="292934"/>
                </a:solidFill>
                <a:latin typeface="Times New Roman"/>
                <a:cs typeface="Times New Roman"/>
              </a:rPr>
              <a:t> </a:t>
            </a:r>
            <a:r>
              <a:rPr sz="2000" spc="165" dirty="0">
                <a:solidFill>
                  <a:srgbClr val="292934"/>
                </a:solidFill>
                <a:latin typeface="Times New Roman"/>
                <a:cs typeface="Times New Roman"/>
              </a:rPr>
              <a:t> </a:t>
            </a:r>
            <a:r>
              <a:rPr sz="2000" spc="-20" dirty="0">
                <a:solidFill>
                  <a:srgbClr val="292934"/>
                </a:solidFill>
                <a:latin typeface="Cambria"/>
                <a:cs typeface="Cambria"/>
              </a:rPr>
              <a:t>t</a:t>
            </a:r>
            <a:r>
              <a:rPr sz="2000" dirty="0">
                <a:solidFill>
                  <a:srgbClr val="292934"/>
                </a:solidFill>
                <a:latin typeface="Cambria"/>
                <a:cs typeface="Cambria"/>
              </a:rPr>
              <a:t>oujours</a:t>
            </a:r>
            <a:r>
              <a:rPr sz="2000" dirty="0">
                <a:solidFill>
                  <a:srgbClr val="292934"/>
                </a:solidFill>
                <a:latin typeface="Times New Roman"/>
                <a:cs typeface="Times New Roman"/>
              </a:rPr>
              <a:t> </a:t>
            </a:r>
            <a:r>
              <a:rPr sz="2000" spc="160" dirty="0">
                <a:solidFill>
                  <a:srgbClr val="292934"/>
                </a:solidFill>
                <a:latin typeface="Times New Roman"/>
                <a:cs typeface="Times New Roman"/>
              </a:rPr>
              <a:t> </a:t>
            </a:r>
            <a:r>
              <a:rPr sz="2000" spc="-10" dirty="0">
                <a:solidFill>
                  <a:srgbClr val="292934"/>
                </a:solidFill>
                <a:latin typeface="Cambria"/>
                <a:cs typeface="Cambria"/>
              </a:rPr>
              <a:t>d</a:t>
            </a:r>
            <a:r>
              <a:rPr sz="2000" dirty="0">
                <a:solidFill>
                  <a:srgbClr val="292934"/>
                </a:solidFill>
                <a:latin typeface="Cambria"/>
                <a:cs typeface="Cambria"/>
              </a:rPr>
              <a:t>a</a:t>
            </a:r>
            <a:r>
              <a:rPr sz="2000" spc="-5" dirty="0">
                <a:solidFill>
                  <a:srgbClr val="292934"/>
                </a:solidFill>
                <a:latin typeface="Cambria"/>
                <a:cs typeface="Cambria"/>
              </a:rPr>
              <a:t>n</a:t>
            </a:r>
            <a:r>
              <a:rPr sz="2000" dirty="0">
                <a:solidFill>
                  <a:srgbClr val="292934"/>
                </a:solidFill>
                <a:latin typeface="Cambria"/>
                <a:cs typeface="Cambria"/>
              </a:rPr>
              <a:t>s</a:t>
            </a:r>
            <a:r>
              <a:rPr sz="2000" dirty="0">
                <a:solidFill>
                  <a:srgbClr val="292934"/>
                </a:solidFill>
                <a:latin typeface="Times New Roman"/>
                <a:cs typeface="Times New Roman"/>
              </a:rPr>
              <a:t> </a:t>
            </a:r>
            <a:r>
              <a:rPr sz="2000" spc="165" dirty="0">
                <a:solidFill>
                  <a:srgbClr val="292934"/>
                </a:solidFill>
                <a:latin typeface="Times New Roman"/>
                <a:cs typeface="Times New Roman"/>
              </a:rPr>
              <a:t> </a:t>
            </a:r>
            <a:r>
              <a:rPr sz="2000" dirty="0">
                <a:solidFill>
                  <a:srgbClr val="292934"/>
                </a:solidFill>
                <a:latin typeface="Cambria"/>
                <a:cs typeface="Cambria"/>
              </a:rPr>
              <a:t>q</a:t>
            </a:r>
            <a:r>
              <a:rPr sz="2000" spc="-10" dirty="0">
                <a:solidFill>
                  <a:srgbClr val="292934"/>
                </a:solidFill>
                <a:latin typeface="Cambria"/>
                <a:cs typeface="Cambria"/>
              </a:rPr>
              <a:t>u</a:t>
            </a:r>
            <a:r>
              <a:rPr sz="2000" dirty="0">
                <a:solidFill>
                  <a:srgbClr val="292934"/>
                </a:solidFill>
                <a:latin typeface="Cambria"/>
                <a:cs typeface="Cambria"/>
              </a:rPr>
              <a:t>e</a:t>
            </a:r>
            <a:r>
              <a:rPr sz="2000" spc="-15" dirty="0">
                <a:solidFill>
                  <a:srgbClr val="292934"/>
                </a:solidFill>
                <a:latin typeface="Cambria"/>
                <a:cs typeface="Cambria"/>
              </a:rPr>
              <a:t>l</a:t>
            </a:r>
            <a:r>
              <a:rPr sz="2000" spc="-5" dirty="0">
                <a:solidFill>
                  <a:srgbClr val="292934"/>
                </a:solidFill>
                <a:latin typeface="Cambria"/>
                <a:cs typeface="Cambria"/>
              </a:rPr>
              <a:t>l</a:t>
            </a:r>
            <a:r>
              <a:rPr sz="2000" dirty="0">
                <a:solidFill>
                  <a:srgbClr val="292934"/>
                </a:solidFill>
                <a:latin typeface="Cambria"/>
                <a:cs typeface="Cambria"/>
              </a:rPr>
              <a:t>e</a:t>
            </a:r>
            <a:r>
              <a:rPr sz="2000" dirty="0">
                <a:solidFill>
                  <a:srgbClr val="292934"/>
                </a:solidFill>
                <a:latin typeface="Times New Roman"/>
                <a:cs typeface="Times New Roman"/>
              </a:rPr>
              <a:t> </a:t>
            </a:r>
            <a:r>
              <a:rPr sz="2000" spc="155" dirty="0">
                <a:solidFill>
                  <a:srgbClr val="292934"/>
                </a:solidFill>
                <a:latin typeface="Times New Roman"/>
                <a:cs typeface="Times New Roman"/>
              </a:rPr>
              <a:t> </a:t>
            </a:r>
            <a:r>
              <a:rPr sz="2000" dirty="0">
                <a:solidFill>
                  <a:srgbClr val="292934"/>
                </a:solidFill>
                <a:latin typeface="Cambria"/>
                <a:cs typeface="Cambria"/>
              </a:rPr>
              <a:t>ta</a:t>
            </a:r>
            <a:r>
              <a:rPr sz="2000" spc="-5" dirty="0">
                <a:solidFill>
                  <a:srgbClr val="292934"/>
                </a:solidFill>
                <a:latin typeface="Cambria"/>
                <a:cs typeface="Cambria"/>
              </a:rPr>
              <a:t>b</a:t>
            </a:r>
            <a:r>
              <a:rPr sz="2000" spc="-10" dirty="0">
                <a:solidFill>
                  <a:srgbClr val="292934"/>
                </a:solidFill>
                <a:latin typeface="Cambria"/>
                <a:cs typeface="Cambria"/>
              </a:rPr>
              <a:t>l</a:t>
            </a:r>
            <a:r>
              <a:rPr sz="2000" dirty="0">
                <a:solidFill>
                  <a:srgbClr val="292934"/>
                </a:solidFill>
                <a:latin typeface="Cambria"/>
                <a:cs typeface="Cambria"/>
              </a:rPr>
              <a:t>e</a:t>
            </a:r>
            <a:r>
              <a:rPr sz="2000" dirty="0">
                <a:solidFill>
                  <a:srgbClr val="292934"/>
                </a:solidFill>
                <a:latin typeface="Times New Roman"/>
                <a:cs typeface="Times New Roman"/>
              </a:rPr>
              <a:t> </a:t>
            </a:r>
            <a:r>
              <a:rPr sz="2000" spc="165" dirty="0">
                <a:solidFill>
                  <a:srgbClr val="292934"/>
                </a:solidFill>
                <a:latin typeface="Times New Roman"/>
                <a:cs typeface="Times New Roman"/>
              </a:rPr>
              <a:t> </a:t>
            </a:r>
            <a:r>
              <a:rPr sz="2000" spc="-15" dirty="0">
                <a:solidFill>
                  <a:srgbClr val="292934"/>
                </a:solidFill>
                <a:latin typeface="Cambria"/>
                <a:cs typeface="Cambria"/>
              </a:rPr>
              <a:t>p</a:t>
            </a:r>
            <a:r>
              <a:rPr sz="2000" spc="-5" dirty="0">
                <a:solidFill>
                  <a:srgbClr val="292934"/>
                </a:solidFill>
                <a:latin typeface="Cambria"/>
                <a:cs typeface="Cambria"/>
              </a:rPr>
              <a:t>la</a:t>
            </a:r>
            <a:r>
              <a:rPr sz="2000" spc="5" dirty="0">
                <a:solidFill>
                  <a:srgbClr val="292934"/>
                </a:solidFill>
                <a:latin typeface="Cambria"/>
                <a:cs typeface="Cambria"/>
              </a:rPr>
              <a:t>c</a:t>
            </a:r>
            <a:r>
              <a:rPr sz="2000" dirty="0">
                <a:solidFill>
                  <a:srgbClr val="292934"/>
                </a:solidFill>
                <a:latin typeface="Cambria"/>
                <a:cs typeface="Cambria"/>
              </a:rPr>
              <a:t>er</a:t>
            </a:r>
            <a:r>
              <a:rPr sz="2000" dirty="0">
                <a:solidFill>
                  <a:srgbClr val="292934"/>
                </a:solidFill>
                <a:latin typeface="Times New Roman"/>
                <a:cs typeface="Times New Roman"/>
              </a:rPr>
              <a:t> </a:t>
            </a:r>
            <a:r>
              <a:rPr sz="2000" spc="155" dirty="0">
                <a:solidFill>
                  <a:srgbClr val="292934"/>
                </a:solidFill>
                <a:latin typeface="Times New Roman"/>
                <a:cs typeface="Times New Roman"/>
              </a:rPr>
              <a:t> </a:t>
            </a:r>
            <a:r>
              <a:rPr sz="2000" dirty="0">
                <a:solidFill>
                  <a:srgbClr val="292934"/>
                </a:solidFill>
                <a:latin typeface="Cambria"/>
                <a:cs typeface="Cambria"/>
              </a:rPr>
              <a:t>cer</a:t>
            </a:r>
            <a:r>
              <a:rPr sz="2000" spc="-10" dirty="0">
                <a:solidFill>
                  <a:srgbClr val="292934"/>
                </a:solidFill>
                <a:latin typeface="Cambria"/>
                <a:cs typeface="Cambria"/>
              </a:rPr>
              <a:t>t</a:t>
            </a:r>
            <a:r>
              <a:rPr sz="2000" dirty="0">
                <a:solidFill>
                  <a:srgbClr val="292934"/>
                </a:solidFill>
                <a:latin typeface="Cambria"/>
                <a:cs typeface="Cambria"/>
              </a:rPr>
              <a:t>a</a:t>
            </a:r>
            <a:r>
              <a:rPr sz="2000" spc="-20" dirty="0">
                <a:solidFill>
                  <a:srgbClr val="292934"/>
                </a:solidFill>
                <a:latin typeface="Cambria"/>
                <a:cs typeface="Cambria"/>
              </a:rPr>
              <a:t>i</a:t>
            </a:r>
            <a:r>
              <a:rPr sz="2000" spc="-15" dirty="0">
                <a:solidFill>
                  <a:srgbClr val="292934"/>
                </a:solidFill>
                <a:latin typeface="Cambria"/>
                <a:cs typeface="Cambria"/>
              </a:rPr>
              <a:t>n</a:t>
            </a:r>
            <a:r>
              <a:rPr sz="2000" dirty="0">
                <a:solidFill>
                  <a:srgbClr val="292934"/>
                </a:solidFill>
                <a:latin typeface="Cambria"/>
                <a:cs typeface="Cambria"/>
              </a:rPr>
              <a:t>es</a:t>
            </a:r>
            <a:r>
              <a:rPr sz="2000" dirty="0">
                <a:solidFill>
                  <a:srgbClr val="292934"/>
                </a:solidFill>
                <a:latin typeface="Times New Roman"/>
                <a:cs typeface="Times New Roman"/>
              </a:rPr>
              <a:t> </a:t>
            </a:r>
            <a:r>
              <a:rPr sz="2000" dirty="0">
                <a:solidFill>
                  <a:srgbClr val="292934"/>
                </a:solidFill>
                <a:latin typeface="Cambria"/>
                <a:cs typeface="Cambria"/>
              </a:rPr>
              <a:t>c</a:t>
            </a:r>
            <a:r>
              <a:rPr sz="2000" spc="5" dirty="0">
                <a:solidFill>
                  <a:srgbClr val="292934"/>
                </a:solidFill>
                <a:latin typeface="Cambria"/>
                <a:cs typeface="Cambria"/>
              </a:rPr>
              <a:t>o</a:t>
            </a:r>
            <a:r>
              <a:rPr sz="2000" spc="-5" dirty="0">
                <a:solidFill>
                  <a:srgbClr val="292934"/>
                </a:solidFill>
                <a:latin typeface="Cambria"/>
                <a:cs typeface="Cambria"/>
              </a:rPr>
              <a:t>lo</a:t>
            </a:r>
            <a:r>
              <a:rPr sz="2000" spc="-15" dirty="0">
                <a:solidFill>
                  <a:srgbClr val="292934"/>
                </a:solidFill>
                <a:latin typeface="Cambria"/>
                <a:cs typeface="Cambria"/>
              </a:rPr>
              <a:t>n</a:t>
            </a:r>
            <a:r>
              <a:rPr sz="2000" spc="-5" dirty="0">
                <a:solidFill>
                  <a:srgbClr val="292934"/>
                </a:solidFill>
                <a:latin typeface="Cambria"/>
                <a:cs typeface="Cambria"/>
              </a:rPr>
              <a:t>n</a:t>
            </a:r>
            <a:r>
              <a:rPr sz="2000" spc="-10" dirty="0">
                <a:solidFill>
                  <a:srgbClr val="292934"/>
                </a:solidFill>
                <a:latin typeface="Cambria"/>
                <a:cs typeface="Cambria"/>
              </a:rPr>
              <a:t>e</a:t>
            </a:r>
            <a:r>
              <a:rPr sz="2000" dirty="0">
                <a:solidFill>
                  <a:srgbClr val="292934"/>
                </a:solidFill>
                <a:latin typeface="Cambria"/>
                <a:cs typeface="Cambria"/>
              </a:rPr>
              <a:t>s</a:t>
            </a:r>
            <a:r>
              <a:rPr sz="2000" spc="30" dirty="0">
                <a:solidFill>
                  <a:srgbClr val="292934"/>
                </a:solidFill>
                <a:latin typeface="Times New Roman"/>
                <a:cs typeface="Times New Roman"/>
              </a:rPr>
              <a:t> </a:t>
            </a:r>
            <a:r>
              <a:rPr sz="2000" dirty="0">
                <a:solidFill>
                  <a:srgbClr val="292934"/>
                </a:solidFill>
                <a:latin typeface="Cambria"/>
                <a:cs typeface="Cambria"/>
              </a:rPr>
              <a:t>(</a:t>
            </a:r>
            <a:r>
              <a:rPr sz="2000" spc="-10" dirty="0">
                <a:solidFill>
                  <a:srgbClr val="292934"/>
                </a:solidFill>
                <a:latin typeface="Cambria"/>
                <a:cs typeface="Cambria"/>
              </a:rPr>
              <a:t>p</a:t>
            </a:r>
            <a:r>
              <a:rPr sz="2000" dirty="0">
                <a:solidFill>
                  <a:srgbClr val="292934"/>
                </a:solidFill>
                <a:latin typeface="Cambria"/>
                <a:cs typeface="Cambria"/>
              </a:rPr>
              <a:t>ar</a:t>
            </a:r>
            <a:r>
              <a:rPr sz="2000" spc="25" dirty="0">
                <a:solidFill>
                  <a:srgbClr val="292934"/>
                </a:solidFill>
                <a:latin typeface="Times New Roman"/>
                <a:cs typeface="Times New Roman"/>
              </a:rPr>
              <a:t> </a:t>
            </a:r>
            <a:r>
              <a:rPr sz="2000" spc="-30" dirty="0">
                <a:solidFill>
                  <a:srgbClr val="292934"/>
                </a:solidFill>
                <a:latin typeface="Cambria"/>
                <a:cs typeface="Cambria"/>
              </a:rPr>
              <a:t>e</a:t>
            </a:r>
            <a:r>
              <a:rPr sz="2000" spc="-45" dirty="0">
                <a:solidFill>
                  <a:srgbClr val="292934"/>
                </a:solidFill>
                <a:latin typeface="Cambria"/>
                <a:cs typeface="Cambria"/>
              </a:rPr>
              <a:t>x</a:t>
            </a:r>
            <a:r>
              <a:rPr sz="2000" dirty="0">
                <a:solidFill>
                  <a:srgbClr val="292934"/>
                </a:solidFill>
                <a:latin typeface="Cambria"/>
                <a:cs typeface="Cambria"/>
              </a:rPr>
              <a:t>em</a:t>
            </a:r>
            <a:r>
              <a:rPr sz="2000" spc="-20" dirty="0">
                <a:solidFill>
                  <a:srgbClr val="292934"/>
                </a:solidFill>
                <a:latin typeface="Cambria"/>
                <a:cs typeface="Cambria"/>
              </a:rPr>
              <a:t>p</a:t>
            </a:r>
            <a:r>
              <a:rPr sz="2000" spc="-5" dirty="0">
                <a:solidFill>
                  <a:srgbClr val="292934"/>
                </a:solidFill>
                <a:latin typeface="Cambria"/>
                <a:cs typeface="Cambria"/>
              </a:rPr>
              <a:t>l</a:t>
            </a:r>
            <a:r>
              <a:rPr sz="2000" spc="-10" dirty="0">
                <a:solidFill>
                  <a:srgbClr val="292934"/>
                </a:solidFill>
                <a:latin typeface="Cambria"/>
                <a:cs typeface="Cambria"/>
              </a:rPr>
              <a:t>e</a:t>
            </a:r>
            <a:r>
              <a:rPr sz="2000" dirty="0">
                <a:solidFill>
                  <a:srgbClr val="292934"/>
                </a:solidFill>
                <a:latin typeface="Cambria"/>
                <a:cs typeface="Cambria"/>
              </a:rPr>
              <a:t>,</a:t>
            </a:r>
            <a:r>
              <a:rPr sz="2000" spc="40" dirty="0">
                <a:solidFill>
                  <a:srgbClr val="292934"/>
                </a:solidFill>
                <a:latin typeface="Times New Roman"/>
                <a:cs typeface="Times New Roman"/>
              </a:rPr>
              <a:t> </a:t>
            </a:r>
            <a:r>
              <a:rPr sz="2000" dirty="0">
                <a:solidFill>
                  <a:srgbClr val="292934"/>
                </a:solidFill>
                <a:latin typeface="Cambria"/>
                <a:cs typeface="Cambria"/>
              </a:rPr>
              <a:t>l</a:t>
            </a:r>
            <a:r>
              <a:rPr sz="2000" spc="-15" dirty="0">
                <a:solidFill>
                  <a:srgbClr val="292934"/>
                </a:solidFill>
                <a:latin typeface="Cambria"/>
                <a:cs typeface="Cambria"/>
              </a:rPr>
              <a:t>’</a:t>
            </a:r>
            <a:r>
              <a:rPr sz="2000" dirty="0">
                <a:solidFill>
                  <a:srgbClr val="292934"/>
                </a:solidFill>
                <a:latin typeface="Cambria"/>
                <a:cs typeface="Cambria"/>
              </a:rPr>
              <a:t>a</a:t>
            </a:r>
            <a:r>
              <a:rPr sz="2000" spc="-10" dirty="0">
                <a:solidFill>
                  <a:srgbClr val="292934"/>
                </a:solidFill>
                <a:latin typeface="Cambria"/>
                <a:cs typeface="Cambria"/>
              </a:rPr>
              <a:t>d</a:t>
            </a:r>
            <a:r>
              <a:rPr sz="2000" spc="-30" dirty="0">
                <a:solidFill>
                  <a:srgbClr val="292934"/>
                </a:solidFill>
                <a:latin typeface="Cambria"/>
                <a:cs typeface="Cambria"/>
              </a:rPr>
              <a:t>r</a:t>
            </a:r>
            <a:r>
              <a:rPr sz="2000" dirty="0">
                <a:solidFill>
                  <a:srgbClr val="292934"/>
                </a:solidFill>
                <a:latin typeface="Cambria"/>
                <a:cs typeface="Cambria"/>
              </a:rPr>
              <a:t>esse</a:t>
            </a:r>
            <a:r>
              <a:rPr sz="2000" spc="95" dirty="0">
                <a:solidFill>
                  <a:srgbClr val="292934"/>
                </a:solidFill>
                <a:latin typeface="Cambria"/>
                <a:cs typeface="Cambria"/>
              </a:rPr>
              <a:t> </a:t>
            </a:r>
            <a:r>
              <a:rPr sz="2000" dirty="0">
                <a:solidFill>
                  <a:srgbClr val="292934"/>
                </a:solidFill>
                <a:latin typeface="Cambria"/>
                <a:cs typeface="Cambria"/>
              </a:rPr>
              <a:t>de</a:t>
            </a:r>
            <a:r>
              <a:rPr sz="2000" spc="20" dirty="0">
                <a:solidFill>
                  <a:srgbClr val="292934"/>
                </a:solidFill>
                <a:latin typeface="Times New Roman"/>
                <a:cs typeface="Times New Roman"/>
              </a:rPr>
              <a:t> </a:t>
            </a:r>
            <a:r>
              <a:rPr sz="2000" spc="-5" dirty="0">
                <a:solidFill>
                  <a:srgbClr val="292934"/>
                </a:solidFill>
                <a:latin typeface="Cambria"/>
                <a:cs typeface="Cambria"/>
              </a:rPr>
              <a:t>l</a:t>
            </a:r>
            <a:r>
              <a:rPr sz="2000" spc="-45" dirty="0">
                <a:solidFill>
                  <a:srgbClr val="292934"/>
                </a:solidFill>
                <a:latin typeface="Cambria"/>
                <a:cs typeface="Cambria"/>
              </a:rPr>
              <a:t>i</a:t>
            </a:r>
            <a:r>
              <a:rPr sz="2000" dirty="0">
                <a:solidFill>
                  <a:srgbClr val="292934"/>
                </a:solidFill>
                <a:latin typeface="Cambria"/>
                <a:cs typeface="Cambria"/>
              </a:rPr>
              <a:t>v</a:t>
            </a:r>
            <a:r>
              <a:rPr sz="2000" spc="-55" dirty="0">
                <a:solidFill>
                  <a:srgbClr val="292934"/>
                </a:solidFill>
                <a:latin typeface="Cambria"/>
                <a:cs typeface="Cambria"/>
              </a:rPr>
              <a:t>r</a:t>
            </a:r>
            <a:r>
              <a:rPr sz="2000" dirty="0">
                <a:solidFill>
                  <a:srgbClr val="292934"/>
                </a:solidFill>
                <a:latin typeface="Cambria"/>
                <a:cs typeface="Cambria"/>
              </a:rPr>
              <a:t>a</a:t>
            </a:r>
            <a:r>
              <a:rPr sz="2000" spc="-20" dirty="0">
                <a:solidFill>
                  <a:srgbClr val="292934"/>
                </a:solidFill>
                <a:latin typeface="Cambria"/>
                <a:cs typeface="Cambria"/>
              </a:rPr>
              <a:t>i</a:t>
            </a:r>
            <a:r>
              <a:rPr sz="2000" dirty="0">
                <a:solidFill>
                  <a:srgbClr val="292934"/>
                </a:solidFill>
                <a:latin typeface="Cambria"/>
                <a:cs typeface="Cambria"/>
              </a:rPr>
              <a:t>son</a:t>
            </a:r>
            <a:r>
              <a:rPr sz="2000" spc="30" dirty="0">
                <a:solidFill>
                  <a:srgbClr val="292934"/>
                </a:solidFill>
                <a:latin typeface="Times New Roman"/>
                <a:cs typeface="Times New Roman"/>
              </a:rPr>
              <a:t> </a:t>
            </a:r>
            <a:r>
              <a:rPr sz="2000" dirty="0">
                <a:solidFill>
                  <a:srgbClr val="292934"/>
                </a:solidFill>
                <a:latin typeface="Cambria"/>
                <a:cs typeface="Cambria"/>
              </a:rPr>
              <a:t>se</a:t>
            </a:r>
            <a:r>
              <a:rPr sz="2000" spc="30" dirty="0">
                <a:solidFill>
                  <a:srgbClr val="292934"/>
                </a:solidFill>
                <a:latin typeface="Times New Roman"/>
                <a:cs typeface="Times New Roman"/>
              </a:rPr>
              <a:t> </a:t>
            </a:r>
            <a:r>
              <a:rPr sz="2000" dirty="0">
                <a:solidFill>
                  <a:srgbClr val="292934"/>
                </a:solidFill>
                <a:latin typeface="Cambria"/>
                <a:cs typeface="Cambria"/>
              </a:rPr>
              <a:t>m</a:t>
            </a:r>
            <a:r>
              <a:rPr sz="2000" spc="-20" dirty="0">
                <a:solidFill>
                  <a:srgbClr val="292934"/>
                </a:solidFill>
                <a:latin typeface="Cambria"/>
                <a:cs typeface="Cambria"/>
              </a:rPr>
              <a:t>e</a:t>
            </a:r>
            <a:r>
              <a:rPr sz="2000" dirty="0">
                <a:solidFill>
                  <a:srgbClr val="292934"/>
                </a:solidFill>
                <a:latin typeface="Cambria"/>
                <a:cs typeface="Cambria"/>
              </a:rPr>
              <a:t>t</a:t>
            </a:r>
            <a:r>
              <a:rPr sz="2000" spc="35" dirty="0">
                <a:solidFill>
                  <a:srgbClr val="292934"/>
                </a:solidFill>
                <a:latin typeface="Times New Roman"/>
                <a:cs typeface="Times New Roman"/>
              </a:rPr>
              <a:t> </a:t>
            </a:r>
            <a:r>
              <a:rPr sz="2000" spc="-10" dirty="0">
                <a:solidFill>
                  <a:srgbClr val="292934"/>
                </a:solidFill>
                <a:latin typeface="Cambria"/>
                <a:cs typeface="Cambria"/>
              </a:rPr>
              <a:t>d</a:t>
            </a:r>
            <a:r>
              <a:rPr sz="2000" spc="-5" dirty="0">
                <a:solidFill>
                  <a:srgbClr val="292934"/>
                </a:solidFill>
                <a:latin typeface="Cambria"/>
                <a:cs typeface="Cambria"/>
              </a:rPr>
              <a:t>a</a:t>
            </a:r>
            <a:r>
              <a:rPr sz="2000" spc="-10" dirty="0">
                <a:solidFill>
                  <a:srgbClr val="292934"/>
                </a:solidFill>
                <a:latin typeface="Cambria"/>
                <a:cs typeface="Cambria"/>
              </a:rPr>
              <a:t>n</a:t>
            </a:r>
            <a:r>
              <a:rPr sz="2000" dirty="0">
                <a:solidFill>
                  <a:srgbClr val="292934"/>
                </a:solidFill>
                <a:latin typeface="Cambria"/>
                <a:cs typeface="Cambria"/>
              </a:rPr>
              <a:t>s</a:t>
            </a:r>
            <a:r>
              <a:rPr sz="2000" spc="40" dirty="0">
                <a:solidFill>
                  <a:srgbClr val="292934"/>
                </a:solidFill>
                <a:latin typeface="Times New Roman"/>
                <a:cs typeface="Times New Roman"/>
              </a:rPr>
              <a:t> </a:t>
            </a:r>
            <a:r>
              <a:rPr sz="2000" spc="-20" dirty="0">
                <a:solidFill>
                  <a:srgbClr val="292934"/>
                </a:solidFill>
                <a:latin typeface="Cambria"/>
                <a:cs typeface="Cambria"/>
              </a:rPr>
              <a:t>l</a:t>
            </a:r>
            <a:r>
              <a:rPr sz="2000" dirty="0">
                <a:solidFill>
                  <a:srgbClr val="292934"/>
                </a:solidFill>
                <a:latin typeface="Cambria"/>
                <a:cs typeface="Cambria"/>
              </a:rPr>
              <a:t>a</a:t>
            </a:r>
            <a:r>
              <a:rPr sz="2000" spc="30" dirty="0">
                <a:solidFill>
                  <a:srgbClr val="292934"/>
                </a:solidFill>
                <a:latin typeface="Times New Roman"/>
                <a:cs typeface="Times New Roman"/>
              </a:rPr>
              <a:t> </a:t>
            </a:r>
            <a:r>
              <a:rPr sz="2000" spc="-5" dirty="0">
                <a:solidFill>
                  <a:srgbClr val="292934"/>
                </a:solidFill>
                <a:latin typeface="Cambria"/>
                <a:cs typeface="Cambria"/>
              </a:rPr>
              <a:t>tab</a:t>
            </a:r>
            <a:r>
              <a:rPr sz="2000" spc="-10" dirty="0">
                <a:solidFill>
                  <a:srgbClr val="292934"/>
                </a:solidFill>
                <a:latin typeface="Cambria"/>
                <a:cs typeface="Cambria"/>
              </a:rPr>
              <a:t>l</a:t>
            </a:r>
            <a:r>
              <a:rPr sz="2000" dirty="0">
                <a:solidFill>
                  <a:srgbClr val="292934"/>
                </a:solidFill>
                <a:latin typeface="Cambria"/>
                <a:cs typeface="Cambria"/>
              </a:rPr>
              <a:t>e</a:t>
            </a:r>
            <a:r>
              <a:rPr sz="2000" spc="30" dirty="0">
                <a:solidFill>
                  <a:srgbClr val="292934"/>
                </a:solidFill>
                <a:latin typeface="Times New Roman"/>
                <a:cs typeface="Times New Roman"/>
              </a:rPr>
              <a:t> </a:t>
            </a:r>
            <a:r>
              <a:rPr sz="2000" dirty="0">
                <a:solidFill>
                  <a:srgbClr val="292934"/>
                </a:solidFill>
                <a:latin typeface="Cambria"/>
                <a:cs typeface="Cambria"/>
              </a:rPr>
              <a:t>d</a:t>
            </a:r>
            <a:r>
              <a:rPr sz="2000" spc="-15" dirty="0">
                <a:solidFill>
                  <a:srgbClr val="292934"/>
                </a:solidFill>
                <a:latin typeface="Cambria"/>
                <a:cs typeface="Cambria"/>
              </a:rPr>
              <a:t>e</a:t>
            </a:r>
            <a:r>
              <a:rPr sz="2000" dirty="0">
                <a:solidFill>
                  <a:srgbClr val="292934"/>
                </a:solidFill>
                <a:latin typeface="Cambria"/>
                <a:cs typeface="Cambria"/>
              </a:rPr>
              <a:t>s</a:t>
            </a:r>
            <a:r>
              <a:rPr sz="2000" dirty="0">
                <a:solidFill>
                  <a:srgbClr val="292934"/>
                </a:solidFill>
                <a:latin typeface="Times New Roman"/>
                <a:cs typeface="Times New Roman"/>
              </a:rPr>
              <a:t> </a:t>
            </a:r>
            <a:r>
              <a:rPr sz="2000" dirty="0">
                <a:solidFill>
                  <a:srgbClr val="292934"/>
                </a:solidFill>
                <a:latin typeface="Cambria"/>
                <a:cs typeface="Cambria"/>
              </a:rPr>
              <a:t>cli</a:t>
            </a:r>
            <a:r>
              <a:rPr sz="2000" spc="-15" dirty="0">
                <a:solidFill>
                  <a:srgbClr val="292934"/>
                </a:solidFill>
                <a:latin typeface="Cambria"/>
                <a:cs typeface="Cambria"/>
              </a:rPr>
              <a:t>e</a:t>
            </a:r>
            <a:r>
              <a:rPr sz="2000" spc="-5" dirty="0">
                <a:solidFill>
                  <a:srgbClr val="292934"/>
                </a:solidFill>
                <a:latin typeface="Cambria"/>
                <a:cs typeface="Cambria"/>
              </a:rPr>
              <a:t>nt</a:t>
            </a:r>
            <a:r>
              <a:rPr sz="2000" dirty="0">
                <a:solidFill>
                  <a:srgbClr val="292934"/>
                </a:solidFill>
                <a:latin typeface="Cambria"/>
                <a:cs typeface="Cambria"/>
              </a:rPr>
              <a:t>s</a:t>
            </a:r>
            <a:r>
              <a:rPr sz="2000" spc="-75" dirty="0">
                <a:solidFill>
                  <a:srgbClr val="292934"/>
                </a:solidFill>
                <a:latin typeface="Times New Roman"/>
                <a:cs typeface="Times New Roman"/>
              </a:rPr>
              <a:t> </a:t>
            </a:r>
            <a:r>
              <a:rPr sz="2000" dirty="0">
                <a:solidFill>
                  <a:srgbClr val="292934"/>
                </a:solidFill>
                <a:latin typeface="Cambria"/>
                <a:cs typeface="Cambria"/>
              </a:rPr>
              <a:t>ou</a:t>
            </a:r>
            <a:r>
              <a:rPr sz="2000" spc="-75" dirty="0">
                <a:solidFill>
                  <a:srgbClr val="292934"/>
                </a:solidFill>
                <a:latin typeface="Times New Roman"/>
                <a:cs typeface="Times New Roman"/>
              </a:rPr>
              <a:t> </a:t>
            </a:r>
            <a:r>
              <a:rPr sz="2000" dirty="0">
                <a:solidFill>
                  <a:srgbClr val="292934"/>
                </a:solidFill>
                <a:latin typeface="Cambria"/>
                <a:cs typeface="Cambria"/>
              </a:rPr>
              <a:t>d</a:t>
            </a:r>
            <a:r>
              <a:rPr sz="2000" spc="5" dirty="0">
                <a:solidFill>
                  <a:srgbClr val="292934"/>
                </a:solidFill>
                <a:latin typeface="Cambria"/>
                <a:cs typeface="Cambria"/>
              </a:rPr>
              <a:t>a</a:t>
            </a:r>
            <a:r>
              <a:rPr sz="2000" spc="-5" dirty="0">
                <a:solidFill>
                  <a:srgbClr val="292934"/>
                </a:solidFill>
                <a:latin typeface="Cambria"/>
                <a:cs typeface="Cambria"/>
              </a:rPr>
              <a:t>n</a:t>
            </a:r>
            <a:r>
              <a:rPr sz="2000" dirty="0">
                <a:solidFill>
                  <a:srgbClr val="292934"/>
                </a:solidFill>
                <a:latin typeface="Cambria"/>
                <a:cs typeface="Cambria"/>
              </a:rPr>
              <a:t>s</a:t>
            </a:r>
            <a:r>
              <a:rPr sz="2000" spc="-80" dirty="0">
                <a:solidFill>
                  <a:srgbClr val="292934"/>
                </a:solidFill>
                <a:latin typeface="Times New Roman"/>
                <a:cs typeface="Times New Roman"/>
              </a:rPr>
              <a:t> </a:t>
            </a:r>
            <a:r>
              <a:rPr sz="2000" spc="-5" dirty="0">
                <a:solidFill>
                  <a:srgbClr val="292934"/>
                </a:solidFill>
                <a:latin typeface="Cambria"/>
                <a:cs typeface="Cambria"/>
              </a:rPr>
              <a:t>l</a:t>
            </a:r>
            <a:r>
              <a:rPr sz="2000" dirty="0">
                <a:solidFill>
                  <a:srgbClr val="292934"/>
                </a:solidFill>
                <a:latin typeface="Cambria"/>
                <a:cs typeface="Cambria"/>
              </a:rPr>
              <a:t>a</a:t>
            </a:r>
            <a:r>
              <a:rPr sz="2000" spc="-75" dirty="0">
                <a:solidFill>
                  <a:srgbClr val="292934"/>
                </a:solidFill>
                <a:latin typeface="Times New Roman"/>
                <a:cs typeface="Times New Roman"/>
              </a:rPr>
              <a:t> </a:t>
            </a:r>
            <a:r>
              <a:rPr sz="2000" dirty="0">
                <a:solidFill>
                  <a:srgbClr val="292934"/>
                </a:solidFill>
                <a:latin typeface="Cambria"/>
                <a:cs typeface="Cambria"/>
              </a:rPr>
              <a:t>ta</a:t>
            </a:r>
            <a:r>
              <a:rPr sz="2000" spc="-5" dirty="0">
                <a:solidFill>
                  <a:srgbClr val="292934"/>
                </a:solidFill>
                <a:latin typeface="Cambria"/>
                <a:cs typeface="Cambria"/>
              </a:rPr>
              <a:t>b</a:t>
            </a:r>
            <a:r>
              <a:rPr sz="2000" spc="-10" dirty="0">
                <a:solidFill>
                  <a:srgbClr val="292934"/>
                </a:solidFill>
                <a:latin typeface="Cambria"/>
                <a:cs typeface="Cambria"/>
              </a:rPr>
              <a:t>l</a:t>
            </a:r>
            <a:r>
              <a:rPr sz="2000" dirty="0">
                <a:solidFill>
                  <a:srgbClr val="292934"/>
                </a:solidFill>
                <a:latin typeface="Cambria"/>
                <a:cs typeface="Cambria"/>
              </a:rPr>
              <a:t>e</a:t>
            </a:r>
            <a:r>
              <a:rPr sz="2000" spc="-70" dirty="0">
                <a:solidFill>
                  <a:srgbClr val="292934"/>
                </a:solidFill>
                <a:latin typeface="Times New Roman"/>
                <a:cs typeface="Times New Roman"/>
              </a:rPr>
              <a:t> </a:t>
            </a:r>
            <a:r>
              <a:rPr sz="2000" dirty="0">
                <a:solidFill>
                  <a:srgbClr val="292934"/>
                </a:solidFill>
                <a:latin typeface="Cambria"/>
                <a:cs typeface="Cambria"/>
              </a:rPr>
              <a:t>des</a:t>
            </a:r>
            <a:r>
              <a:rPr sz="2000" spc="-70" dirty="0">
                <a:solidFill>
                  <a:srgbClr val="292934"/>
                </a:solidFill>
                <a:latin typeface="Times New Roman"/>
                <a:cs typeface="Times New Roman"/>
              </a:rPr>
              <a:t> </a:t>
            </a:r>
            <a:r>
              <a:rPr sz="2000" dirty="0" err="1">
                <a:solidFill>
                  <a:srgbClr val="292934"/>
                </a:solidFill>
                <a:latin typeface="Cambria"/>
                <a:cs typeface="Cambria"/>
              </a:rPr>
              <a:t>c</a:t>
            </a:r>
            <a:r>
              <a:rPr sz="2000" spc="5" dirty="0" err="1">
                <a:solidFill>
                  <a:srgbClr val="292934"/>
                </a:solidFill>
                <a:latin typeface="Cambria"/>
                <a:cs typeface="Cambria"/>
              </a:rPr>
              <a:t>o</a:t>
            </a:r>
            <a:r>
              <a:rPr sz="2000" dirty="0" err="1">
                <a:solidFill>
                  <a:srgbClr val="292934"/>
                </a:solidFill>
                <a:latin typeface="Cambria"/>
                <a:cs typeface="Cambria"/>
              </a:rPr>
              <a:t>mm</a:t>
            </a:r>
            <a:r>
              <a:rPr sz="2000" spc="5" dirty="0" err="1">
                <a:solidFill>
                  <a:srgbClr val="292934"/>
                </a:solidFill>
                <a:latin typeface="Cambria"/>
                <a:cs typeface="Cambria"/>
              </a:rPr>
              <a:t>a</a:t>
            </a:r>
            <a:r>
              <a:rPr sz="2000" spc="-5" dirty="0" err="1">
                <a:solidFill>
                  <a:srgbClr val="292934"/>
                </a:solidFill>
                <a:latin typeface="Cambria"/>
                <a:cs typeface="Cambria"/>
              </a:rPr>
              <a:t>nde</a:t>
            </a:r>
            <a:r>
              <a:rPr sz="2000" spc="5" dirty="0" err="1">
                <a:solidFill>
                  <a:srgbClr val="292934"/>
                </a:solidFill>
                <a:latin typeface="Cambria"/>
                <a:cs typeface="Cambria"/>
              </a:rPr>
              <a:t>s</a:t>
            </a:r>
            <a:r>
              <a:rPr sz="2000" spc="5" dirty="0" smtClean="0">
                <a:solidFill>
                  <a:srgbClr val="292934"/>
                </a:solidFill>
                <a:latin typeface="Cambria"/>
                <a:cs typeface="Cambria"/>
              </a:rPr>
              <a:t>?</a:t>
            </a:r>
            <a:r>
              <a:rPr sz="2000" dirty="0" smtClean="0">
                <a:solidFill>
                  <a:srgbClr val="292934"/>
                </a:solidFill>
                <a:latin typeface="Cambria"/>
                <a:cs typeface="Cambria"/>
              </a:rPr>
              <a:t>);</a:t>
            </a:r>
            <a:endParaRPr lang="fr-FR" sz="2000" dirty="0">
              <a:latin typeface="Cambria"/>
              <a:cs typeface="Cambria"/>
            </a:endParaRPr>
          </a:p>
          <a:p>
            <a:pPr marL="652780" marR="5080" lvl="1" indent="-342900" algn="just">
              <a:lnSpc>
                <a:spcPct val="150000"/>
              </a:lnSpc>
              <a:buClr>
                <a:srgbClr val="92A198"/>
              </a:buClr>
              <a:buSzPct val="85000"/>
              <a:buFont typeface="Wingdings" panose="05000000000000000000" pitchFamily="2" charset="2"/>
              <a:buChar char="Ø"/>
              <a:tabLst>
                <a:tab pos="482600" algn="l"/>
              </a:tabLst>
            </a:pPr>
            <a:r>
              <a:rPr sz="2000" spc="-5" dirty="0" err="1" smtClean="0">
                <a:solidFill>
                  <a:srgbClr val="292934"/>
                </a:solidFill>
                <a:latin typeface="Cambria"/>
                <a:cs typeface="Cambria"/>
              </a:rPr>
              <a:t>Risqu</a:t>
            </a:r>
            <a:r>
              <a:rPr sz="2000" dirty="0" err="1" smtClean="0">
                <a:solidFill>
                  <a:srgbClr val="292934"/>
                </a:solidFill>
                <a:latin typeface="Cambria"/>
                <a:cs typeface="Cambria"/>
              </a:rPr>
              <a:t>e</a:t>
            </a:r>
            <a:r>
              <a:rPr sz="2000" spc="40" dirty="0" smtClean="0">
                <a:solidFill>
                  <a:srgbClr val="292934"/>
                </a:solidFill>
                <a:latin typeface="Times New Roman"/>
                <a:cs typeface="Times New Roman"/>
              </a:rPr>
              <a:t> </a:t>
            </a:r>
            <a:r>
              <a:rPr sz="2000" dirty="0">
                <a:solidFill>
                  <a:srgbClr val="292934"/>
                </a:solidFill>
                <a:latin typeface="Cambria"/>
                <a:cs typeface="Cambria"/>
              </a:rPr>
              <a:t>de</a:t>
            </a:r>
            <a:r>
              <a:rPr sz="2000" spc="30" dirty="0">
                <a:solidFill>
                  <a:srgbClr val="292934"/>
                </a:solidFill>
                <a:latin typeface="Times New Roman"/>
                <a:cs typeface="Times New Roman"/>
              </a:rPr>
              <a:t> </a:t>
            </a:r>
            <a:r>
              <a:rPr sz="2000" spc="-30" dirty="0">
                <a:solidFill>
                  <a:srgbClr val="292934"/>
                </a:solidFill>
                <a:latin typeface="Cambria"/>
                <a:cs typeface="Cambria"/>
              </a:rPr>
              <a:t>r</a:t>
            </a:r>
            <a:r>
              <a:rPr sz="2000" dirty="0">
                <a:solidFill>
                  <a:srgbClr val="292934"/>
                </a:solidFill>
                <a:latin typeface="Cambria"/>
                <a:cs typeface="Cambria"/>
              </a:rPr>
              <a:t>e</a:t>
            </a:r>
            <a:r>
              <a:rPr sz="2000" spc="-15" dirty="0">
                <a:solidFill>
                  <a:srgbClr val="292934"/>
                </a:solidFill>
                <a:latin typeface="Cambria"/>
                <a:cs typeface="Cambria"/>
              </a:rPr>
              <a:t>d</a:t>
            </a:r>
            <a:r>
              <a:rPr sz="2000" dirty="0">
                <a:solidFill>
                  <a:srgbClr val="292934"/>
                </a:solidFill>
                <a:latin typeface="Cambria"/>
                <a:cs typeface="Cambria"/>
              </a:rPr>
              <a:t>on</a:t>
            </a:r>
            <a:r>
              <a:rPr sz="2000" spc="-10" dirty="0">
                <a:solidFill>
                  <a:srgbClr val="292934"/>
                </a:solidFill>
                <a:latin typeface="Cambria"/>
                <a:cs typeface="Cambria"/>
              </a:rPr>
              <a:t>d</a:t>
            </a:r>
            <a:r>
              <a:rPr sz="2000" dirty="0">
                <a:solidFill>
                  <a:srgbClr val="292934"/>
                </a:solidFill>
                <a:latin typeface="Cambria"/>
                <a:cs typeface="Cambria"/>
              </a:rPr>
              <a:t>a</a:t>
            </a:r>
            <a:r>
              <a:rPr sz="2000" spc="-5" dirty="0">
                <a:solidFill>
                  <a:srgbClr val="292934"/>
                </a:solidFill>
                <a:latin typeface="Cambria"/>
                <a:cs typeface="Cambria"/>
              </a:rPr>
              <a:t>nc</a:t>
            </a:r>
            <a:r>
              <a:rPr sz="2000" dirty="0">
                <a:solidFill>
                  <a:srgbClr val="292934"/>
                </a:solidFill>
                <a:latin typeface="Cambria"/>
                <a:cs typeface="Cambria"/>
              </a:rPr>
              <a:t>e</a:t>
            </a:r>
            <a:r>
              <a:rPr sz="2000" spc="40" dirty="0">
                <a:solidFill>
                  <a:srgbClr val="292934"/>
                </a:solidFill>
                <a:latin typeface="Times New Roman"/>
                <a:cs typeface="Times New Roman"/>
              </a:rPr>
              <a:t> </a:t>
            </a:r>
            <a:r>
              <a:rPr sz="2000" dirty="0">
                <a:solidFill>
                  <a:srgbClr val="292934"/>
                </a:solidFill>
                <a:latin typeface="Wingdings"/>
                <a:cs typeface="Wingdings"/>
              </a:rPr>
              <a:t></a:t>
            </a:r>
            <a:r>
              <a:rPr sz="2000" spc="55" dirty="0">
                <a:solidFill>
                  <a:srgbClr val="292934"/>
                </a:solidFill>
                <a:latin typeface="Times New Roman"/>
                <a:cs typeface="Times New Roman"/>
              </a:rPr>
              <a:t> </a:t>
            </a:r>
            <a:r>
              <a:rPr sz="2000" spc="-10" dirty="0">
                <a:solidFill>
                  <a:srgbClr val="292934"/>
                </a:solidFill>
                <a:latin typeface="Cambria"/>
                <a:cs typeface="Cambria"/>
              </a:rPr>
              <a:t>d</a:t>
            </a:r>
            <a:r>
              <a:rPr sz="2000" dirty="0">
                <a:solidFill>
                  <a:srgbClr val="292934"/>
                </a:solidFill>
                <a:latin typeface="Cambria"/>
                <a:cs typeface="Cambria"/>
              </a:rPr>
              <a:t>es</a:t>
            </a:r>
            <a:r>
              <a:rPr sz="2000" spc="45" dirty="0">
                <a:solidFill>
                  <a:srgbClr val="292934"/>
                </a:solidFill>
                <a:latin typeface="Times New Roman"/>
                <a:cs typeface="Times New Roman"/>
              </a:rPr>
              <a:t> </a:t>
            </a:r>
            <a:r>
              <a:rPr sz="2000" dirty="0">
                <a:solidFill>
                  <a:srgbClr val="292934"/>
                </a:solidFill>
                <a:latin typeface="Cambria"/>
                <a:cs typeface="Cambria"/>
              </a:rPr>
              <a:t>i</a:t>
            </a:r>
            <a:r>
              <a:rPr sz="2000" spc="-10" dirty="0">
                <a:solidFill>
                  <a:srgbClr val="292934"/>
                </a:solidFill>
                <a:latin typeface="Cambria"/>
                <a:cs typeface="Cambria"/>
              </a:rPr>
              <a:t>n</a:t>
            </a:r>
            <a:r>
              <a:rPr sz="2000" dirty="0">
                <a:solidFill>
                  <a:srgbClr val="292934"/>
                </a:solidFill>
                <a:latin typeface="Cambria"/>
                <a:cs typeface="Cambria"/>
              </a:rPr>
              <a:t>c</a:t>
            </a:r>
            <a:r>
              <a:rPr sz="2000" spc="5" dirty="0">
                <a:solidFill>
                  <a:srgbClr val="292934"/>
                </a:solidFill>
                <a:latin typeface="Cambria"/>
                <a:cs typeface="Cambria"/>
              </a:rPr>
              <a:t>o</a:t>
            </a:r>
            <a:r>
              <a:rPr sz="2000" dirty="0">
                <a:solidFill>
                  <a:srgbClr val="292934"/>
                </a:solidFill>
                <a:latin typeface="Cambria"/>
                <a:cs typeface="Cambria"/>
              </a:rPr>
              <a:t>h</a:t>
            </a:r>
            <a:r>
              <a:rPr sz="2000" spc="-20" dirty="0">
                <a:solidFill>
                  <a:srgbClr val="292934"/>
                </a:solidFill>
                <a:latin typeface="Cambria"/>
                <a:cs typeface="Cambria"/>
              </a:rPr>
              <a:t>é</a:t>
            </a:r>
            <a:r>
              <a:rPr sz="2000" spc="-30" dirty="0">
                <a:solidFill>
                  <a:srgbClr val="292934"/>
                </a:solidFill>
                <a:latin typeface="Cambria"/>
                <a:cs typeface="Cambria"/>
              </a:rPr>
              <a:t>r</a:t>
            </a:r>
            <a:r>
              <a:rPr sz="2000" dirty="0">
                <a:solidFill>
                  <a:srgbClr val="292934"/>
                </a:solidFill>
                <a:latin typeface="Cambria"/>
                <a:cs typeface="Cambria"/>
              </a:rPr>
              <a:t>e</a:t>
            </a:r>
            <a:r>
              <a:rPr sz="2000" spc="-10" dirty="0">
                <a:solidFill>
                  <a:srgbClr val="292934"/>
                </a:solidFill>
                <a:latin typeface="Cambria"/>
                <a:cs typeface="Cambria"/>
              </a:rPr>
              <a:t>nc</a:t>
            </a:r>
            <a:r>
              <a:rPr sz="2000" dirty="0">
                <a:solidFill>
                  <a:srgbClr val="292934"/>
                </a:solidFill>
                <a:latin typeface="Cambria"/>
                <a:cs typeface="Cambria"/>
              </a:rPr>
              <a:t>es</a:t>
            </a:r>
            <a:r>
              <a:rPr sz="2000" spc="50" dirty="0">
                <a:solidFill>
                  <a:srgbClr val="292934"/>
                </a:solidFill>
                <a:latin typeface="Times New Roman"/>
                <a:cs typeface="Times New Roman"/>
              </a:rPr>
              <a:t> </a:t>
            </a:r>
            <a:r>
              <a:rPr sz="2000" spc="-10" dirty="0">
                <a:solidFill>
                  <a:srgbClr val="292934"/>
                </a:solidFill>
                <a:latin typeface="Cambria"/>
                <a:cs typeface="Cambria"/>
              </a:rPr>
              <a:t>e</a:t>
            </a:r>
            <a:r>
              <a:rPr sz="2000" dirty="0">
                <a:solidFill>
                  <a:srgbClr val="292934"/>
                </a:solidFill>
                <a:latin typeface="Cambria"/>
                <a:cs typeface="Cambria"/>
              </a:rPr>
              <a:t>n</a:t>
            </a:r>
            <a:r>
              <a:rPr sz="2000" spc="45" dirty="0">
                <a:solidFill>
                  <a:srgbClr val="292934"/>
                </a:solidFill>
                <a:latin typeface="Times New Roman"/>
                <a:cs typeface="Times New Roman"/>
              </a:rPr>
              <a:t> </a:t>
            </a:r>
            <a:r>
              <a:rPr sz="2000" dirty="0">
                <a:solidFill>
                  <a:srgbClr val="292934"/>
                </a:solidFill>
                <a:latin typeface="Cambria"/>
                <a:cs typeface="Cambria"/>
              </a:rPr>
              <a:t>m</a:t>
            </a:r>
            <a:r>
              <a:rPr sz="2000" spc="-10" dirty="0">
                <a:solidFill>
                  <a:srgbClr val="292934"/>
                </a:solidFill>
                <a:latin typeface="Cambria"/>
                <a:cs typeface="Cambria"/>
              </a:rPr>
              <a:t>o</a:t>
            </a:r>
            <a:r>
              <a:rPr sz="2000" dirty="0">
                <a:solidFill>
                  <a:srgbClr val="292934"/>
                </a:solidFill>
                <a:latin typeface="Cambria"/>
                <a:cs typeface="Cambria"/>
              </a:rPr>
              <a:t>d</a:t>
            </a:r>
            <a:r>
              <a:rPr sz="2000" spc="-15" dirty="0">
                <a:solidFill>
                  <a:srgbClr val="292934"/>
                </a:solidFill>
                <a:latin typeface="Cambria"/>
                <a:cs typeface="Cambria"/>
              </a:rPr>
              <a:t>i</a:t>
            </a:r>
            <a:r>
              <a:rPr sz="2000" dirty="0">
                <a:solidFill>
                  <a:srgbClr val="292934"/>
                </a:solidFill>
                <a:latin typeface="Cambria"/>
                <a:cs typeface="Cambria"/>
              </a:rPr>
              <a:t>fi</a:t>
            </a:r>
            <a:r>
              <a:rPr sz="2000" spc="-10" dirty="0">
                <a:solidFill>
                  <a:srgbClr val="292934"/>
                </a:solidFill>
                <a:latin typeface="Cambria"/>
                <a:cs typeface="Cambria"/>
              </a:rPr>
              <a:t>c</a:t>
            </a:r>
            <a:r>
              <a:rPr sz="2000" spc="-5" dirty="0">
                <a:solidFill>
                  <a:srgbClr val="292934"/>
                </a:solidFill>
                <a:latin typeface="Cambria"/>
                <a:cs typeface="Cambria"/>
              </a:rPr>
              <a:t>ation</a:t>
            </a:r>
            <a:r>
              <a:rPr sz="2000" dirty="0">
                <a:solidFill>
                  <a:srgbClr val="292934"/>
                </a:solidFill>
                <a:latin typeface="Cambria"/>
                <a:cs typeface="Cambria"/>
              </a:rPr>
              <a:t>,</a:t>
            </a:r>
            <a:r>
              <a:rPr sz="2000" spc="50" dirty="0">
                <a:solidFill>
                  <a:srgbClr val="292934"/>
                </a:solidFill>
                <a:latin typeface="Times New Roman"/>
                <a:cs typeface="Times New Roman"/>
              </a:rPr>
              <a:t> </a:t>
            </a:r>
            <a:r>
              <a:rPr sz="2000" spc="-20" dirty="0">
                <a:solidFill>
                  <a:srgbClr val="292934"/>
                </a:solidFill>
                <a:latin typeface="Cambria"/>
                <a:cs typeface="Cambria"/>
              </a:rPr>
              <a:t>i</a:t>
            </a:r>
            <a:r>
              <a:rPr sz="2000" spc="-5" dirty="0">
                <a:solidFill>
                  <a:srgbClr val="292934"/>
                </a:solidFill>
                <a:latin typeface="Cambria"/>
                <a:cs typeface="Cambria"/>
              </a:rPr>
              <a:t>nse</a:t>
            </a:r>
            <a:r>
              <a:rPr sz="2000" spc="-20" dirty="0">
                <a:solidFill>
                  <a:srgbClr val="292934"/>
                </a:solidFill>
                <a:latin typeface="Cambria"/>
                <a:cs typeface="Cambria"/>
              </a:rPr>
              <a:t>r</a:t>
            </a:r>
            <a:r>
              <a:rPr sz="2000" dirty="0">
                <a:solidFill>
                  <a:srgbClr val="292934"/>
                </a:solidFill>
                <a:latin typeface="Cambria"/>
                <a:cs typeface="Cambria"/>
              </a:rPr>
              <a:t>ti</a:t>
            </a:r>
            <a:r>
              <a:rPr sz="2000" spc="-15" dirty="0">
                <a:solidFill>
                  <a:srgbClr val="292934"/>
                </a:solidFill>
                <a:latin typeface="Cambria"/>
                <a:cs typeface="Cambria"/>
              </a:rPr>
              <a:t>o</a:t>
            </a:r>
            <a:r>
              <a:rPr sz="2000" dirty="0">
                <a:solidFill>
                  <a:srgbClr val="292934"/>
                </a:solidFill>
                <a:latin typeface="Cambria"/>
                <a:cs typeface="Cambria"/>
              </a:rPr>
              <a:t>n</a:t>
            </a:r>
            <a:r>
              <a:rPr sz="2000" dirty="0">
                <a:solidFill>
                  <a:srgbClr val="292934"/>
                </a:solidFill>
                <a:latin typeface="Times New Roman"/>
                <a:cs typeface="Times New Roman"/>
              </a:rPr>
              <a:t> </a:t>
            </a:r>
            <a:r>
              <a:rPr sz="2000" spc="-10" dirty="0">
                <a:solidFill>
                  <a:srgbClr val="292934"/>
                </a:solidFill>
                <a:latin typeface="Cambria"/>
                <a:cs typeface="Cambria"/>
              </a:rPr>
              <a:t>e</a:t>
            </a:r>
            <a:r>
              <a:rPr sz="2000" dirty="0">
                <a:solidFill>
                  <a:srgbClr val="292934"/>
                </a:solidFill>
                <a:latin typeface="Cambria"/>
                <a:cs typeface="Cambria"/>
              </a:rPr>
              <a:t>t</a:t>
            </a:r>
            <a:r>
              <a:rPr sz="2000" spc="-65" dirty="0">
                <a:solidFill>
                  <a:srgbClr val="292934"/>
                </a:solidFill>
                <a:latin typeface="Times New Roman"/>
                <a:cs typeface="Times New Roman"/>
              </a:rPr>
              <a:t> </a:t>
            </a:r>
            <a:r>
              <a:rPr sz="2000" dirty="0">
                <a:solidFill>
                  <a:srgbClr val="292934"/>
                </a:solidFill>
                <a:latin typeface="Cambria"/>
                <a:cs typeface="Cambria"/>
              </a:rPr>
              <a:t>supp</a:t>
            </a:r>
            <a:r>
              <a:rPr sz="2000" spc="-25" dirty="0">
                <a:solidFill>
                  <a:srgbClr val="292934"/>
                </a:solidFill>
                <a:latin typeface="Cambria"/>
                <a:cs typeface="Cambria"/>
              </a:rPr>
              <a:t>r</a:t>
            </a:r>
            <a:r>
              <a:rPr sz="2000" dirty="0">
                <a:solidFill>
                  <a:srgbClr val="292934"/>
                </a:solidFill>
                <a:latin typeface="Cambria"/>
                <a:cs typeface="Cambria"/>
              </a:rPr>
              <a:t>ess</a:t>
            </a:r>
            <a:r>
              <a:rPr sz="2000" spc="-10" dirty="0">
                <a:solidFill>
                  <a:srgbClr val="292934"/>
                </a:solidFill>
                <a:latin typeface="Cambria"/>
                <a:cs typeface="Cambria"/>
              </a:rPr>
              <a:t>i</a:t>
            </a:r>
            <a:r>
              <a:rPr sz="2000" dirty="0">
                <a:solidFill>
                  <a:srgbClr val="292934"/>
                </a:solidFill>
                <a:latin typeface="Cambria"/>
                <a:cs typeface="Cambria"/>
              </a:rPr>
              <a:t>on</a:t>
            </a:r>
            <a:r>
              <a:rPr sz="2000" spc="-95" dirty="0">
                <a:solidFill>
                  <a:srgbClr val="292934"/>
                </a:solidFill>
                <a:latin typeface="Times New Roman"/>
                <a:cs typeface="Times New Roman"/>
              </a:rPr>
              <a:t> </a:t>
            </a:r>
            <a:r>
              <a:rPr sz="2000" dirty="0">
                <a:solidFill>
                  <a:srgbClr val="292934"/>
                </a:solidFill>
                <a:latin typeface="Cambria"/>
                <a:cs typeface="Cambria"/>
              </a:rPr>
              <a:t>de</a:t>
            </a:r>
            <a:r>
              <a:rPr sz="2000" spc="-75" dirty="0">
                <a:solidFill>
                  <a:srgbClr val="292934"/>
                </a:solidFill>
                <a:latin typeface="Times New Roman"/>
                <a:cs typeface="Times New Roman"/>
              </a:rPr>
              <a:t> </a:t>
            </a:r>
            <a:r>
              <a:rPr sz="2000" dirty="0">
                <a:solidFill>
                  <a:srgbClr val="292934"/>
                </a:solidFill>
                <a:latin typeface="Cambria"/>
                <a:cs typeface="Cambria"/>
              </a:rPr>
              <a:t>d</a:t>
            </a:r>
            <a:r>
              <a:rPr sz="2000" spc="5" dirty="0">
                <a:solidFill>
                  <a:srgbClr val="292934"/>
                </a:solidFill>
                <a:latin typeface="Cambria"/>
                <a:cs typeface="Cambria"/>
              </a:rPr>
              <a:t>o</a:t>
            </a:r>
            <a:r>
              <a:rPr sz="2000" spc="-5" dirty="0">
                <a:solidFill>
                  <a:srgbClr val="292934"/>
                </a:solidFill>
                <a:latin typeface="Cambria"/>
                <a:cs typeface="Cambria"/>
              </a:rPr>
              <a:t>nn</a:t>
            </a:r>
            <a:r>
              <a:rPr sz="2000" spc="-10" dirty="0">
                <a:solidFill>
                  <a:srgbClr val="292934"/>
                </a:solidFill>
                <a:latin typeface="Cambria"/>
                <a:cs typeface="Cambria"/>
              </a:rPr>
              <a:t>é</a:t>
            </a:r>
            <a:r>
              <a:rPr sz="2000" dirty="0">
                <a:solidFill>
                  <a:srgbClr val="292934"/>
                </a:solidFill>
                <a:latin typeface="Cambria"/>
                <a:cs typeface="Cambria"/>
              </a:rPr>
              <a:t>es,</a:t>
            </a:r>
            <a:r>
              <a:rPr sz="2000" spc="-75" dirty="0">
                <a:solidFill>
                  <a:srgbClr val="292934"/>
                </a:solidFill>
                <a:latin typeface="Times New Roman"/>
                <a:cs typeface="Times New Roman"/>
              </a:rPr>
              <a:t> </a:t>
            </a:r>
            <a:r>
              <a:rPr sz="2000" spc="-10" dirty="0">
                <a:solidFill>
                  <a:srgbClr val="292934"/>
                </a:solidFill>
                <a:latin typeface="Cambria"/>
                <a:cs typeface="Cambria"/>
              </a:rPr>
              <a:t>e</a:t>
            </a:r>
            <a:r>
              <a:rPr sz="2000" dirty="0">
                <a:solidFill>
                  <a:srgbClr val="292934"/>
                </a:solidFill>
                <a:latin typeface="Cambria"/>
                <a:cs typeface="Cambria"/>
              </a:rPr>
              <a:t>t</a:t>
            </a:r>
            <a:r>
              <a:rPr sz="2000" spc="-65" dirty="0">
                <a:solidFill>
                  <a:srgbClr val="292934"/>
                </a:solidFill>
                <a:latin typeface="Times New Roman"/>
                <a:cs typeface="Times New Roman"/>
              </a:rPr>
              <a:t> </a:t>
            </a:r>
            <a:r>
              <a:rPr sz="2000" spc="-30" dirty="0">
                <a:solidFill>
                  <a:srgbClr val="292934"/>
                </a:solidFill>
                <a:latin typeface="Cambria"/>
                <a:cs typeface="Cambria"/>
              </a:rPr>
              <a:t>r</a:t>
            </a:r>
            <a:r>
              <a:rPr sz="2000" dirty="0">
                <a:solidFill>
                  <a:srgbClr val="292934"/>
                </a:solidFill>
                <a:latin typeface="Cambria"/>
                <a:cs typeface="Cambria"/>
              </a:rPr>
              <a:t>e</a:t>
            </a:r>
            <a:r>
              <a:rPr sz="2000" spc="-10" dirty="0">
                <a:solidFill>
                  <a:srgbClr val="292934"/>
                </a:solidFill>
                <a:latin typeface="Cambria"/>
                <a:cs typeface="Cambria"/>
              </a:rPr>
              <a:t>n</a:t>
            </a:r>
            <a:r>
              <a:rPr sz="2000" dirty="0">
                <a:solidFill>
                  <a:srgbClr val="292934"/>
                </a:solidFill>
                <a:latin typeface="Cambria"/>
                <a:cs typeface="Cambria"/>
              </a:rPr>
              <a:t>d</a:t>
            </a:r>
            <a:r>
              <a:rPr sz="2000" spc="-75" dirty="0">
                <a:solidFill>
                  <a:srgbClr val="292934"/>
                </a:solidFill>
                <a:latin typeface="Times New Roman"/>
                <a:cs typeface="Times New Roman"/>
              </a:rPr>
              <a:t> </a:t>
            </a:r>
            <a:r>
              <a:rPr sz="2000" spc="-5" dirty="0">
                <a:solidFill>
                  <a:srgbClr val="292934"/>
                </a:solidFill>
                <a:latin typeface="Cambria"/>
                <a:cs typeface="Cambria"/>
              </a:rPr>
              <a:t>l</a:t>
            </a:r>
            <a:r>
              <a:rPr sz="2000" dirty="0">
                <a:solidFill>
                  <a:srgbClr val="292934"/>
                </a:solidFill>
                <a:latin typeface="Cambria"/>
                <a:cs typeface="Cambria"/>
              </a:rPr>
              <a:t>a</a:t>
            </a:r>
            <a:r>
              <a:rPr sz="2000" spc="-65" dirty="0">
                <a:solidFill>
                  <a:srgbClr val="292934"/>
                </a:solidFill>
                <a:latin typeface="Times New Roman"/>
                <a:cs typeface="Times New Roman"/>
              </a:rPr>
              <a:t> </a:t>
            </a:r>
            <a:r>
              <a:rPr sz="2000" spc="-5" dirty="0">
                <a:solidFill>
                  <a:srgbClr val="292934"/>
                </a:solidFill>
                <a:latin typeface="Cambria"/>
                <a:cs typeface="Cambria"/>
              </a:rPr>
              <a:t>bas</a:t>
            </a:r>
            <a:r>
              <a:rPr sz="2000" dirty="0">
                <a:solidFill>
                  <a:srgbClr val="292934"/>
                </a:solidFill>
                <a:latin typeface="Cambria"/>
                <a:cs typeface="Cambria"/>
              </a:rPr>
              <a:t>e</a:t>
            </a:r>
            <a:r>
              <a:rPr sz="2000" spc="-70" dirty="0">
                <a:solidFill>
                  <a:srgbClr val="292934"/>
                </a:solidFill>
                <a:latin typeface="Times New Roman"/>
                <a:cs typeface="Times New Roman"/>
              </a:rPr>
              <a:t> </a:t>
            </a:r>
            <a:r>
              <a:rPr sz="2000" spc="-5" dirty="0">
                <a:solidFill>
                  <a:srgbClr val="292934"/>
                </a:solidFill>
                <a:latin typeface="Cambria"/>
                <a:cs typeface="Cambria"/>
              </a:rPr>
              <a:t>pe</a:t>
            </a:r>
            <a:r>
              <a:rPr sz="2000" dirty="0">
                <a:solidFill>
                  <a:srgbClr val="292934"/>
                </a:solidFill>
                <a:latin typeface="Cambria"/>
                <a:cs typeface="Cambria"/>
              </a:rPr>
              <a:t>u</a:t>
            </a:r>
            <a:r>
              <a:rPr sz="2000" spc="-65" dirty="0">
                <a:solidFill>
                  <a:srgbClr val="292934"/>
                </a:solidFill>
                <a:latin typeface="Times New Roman"/>
                <a:cs typeface="Times New Roman"/>
              </a:rPr>
              <a:t> </a:t>
            </a:r>
            <a:r>
              <a:rPr sz="2000" spc="-5" dirty="0" err="1">
                <a:solidFill>
                  <a:srgbClr val="292934"/>
                </a:solidFill>
                <a:latin typeface="Cambria"/>
                <a:cs typeface="Cambria"/>
              </a:rPr>
              <a:t>per</a:t>
            </a:r>
            <a:r>
              <a:rPr sz="2000" spc="-25" dirty="0" err="1">
                <a:solidFill>
                  <a:srgbClr val="292934"/>
                </a:solidFill>
                <a:latin typeface="Cambria"/>
                <a:cs typeface="Cambria"/>
              </a:rPr>
              <a:t>f</a:t>
            </a:r>
            <a:r>
              <a:rPr sz="2000" dirty="0" err="1">
                <a:solidFill>
                  <a:srgbClr val="292934"/>
                </a:solidFill>
                <a:latin typeface="Cambria"/>
                <a:cs typeface="Cambria"/>
              </a:rPr>
              <a:t>orman</a:t>
            </a:r>
            <a:r>
              <a:rPr sz="2000" spc="-25" dirty="0" err="1">
                <a:solidFill>
                  <a:srgbClr val="292934"/>
                </a:solidFill>
                <a:latin typeface="Cambria"/>
                <a:cs typeface="Cambria"/>
              </a:rPr>
              <a:t>t</a:t>
            </a:r>
            <a:r>
              <a:rPr sz="2000" spc="-5" dirty="0" err="1">
                <a:solidFill>
                  <a:srgbClr val="292934"/>
                </a:solidFill>
                <a:latin typeface="Cambria"/>
                <a:cs typeface="Cambria"/>
              </a:rPr>
              <a:t>e</a:t>
            </a:r>
            <a:r>
              <a:rPr sz="2000" dirty="0" smtClean="0">
                <a:solidFill>
                  <a:srgbClr val="292934"/>
                </a:solidFill>
                <a:latin typeface="Cambria"/>
                <a:cs typeface="Cambria"/>
              </a:rPr>
              <a:t>.</a:t>
            </a:r>
            <a:endParaRPr lang="fr-FR" sz="2000" dirty="0">
              <a:latin typeface="Cambria"/>
              <a:cs typeface="Cambria"/>
            </a:endParaRPr>
          </a:p>
          <a:p>
            <a:pPr marL="309880" marR="5080" lvl="1" algn="just">
              <a:lnSpc>
                <a:spcPct val="150000"/>
              </a:lnSpc>
              <a:buClr>
                <a:srgbClr val="92A198"/>
              </a:buClr>
              <a:buSzPct val="85000"/>
              <a:tabLst>
                <a:tab pos="482600" algn="l"/>
              </a:tabLst>
            </a:pPr>
            <a:endParaRPr sz="2000" dirty="0">
              <a:latin typeface="Times New Roman"/>
              <a:cs typeface="Times New Roman"/>
            </a:endParaRPr>
          </a:p>
          <a:p>
            <a:pPr marL="309245">
              <a:lnSpc>
                <a:spcPct val="150000"/>
              </a:lnSpc>
            </a:pPr>
            <a:r>
              <a:rPr sz="2000" dirty="0">
                <a:solidFill>
                  <a:srgbClr val="292934"/>
                </a:solidFill>
                <a:latin typeface="Wingdings"/>
                <a:cs typeface="Wingdings"/>
              </a:rPr>
              <a:t></a:t>
            </a:r>
            <a:r>
              <a:rPr sz="2000" spc="-65" dirty="0">
                <a:solidFill>
                  <a:srgbClr val="292934"/>
                </a:solidFill>
                <a:latin typeface="Times New Roman"/>
                <a:cs typeface="Times New Roman"/>
              </a:rPr>
              <a:t> </a:t>
            </a:r>
            <a:r>
              <a:rPr sz="2000" dirty="0">
                <a:solidFill>
                  <a:srgbClr val="292934"/>
                </a:solidFill>
                <a:latin typeface="Cambria"/>
                <a:cs typeface="Cambria"/>
              </a:rPr>
              <a:t>Nécessi</a:t>
            </a:r>
            <a:r>
              <a:rPr sz="2000" spc="-10" dirty="0">
                <a:solidFill>
                  <a:srgbClr val="292934"/>
                </a:solidFill>
                <a:latin typeface="Cambria"/>
                <a:cs typeface="Cambria"/>
              </a:rPr>
              <a:t>t</a:t>
            </a:r>
            <a:r>
              <a:rPr sz="2000" dirty="0">
                <a:solidFill>
                  <a:srgbClr val="292934"/>
                </a:solidFill>
                <a:latin typeface="Cambria"/>
                <a:cs typeface="Cambria"/>
              </a:rPr>
              <a:t>é</a:t>
            </a:r>
            <a:r>
              <a:rPr sz="2000" spc="-30" dirty="0">
                <a:solidFill>
                  <a:srgbClr val="292934"/>
                </a:solidFill>
                <a:latin typeface="Cambria"/>
                <a:cs typeface="Cambria"/>
              </a:rPr>
              <a:t> </a:t>
            </a:r>
            <a:r>
              <a:rPr sz="2000" dirty="0">
                <a:solidFill>
                  <a:srgbClr val="292934"/>
                </a:solidFill>
                <a:latin typeface="Cambria"/>
                <a:cs typeface="Cambria"/>
              </a:rPr>
              <a:t>d’une</a:t>
            </a:r>
            <a:r>
              <a:rPr sz="2000" spc="-30" dirty="0">
                <a:solidFill>
                  <a:srgbClr val="292934"/>
                </a:solidFill>
                <a:latin typeface="Cambria"/>
                <a:cs typeface="Cambria"/>
              </a:rPr>
              <a:t> </a:t>
            </a:r>
            <a:r>
              <a:rPr sz="2000" dirty="0">
                <a:solidFill>
                  <a:srgbClr val="292934"/>
                </a:solidFill>
                <a:latin typeface="Cambria"/>
                <a:cs typeface="Cambria"/>
              </a:rPr>
              <a:t>étape</a:t>
            </a:r>
            <a:r>
              <a:rPr sz="2000" spc="-15" dirty="0">
                <a:solidFill>
                  <a:srgbClr val="292934"/>
                </a:solidFill>
                <a:latin typeface="Cambria"/>
                <a:cs typeface="Cambria"/>
              </a:rPr>
              <a:t> </a:t>
            </a:r>
            <a:r>
              <a:rPr sz="2000" dirty="0">
                <a:solidFill>
                  <a:srgbClr val="292934"/>
                </a:solidFill>
                <a:latin typeface="Cambria"/>
                <a:cs typeface="Cambria"/>
              </a:rPr>
              <a:t>p</a:t>
            </a:r>
            <a:r>
              <a:rPr sz="2000" spc="-25" dirty="0">
                <a:solidFill>
                  <a:srgbClr val="292934"/>
                </a:solidFill>
                <a:latin typeface="Cambria"/>
                <a:cs typeface="Cambria"/>
              </a:rPr>
              <a:t>r</a:t>
            </a:r>
            <a:r>
              <a:rPr sz="2000" dirty="0">
                <a:solidFill>
                  <a:srgbClr val="292934"/>
                </a:solidFill>
                <a:latin typeface="Cambria"/>
                <a:cs typeface="Cambria"/>
              </a:rPr>
              <a:t>é</a:t>
            </a:r>
            <a:r>
              <a:rPr sz="2000" spc="-10" dirty="0">
                <a:solidFill>
                  <a:srgbClr val="292934"/>
                </a:solidFill>
                <a:latin typeface="Cambria"/>
                <a:cs typeface="Cambria"/>
              </a:rPr>
              <a:t>l</a:t>
            </a:r>
            <a:r>
              <a:rPr sz="2000" dirty="0">
                <a:solidFill>
                  <a:srgbClr val="292934"/>
                </a:solidFill>
                <a:latin typeface="Cambria"/>
                <a:cs typeface="Cambria"/>
              </a:rPr>
              <a:t>im</a:t>
            </a:r>
            <a:r>
              <a:rPr sz="2000" spc="-10" dirty="0">
                <a:solidFill>
                  <a:srgbClr val="292934"/>
                </a:solidFill>
                <a:latin typeface="Cambria"/>
                <a:cs typeface="Cambria"/>
              </a:rPr>
              <a:t>i</a:t>
            </a:r>
            <a:r>
              <a:rPr sz="2000" dirty="0">
                <a:solidFill>
                  <a:srgbClr val="292934"/>
                </a:solidFill>
                <a:latin typeface="Cambria"/>
                <a:cs typeface="Cambria"/>
              </a:rPr>
              <a:t>nai</a:t>
            </a:r>
            <a:r>
              <a:rPr sz="2000" spc="-40" dirty="0">
                <a:solidFill>
                  <a:srgbClr val="292934"/>
                </a:solidFill>
                <a:latin typeface="Cambria"/>
                <a:cs typeface="Cambria"/>
              </a:rPr>
              <a:t>r</a:t>
            </a:r>
            <a:r>
              <a:rPr sz="2000" dirty="0">
                <a:solidFill>
                  <a:srgbClr val="292934"/>
                </a:solidFill>
                <a:latin typeface="Cambria"/>
                <a:cs typeface="Cambria"/>
              </a:rPr>
              <a:t>e</a:t>
            </a:r>
            <a:r>
              <a:rPr sz="2000" spc="-40" dirty="0">
                <a:solidFill>
                  <a:srgbClr val="292934"/>
                </a:solidFill>
                <a:latin typeface="Cambria"/>
                <a:cs typeface="Cambria"/>
              </a:rPr>
              <a:t> </a:t>
            </a:r>
            <a:r>
              <a:rPr sz="2000" dirty="0">
                <a:solidFill>
                  <a:srgbClr val="292934"/>
                </a:solidFill>
                <a:latin typeface="Cambria"/>
                <a:cs typeface="Cambria"/>
              </a:rPr>
              <a:t>de</a:t>
            </a:r>
            <a:r>
              <a:rPr sz="2000" spc="-15" dirty="0">
                <a:solidFill>
                  <a:srgbClr val="292934"/>
                </a:solidFill>
                <a:latin typeface="Cambria"/>
                <a:cs typeface="Cambria"/>
              </a:rPr>
              <a:t> </a:t>
            </a:r>
            <a:r>
              <a:rPr sz="2000" b="1" dirty="0">
                <a:solidFill>
                  <a:srgbClr val="C00000"/>
                </a:solidFill>
                <a:latin typeface="Cambria"/>
                <a:cs typeface="Cambria"/>
              </a:rPr>
              <a:t>c</a:t>
            </a:r>
            <a:r>
              <a:rPr sz="2000" b="1" spc="5" dirty="0">
                <a:solidFill>
                  <a:srgbClr val="C00000"/>
                </a:solidFill>
                <a:latin typeface="Cambria"/>
                <a:cs typeface="Cambria"/>
              </a:rPr>
              <a:t>o</a:t>
            </a:r>
            <a:r>
              <a:rPr sz="2000" b="1" dirty="0">
                <a:solidFill>
                  <a:srgbClr val="C00000"/>
                </a:solidFill>
                <a:latin typeface="Cambria"/>
                <a:cs typeface="Cambria"/>
              </a:rPr>
              <a:t>nception</a:t>
            </a:r>
          </a:p>
        </p:txBody>
      </p:sp>
      <p:sp>
        <p:nvSpPr>
          <p:cNvPr id="8" name="object 2"/>
          <p:cNvSpPr txBox="1">
            <a:spLocks/>
          </p:cNvSpPr>
          <p:nvPr/>
        </p:nvSpPr>
        <p:spPr>
          <a:xfrm>
            <a:off x="415058" y="1880115"/>
            <a:ext cx="10515600" cy="55143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1920">
              <a:lnSpc>
                <a:spcPts val="4285"/>
              </a:lnSpc>
            </a:pPr>
            <a:r>
              <a:rPr lang="fr-FR" sz="3600" b="1" spc="-125" dirty="0" smtClean="0">
                <a:solidFill>
                  <a:srgbClr val="C00000"/>
                </a:solidFill>
              </a:rPr>
              <a:t>P</a:t>
            </a:r>
            <a:r>
              <a:rPr lang="fr-FR" sz="3600" b="1" spc="-95" dirty="0" smtClean="0">
                <a:solidFill>
                  <a:srgbClr val="C00000"/>
                </a:solidFill>
              </a:rPr>
              <a:t>ourqu</a:t>
            </a:r>
            <a:r>
              <a:rPr lang="fr-FR" sz="3600" b="1" spc="-105" dirty="0" smtClean="0">
                <a:solidFill>
                  <a:srgbClr val="C00000"/>
                </a:solidFill>
              </a:rPr>
              <a:t>o</a:t>
            </a:r>
            <a:r>
              <a:rPr lang="fr-FR" sz="3600" b="1" dirty="0" smtClean="0">
                <a:solidFill>
                  <a:srgbClr val="C00000"/>
                </a:solidFill>
              </a:rPr>
              <a:t>i</a:t>
            </a:r>
            <a:r>
              <a:rPr lang="fr-FR" sz="3600" b="1" spc="-145" dirty="0" smtClean="0">
                <a:solidFill>
                  <a:srgbClr val="C00000"/>
                </a:solidFill>
                <a:latin typeface="Times New Roman"/>
                <a:cs typeface="Times New Roman"/>
              </a:rPr>
              <a:t> </a:t>
            </a:r>
            <a:r>
              <a:rPr lang="fr-FR" sz="3600" b="1" spc="-100" dirty="0" smtClean="0">
                <a:solidFill>
                  <a:srgbClr val="C00000"/>
                </a:solidFill>
              </a:rPr>
              <a:t>c</a:t>
            </a:r>
            <a:r>
              <a:rPr lang="fr-FR" sz="3600" b="1" spc="-95" dirty="0" smtClean="0">
                <a:solidFill>
                  <a:srgbClr val="C00000"/>
                </a:solidFill>
              </a:rPr>
              <a:t>on</a:t>
            </a:r>
            <a:r>
              <a:rPr lang="fr-FR" sz="3600" b="1" spc="-100" dirty="0" smtClean="0">
                <a:solidFill>
                  <a:srgbClr val="C00000"/>
                </a:solidFill>
              </a:rPr>
              <a:t>c</a:t>
            </a:r>
            <a:r>
              <a:rPr lang="fr-FR" sz="3600" b="1" spc="-95" dirty="0" smtClean="0">
                <a:solidFill>
                  <a:srgbClr val="C00000"/>
                </a:solidFill>
              </a:rPr>
              <a:t>e</a:t>
            </a:r>
            <a:r>
              <a:rPr lang="fr-FR" sz="3600" b="1" spc="-100" dirty="0" smtClean="0">
                <a:solidFill>
                  <a:srgbClr val="C00000"/>
                </a:solidFill>
              </a:rPr>
              <a:t>v</a:t>
            </a:r>
            <a:r>
              <a:rPr lang="fr-FR" sz="3600" b="1" spc="-95" dirty="0" smtClean="0">
                <a:solidFill>
                  <a:srgbClr val="C00000"/>
                </a:solidFill>
              </a:rPr>
              <a:t>o</a:t>
            </a:r>
            <a:r>
              <a:rPr lang="fr-FR" sz="3600" b="1" spc="-105" dirty="0" smtClean="0">
                <a:solidFill>
                  <a:srgbClr val="C00000"/>
                </a:solidFill>
              </a:rPr>
              <a:t>i</a:t>
            </a:r>
            <a:r>
              <a:rPr lang="fr-FR" sz="3600" b="1" dirty="0" smtClean="0">
                <a:solidFill>
                  <a:srgbClr val="C00000"/>
                </a:solidFill>
              </a:rPr>
              <a:t>r</a:t>
            </a:r>
            <a:r>
              <a:rPr lang="fr-FR" sz="3600" b="1" spc="-130" dirty="0" smtClean="0">
                <a:solidFill>
                  <a:srgbClr val="C00000"/>
                </a:solidFill>
                <a:latin typeface="Times New Roman"/>
                <a:cs typeface="Times New Roman"/>
              </a:rPr>
              <a:t> </a:t>
            </a:r>
            <a:r>
              <a:rPr lang="fr-FR" sz="3600" b="1" spc="-95" dirty="0" smtClean="0">
                <a:solidFill>
                  <a:srgbClr val="C00000"/>
                </a:solidFill>
              </a:rPr>
              <a:t>un</a:t>
            </a:r>
            <a:r>
              <a:rPr lang="fr-FR" sz="3600" b="1" dirty="0" smtClean="0">
                <a:solidFill>
                  <a:srgbClr val="C00000"/>
                </a:solidFill>
              </a:rPr>
              <a:t>e</a:t>
            </a:r>
            <a:r>
              <a:rPr lang="fr-FR" sz="3600" b="1" spc="-120" dirty="0" smtClean="0">
                <a:solidFill>
                  <a:srgbClr val="C00000"/>
                </a:solidFill>
                <a:latin typeface="Times New Roman"/>
                <a:cs typeface="Times New Roman"/>
              </a:rPr>
              <a:t> </a:t>
            </a:r>
            <a:r>
              <a:rPr lang="fr-FR" sz="3600" b="1" spc="-95" dirty="0" smtClean="0">
                <a:solidFill>
                  <a:srgbClr val="C00000"/>
                </a:solidFill>
              </a:rPr>
              <a:t>ba</a:t>
            </a:r>
            <a:r>
              <a:rPr lang="fr-FR" sz="3600" b="1" spc="-100" dirty="0" smtClean="0">
                <a:solidFill>
                  <a:srgbClr val="C00000"/>
                </a:solidFill>
              </a:rPr>
              <a:t>s</a:t>
            </a:r>
            <a:r>
              <a:rPr lang="fr-FR" sz="3600" b="1" dirty="0" smtClean="0">
                <a:solidFill>
                  <a:srgbClr val="C00000"/>
                </a:solidFill>
              </a:rPr>
              <a:t>e</a:t>
            </a:r>
            <a:r>
              <a:rPr lang="fr-FR" sz="3600" b="1" spc="-135" dirty="0" smtClean="0">
                <a:solidFill>
                  <a:srgbClr val="C00000"/>
                </a:solidFill>
                <a:latin typeface="Times New Roman"/>
                <a:cs typeface="Times New Roman"/>
              </a:rPr>
              <a:t> </a:t>
            </a:r>
            <a:r>
              <a:rPr lang="fr-FR" sz="3600" b="1" spc="-95" dirty="0" smtClean="0">
                <a:solidFill>
                  <a:srgbClr val="C00000"/>
                </a:solidFill>
              </a:rPr>
              <a:t>d</a:t>
            </a:r>
            <a:r>
              <a:rPr lang="fr-FR" sz="3600" b="1" dirty="0" smtClean="0">
                <a:solidFill>
                  <a:srgbClr val="C00000"/>
                </a:solidFill>
              </a:rPr>
              <a:t>e</a:t>
            </a:r>
            <a:r>
              <a:rPr lang="fr-FR" sz="3600" b="1" spc="-105" dirty="0" smtClean="0">
                <a:solidFill>
                  <a:srgbClr val="C00000"/>
                </a:solidFill>
                <a:latin typeface="Times New Roman"/>
                <a:cs typeface="Times New Roman"/>
              </a:rPr>
              <a:t> </a:t>
            </a:r>
            <a:r>
              <a:rPr lang="fr-FR" sz="3600" b="1" spc="-95" dirty="0" smtClean="0">
                <a:solidFill>
                  <a:srgbClr val="C00000"/>
                </a:solidFill>
              </a:rPr>
              <a:t>donné</a:t>
            </a:r>
            <a:r>
              <a:rPr lang="fr-FR" sz="3600" b="1" spc="-105" dirty="0" smtClean="0">
                <a:solidFill>
                  <a:srgbClr val="C00000"/>
                </a:solidFill>
              </a:rPr>
              <a:t>e</a:t>
            </a:r>
            <a:r>
              <a:rPr lang="fr-FR" sz="3600" b="1" dirty="0" smtClean="0">
                <a:solidFill>
                  <a:srgbClr val="C00000"/>
                </a:solidFill>
              </a:rPr>
              <a:t>s ?</a:t>
            </a:r>
            <a:endParaRPr lang="fr-FR" sz="3600" b="1" dirty="0">
              <a:solidFill>
                <a:srgbClr val="C00000"/>
              </a:solidFill>
              <a:latin typeface="Times New Roman"/>
              <a:cs typeface="Times New Roman"/>
            </a:endParaRPr>
          </a:p>
        </p:txBody>
      </p:sp>
    </p:spTree>
    <p:extLst>
      <p:ext uri="{BB962C8B-B14F-4D97-AF65-F5344CB8AC3E}">
        <p14:creationId xmlns:p14="http://schemas.microsoft.com/office/powerpoint/2010/main" val="183564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6"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7" name="Rectangle 6"/>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8"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9" name="object 2"/>
          <p:cNvSpPr txBox="1">
            <a:spLocks noGrp="1"/>
          </p:cNvSpPr>
          <p:nvPr>
            <p:ph type="title"/>
          </p:nvPr>
        </p:nvSpPr>
        <p:spPr>
          <a:xfrm>
            <a:off x="720436" y="1599821"/>
            <a:ext cx="6033655" cy="560282"/>
          </a:xfrm>
          <a:prstGeom prst="rect">
            <a:avLst/>
          </a:prstGeom>
        </p:spPr>
        <p:txBody>
          <a:bodyPr vert="horz" wrap="square" lIns="0" tIns="0" rIns="0" bIns="0" rtlCol="0" anchor="ctr">
            <a:spAutoFit/>
          </a:bodyPr>
          <a:lstStyle/>
          <a:p>
            <a:pPr marL="121920">
              <a:lnSpc>
                <a:spcPts val="4755"/>
              </a:lnSpc>
            </a:pPr>
            <a:r>
              <a:rPr sz="3300" b="1" spc="-130" dirty="0">
                <a:solidFill>
                  <a:srgbClr val="C00000"/>
                </a:solidFill>
                <a:latin typeface="Cambria"/>
                <a:cs typeface="Cambria"/>
              </a:rPr>
              <a:t>D</a:t>
            </a:r>
            <a:r>
              <a:rPr sz="3300" b="1" spc="-125" dirty="0">
                <a:solidFill>
                  <a:srgbClr val="C00000"/>
                </a:solidFill>
                <a:latin typeface="Cambria"/>
                <a:cs typeface="Cambria"/>
              </a:rPr>
              <a:t>é</a:t>
            </a:r>
            <a:r>
              <a:rPr sz="3300" b="1" spc="-135" dirty="0">
                <a:solidFill>
                  <a:srgbClr val="C00000"/>
                </a:solidFill>
                <a:latin typeface="Cambria"/>
                <a:cs typeface="Cambria"/>
              </a:rPr>
              <a:t>m</a:t>
            </a:r>
            <a:r>
              <a:rPr sz="3300" b="1" spc="-114" dirty="0">
                <a:solidFill>
                  <a:srgbClr val="C00000"/>
                </a:solidFill>
                <a:latin typeface="Cambria"/>
                <a:cs typeface="Cambria"/>
              </a:rPr>
              <a:t>a</a:t>
            </a:r>
            <a:r>
              <a:rPr sz="3300" b="1" spc="-175" dirty="0">
                <a:solidFill>
                  <a:srgbClr val="C00000"/>
                </a:solidFill>
                <a:latin typeface="Cambria"/>
                <a:cs typeface="Cambria"/>
              </a:rPr>
              <a:t>r</a:t>
            </a:r>
            <a:r>
              <a:rPr sz="3300" b="1" spc="-120" dirty="0">
                <a:solidFill>
                  <a:srgbClr val="C00000"/>
                </a:solidFill>
                <a:latin typeface="Cambria"/>
                <a:cs typeface="Cambria"/>
              </a:rPr>
              <a:t>ch</a:t>
            </a:r>
            <a:r>
              <a:rPr sz="3300" b="1" spc="-20" dirty="0">
                <a:solidFill>
                  <a:srgbClr val="C00000"/>
                </a:solidFill>
                <a:latin typeface="Cambria"/>
                <a:cs typeface="Cambria"/>
              </a:rPr>
              <a:t>e</a:t>
            </a:r>
            <a:r>
              <a:rPr sz="3300" b="1" spc="-350" dirty="0">
                <a:solidFill>
                  <a:srgbClr val="C00000"/>
                </a:solidFill>
                <a:latin typeface="Times New Roman"/>
                <a:cs typeface="Times New Roman"/>
              </a:rPr>
              <a:t> </a:t>
            </a:r>
            <a:r>
              <a:rPr sz="3300" b="1" spc="-120" dirty="0">
                <a:solidFill>
                  <a:srgbClr val="C00000"/>
                </a:solidFill>
                <a:latin typeface="Cambria"/>
                <a:cs typeface="Cambria"/>
              </a:rPr>
              <a:t>d</a:t>
            </a:r>
            <a:r>
              <a:rPr sz="3300" b="1" spc="-20" dirty="0">
                <a:solidFill>
                  <a:srgbClr val="C00000"/>
                </a:solidFill>
                <a:latin typeface="Cambria"/>
                <a:cs typeface="Cambria"/>
              </a:rPr>
              <a:t>e</a:t>
            </a:r>
            <a:r>
              <a:rPr sz="3300" b="1" spc="-325" dirty="0">
                <a:solidFill>
                  <a:srgbClr val="C00000"/>
                </a:solidFill>
                <a:latin typeface="Times New Roman"/>
                <a:cs typeface="Times New Roman"/>
              </a:rPr>
              <a:t> </a:t>
            </a:r>
            <a:r>
              <a:rPr sz="3300" b="1" spc="-120" dirty="0">
                <a:solidFill>
                  <a:srgbClr val="C00000"/>
                </a:solidFill>
                <a:latin typeface="Cambria"/>
                <a:cs typeface="Cambria"/>
              </a:rPr>
              <a:t>conc</a:t>
            </a:r>
            <a:r>
              <a:rPr sz="3300" b="1" spc="-125" dirty="0">
                <a:solidFill>
                  <a:srgbClr val="C00000"/>
                </a:solidFill>
                <a:latin typeface="Cambria"/>
                <a:cs typeface="Cambria"/>
              </a:rPr>
              <a:t>ep</a:t>
            </a:r>
            <a:r>
              <a:rPr sz="3300" b="1" spc="-95" dirty="0">
                <a:solidFill>
                  <a:srgbClr val="C00000"/>
                </a:solidFill>
                <a:latin typeface="Cambria"/>
                <a:cs typeface="Cambria"/>
              </a:rPr>
              <a:t>t</a:t>
            </a:r>
            <a:r>
              <a:rPr sz="3300" b="1" spc="-114" dirty="0">
                <a:solidFill>
                  <a:srgbClr val="C00000"/>
                </a:solidFill>
                <a:latin typeface="Cambria"/>
                <a:cs typeface="Cambria"/>
              </a:rPr>
              <a:t>io</a:t>
            </a:r>
            <a:r>
              <a:rPr sz="3300" b="1" spc="-25" dirty="0">
                <a:solidFill>
                  <a:srgbClr val="C00000"/>
                </a:solidFill>
                <a:latin typeface="Cambria"/>
                <a:cs typeface="Cambria"/>
              </a:rPr>
              <a:t>n</a:t>
            </a:r>
          </a:p>
        </p:txBody>
      </p:sp>
      <p:sp>
        <p:nvSpPr>
          <p:cNvPr id="10" name="object 3"/>
          <p:cNvSpPr txBox="1"/>
          <p:nvPr/>
        </p:nvSpPr>
        <p:spPr>
          <a:xfrm>
            <a:off x="271064" y="2896507"/>
            <a:ext cx="11698939" cy="1846659"/>
          </a:xfrm>
          <a:prstGeom prst="rect">
            <a:avLst/>
          </a:prstGeom>
        </p:spPr>
        <p:txBody>
          <a:bodyPr vert="horz" wrap="square" lIns="0" tIns="0" rIns="0" bIns="0" rtlCol="0">
            <a:spAutoFit/>
          </a:bodyPr>
          <a:lstStyle/>
          <a:p>
            <a:pPr marL="469900" indent="-457200">
              <a:lnSpc>
                <a:spcPct val="150000"/>
              </a:lnSpc>
              <a:buClr>
                <a:srgbClr val="92A198"/>
              </a:buClr>
              <a:buSzPct val="85000"/>
              <a:buFont typeface="Wingdings" panose="05000000000000000000" pitchFamily="2" charset="2"/>
              <a:buChar char="ü"/>
              <a:tabLst>
                <a:tab pos="195580" algn="l"/>
                <a:tab pos="1410335" algn="l"/>
                <a:tab pos="1915795" algn="l"/>
                <a:tab pos="3041015" algn="l"/>
                <a:tab pos="4720590" algn="l"/>
                <a:tab pos="6101715" algn="l"/>
                <a:tab pos="6621780" algn="l"/>
                <a:tab pos="7581900" algn="l"/>
              </a:tabLst>
            </a:pPr>
            <a:r>
              <a:rPr sz="2000" spc="-10" dirty="0" err="1" smtClean="0">
                <a:solidFill>
                  <a:srgbClr val="292934"/>
                </a:solidFill>
                <a:latin typeface="Cambria"/>
                <a:cs typeface="Cambria"/>
              </a:rPr>
              <a:t>D</a:t>
            </a:r>
            <a:r>
              <a:rPr sz="2000" dirty="0" err="1" smtClean="0">
                <a:solidFill>
                  <a:srgbClr val="292934"/>
                </a:solidFill>
                <a:latin typeface="Cambria"/>
                <a:cs typeface="Cambria"/>
              </a:rPr>
              <a:t>éf</a:t>
            </a:r>
            <a:r>
              <a:rPr sz="2000" spc="-10" dirty="0" err="1" smtClean="0">
                <a:solidFill>
                  <a:srgbClr val="292934"/>
                </a:solidFill>
                <a:latin typeface="Cambria"/>
                <a:cs typeface="Cambria"/>
              </a:rPr>
              <a:t>i</a:t>
            </a:r>
            <a:r>
              <a:rPr sz="2000" spc="-5" dirty="0" err="1" smtClean="0">
                <a:solidFill>
                  <a:srgbClr val="292934"/>
                </a:solidFill>
                <a:latin typeface="Cambria"/>
                <a:cs typeface="Cambria"/>
              </a:rPr>
              <a:t>n</a:t>
            </a:r>
            <a:r>
              <a:rPr sz="2000" spc="-20" dirty="0" err="1" smtClean="0">
                <a:solidFill>
                  <a:srgbClr val="292934"/>
                </a:solidFill>
                <a:latin typeface="Cambria"/>
                <a:cs typeface="Cambria"/>
              </a:rPr>
              <a:t>i</a:t>
            </a:r>
            <a:r>
              <a:rPr sz="2000" dirty="0" err="1" smtClean="0">
                <a:solidFill>
                  <a:srgbClr val="292934"/>
                </a:solidFill>
                <a:latin typeface="Cambria"/>
                <a:cs typeface="Cambria"/>
              </a:rPr>
              <a:t>ti</a:t>
            </a:r>
            <a:r>
              <a:rPr sz="2000" spc="-15" dirty="0" err="1" smtClean="0">
                <a:solidFill>
                  <a:srgbClr val="292934"/>
                </a:solidFill>
                <a:latin typeface="Cambria"/>
                <a:cs typeface="Cambria"/>
              </a:rPr>
              <a:t>o</a:t>
            </a:r>
            <a:r>
              <a:rPr sz="2000" dirty="0" err="1" smtClean="0">
                <a:solidFill>
                  <a:srgbClr val="292934"/>
                </a:solidFill>
                <a:latin typeface="Cambria"/>
                <a:cs typeface="Cambria"/>
              </a:rPr>
              <a:t>n</a:t>
            </a:r>
            <a:r>
              <a:rPr lang="fr-FR" sz="2000" dirty="0">
                <a:solidFill>
                  <a:srgbClr val="292934"/>
                </a:solidFill>
                <a:latin typeface="Times New Roman"/>
                <a:cs typeface="Times New Roman"/>
              </a:rPr>
              <a:t> </a:t>
            </a:r>
            <a:r>
              <a:rPr sz="2000" dirty="0" smtClean="0">
                <a:solidFill>
                  <a:srgbClr val="292934"/>
                </a:solidFill>
                <a:latin typeface="Cambria"/>
                <a:cs typeface="Cambria"/>
              </a:rPr>
              <a:t>d</a:t>
            </a:r>
            <a:r>
              <a:rPr sz="2000" spc="-15" dirty="0" smtClean="0">
                <a:solidFill>
                  <a:srgbClr val="292934"/>
                </a:solidFill>
                <a:latin typeface="Cambria"/>
                <a:cs typeface="Cambria"/>
              </a:rPr>
              <a:t>e</a:t>
            </a:r>
            <a:r>
              <a:rPr sz="2000" dirty="0" smtClean="0">
                <a:solidFill>
                  <a:srgbClr val="292934"/>
                </a:solidFill>
                <a:latin typeface="Cambria"/>
                <a:cs typeface="Cambria"/>
              </a:rPr>
              <a:t>s</a:t>
            </a:r>
            <a:r>
              <a:rPr lang="fr-FR" sz="2000" dirty="0" smtClean="0">
                <a:solidFill>
                  <a:srgbClr val="292934"/>
                </a:solidFill>
                <a:latin typeface="Times New Roman"/>
                <a:cs typeface="Times New Roman"/>
              </a:rPr>
              <a:t> </a:t>
            </a:r>
            <a:r>
              <a:rPr sz="2000" b="1" spc="-5" dirty="0" err="1" smtClean="0">
                <a:solidFill>
                  <a:srgbClr val="292934"/>
                </a:solidFill>
                <a:latin typeface="Cambria"/>
                <a:cs typeface="Cambria"/>
              </a:rPr>
              <a:t>don</a:t>
            </a:r>
            <a:r>
              <a:rPr sz="2000" b="1" spc="5" dirty="0" err="1" smtClean="0">
                <a:solidFill>
                  <a:srgbClr val="292934"/>
                </a:solidFill>
                <a:latin typeface="Cambria"/>
                <a:cs typeface="Cambria"/>
              </a:rPr>
              <a:t>n</a:t>
            </a:r>
            <a:r>
              <a:rPr sz="2000" b="1" dirty="0" err="1" smtClean="0">
                <a:solidFill>
                  <a:srgbClr val="292934"/>
                </a:solidFill>
                <a:latin typeface="Cambria"/>
                <a:cs typeface="Cambria"/>
              </a:rPr>
              <a:t>ées</a:t>
            </a:r>
            <a:r>
              <a:rPr lang="fr-FR" sz="2000" b="1" dirty="0">
                <a:solidFill>
                  <a:srgbClr val="292934"/>
                </a:solidFill>
                <a:latin typeface="Times New Roman"/>
                <a:cs typeface="Times New Roman"/>
              </a:rPr>
              <a:t> </a:t>
            </a:r>
            <a:r>
              <a:rPr sz="2000" b="1" spc="-10" dirty="0" err="1" smtClean="0">
                <a:solidFill>
                  <a:srgbClr val="292934"/>
                </a:solidFill>
                <a:latin typeface="Cambria"/>
                <a:cs typeface="Cambria"/>
              </a:rPr>
              <a:t>p</a:t>
            </a:r>
            <a:r>
              <a:rPr sz="2000" b="1" dirty="0" err="1" smtClean="0">
                <a:solidFill>
                  <a:srgbClr val="292934"/>
                </a:solidFill>
                <a:latin typeface="Cambria"/>
                <a:cs typeface="Cambria"/>
              </a:rPr>
              <a:t>erm</a:t>
            </a:r>
            <a:r>
              <a:rPr sz="2000" b="1" spc="-5" dirty="0" err="1" smtClean="0">
                <a:solidFill>
                  <a:srgbClr val="292934"/>
                </a:solidFill>
                <a:latin typeface="Cambria"/>
                <a:cs typeface="Cambria"/>
              </a:rPr>
              <a:t>ane</a:t>
            </a:r>
            <a:r>
              <a:rPr sz="2000" b="1" spc="-10" dirty="0" err="1" smtClean="0">
                <a:solidFill>
                  <a:srgbClr val="292934"/>
                </a:solidFill>
                <a:latin typeface="Cambria"/>
                <a:cs typeface="Cambria"/>
              </a:rPr>
              <a:t>n</a:t>
            </a:r>
            <a:r>
              <a:rPr sz="2000" b="1" spc="-40" dirty="0" err="1" smtClean="0">
                <a:solidFill>
                  <a:srgbClr val="292934"/>
                </a:solidFill>
                <a:latin typeface="Cambria"/>
                <a:cs typeface="Cambria"/>
              </a:rPr>
              <a:t>t</a:t>
            </a:r>
            <a:r>
              <a:rPr sz="2000" b="1" spc="-10" dirty="0" err="1" smtClean="0">
                <a:solidFill>
                  <a:srgbClr val="292934"/>
                </a:solidFill>
                <a:latin typeface="Cambria"/>
                <a:cs typeface="Cambria"/>
              </a:rPr>
              <a:t>e</a:t>
            </a:r>
            <a:r>
              <a:rPr sz="2000" b="1" dirty="0" err="1" smtClean="0">
                <a:solidFill>
                  <a:srgbClr val="292934"/>
                </a:solidFill>
                <a:latin typeface="Cambria"/>
                <a:cs typeface="Cambria"/>
              </a:rPr>
              <a:t>s</a:t>
            </a:r>
            <a:r>
              <a:rPr lang="fr-FR" sz="2000" b="1" dirty="0">
                <a:solidFill>
                  <a:srgbClr val="292934"/>
                </a:solidFill>
                <a:latin typeface="Times New Roman"/>
                <a:cs typeface="Times New Roman"/>
              </a:rPr>
              <a:t> </a:t>
            </a:r>
            <a:r>
              <a:rPr sz="2000" spc="-5" dirty="0" err="1" smtClean="0">
                <a:solidFill>
                  <a:srgbClr val="292934"/>
                </a:solidFill>
                <a:latin typeface="Cambria"/>
                <a:cs typeface="Cambria"/>
              </a:rPr>
              <a:t>n</a:t>
            </a:r>
            <a:r>
              <a:rPr sz="2000" spc="-10" dirty="0" err="1" smtClean="0">
                <a:solidFill>
                  <a:srgbClr val="292934"/>
                </a:solidFill>
                <a:latin typeface="Cambria"/>
                <a:cs typeface="Cambria"/>
              </a:rPr>
              <a:t>é</a:t>
            </a:r>
            <a:r>
              <a:rPr sz="2000" dirty="0" err="1" smtClean="0">
                <a:solidFill>
                  <a:srgbClr val="292934"/>
                </a:solidFill>
                <a:latin typeface="Cambria"/>
                <a:cs typeface="Cambria"/>
              </a:rPr>
              <a:t>cess</a:t>
            </a:r>
            <a:r>
              <a:rPr sz="2000" spc="5" dirty="0" err="1" smtClean="0">
                <a:solidFill>
                  <a:srgbClr val="292934"/>
                </a:solidFill>
                <a:latin typeface="Cambria"/>
                <a:cs typeface="Cambria"/>
              </a:rPr>
              <a:t>a</a:t>
            </a:r>
            <a:r>
              <a:rPr sz="2000" spc="-20" dirty="0" err="1" smtClean="0">
                <a:solidFill>
                  <a:srgbClr val="292934"/>
                </a:solidFill>
                <a:latin typeface="Cambria"/>
                <a:cs typeface="Cambria"/>
              </a:rPr>
              <a:t>i</a:t>
            </a:r>
            <a:r>
              <a:rPr sz="2000" spc="-30" dirty="0" err="1" smtClean="0">
                <a:solidFill>
                  <a:srgbClr val="292934"/>
                </a:solidFill>
                <a:latin typeface="Cambria"/>
                <a:cs typeface="Cambria"/>
              </a:rPr>
              <a:t>r</a:t>
            </a:r>
            <a:r>
              <a:rPr sz="2000" dirty="0" err="1" smtClean="0">
                <a:solidFill>
                  <a:srgbClr val="292934"/>
                </a:solidFill>
                <a:latin typeface="Cambria"/>
                <a:cs typeface="Cambria"/>
              </a:rPr>
              <a:t>es</a:t>
            </a:r>
            <a:r>
              <a:rPr lang="fr-FR" sz="2000" dirty="0">
                <a:solidFill>
                  <a:srgbClr val="292934"/>
                </a:solidFill>
                <a:latin typeface="Times New Roman"/>
                <a:cs typeface="Times New Roman"/>
              </a:rPr>
              <a:t> </a:t>
            </a:r>
            <a:r>
              <a:rPr sz="2000" spc="-5" dirty="0" smtClean="0">
                <a:solidFill>
                  <a:srgbClr val="292934"/>
                </a:solidFill>
                <a:latin typeface="Cambria"/>
                <a:cs typeface="Cambria"/>
              </a:rPr>
              <a:t>a</a:t>
            </a:r>
            <a:r>
              <a:rPr sz="2000" spc="-10" dirty="0" smtClean="0">
                <a:solidFill>
                  <a:srgbClr val="292934"/>
                </a:solidFill>
                <a:latin typeface="Cambria"/>
                <a:cs typeface="Cambria"/>
              </a:rPr>
              <a:t>u</a:t>
            </a:r>
            <a:r>
              <a:rPr sz="2000" dirty="0" smtClean="0">
                <a:solidFill>
                  <a:srgbClr val="292934"/>
                </a:solidFill>
                <a:latin typeface="Cambria"/>
                <a:cs typeface="Cambria"/>
              </a:rPr>
              <a:t>x</a:t>
            </a:r>
            <a:r>
              <a:rPr lang="fr-FR" sz="2000" dirty="0" smtClean="0">
                <a:solidFill>
                  <a:srgbClr val="292934"/>
                </a:solidFill>
                <a:latin typeface="Times New Roman"/>
                <a:cs typeface="Times New Roman"/>
              </a:rPr>
              <a:t> </a:t>
            </a:r>
            <a:r>
              <a:rPr sz="2000" spc="-5" dirty="0" err="1" smtClean="0">
                <a:solidFill>
                  <a:srgbClr val="292934"/>
                </a:solidFill>
                <a:latin typeface="Cambria"/>
                <a:cs typeface="Cambria"/>
              </a:rPr>
              <a:t>b</a:t>
            </a:r>
            <a:r>
              <a:rPr sz="2000" spc="-10" dirty="0" err="1" smtClean="0">
                <a:solidFill>
                  <a:srgbClr val="292934"/>
                </a:solidFill>
                <a:latin typeface="Cambria"/>
                <a:cs typeface="Cambria"/>
              </a:rPr>
              <a:t>e</a:t>
            </a:r>
            <a:r>
              <a:rPr sz="2000" dirty="0" err="1" smtClean="0">
                <a:solidFill>
                  <a:srgbClr val="292934"/>
                </a:solidFill>
                <a:latin typeface="Cambria"/>
                <a:cs typeface="Cambria"/>
              </a:rPr>
              <a:t>soi</a:t>
            </a:r>
            <a:r>
              <a:rPr sz="2000" spc="-25" dirty="0" err="1" smtClean="0">
                <a:solidFill>
                  <a:srgbClr val="292934"/>
                </a:solidFill>
                <a:latin typeface="Cambria"/>
                <a:cs typeface="Cambria"/>
              </a:rPr>
              <a:t>n</a:t>
            </a:r>
            <a:r>
              <a:rPr sz="2000" dirty="0" err="1" smtClean="0">
                <a:solidFill>
                  <a:srgbClr val="292934"/>
                </a:solidFill>
                <a:latin typeface="Cambria"/>
                <a:cs typeface="Cambria"/>
              </a:rPr>
              <a:t>s</a:t>
            </a:r>
            <a:r>
              <a:rPr lang="fr-FR" sz="2000" dirty="0">
                <a:solidFill>
                  <a:srgbClr val="292934"/>
                </a:solidFill>
                <a:latin typeface="Times New Roman"/>
                <a:cs typeface="Times New Roman"/>
              </a:rPr>
              <a:t> </a:t>
            </a:r>
            <a:r>
              <a:rPr sz="2000" spc="-10" dirty="0" smtClean="0">
                <a:solidFill>
                  <a:srgbClr val="292934"/>
                </a:solidFill>
                <a:latin typeface="Cambria"/>
                <a:cs typeface="Cambria"/>
              </a:rPr>
              <a:t>d’</a:t>
            </a:r>
            <a:r>
              <a:rPr sz="2000" dirty="0" smtClean="0">
                <a:solidFill>
                  <a:srgbClr val="292934"/>
                </a:solidFill>
                <a:latin typeface="Cambria"/>
                <a:cs typeface="Cambria"/>
              </a:rPr>
              <a:t>un</a:t>
            </a:r>
            <a:r>
              <a:rPr lang="fr-FR" sz="2000" dirty="0" smtClean="0">
                <a:latin typeface="Cambria"/>
                <a:cs typeface="Cambria"/>
              </a:rPr>
              <a:t> </a:t>
            </a:r>
            <a:r>
              <a:rPr sz="2000" dirty="0" smtClean="0">
                <a:solidFill>
                  <a:srgbClr val="292934"/>
                </a:solidFill>
                <a:latin typeface="Cambria"/>
                <a:cs typeface="Cambria"/>
              </a:rPr>
              <a:t>e</a:t>
            </a:r>
            <a:r>
              <a:rPr sz="2000" spc="-10" dirty="0" smtClean="0">
                <a:solidFill>
                  <a:srgbClr val="292934"/>
                </a:solidFill>
                <a:latin typeface="Cambria"/>
                <a:cs typeface="Cambria"/>
              </a:rPr>
              <a:t>n</a:t>
            </a:r>
            <a:r>
              <a:rPr sz="2000" dirty="0" smtClean="0">
                <a:solidFill>
                  <a:srgbClr val="292934"/>
                </a:solidFill>
                <a:latin typeface="Cambria"/>
                <a:cs typeface="Cambria"/>
              </a:rPr>
              <a:t>sem</a:t>
            </a:r>
            <a:r>
              <a:rPr sz="2000" spc="-10" dirty="0" smtClean="0">
                <a:solidFill>
                  <a:srgbClr val="292934"/>
                </a:solidFill>
                <a:latin typeface="Cambria"/>
                <a:cs typeface="Cambria"/>
              </a:rPr>
              <a:t>b</a:t>
            </a:r>
            <a:r>
              <a:rPr sz="2000" spc="-5" dirty="0" smtClean="0">
                <a:solidFill>
                  <a:srgbClr val="292934"/>
                </a:solidFill>
                <a:latin typeface="Cambria"/>
                <a:cs typeface="Cambria"/>
              </a:rPr>
              <a:t>l</a:t>
            </a:r>
            <a:r>
              <a:rPr sz="2000" dirty="0" smtClean="0">
                <a:solidFill>
                  <a:srgbClr val="292934"/>
                </a:solidFill>
                <a:latin typeface="Cambria"/>
                <a:cs typeface="Cambria"/>
              </a:rPr>
              <a:t>e</a:t>
            </a:r>
            <a:r>
              <a:rPr sz="2000" spc="-65" dirty="0" smtClean="0">
                <a:solidFill>
                  <a:srgbClr val="292934"/>
                </a:solidFill>
                <a:latin typeface="Times New Roman"/>
                <a:cs typeface="Times New Roman"/>
              </a:rPr>
              <a:t> </a:t>
            </a:r>
            <a:r>
              <a:rPr sz="2000" dirty="0" err="1" smtClean="0">
                <a:solidFill>
                  <a:srgbClr val="292934"/>
                </a:solidFill>
                <a:latin typeface="Cambria"/>
                <a:cs typeface="Cambria"/>
              </a:rPr>
              <a:t>d’u</a:t>
            </a:r>
            <a:r>
              <a:rPr sz="2000" spc="5" dirty="0" err="1" smtClean="0">
                <a:solidFill>
                  <a:srgbClr val="292934"/>
                </a:solidFill>
                <a:latin typeface="Cambria"/>
                <a:cs typeface="Cambria"/>
              </a:rPr>
              <a:t>t</a:t>
            </a:r>
            <a:r>
              <a:rPr sz="2000" dirty="0" err="1" smtClean="0">
                <a:solidFill>
                  <a:srgbClr val="292934"/>
                </a:solidFill>
                <a:latin typeface="Cambria"/>
                <a:cs typeface="Cambria"/>
              </a:rPr>
              <a:t>i</a:t>
            </a:r>
            <a:r>
              <a:rPr sz="2000" spc="-10" dirty="0" err="1" smtClean="0">
                <a:solidFill>
                  <a:srgbClr val="292934"/>
                </a:solidFill>
                <a:latin typeface="Cambria"/>
                <a:cs typeface="Cambria"/>
              </a:rPr>
              <a:t>l</a:t>
            </a:r>
            <a:r>
              <a:rPr sz="2000" dirty="0" err="1" smtClean="0">
                <a:solidFill>
                  <a:srgbClr val="292934"/>
                </a:solidFill>
                <a:latin typeface="Cambria"/>
                <a:cs typeface="Cambria"/>
              </a:rPr>
              <a:t>is</a:t>
            </a:r>
            <a:r>
              <a:rPr sz="2000" spc="-10" dirty="0" err="1" smtClean="0">
                <a:solidFill>
                  <a:srgbClr val="292934"/>
                </a:solidFill>
                <a:latin typeface="Cambria"/>
                <a:cs typeface="Cambria"/>
              </a:rPr>
              <a:t>a</a:t>
            </a:r>
            <a:r>
              <a:rPr sz="2000" spc="-20" dirty="0" err="1" smtClean="0">
                <a:solidFill>
                  <a:srgbClr val="292934"/>
                </a:solidFill>
                <a:latin typeface="Cambria"/>
                <a:cs typeface="Cambria"/>
              </a:rPr>
              <a:t>t</a:t>
            </a:r>
            <a:r>
              <a:rPr sz="2000" dirty="0" err="1" smtClean="0">
                <a:solidFill>
                  <a:srgbClr val="292934"/>
                </a:solidFill>
                <a:latin typeface="Cambria"/>
                <a:cs typeface="Cambria"/>
              </a:rPr>
              <a:t>e</a:t>
            </a:r>
            <a:r>
              <a:rPr sz="2000" spc="-10" dirty="0" err="1" smtClean="0">
                <a:solidFill>
                  <a:srgbClr val="292934"/>
                </a:solidFill>
                <a:latin typeface="Cambria"/>
                <a:cs typeface="Cambria"/>
              </a:rPr>
              <a:t>u</a:t>
            </a:r>
            <a:r>
              <a:rPr sz="2000" dirty="0" err="1" smtClean="0">
                <a:solidFill>
                  <a:srgbClr val="292934"/>
                </a:solidFill>
                <a:latin typeface="Cambria"/>
                <a:cs typeface="Cambria"/>
              </a:rPr>
              <a:t>rs</a:t>
            </a:r>
            <a:r>
              <a:rPr sz="2000" dirty="0" smtClean="0">
                <a:solidFill>
                  <a:srgbClr val="292934"/>
                </a:solidFill>
                <a:latin typeface="Cambria"/>
                <a:cs typeface="Cambria"/>
              </a:rPr>
              <a:t>.</a:t>
            </a:r>
            <a:endParaRPr lang="fr-FR" sz="2000" dirty="0" smtClean="0">
              <a:solidFill>
                <a:srgbClr val="292934"/>
              </a:solidFill>
              <a:latin typeface="Cambria"/>
              <a:cs typeface="Cambria"/>
            </a:endParaRPr>
          </a:p>
          <a:p>
            <a:pPr marL="469900" indent="-457200">
              <a:lnSpc>
                <a:spcPct val="150000"/>
              </a:lnSpc>
              <a:buClr>
                <a:srgbClr val="92A198"/>
              </a:buClr>
              <a:buSzPct val="85000"/>
              <a:buFont typeface="Wingdings" panose="05000000000000000000" pitchFamily="2" charset="2"/>
              <a:buChar char="ü"/>
              <a:tabLst>
                <a:tab pos="195580" algn="l"/>
                <a:tab pos="1410335" algn="l"/>
                <a:tab pos="1915795" algn="l"/>
                <a:tab pos="3041015" algn="l"/>
                <a:tab pos="4720590" algn="l"/>
                <a:tab pos="6101715" algn="l"/>
                <a:tab pos="6621780" algn="l"/>
                <a:tab pos="7581900" algn="l"/>
              </a:tabLst>
            </a:pPr>
            <a:r>
              <a:rPr lang="fr-FR" sz="2000" dirty="0" smtClean="0">
                <a:latin typeface="Cambria"/>
                <a:cs typeface="Cambria"/>
              </a:rPr>
              <a:t>La base de données sera relative à  un domaine d’application (bibliothèque, service hospitalier département marketing d’une entreprise, production d’énergie, </a:t>
            </a:r>
            <a:r>
              <a:rPr lang="fr-FR" sz="2000" dirty="0" err="1" smtClean="0">
                <a:latin typeface="Cambria"/>
                <a:cs typeface="Cambria"/>
              </a:rPr>
              <a:t>etc</a:t>
            </a:r>
            <a:r>
              <a:rPr lang="fr-FR" sz="2000" dirty="0" smtClean="0">
                <a:latin typeface="Cambria"/>
                <a:cs typeface="Cambria"/>
              </a:rPr>
              <a:t> …</a:t>
            </a:r>
          </a:p>
          <a:p>
            <a:pPr marL="469900" indent="-457200">
              <a:lnSpc>
                <a:spcPct val="150000"/>
              </a:lnSpc>
              <a:buClr>
                <a:srgbClr val="92A198"/>
              </a:buClr>
              <a:buSzPct val="85000"/>
              <a:buFont typeface="Wingdings" panose="05000000000000000000" pitchFamily="2" charset="2"/>
              <a:buChar char="ü"/>
              <a:tabLst>
                <a:tab pos="195580" algn="l"/>
                <a:tab pos="1410335" algn="l"/>
                <a:tab pos="1915795" algn="l"/>
                <a:tab pos="3041015" algn="l"/>
                <a:tab pos="4720590" algn="l"/>
                <a:tab pos="6101715" algn="l"/>
                <a:tab pos="6621780" algn="l"/>
                <a:tab pos="7581900" algn="l"/>
              </a:tabLst>
            </a:pPr>
            <a:r>
              <a:rPr lang="fr-FR" sz="2000" dirty="0" smtClean="0">
                <a:solidFill>
                  <a:srgbClr val="292934"/>
                </a:solidFill>
                <a:latin typeface="Cambria"/>
                <a:cs typeface="Cambria"/>
              </a:rPr>
              <a:t>La</a:t>
            </a:r>
            <a:r>
              <a:rPr lang="fr-FR" sz="2000" spc="190" dirty="0" smtClean="0">
                <a:solidFill>
                  <a:srgbClr val="292934"/>
                </a:solidFill>
                <a:latin typeface="Times New Roman"/>
                <a:cs typeface="Times New Roman"/>
              </a:rPr>
              <a:t> </a:t>
            </a:r>
            <a:r>
              <a:rPr lang="fr-FR" sz="2000" spc="-5" dirty="0" smtClean="0">
                <a:solidFill>
                  <a:srgbClr val="292934"/>
                </a:solidFill>
                <a:latin typeface="Cambria"/>
                <a:cs typeface="Cambria"/>
              </a:rPr>
              <a:t>B</a:t>
            </a:r>
            <a:r>
              <a:rPr lang="fr-FR" sz="2000" dirty="0" smtClean="0">
                <a:solidFill>
                  <a:srgbClr val="292934"/>
                </a:solidFill>
                <a:latin typeface="Cambria"/>
                <a:cs typeface="Cambria"/>
              </a:rPr>
              <a:t>D</a:t>
            </a:r>
            <a:r>
              <a:rPr lang="fr-FR" sz="2000" spc="175" dirty="0" smtClean="0">
                <a:solidFill>
                  <a:srgbClr val="292934"/>
                </a:solidFill>
                <a:latin typeface="Times New Roman"/>
                <a:cs typeface="Times New Roman"/>
              </a:rPr>
              <a:t> </a:t>
            </a:r>
            <a:r>
              <a:rPr lang="fr-FR" sz="2000" dirty="0" smtClean="0">
                <a:solidFill>
                  <a:srgbClr val="292934"/>
                </a:solidFill>
                <a:latin typeface="Cambria"/>
                <a:cs typeface="Cambria"/>
              </a:rPr>
              <a:t>d</a:t>
            </a:r>
            <a:r>
              <a:rPr lang="fr-FR" sz="2000" spc="5" dirty="0" smtClean="0">
                <a:solidFill>
                  <a:srgbClr val="292934"/>
                </a:solidFill>
                <a:latin typeface="Cambria"/>
                <a:cs typeface="Cambria"/>
              </a:rPr>
              <a:t>o</a:t>
            </a:r>
            <a:r>
              <a:rPr lang="fr-FR" sz="2000" spc="-20" dirty="0" smtClean="0">
                <a:solidFill>
                  <a:srgbClr val="292934"/>
                </a:solidFill>
                <a:latin typeface="Cambria"/>
                <a:cs typeface="Cambria"/>
              </a:rPr>
              <a:t>i</a:t>
            </a:r>
            <a:r>
              <a:rPr lang="fr-FR" sz="2000" dirty="0" smtClean="0">
                <a:solidFill>
                  <a:srgbClr val="292934"/>
                </a:solidFill>
                <a:latin typeface="Cambria"/>
                <a:cs typeface="Cambria"/>
              </a:rPr>
              <a:t>t</a:t>
            </a:r>
            <a:r>
              <a:rPr lang="fr-FR" sz="2000" spc="190" dirty="0" smtClean="0">
                <a:solidFill>
                  <a:srgbClr val="292934"/>
                </a:solidFill>
                <a:latin typeface="Times New Roman"/>
                <a:cs typeface="Times New Roman"/>
              </a:rPr>
              <a:t> </a:t>
            </a:r>
            <a:r>
              <a:rPr lang="fr-FR" sz="2000" spc="-10" dirty="0" smtClean="0">
                <a:solidFill>
                  <a:srgbClr val="292934"/>
                </a:solidFill>
                <a:latin typeface="Cambria"/>
                <a:cs typeface="Cambria"/>
              </a:rPr>
              <a:t>co</a:t>
            </a:r>
            <a:r>
              <a:rPr lang="fr-FR" sz="2000" spc="-15" dirty="0" smtClean="0">
                <a:solidFill>
                  <a:srgbClr val="292934"/>
                </a:solidFill>
                <a:latin typeface="Cambria"/>
                <a:cs typeface="Cambria"/>
              </a:rPr>
              <a:t>n</a:t>
            </a:r>
            <a:r>
              <a:rPr lang="fr-FR" sz="2000" spc="-5" dirty="0" smtClean="0">
                <a:solidFill>
                  <a:srgbClr val="292934"/>
                </a:solidFill>
                <a:latin typeface="Cambria"/>
                <a:cs typeface="Cambria"/>
              </a:rPr>
              <a:t>t</a:t>
            </a:r>
            <a:r>
              <a:rPr lang="fr-FR" sz="2000" spc="-15" dirty="0" smtClean="0">
                <a:solidFill>
                  <a:srgbClr val="292934"/>
                </a:solidFill>
                <a:latin typeface="Cambria"/>
                <a:cs typeface="Cambria"/>
              </a:rPr>
              <a:t>e</a:t>
            </a:r>
            <a:r>
              <a:rPr lang="fr-FR" sz="2000" spc="-5" dirty="0" smtClean="0">
                <a:solidFill>
                  <a:srgbClr val="292934"/>
                </a:solidFill>
                <a:latin typeface="Cambria"/>
                <a:cs typeface="Cambria"/>
              </a:rPr>
              <a:t>n</a:t>
            </a:r>
            <a:r>
              <a:rPr lang="fr-FR" sz="2000" spc="-10" dirty="0" smtClean="0">
                <a:solidFill>
                  <a:srgbClr val="292934"/>
                </a:solidFill>
                <a:latin typeface="Cambria"/>
                <a:cs typeface="Cambria"/>
              </a:rPr>
              <a:t>i</a:t>
            </a:r>
            <a:r>
              <a:rPr lang="fr-FR" sz="2000" dirty="0" smtClean="0">
                <a:solidFill>
                  <a:srgbClr val="292934"/>
                </a:solidFill>
                <a:latin typeface="Cambria"/>
                <a:cs typeface="Cambria"/>
              </a:rPr>
              <a:t>r</a:t>
            </a:r>
            <a:r>
              <a:rPr lang="fr-FR" sz="2000" spc="175" dirty="0" smtClean="0">
                <a:solidFill>
                  <a:srgbClr val="292934"/>
                </a:solidFill>
                <a:latin typeface="Times New Roman"/>
                <a:cs typeface="Times New Roman"/>
              </a:rPr>
              <a:t> </a:t>
            </a:r>
            <a:r>
              <a:rPr lang="fr-FR" sz="2000" spc="-20" dirty="0" smtClean="0">
                <a:solidFill>
                  <a:srgbClr val="292934"/>
                </a:solidFill>
                <a:latin typeface="Cambria"/>
                <a:cs typeface="Cambria"/>
              </a:rPr>
              <a:t>t</a:t>
            </a:r>
            <a:r>
              <a:rPr lang="fr-FR" sz="2000" dirty="0" smtClean="0">
                <a:solidFill>
                  <a:srgbClr val="292934"/>
                </a:solidFill>
                <a:latin typeface="Cambria"/>
                <a:cs typeface="Cambria"/>
              </a:rPr>
              <a:t>o</a:t>
            </a:r>
            <a:r>
              <a:rPr lang="fr-FR" sz="2000" spc="-15" dirty="0" smtClean="0">
                <a:solidFill>
                  <a:srgbClr val="292934"/>
                </a:solidFill>
                <a:latin typeface="Cambria"/>
                <a:cs typeface="Cambria"/>
              </a:rPr>
              <a:t>u</a:t>
            </a:r>
            <a:r>
              <a:rPr lang="fr-FR" sz="2000" spc="-5" dirty="0" smtClean="0">
                <a:solidFill>
                  <a:srgbClr val="292934"/>
                </a:solidFill>
                <a:latin typeface="Cambria"/>
                <a:cs typeface="Cambria"/>
              </a:rPr>
              <a:t>t</a:t>
            </a:r>
            <a:r>
              <a:rPr lang="fr-FR" sz="2000" spc="-15" dirty="0" smtClean="0">
                <a:solidFill>
                  <a:srgbClr val="292934"/>
                </a:solidFill>
                <a:latin typeface="Cambria"/>
                <a:cs typeface="Cambria"/>
              </a:rPr>
              <a:t>e</a:t>
            </a:r>
            <a:r>
              <a:rPr lang="fr-FR" sz="2000" dirty="0" smtClean="0">
                <a:solidFill>
                  <a:srgbClr val="292934"/>
                </a:solidFill>
                <a:latin typeface="Cambria"/>
                <a:cs typeface="Cambria"/>
              </a:rPr>
              <a:t>s</a:t>
            </a:r>
            <a:r>
              <a:rPr lang="fr-FR" sz="2000" spc="175" dirty="0" smtClean="0">
                <a:solidFill>
                  <a:srgbClr val="292934"/>
                </a:solidFill>
                <a:latin typeface="Times New Roman"/>
                <a:cs typeface="Times New Roman"/>
              </a:rPr>
              <a:t> </a:t>
            </a:r>
            <a:r>
              <a:rPr lang="fr-FR" sz="2000" spc="-5" dirty="0" smtClean="0">
                <a:solidFill>
                  <a:srgbClr val="292934"/>
                </a:solidFill>
                <a:latin typeface="Cambria"/>
                <a:cs typeface="Cambria"/>
              </a:rPr>
              <a:t>l</a:t>
            </a:r>
            <a:r>
              <a:rPr lang="fr-FR" sz="2000" spc="-10" dirty="0" smtClean="0">
                <a:solidFill>
                  <a:srgbClr val="292934"/>
                </a:solidFill>
                <a:latin typeface="Cambria"/>
                <a:cs typeface="Cambria"/>
              </a:rPr>
              <a:t>e</a:t>
            </a:r>
            <a:r>
              <a:rPr lang="fr-FR" sz="2000" dirty="0" smtClean="0">
                <a:solidFill>
                  <a:srgbClr val="292934"/>
                </a:solidFill>
                <a:latin typeface="Cambria"/>
                <a:cs typeface="Cambria"/>
              </a:rPr>
              <a:t>s</a:t>
            </a:r>
            <a:r>
              <a:rPr lang="fr-FR" sz="2000" spc="195" dirty="0" smtClean="0">
                <a:solidFill>
                  <a:srgbClr val="292934"/>
                </a:solidFill>
                <a:latin typeface="Times New Roman"/>
                <a:cs typeface="Times New Roman"/>
              </a:rPr>
              <a:t> </a:t>
            </a:r>
            <a:r>
              <a:rPr lang="fr-FR" sz="2000" spc="-10" dirty="0" smtClean="0">
                <a:solidFill>
                  <a:srgbClr val="292934"/>
                </a:solidFill>
                <a:latin typeface="Cambria"/>
                <a:cs typeface="Cambria"/>
              </a:rPr>
              <a:t>d</a:t>
            </a:r>
            <a:r>
              <a:rPr lang="fr-FR" sz="2000" dirty="0" smtClean="0">
                <a:solidFill>
                  <a:srgbClr val="292934"/>
                </a:solidFill>
                <a:latin typeface="Cambria"/>
                <a:cs typeface="Cambria"/>
              </a:rPr>
              <a:t>onn</a:t>
            </a:r>
            <a:r>
              <a:rPr lang="fr-FR" sz="2000" spc="-10" dirty="0" smtClean="0">
                <a:solidFill>
                  <a:srgbClr val="292934"/>
                </a:solidFill>
                <a:latin typeface="Cambria"/>
                <a:cs typeface="Cambria"/>
              </a:rPr>
              <a:t>é</a:t>
            </a:r>
            <a:r>
              <a:rPr lang="fr-FR" sz="2000" dirty="0" smtClean="0">
                <a:solidFill>
                  <a:srgbClr val="292934"/>
                </a:solidFill>
                <a:latin typeface="Cambria"/>
                <a:cs typeface="Cambria"/>
              </a:rPr>
              <a:t>es</a:t>
            </a:r>
            <a:r>
              <a:rPr lang="fr-FR" sz="2000" spc="180" dirty="0" smtClean="0">
                <a:solidFill>
                  <a:srgbClr val="292934"/>
                </a:solidFill>
                <a:latin typeface="Times New Roman"/>
                <a:cs typeface="Times New Roman"/>
              </a:rPr>
              <a:t> </a:t>
            </a:r>
            <a:r>
              <a:rPr lang="fr-FR" sz="2000" spc="-15" dirty="0" smtClean="0">
                <a:solidFill>
                  <a:srgbClr val="292934"/>
                </a:solidFill>
                <a:latin typeface="Cambria"/>
                <a:cs typeface="Cambria"/>
              </a:rPr>
              <a:t>n</a:t>
            </a:r>
            <a:r>
              <a:rPr lang="fr-FR" sz="2000" dirty="0" smtClean="0">
                <a:solidFill>
                  <a:srgbClr val="292934"/>
                </a:solidFill>
                <a:latin typeface="Cambria"/>
                <a:cs typeface="Cambria"/>
              </a:rPr>
              <a:t>éc</a:t>
            </a:r>
            <a:r>
              <a:rPr lang="fr-FR" sz="2000" spc="-10" dirty="0" smtClean="0">
                <a:solidFill>
                  <a:srgbClr val="292934"/>
                </a:solidFill>
                <a:latin typeface="Cambria"/>
                <a:cs typeface="Cambria"/>
              </a:rPr>
              <a:t>e</a:t>
            </a:r>
            <a:r>
              <a:rPr lang="fr-FR" sz="2000" dirty="0" smtClean="0">
                <a:solidFill>
                  <a:srgbClr val="292934"/>
                </a:solidFill>
                <a:latin typeface="Cambria"/>
                <a:cs typeface="Cambria"/>
              </a:rPr>
              <a:t>ss</a:t>
            </a:r>
            <a:r>
              <a:rPr lang="fr-FR" sz="2000" spc="5" dirty="0" smtClean="0">
                <a:solidFill>
                  <a:srgbClr val="292934"/>
                </a:solidFill>
                <a:latin typeface="Cambria"/>
                <a:cs typeface="Cambria"/>
              </a:rPr>
              <a:t>a</a:t>
            </a:r>
            <a:r>
              <a:rPr lang="fr-FR" sz="2000" dirty="0" smtClean="0">
                <a:solidFill>
                  <a:srgbClr val="292934"/>
                </a:solidFill>
                <a:latin typeface="Cambria"/>
                <a:cs typeface="Cambria"/>
              </a:rPr>
              <a:t>i</a:t>
            </a:r>
            <a:r>
              <a:rPr lang="fr-FR" sz="2000" spc="-30" dirty="0" smtClean="0">
                <a:solidFill>
                  <a:srgbClr val="292934"/>
                </a:solidFill>
                <a:latin typeface="Cambria"/>
                <a:cs typeface="Cambria"/>
              </a:rPr>
              <a:t>r</a:t>
            </a:r>
            <a:r>
              <a:rPr lang="fr-FR" sz="2000" dirty="0" smtClean="0">
                <a:solidFill>
                  <a:srgbClr val="292934"/>
                </a:solidFill>
                <a:latin typeface="Cambria"/>
                <a:cs typeface="Cambria"/>
              </a:rPr>
              <a:t>es</a:t>
            </a:r>
            <a:r>
              <a:rPr lang="fr-FR" sz="2000" spc="170" dirty="0" smtClean="0">
                <a:solidFill>
                  <a:srgbClr val="292934"/>
                </a:solidFill>
                <a:latin typeface="Times New Roman"/>
                <a:cs typeface="Times New Roman"/>
              </a:rPr>
              <a:t> </a:t>
            </a:r>
            <a:r>
              <a:rPr lang="fr-FR" sz="2000" dirty="0" smtClean="0">
                <a:solidFill>
                  <a:srgbClr val="292934"/>
                </a:solidFill>
                <a:latin typeface="Cambria"/>
                <a:cs typeface="Cambria"/>
              </a:rPr>
              <a:t>à</a:t>
            </a:r>
            <a:r>
              <a:rPr lang="fr-FR" sz="2000" spc="185" dirty="0" smtClean="0">
                <a:solidFill>
                  <a:srgbClr val="292934"/>
                </a:solidFill>
                <a:latin typeface="Times New Roman"/>
                <a:cs typeface="Times New Roman"/>
              </a:rPr>
              <a:t> </a:t>
            </a:r>
            <a:r>
              <a:rPr lang="fr-FR" sz="2000" spc="-20" dirty="0" smtClean="0">
                <a:solidFill>
                  <a:srgbClr val="292934"/>
                </a:solidFill>
                <a:latin typeface="Cambria"/>
                <a:cs typeface="Cambria"/>
              </a:rPr>
              <a:t>l</a:t>
            </a:r>
            <a:r>
              <a:rPr lang="fr-FR" sz="2000" dirty="0" smtClean="0">
                <a:solidFill>
                  <a:srgbClr val="292934"/>
                </a:solidFill>
                <a:latin typeface="Cambria"/>
                <a:cs typeface="Cambria"/>
              </a:rPr>
              <a:t>a</a:t>
            </a:r>
            <a:r>
              <a:rPr lang="fr-FR" sz="2000" spc="185" dirty="0" smtClean="0">
                <a:solidFill>
                  <a:srgbClr val="292934"/>
                </a:solidFill>
                <a:latin typeface="Times New Roman"/>
                <a:cs typeface="Times New Roman"/>
              </a:rPr>
              <a:t> </a:t>
            </a:r>
            <a:r>
              <a:rPr lang="fr-FR" sz="2000" spc="-30" dirty="0" smtClean="0">
                <a:solidFill>
                  <a:srgbClr val="292934"/>
                </a:solidFill>
                <a:latin typeface="Cambria"/>
                <a:cs typeface="Cambria"/>
              </a:rPr>
              <a:t>r</a:t>
            </a:r>
            <a:r>
              <a:rPr lang="fr-FR" sz="2000" dirty="0" smtClean="0">
                <a:solidFill>
                  <a:srgbClr val="292934"/>
                </a:solidFill>
                <a:latin typeface="Cambria"/>
                <a:cs typeface="Cambria"/>
              </a:rPr>
              <a:t>e</a:t>
            </a:r>
            <a:r>
              <a:rPr lang="fr-FR" sz="2000" spc="-20" dirty="0" smtClean="0">
                <a:solidFill>
                  <a:srgbClr val="292934"/>
                </a:solidFill>
                <a:latin typeface="Cambria"/>
                <a:cs typeface="Cambria"/>
              </a:rPr>
              <a:t>p</a:t>
            </a:r>
            <a:r>
              <a:rPr lang="fr-FR" sz="2000" spc="-30" dirty="0" smtClean="0">
                <a:solidFill>
                  <a:srgbClr val="292934"/>
                </a:solidFill>
                <a:latin typeface="Cambria"/>
                <a:cs typeface="Cambria"/>
              </a:rPr>
              <a:t>r</a:t>
            </a:r>
            <a:r>
              <a:rPr lang="fr-FR" sz="2000" dirty="0" smtClean="0">
                <a:solidFill>
                  <a:srgbClr val="292934"/>
                </a:solidFill>
                <a:latin typeface="Cambria"/>
                <a:cs typeface="Cambria"/>
              </a:rPr>
              <a:t>és</a:t>
            </a:r>
            <a:r>
              <a:rPr lang="fr-FR" sz="2000" spc="-10" dirty="0" smtClean="0">
                <a:solidFill>
                  <a:srgbClr val="292934"/>
                </a:solidFill>
                <a:latin typeface="Cambria"/>
                <a:cs typeface="Cambria"/>
              </a:rPr>
              <a:t>e</a:t>
            </a:r>
            <a:r>
              <a:rPr lang="fr-FR" sz="2000" spc="-15" dirty="0" smtClean="0">
                <a:solidFill>
                  <a:srgbClr val="292934"/>
                </a:solidFill>
                <a:latin typeface="Cambria"/>
                <a:cs typeface="Cambria"/>
              </a:rPr>
              <a:t>n</a:t>
            </a:r>
            <a:r>
              <a:rPr lang="fr-FR" sz="2000" spc="-5" dirty="0" smtClean="0">
                <a:solidFill>
                  <a:srgbClr val="292934"/>
                </a:solidFill>
                <a:latin typeface="Cambria"/>
                <a:cs typeface="Cambria"/>
              </a:rPr>
              <a:t>ta</a:t>
            </a:r>
            <a:r>
              <a:rPr lang="fr-FR" sz="2000" spc="5" dirty="0" smtClean="0">
                <a:solidFill>
                  <a:srgbClr val="292934"/>
                </a:solidFill>
                <a:latin typeface="Cambria"/>
                <a:cs typeface="Cambria"/>
              </a:rPr>
              <a:t>t</a:t>
            </a:r>
            <a:r>
              <a:rPr lang="fr-FR" sz="2000" spc="-20" dirty="0" smtClean="0">
                <a:solidFill>
                  <a:srgbClr val="292934"/>
                </a:solidFill>
                <a:latin typeface="Cambria"/>
                <a:cs typeface="Cambria"/>
              </a:rPr>
              <a:t>i</a:t>
            </a:r>
            <a:r>
              <a:rPr lang="fr-FR" sz="2000" dirty="0" smtClean="0">
                <a:solidFill>
                  <a:srgbClr val="292934"/>
                </a:solidFill>
                <a:latin typeface="Cambria"/>
                <a:cs typeface="Cambria"/>
              </a:rPr>
              <a:t>on</a:t>
            </a:r>
            <a:r>
              <a:rPr lang="fr-FR" sz="2000" dirty="0" smtClean="0">
                <a:solidFill>
                  <a:srgbClr val="292934"/>
                </a:solidFill>
                <a:latin typeface="Times New Roman"/>
                <a:cs typeface="Times New Roman"/>
              </a:rPr>
              <a:t> </a:t>
            </a:r>
            <a:r>
              <a:rPr lang="fr-FR" sz="2000" dirty="0" smtClean="0">
                <a:solidFill>
                  <a:srgbClr val="292934"/>
                </a:solidFill>
                <a:latin typeface="Cambria"/>
                <a:cs typeface="Cambria"/>
              </a:rPr>
              <a:t>du</a:t>
            </a:r>
            <a:r>
              <a:rPr lang="fr-FR" sz="2000" spc="-70" dirty="0" smtClean="0">
                <a:solidFill>
                  <a:srgbClr val="292934"/>
                </a:solidFill>
                <a:latin typeface="Times New Roman"/>
                <a:cs typeface="Times New Roman"/>
              </a:rPr>
              <a:t> </a:t>
            </a:r>
            <a:r>
              <a:rPr lang="fr-FR" sz="2000" dirty="0" smtClean="0">
                <a:solidFill>
                  <a:srgbClr val="292934"/>
                </a:solidFill>
                <a:latin typeface="Cambria"/>
                <a:cs typeface="Cambria"/>
              </a:rPr>
              <a:t>d</a:t>
            </a:r>
            <a:r>
              <a:rPr lang="fr-FR" sz="2000" spc="5" dirty="0" smtClean="0">
                <a:solidFill>
                  <a:srgbClr val="292934"/>
                </a:solidFill>
                <a:latin typeface="Cambria"/>
                <a:cs typeface="Cambria"/>
              </a:rPr>
              <a:t>o</a:t>
            </a:r>
            <a:r>
              <a:rPr lang="fr-FR" sz="2000" dirty="0" smtClean="0">
                <a:solidFill>
                  <a:srgbClr val="292934"/>
                </a:solidFill>
                <a:latin typeface="Cambria"/>
                <a:cs typeface="Cambria"/>
              </a:rPr>
              <a:t>mai</a:t>
            </a:r>
            <a:r>
              <a:rPr lang="fr-FR" sz="2000" spc="-10" dirty="0" smtClean="0">
                <a:solidFill>
                  <a:srgbClr val="292934"/>
                </a:solidFill>
                <a:latin typeface="Cambria"/>
                <a:cs typeface="Cambria"/>
              </a:rPr>
              <a:t>n</a:t>
            </a:r>
            <a:r>
              <a:rPr lang="fr-FR" sz="2000" dirty="0" smtClean="0">
                <a:solidFill>
                  <a:srgbClr val="292934"/>
                </a:solidFill>
                <a:latin typeface="Cambria"/>
                <a:cs typeface="Cambria"/>
              </a:rPr>
              <a:t>e</a:t>
            </a:r>
            <a:r>
              <a:rPr lang="fr-FR" sz="2000" spc="-95" dirty="0" smtClean="0">
                <a:solidFill>
                  <a:srgbClr val="292934"/>
                </a:solidFill>
                <a:latin typeface="Times New Roman"/>
                <a:cs typeface="Times New Roman"/>
              </a:rPr>
              <a:t> </a:t>
            </a:r>
            <a:r>
              <a:rPr lang="fr-FR" sz="2000" dirty="0" smtClean="0">
                <a:solidFill>
                  <a:srgbClr val="292934"/>
                </a:solidFill>
                <a:latin typeface="Cambria"/>
                <a:cs typeface="Cambria"/>
              </a:rPr>
              <a:t>d’</a:t>
            </a:r>
            <a:r>
              <a:rPr lang="fr-FR" sz="2000" spc="5" dirty="0" smtClean="0">
                <a:solidFill>
                  <a:srgbClr val="292934"/>
                </a:solidFill>
                <a:latin typeface="Cambria"/>
                <a:cs typeface="Cambria"/>
              </a:rPr>
              <a:t>a</a:t>
            </a:r>
            <a:r>
              <a:rPr lang="fr-FR" sz="2000" dirty="0" smtClean="0">
                <a:solidFill>
                  <a:srgbClr val="292934"/>
                </a:solidFill>
                <a:latin typeface="Cambria"/>
                <a:cs typeface="Cambria"/>
              </a:rPr>
              <a:t>pplicati</a:t>
            </a:r>
            <a:r>
              <a:rPr lang="fr-FR" sz="2000" spc="-15" dirty="0" smtClean="0">
                <a:solidFill>
                  <a:srgbClr val="292934"/>
                </a:solidFill>
                <a:latin typeface="Cambria"/>
                <a:cs typeface="Cambria"/>
              </a:rPr>
              <a:t>o</a:t>
            </a:r>
            <a:r>
              <a:rPr lang="fr-FR" sz="2000" dirty="0" smtClean="0">
                <a:solidFill>
                  <a:srgbClr val="292934"/>
                </a:solidFill>
                <a:latin typeface="Cambria"/>
                <a:cs typeface="Cambria"/>
              </a:rPr>
              <a:t>n</a:t>
            </a:r>
            <a:endParaRPr lang="fr-FR" sz="2000" dirty="0" smtClean="0">
              <a:latin typeface="Cambria"/>
              <a:cs typeface="Cambria"/>
            </a:endParaRPr>
          </a:p>
        </p:txBody>
      </p:sp>
    </p:spTree>
    <p:extLst>
      <p:ext uri="{BB962C8B-B14F-4D97-AF65-F5344CB8AC3E}">
        <p14:creationId xmlns:p14="http://schemas.microsoft.com/office/powerpoint/2010/main" val="2178675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609600" y="649166"/>
            <a:ext cx="10972800" cy="1143000"/>
          </a:xfrm>
        </p:spPr>
        <p:txBody>
          <a:bodyPr/>
          <a:lstStyle/>
          <a:p>
            <a:r>
              <a:rPr lang="fr-FR" altLang="fr-FR" sz="3300" b="1" dirty="0" smtClean="0">
                <a:solidFill>
                  <a:schemeClr val="accent2"/>
                </a:solidFill>
              </a:rPr>
              <a:t>Évaluation </a:t>
            </a:r>
            <a:endParaRPr lang="fr-FR" altLang="fr-FR" sz="3300" dirty="0" smtClean="0"/>
          </a:p>
        </p:txBody>
      </p:sp>
      <p:sp>
        <p:nvSpPr>
          <p:cNvPr id="6147" name="Espace réservé du contenu 2"/>
          <p:cNvSpPr>
            <a:spLocks noGrp="1"/>
          </p:cNvSpPr>
          <p:nvPr>
            <p:ph idx="1"/>
          </p:nvPr>
        </p:nvSpPr>
        <p:spPr>
          <a:xfrm>
            <a:off x="1037128" y="1719262"/>
            <a:ext cx="9812580" cy="4525963"/>
          </a:xfrm>
        </p:spPr>
        <p:txBody>
          <a:bodyPr/>
          <a:lstStyle/>
          <a:p>
            <a:r>
              <a:rPr lang="fr-FR" altLang="fr-FR" dirty="0" smtClean="0">
                <a:solidFill>
                  <a:srgbClr val="FF0000"/>
                </a:solidFill>
              </a:rPr>
              <a:t>Cours &amp; TD 50%</a:t>
            </a:r>
          </a:p>
          <a:p>
            <a:pPr>
              <a:buFontTx/>
              <a:buNone/>
            </a:pPr>
            <a:r>
              <a:rPr lang="fr-FR" altLang="fr-FR" dirty="0" smtClean="0"/>
              <a:t>      - </a:t>
            </a:r>
            <a:r>
              <a:rPr lang="fr-FR" altLang="fr-FR" sz="2400" dirty="0"/>
              <a:t>DS théorique </a:t>
            </a:r>
          </a:p>
          <a:p>
            <a:pPr>
              <a:buFontTx/>
              <a:buNone/>
            </a:pPr>
            <a:r>
              <a:rPr lang="fr-FR" altLang="fr-FR" sz="2400" dirty="0"/>
              <a:t>         - Participation pendant des séances de TD et de cours  </a:t>
            </a:r>
          </a:p>
          <a:p>
            <a:endParaRPr lang="fr-FR" altLang="fr-FR" dirty="0" smtClean="0"/>
          </a:p>
          <a:p>
            <a:r>
              <a:rPr lang="fr-FR" altLang="fr-FR" dirty="0" smtClean="0">
                <a:solidFill>
                  <a:srgbClr val="FF0000"/>
                </a:solidFill>
              </a:rPr>
              <a:t>TP 50% </a:t>
            </a:r>
          </a:p>
          <a:p>
            <a:pPr>
              <a:buFontTx/>
              <a:buNone/>
            </a:pPr>
            <a:r>
              <a:rPr lang="fr-FR" altLang="fr-FR" dirty="0" smtClean="0"/>
              <a:t>  - </a:t>
            </a:r>
            <a:r>
              <a:rPr lang="fr-FR" altLang="fr-FR" sz="2400" dirty="0"/>
              <a:t>DS Pratique</a:t>
            </a:r>
          </a:p>
          <a:p>
            <a:pPr>
              <a:buFontTx/>
              <a:buNone/>
            </a:pPr>
            <a:r>
              <a:rPr lang="fr-FR" altLang="fr-FR" sz="2400" dirty="0"/>
              <a:t>   -  Participation active pendant des séances de TP .</a:t>
            </a:r>
          </a:p>
          <a:p>
            <a:pPr>
              <a:buFontTx/>
              <a:buNone/>
            </a:pPr>
            <a:r>
              <a:rPr lang="fr-FR" altLang="fr-FR" sz="2400" dirty="0"/>
              <a:t>   -  Rapport rendu à la fin des séance TP </a:t>
            </a:r>
            <a:endParaRPr lang="fr-FR" altLang="fr-FR" dirty="0" smtClean="0"/>
          </a:p>
        </p:txBody>
      </p:sp>
      <p:sp>
        <p:nvSpPr>
          <p:cNvPr id="614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917955-435A-415A-89CA-F780F6DE177C}" type="slidenum">
              <a:rPr lang="fr-FR" altLang="fr-FR">
                <a:solidFill>
                  <a:srgbClr val="000000"/>
                </a:solidFill>
              </a:rPr>
              <a:pPr/>
              <a:t>6</a:t>
            </a:fld>
            <a:endParaRPr lang="fr-FR" altLang="fr-FR">
              <a:solidFill>
                <a:srgbClr val="000000"/>
              </a:solidFill>
            </a:endParaRPr>
          </a:p>
        </p:txBody>
      </p:sp>
      <p:sp>
        <p:nvSpPr>
          <p:cNvPr id="6" name="Titre 1"/>
          <p:cNvSpPr txBox="1">
            <a:spLocks/>
          </p:cNvSpPr>
          <p:nvPr/>
        </p:nvSpPr>
        <p:spPr>
          <a:xfrm>
            <a:off x="1426505" y="-127720"/>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Tree>
    <p:extLst>
      <p:ext uri="{BB962C8B-B14F-4D97-AF65-F5344CB8AC3E}">
        <p14:creationId xmlns:p14="http://schemas.microsoft.com/office/powerpoint/2010/main" val="35203832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059" y="1332738"/>
            <a:ext cx="10515600" cy="507831"/>
          </a:xfrm>
          <a:prstGeom prst="rect">
            <a:avLst/>
          </a:prstGeom>
        </p:spPr>
        <p:txBody>
          <a:bodyPr vert="horz" wrap="square" lIns="0" tIns="0" rIns="0" bIns="0" rtlCol="0" anchor="ctr">
            <a:spAutoFit/>
          </a:bodyPr>
          <a:lstStyle/>
          <a:p>
            <a:pPr marL="121920">
              <a:lnSpc>
                <a:spcPct val="100000"/>
              </a:lnSpc>
            </a:pPr>
            <a:r>
              <a:rPr sz="3300" b="1" spc="-130" dirty="0">
                <a:solidFill>
                  <a:srgbClr val="C00000"/>
                </a:solidFill>
                <a:latin typeface="Cambria"/>
                <a:cs typeface="Cambria"/>
              </a:rPr>
              <a:t>Objectif et démarche</a:t>
            </a:r>
          </a:p>
        </p:txBody>
      </p:sp>
      <p:sp>
        <p:nvSpPr>
          <p:cNvPr id="3" name="object 3"/>
          <p:cNvSpPr txBox="1"/>
          <p:nvPr/>
        </p:nvSpPr>
        <p:spPr>
          <a:xfrm>
            <a:off x="3599844" y="1957200"/>
            <a:ext cx="4360973" cy="802784"/>
          </a:xfrm>
          <a:prstGeom prst="rect">
            <a:avLst/>
          </a:prstGeom>
        </p:spPr>
        <p:txBody>
          <a:bodyPr vert="horz" wrap="square" lIns="0" tIns="0" rIns="0" bIns="0" rtlCol="0">
            <a:spAutoFit/>
          </a:bodyPr>
          <a:lstStyle/>
          <a:p>
            <a:pPr>
              <a:lnSpc>
                <a:spcPct val="100000"/>
              </a:lnSpc>
            </a:pPr>
            <a:r>
              <a:rPr sz="2400" dirty="0">
                <a:solidFill>
                  <a:srgbClr val="292934"/>
                </a:solidFill>
                <a:latin typeface="Arial"/>
                <a:cs typeface="Arial"/>
              </a:rPr>
              <a:t>1-</a:t>
            </a:r>
            <a:r>
              <a:rPr sz="2400" spc="40" dirty="0">
                <a:solidFill>
                  <a:srgbClr val="292934"/>
                </a:solidFill>
                <a:latin typeface="Times New Roman"/>
                <a:cs typeface="Times New Roman"/>
              </a:rPr>
              <a:t> </a:t>
            </a:r>
            <a:r>
              <a:rPr sz="2400" spc="-5" dirty="0">
                <a:solidFill>
                  <a:srgbClr val="292934"/>
                </a:solidFill>
                <a:latin typeface="Cambria"/>
                <a:cs typeface="Cambria"/>
              </a:rPr>
              <a:t>Obs</a:t>
            </a:r>
            <a:r>
              <a:rPr sz="2400" spc="-10" dirty="0">
                <a:solidFill>
                  <a:srgbClr val="292934"/>
                </a:solidFill>
                <a:latin typeface="Cambria"/>
                <a:cs typeface="Cambria"/>
              </a:rPr>
              <a:t>e</a:t>
            </a:r>
            <a:r>
              <a:rPr sz="2400" dirty="0">
                <a:solidFill>
                  <a:srgbClr val="292934"/>
                </a:solidFill>
                <a:latin typeface="Cambria"/>
                <a:cs typeface="Cambria"/>
              </a:rPr>
              <a:t>r</a:t>
            </a:r>
            <a:r>
              <a:rPr sz="2400" spc="-55" dirty="0">
                <a:solidFill>
                  <a:srgbClr val="292934"/>
                </a:solidFill>
                <a:latin typeface="Cambria"/>
                <a:cs typeface="Cambria"/>
              </a:rPr>
              <a:t>v</a:t>
            </a:r>
            <a:r>
              <a:rPr sz="2400" dirty="0">
                <a:solidFill>
                  <a:srgbClr val="292934"/>
                </a:solidFill>
                <a:latin typeface="Cambria"/>
                <a:cs typeface="Cambria"/>
              </a:rPr>
              <a:t>ation</a:t>
            </a:r>
            <a:r>
              <a:rPr sz="2400" spc="-85" dirty="0">
                <a:solidFill>
                  <a:srgbClr val="292934"/>
                </a:solidFill>
                <a:latin typeface="Times New Roman"/>
                <a:cs typeface="Times New Roman"/>
              </a:rPr>
              <a:t> </a:t>
            </a:r>
            <a:r>
              <a:rPr sz="2400" dirty="0">
                <a:solidFill>
                  <a:srgbClr val="292934"/>
                </a:solidFill>
                <a:latin typeface="Cambria"/>
                <a:cs typeface="Cambria"/>
              </a:rPr>
              <a:t>de</a:t>
            </a:r>
            <a:r>
              <a:rPr sz="2400" spc="-60" dirty="0">
                <a:solidFill>
                  <a:srgbClr val="292934"/>
                </a:solidFill>
                <a:latin typeface="Times New Roman"/>
                <a:cs typeface="Times New Roman"/>
              </a:rPr>
              <a:t> </a:t>
            </a:r>
            <a:r>
              <a:rPr sz="2400" spc="-5" dirty="0">
                <a:solidFill>
                  <a:srgbClr val="292934"/>
                </a:solidFill>
                <a:latin typeface="Cambria"/>
                <a:cs typeface="Cambria"/>
              </a:rPr>
              <a:t>l</a:t>
            </a:r>
            <a:r>
              <a:rPr sz="2400" dirty="0">
                <a:solidFill>
                  <a:srgbClr val="292934"/>
                </a:solidFill>
                <a:latin typeface="Cambria"/>
                <a:cs typeface="Cambria"/>
              </a:rPr>
              <a:t>a</a:t>
            </a:r>
            <a:r>
              <a:rPr sz="2400" spc="-75" dirty="0">
                <a:solidFill>
                  <a:srgbClr val="292934"/>
                </a:solidFill>
                <a:latin typeface="Times New Roman"/>
                <a:cs typeface="Times New Roman"/>
              </a:rPr>
              <a:t> </a:t>
            </a:r>
            <a:r>
              <a:rPr sz="2400" spc="-30" dirty="0">
                <a:solidFill>
                  <a:srgbClr val="292934"/>
                </a:solidFill>
                <a:latin typeface="Cambria"/>
                <a:cs typeface="Cambria"/>
              </a:rPr>
              <a:t>r</a:t>
            </a:r>
            <a:r>
              <a:rPr sz="2400" dirty="0">
                <a:solidFill>
                  <a:srgbClr val="292934"/>
                </a:solidFill>
                <a:latin typeface="Cambria"/>
                <a:cs typeface="Cambria"/>
              </a:rPr>
              <a:t>éal</a:t>
            </a:r>
            <a:r>
              <a:rPr sz="2400" spc="-10" dirty="0">
                <a:solidFill>
                  <a:srgbClr val="292934"/>
                </a:solidFill>
                <a:latin typeface="Cambria"/>
                <a:cs typeface="Cambria"/>
              </a:rPr>
              <a:t>i</a:t>
            </a:r>
            <a:r>
              <a:rPr sz="2400" spc="-5" dirty="0">
                <a:solidFill>
                  <a:srgbClr val="292934"/>
                </a:solidFill>
                <a:latin typeface="Cambria"/>
                <a:cs typeface="Cambria"/>
              </a:rPr>
              <a:t>té</a:t>
            </a:r>
            <a:endParaRPr sz="2400" dirty="0">
              <a:latin typeface="Cambria"/>
              <a:cs typeface="Cambria"/>
            </a:endParaRPr>
          </a:p>
          <a:p>
            <a:pPr marL="96520">
              <a:spcBef>
                <a:spcPts val="480"/>
              </a:spcBef>
            </a:pPr>
            <a:r>
              <a:rPr sz="2400" dirty="0">
                <a:solidFill>
                  <a:srgbClr val="292934"/>
                </a:solidFill>
                <a:latin typeface="Cambria"/>
                <a:cs typeface="Cambria"/>
              </a:rPr>
              <a:t>Coll</a:t>
            </a:r>
            <a:r>
              <a:rPr sz="2400" spc="-10" dirty="0">
                <a:solidFill>
                  <a:srgbClr val="292934"/>
                </a:solidFill>
                <a:latin typeface="Cambria"/>
                <a:cs typeface="Cambria"/>
              </a:rPr>
              <a:t>e</a:t>
            </a:r>
            <a:r>
              <a:rPr sz="2400" dirty="0">
                <a:solidFill>
                  <a:srgbClr val="292934"/>
                </a:solidFill>
                <a:latin typeface="Cambria"/>
                <a:cs typeface="Cambria"/>
              </a:rPr>
              <a:t>cte</a:t>
            </a:r>
            <a:r>
              <a:rPr sz="2400" spc="-40" dirty="0">
                <a:solidFill>
                  <a:srgbClr val="292934"/>
                </a:solidFill>
                <a:latin typeface="Cambria"/>
                <a:cs typeface="Cambria"/>
              </a:rPr>
              <a:t> </a:t>
            </a:r>
            <a:r>
              <a:rPr sz="2400" dirty="0">
                <a:solidFill>
                  <a:srgbClr val="292934"/>
                </a:solidFill>
                <a:latin typeface="Cambria"/>
                <a:cs typeface="Cambria"/>
              </a:rPr>
              <a:t>d’in</a:t>
            </a:r>
            <a:r>
              <a:rPr sz="2400" spc="-25" dirty="0">
                <a:solidFill>
                  <a:srgbClr val="292934"/>
                </a:solidFill>
                <a:latin typeface="Cambria"/>
                <a:cs typeface="Cambria"/>
              </a:rPr>
              <a:t>f</a:t>
            </a:r>
            <a:r>
              <a:rPr sz="2400" dirty="0">
                <a:solidFill>
                  <a:srgbClr val="292934"/>
                </a:solidFill>
                <a:latin typeface="Cambria"/>
                <a:cs typeface="Cambria"/>
              </a:rPr>
              <a:t>orma</a:t>
            </a:r>
            <a:r>
              <a:rPr sz="2400" spc="-10" dirty="0">
                <a:solidFill>
                  <a:srgbClr val="292934"/>
                </a:solidFill>
                <a:latin typeface="Cambria"/>
                <a:cs typeface="Cambria"/>
              </a:rPr>
              <a:t>t</a:t>
            </a:r>
            <a:r>
              <a:rPr sz="2400" dirty="0">
                <a:solidFill>
                  <a:srgbClr val="292934"/>
                </a:solidFill>
                <a:latin typeface="Cambria"/>
                <a:cs typeface="Cambria"/>
              </a:rPr>
              <a:t>ions</a:t>
            </a:r>
            <a:endParaRPr sz="2400" dirty="0">
              <a:latin typeface="Cambria"/>
              <a:cs typeface="Cambria"/>
            </a:endParaRPr>
          </a:p>
        </p:txBody>
      </p:sp>
      <p:sp>
        <p:nvSpPr>
          <p:cNvPr id="4" name="object 4"/>
          <p:cNvSpPr txBox="1"/>
          <p:nvPr/>
        </p:nvSpPr>
        <p:spPr>
          <a:xfrm>
            <a:off x="3599844" y="3161782"/>
            <a:ext cx="4888277" cy="369332"/>
          </a:xfrm>
          <a:prstGeom prst="rect">
            <a:avLst/>
          </a:prstGeom>
        </p:spPr>
        <p:txBody>
          <a:bodyPr vert="horz" wrap="square" lIns="0" tIns="0" rIns="0" bIns="0" rtlCol="0">
            <a:spAutoFit/>
          </a:bodyPr>
          <a:lstStyle/>
          <a:p>
            <a:pPr marL="12700"/>
            <a:r>
              <a:rPr sz="2400" spc="-10" dirty="0">
                <a:solidFill>
                  <a:srgbClr val="292934"/>
                </a:solidFill>
                <a:latin typeface="Cambria"/>
                <a:cs typeface="Cambria"/>
              </a:rPr>
              <a:t>2</a:t>
            </a:r>
            <a:r>
              <a:rPr sz="2400" dirty="0">
                <a:solidFill>
                  <a:srgbClr val="292934"/>
                </a:solidFill>
                <a:latin typeface="Cambria"/>
                <a:cs typeface="Cambria"/>
              </a:rPr>
              <a:t>-</a:t>
            </a:r>
            <a:r>
              <a:rPr sz="2400" spc="-65" dirty="0">
                <a:solidFill>
                  <a:srgbClr val="292934"/>
                </a:solidFill>
                <a:latin typeface="Times New Roman"/>
                <a:cs typeface="Times New Roman"/>
              </a:rPr>
              <a:t> </a:t>
            </a:r>
            <a:r>
              <a:rPr sz="2400" spc="-35" dirty="0">
                <a:solidFill>
                  <a:srgbClr val="292934"/>
                </a:solidFill>
                <a:latin typeface="Cambria"/>
                <a:cs typeface="Cambria"/>
              </a:rPr>
              <a:t>R</a:t>
            </a:r>
            <a:r>
              <a:rPr sz="2400" dirty="0">
                <a:solidFill>
                  <a:srgbClr val="292934"/>
                </a:solidFill>
                <a:latin typeface="Cambria"/>
                <a:cs typeface="Cambria"/>
              </a:rPr>
              <a:t>éfl</a:t>
            </a:r>
            <a:r>
              <a:rPr sz="2400" spc="-35" dirty="0">
                <a:solidFill>
                  <a:srgbClr val="292934"/>
                </a:solidFill>
                <a:latin typeface="Cambria"/>
                <a:cs typeface="Cambria"/>
              </a:rPr>
              <a:t>e</a:t>
            </a:r>
            <a:r>
              <a:rPr sz="2400" spc="-5" dirty="0">
                <a:solidFill>
                  <a:srgbClr val="292934"/>
                </a:solidFill>
                <a:latin typeface="Cambria"/>
                <a:cs typeface="Cambria"/>
              </a:rPr>
              <a:t>xio</a:t>
            </a:r>
            <a:r>
              <a:rPr sz="2400" dirty="0">
                <a:solidFill>
                  <a:srgbClr val="292934"/>
                </a:solidFill>
                <a:latin typeface="Cambria"/>
                <a:cs typeface="Cambria"/>
              </a:rPr>
              <a:t>n</a:t>
            </a:r>
            <a:r>
              <a:rPr sz="2400" spc="-90" dirty="0">
                <a:solidFill>
                  <a:srgbClr val="292934"/>
                </a:solidFill>
                <a:latin typeface="Times New Roman"/>
                <a:cs typeface="Times New Roman"/>
              </a:rPr>
              <a:t> </a:t>
            </a:r>
            <a:r>
              <a:rPr sz="2400" dirty="0">
                <a:solidFill>
                  <a:srgbClr val="292934"/>
                </a:solidFill>
                <a:latin typeface="Cambria"/>
                <a:cs typeface="Cambria"/>
              </a:rPr>
              <a:t>et</a:t>
            </a:r>
            <a:r>
              <a:rPr sz="2400" spc="-70" dirty="0">
                <a:solidFill>
                  <a:srgbClr val="292934"/>
                </a:solidFill>
                <a:latin typeface="Times New Roman"/>
                <a:cs typeface="Times New Roman"/>
              </a:rPr>
              <a:t> </a:t>
            </a:r>
            <a:r>
              <a:rPr sz="2400" dirty="0">
                <a:solidFill>
                  <a:srgbClr val="292934"/>
                </a:solidFill>
                <a:latin typeface="Cambria"/>
                <a:cs typeface="Cambria"/>
              </a:rPr>
              <a:t>mo</a:t>
            </a:r>
            <a:r>
              <a:rPr sz="2400" spc="5" dirty="0">
                <a:solidFill>
                  <a:srgbClr val="292934"/>
                </a:solidFill>
                <a:latin typeface="Cambria"/>
                <a:cs typeface="Cambria"/>
              </a:rPr>
              <a:t>d</a:t>
            </a:r>
            <a:r>
              <a:rPr sz="2400" dirty="0">
                <a:solidFill>
                  <a:srgbClr val="292934"/>
                </a:solidFill>
                <a:latin typeface="Cambria"/>
                <a:cs typeface="Cambria"/>
              </a:rPr>
              <a:t>é</a:t>
            </a:r>
            <a:r>
              <a:rPr sz="2400" spc="-15" dirty="0">
                <a:solidFill>
                  <a:srgbClr val="292934"/>
                </a:solidFill>
                <a:latin typeface="Cambria"/>
                <a:cs typeface="Cambria"/>
              </a:rPr>
              <a:t>l</a:t>
            </a:r>
            <a:r>
              <a:rPr sz="2400" dirty="0">
                <a:solidFill>
                  <a:srgbClr val="292934"/>
                </a:solidFill>
                <a:latin typeface="Cambria"/>
                <a:cs typeface="Cambria"/>
              </a:rPr>
              <a:t>isa</a:t>
            </a:r>
            <a:r>
              <a:rPr sz="2400" spc="5" dirty="0">
                <a:solidFill>
                  <a:srgbClr val="292934"/>
                </a:solidFill>
                <a:latin typeface="Cambria"/>
                <a:cs typeface="Cambria"/>
              </a:rPr>
              <a:t>t</a:t>
            </a:r>
            <a:r>
              <a:rPr sz="2400" spc="-20" dirty="0">
                <a:solidFill>
                  <a:srgbClr val="292934"/>
                </a:solidFill>
                <a:latin typeface="Cambria"/>
                <a:cs typeface="Cambria"/>
              </a:rPr>
              <a:t>i</a:t>
            </a:r>
            <a:r>
              <a:rPr sz="2400" dirty="0">
                <a:solidFill>
                  <a:srgbClr val="292934"/>
                </a:solidFill>
                <a:latin typeface="Cambria"/>
                <a:cs typeface="Cambria"/>
              </a:rPr>
              <a:t>on</a:t>
            </a:r>
            <a:endParaRPr sz="2400" dirty="0">
              <a:latin typeface="Cambria"/>
              <a:cs typeface="Cambria"/>
            </a:endParaRPr>
          </a:p>
        </p:txBody>
      </p:sp>
      <p:sp>
        <p:nvSpPr>
          <p:cNvPr id="5" name="object 5"/>
          <p:cNvSpPr txBox="1"/>
          <p:nvPr/>
        </p:nvSpPr>
        <p:spPr>
          <a:xfrm>
            <a:off x="3694615" y="4041870"/>
            <a:ext cx="5674875" cy="802784"/>
          </a:xfrm>
          <a:prstGeom prst="rect">
            <a:avLst/>
          </a:prstGeom>
        </p:spPr>
        <p:txBody>
          <a:bodyPr vert="horz" wrap="square" lIns="0" tIns="0" rIns="0" bIns="0" rtlCol="0">
            <a:spAutoFit/>
          </a:bodyPr>
          <a:lstStyle/>
          <a:p>
            <a:pPr marL="12700"/>
            <a:r>
              <a:rPr sz="2400" spc="-10" dirty="0">
                <a:solidFill>
                  <a:srgbClr val="292934"/>
                </a:solidFill>
                <a:latin typeface="Cambria"/>
                <a:cs typeface="Cambria"/>
              </a:rPr>
              <a:t>3</a:t>
            </a:r>
            <a:r>
              <a:rPr sz="2400" dirty="0">
                <a:solidFill>
                  <a:srgbClr val="292934"/>
                </a:solidFill>
                <a:latin typeface="Cambria"/>
                <a:cs typeface="Cambria"/>
              </a:rPr>
              <a:t>-</a:t>
            </a:r>
            <a:r>
              <a:rPr sz="2400" spc="-65" dirty="0">
                <a:solidFill>
                  <a:srgbClr val="292934"/>
                </a:solidFill>
                <a:latin typeface="Times New Roman"/>
                <a:cs typeface="Times New Roman"/>
              </a:rPr>
              <a:t> </a:t>
            </a:r>
            <a:r>
              <a:rPr sz="2400" spc="-10" dirty="0">
                <a:solidFill>
                  <a:srgbClr val="292934"/>
                </a:solidFill>
                <a:latin typeface="Cambria"/>
                <a:cs typeface="Cambria"/>
              </a:rPr>
              <a:t>D</a:t>
            </a:r>
            <a:r>
              <a:rPr sz="2400" dirty="0">
                <a:solidFill>
                  <a:srgbClr val="292934"/>
                </a:solidFill>
                <a:latin typeface="Cambria"/>
                <a:cs typeface="Cambria"/>
              </a:rPr>
              <a:t>éf</a:t>
            </a:r>
            <a:r>
              <a:rPr sz="2400" spc="-10" dirty="0">
                <a:solidFill>
                  <a:srgbClr val="292934"/>
                </a:solidFill>
                <a:latin typeface="Cambria"/>
                <a:cs typeface="Cambria"/>
              </a:rPr>
              <a:t>i</a:t>
            </a:r>
            <a:r>
              <a:rPr sz="2400" spc="-5" dirty="0">
                <a:solidFill>
                  <a:srgbClr val="292934"/>
                </a:solidFill>
                <a:latin typeface="Cambria"/>
                <a:cs typeface="Cambria"/>
              </a:rPr>
              <a:t>n</a:t>
            </a:r>
            <a:r>
              <a:rPr sz="2400" spc="-10" dirty="0">
                <a:solidFill>
                  <a:srgbClr val="292934"/>
                </a:solidFill>
                <a:latin typeface="Cambria"/>
                <a:cs typeface="Cambria"/>
              </a:rPr>
              <a:t>i</a:t>
            </a:r>
            <a:r>
              <a:rPr sz="2400" dirty="0">
                <a:solidFill>
                  <a:srgbClr val="292934"/>
                </a:solidFill>
                <a:latin typeface="Cambria"/>
                <a:cs typeface="Cambria"/>
              </a:rPr>
              <a:t>tion</a:t>
            </a:r>
            <a:r>
              <a:rPr sz="2400" spc="-100" dirty="0">
                <a:solidFill>
                  <a:srgbClr val="292934"/>
                </a:solidFill>
                <a:latin typeface="Times New Roman"/>
                <a:cs typeface="Times New Roman"/>
              </a:rPr>
              <a:t> </a:t>
            </a:r>
            <a:r>
              <a:rPr sz="2400" dirty="0">
                <a:solidFill>
                  <a:srgbClr val="292934"/>
                </a:solidFill>
                <a:latin typeface="Cambria"/>
                <a:cs typeface="Cambria"/>
              </a:rPr>
              <a:t>des</a:t>
            </a:r>
            <a:r>
              <a:rPr sz="2400" spc="-60" dirty="0">
                <a:solidFill>
                  <a:srgbClr val="292934"/>
                </a:solidFill>
                <a:latin typeface="Times New Roman"/>
                <a:cs typeface="Times New Roman"/>
              </a:rPr>
              <a:t> </a:t>
            </a:r>
            <a:r>
              <a:rPr sz="2400" spc="5" dirty="0">
                <a:solidFill>
                  <a:srgbClr val="292934"/>
                </a:solidFill>
                <a:latin typeface="Cambria"/>
                <a:cs typeface="Cambria"/>
              </a:rPr>
              <a:t>t</a:t>
            </a:r>
            <a:r>
              <a:rPr sz="2400" dirty="0">
                <a:solidFill>
                  <a:srgbClr val="292934"/>
                </a:solidFill>
                <a:latin typeface="Cambria"/>
                <a:cs typeface="Cambria"/>
              </a:rPr>
              <a:t>a</a:t>
            </a:r>
            <a:r>
              <a:rPr sz="2400" spc="-5" dirty="0">
                <a:solidFill>
                  <a:srgbClr val="292934"/>
                </a:solidFill>
                <a:latin typeface="Cambria"/>
                <a:cs typeface="Cambria"/>
              </a:rPr>
              <a:t>b</a:t>
            </a:r>
            <a:r>
              <a:rPr sz="2400" spc="-10" dirty="0">
                <a:solidFill>
                  <a:srgbClr val="292934"/>
                </a:solidFill>
                <a:latin typeface="Cambria"/>
                <a:cs typeface="Cambria"/>
              </a:rPr>
              <a:t>l</a:t>
            </a:r>
            <a:r>
              <a:rPr sz="2400" dirty="0">
                <a:solidFill>
                  <a:srgbClr val="292934"/>
                </a:solidFill>
                <a:latin typeface="Cambria"/>
                <a:cs typeface="Cambria"/>
              </a:rPr>
              <a:t>es</a:t>
            </a:r>
            <a:r>
              <a:rPr sz="2400" spc="-85" dirty="0">
                <a:solidFill>
                  <a:srgbClr val="292934"/>
                </a:solidFill>
                <a:latin typeface="Times New Roman"/>
                <a:cs typeface="Times New Roman"/>
              </a:rPr>
              <a:t> </a:t>
            </a:r>
            <a:r>
              <a:rPr sz="2400" dirty="0">
                <a:solidFill>
                  <a:srgbClr val="292934"/>
                </a:solidFill>
                <a:latin typeface="Cambria"/>
                <a:cs typeface="Cambria"/>
              </a:rPr>
              <a:t>(</a:t>
            </a:r>
            <a:r>
              <a:rPr sz="2400" spc="-25" dirty="0">
                <a:solidFill>
                  <a:srgbClr val="292934"/>
                </a:solidFill>
                <a:latin typeface="Cambria"/>
                <a:cs typeface="Cambria"/>
              </a:rPr>
              <a:t>r</a:t>
            </a:r>
            <a:r>
              <a:rPr sz="2400" dirty="0">
                <a:solidFill>
                  <a:srgbClr val="292934"/>
                </a:solidFill>
                <a:latin typeface="Cambria"/>
                <a:cs typeface="Cambria"/>
              </a:rPr>
              <a:t>e</a:t>
            </a:r>
            <a:r>
              <a:rPr sz="2400" spc="-15" dirty="0">
                <a:solidFill>
                  <a:srgbClr val="292934"/>
                </a:solidFill>
                <a:latin typeface="Cambria"/>
                <a:cs typeface="Cambria"/>
              </a:rPr>
              <a:t>l</a:t>
            </a:r>
            <a:r>
              <a:rPr sz="2400" dirty="0">
                <a:solidFill>
                  <a:srgbClr val="292934"/>
                </a:solidFill>
                <a:latin typeface="Cambria"/>
                <a:cs typeface="Cambria"/>
              </a:rPr>
              <a:t>ation</a:t>
            </a:r>
            <a:r>
              <a:rPr sz="2400" spc="-15" dirty="0">
                <a:solidFill>
                  <a:srgbClr val="292934"/>
                </a:solidFill>
                <a:latin typeface="Cambria"/>
                <a:cs typeface="Cambria"/>
              </a:rPr>
              <a:t>s</a:t>
            </a:r>
            <a:r>
              <a:rPr sz="2400" dirty="0">
                <a:solidFill>
                  <a:srgbClr val="292934"/>
                </a:solidFill>
                <a:latin typeface="Cambria"/>
                <a:cs typeface="Cambria"/>
              </a:rPr>
              <a:t>)</a:t>
            </a:r>
            <a:endParaRPr sz="2400" dirty="0">
              <a:latin typeface="Cambria"/>
              <a:cs typeface="Cambria"/>
            </a:endParaRPr>
          </a:p>
          <a:p>
            <a:pPr marL="346075">
              <a:spcBef>
                <a:spcPts val="480"/>
              </a:spcBef>
            </a:pPr>
            <a:r>
              <a:rPr sz="2400" dirty="0">
                <a:solidFill>
                  <a:srgbClr val="292934"/>
                </a:solidFill>
                <a:latin typeface="Cambria"/>
                <a:cs typeface="Cambria"/>
              </a:rPr>
              <a:t>d’une</a:t>
            </a:r>
            <a:r>
              <a:rPr sz="2400" spc="-30" dirty="0">
                <a:solidFill>
                  <a:srgbClr val="292934"/>
                </a:solidFill>
                <a:latin typeface="Cambria"/>
                <a:cs typeface="Cambria"/>
              </a:rPr>
              <a:t> </a:t>
            </a:r>
            <a:r>
              <a:rPr sz="2400" dirty="0">
                <a:solidFill>
                  <a:srgbClr val="292934"/>
                </a:solidFill>
                <a:latin typeface="Cambria"/>
                <a:cs typeface="Cambria"/>
              </a:rPr>
              <a:t>BD </a:t>
            </a:r>
            <a:r>
              <a:rPr sz="2400" spc="-10" dirty="0">
                <a:solidFill>
                  <a:srgbClr val="292934"/>
                </a:solidFill>
                <a:latin typeface="Cambria"/>
                <a:cs typeface="Cambria"/>
              </a:rPr>
              <a:t> </a:t>
            </a:r>
            <a:r>
              <a:rPr sz="2400" spc="-35" dirty="0">
                <a:solidFill>
                  <a:srgbClr val="292934"/>
                </a:solidFill>
                <a:latin typeface="Cambria"/>
                <a:cs typeface="Cambria"/>
              </a:rPr>
              <a:t>r</a:t>
            </a:r>
            <a:r>
              <a:rPr sz="2400" dirty="0">
                <a:solidFill>
                  <a:srgbClr val="292934"/>
                </a:solidFill>
                <a:latin typeface="Cambria"/>
                <a:cs typeface="Cambria"/>
              </a:rPr>
              <a:t>e</a:t>
            </a:r>
            <a:r>
              <a:rPr sz="2400" spc="-10" dirty="0">
                <a:solidFill>
                  <a:srgbClr val="292934"/>
                </a:solidFill>
                <a:latin typeface="Cambria"/>
                <a:cs typeface="Cambria"/>
              </a:rPr>
              <a:t>l</a:t>
            </a:r>
            <a:r>
              <a:rPr sz="2400" dirty="0">
                <a:solidFill>
                  <a:srgbClr val="292934"/>
                </a:solidFill>
                <a:latin typeface="Cambria"/>
                <a:cs typeface="Cambria"/>
              </a:rPr>
              <a:t>ationn</a:t>
            </a:r>
            <a:r>
              <a:rPr sz="2400" spc="-15" dirty="0">
                <a:solidFill>
                  <a:srgbClr val="292934"/>
                </a:solidFill>
                <a:latin typeface="Cambria"/>
                <a:cs typeface="Cambria"/>
              </a:rPr>
              <a:t>e</a:t>
            </a:r>
            <a:r>
              <a:rPr sz="2400" dirty="0">
                <a:solidFill>
                  <a:srgbClr val="292934"/>
                </a:solidFill>
                <a:latin typeface="Cambria"/>
                <a:cs typeface="Cambria"/>
              </a:rPr>
              <a:t>l</a:t>
            </a:r>
            <a:r>
              <a:rPr sz="2400" spc="-10" dirty="0">
                <a:solidFill>
                  <a:srgbClr val="292934"/>
                </a:solidFill>
                <a:latin typeface="Cambria"/>
                <a:cs typeface="Cambria"/>
              </a:rPr>
              <a:t>l</a:t>
            </a:r>
            <a:r>
              <a:rPr sz="2400" dirty="0">
                <a:solidFill>
                  <a:srgbClr val="292934"/>
                </a:solidFill>
                <a:latin typeface="Cambria"/>
                <a:cs typeface="Cambria"/>
              </a:rPr>
              <a:t>e</a:t>
            </a:r>
            <a:endParaRPr sz="2400" dirty="0">
              <a:latin typeface="Cambria"/>
              <a:cs typeface="Cambria"/>
            </a:endParaRPr>
          </a:p>
        </p:txBody>
      </p:sp>
      <p:sp>
        <p:nvSpPr>
          <p:cNvPr id="6" name="object 6"/>
          <p:cNvSpPr txBox="1"/>
          <p:nvPr/>
        </p:nvSpPr>
        <p:spPr>
          <a:xfrm>
            <a:off x="415059" y="4822284"/>
            <a:ext cx="9576583" cy="1769715"/>
          </a:xfrm>
          <a:prstGeom prst="rect">
            <a:avLst/>
          </a:prstGeom>
        </p:spPr>
        <p:txBody>
          <a:bodyPr vert="horz" wrap="square" lIns="0" tIns="0" rIns="0" bIns="0" rtlCol="0">
            <a:spAutoFit/>
          </a:bodyPr>
          <a:lstStyle/>
          <a:p>
            <a:pPr marL="12700"/>
            <a:r>
              <a:rPr sz="2400" dirty="0">
                <a:solidFill>
                  <a:srgbClr val="FF0000"/>
                </a:solidFill>
                <a:latin typeface="Cambria"/>
                <a:cs typeface="Cambria"/>
              </a:rPr>
              <a:t>Cont</a:t>
            </a:r>
            <a:r>
              <a:rPr sz="2400" spc="-40" dirty="0">
                <a:solidFill>
                  <a:srgbClr val="FF0000"/>
                </a:solidFill>
                <a:latin typeface="Cambria"/>
                <a:cs typeface="Cambria"/>
              </a:rPr>
              <a:t>r</a:t>
            </a:r>
            <a:r>
              <a:rPr sz="2400" dirty="0">
                <a:solidFill>
                  <a:srgbClr val="FF0000"/>
                </a:solidFill>
                <a:latin typeface="Cambria"/>
                <a:cs typeface="Cambria"/>
              </a:rPr>
              <a:t>ai</a:t>
            </a:r>
            <a:r>
              <a:rPr sz="2400" spc="-10" dirty="0">
                <a:solidFill>
                  <a:srgbClr val="FF0000"/>
                </a:solidFill>
                <a:latin typeface="Cambria"/>
                <a:cs typeface="Cambria"/>
              </a:rPr>
              <a:t>n</a:t>
            </a:r>
            <a:r>
              <a:rPr sz="2400" spc="-20" dirty="0">
                <a:solidFill>
                  <a:srgbClr val="FF0000"/>
                </a:solidFill>
                <a:latin typeface="Cambria"/>
                <a:cs typeface="Cambria"/>
              </a:rPr>
              <a:t>t</a:t>
            </a:r>
            <a:r>
              <a:rPr sz="2400" dirty="0">
                <a:solidFill>
                  <a:srgbClr val="FF0000"/>
                </a:solidFill>
                <a:latin typeface="Cambria"/>
                <a:cs typeface="Cambria"/>
              </a:rPr>
              <a:t>es:</a:t>
            </a:r>
            <a:endParaRPr sz="2400" dirty="0">
              <a:latin typeface="Cambria"/>
              <a:cs typeface="Cambria"/>
            </a:endParaRPr>
          </a:p>
          <a:p>
            <a:pPr marL="1022985" indent="-233045">
              <a:lnSpc>
                <a:spcPct val="150000"/>
              </a:lnSpc>
              <a:spcBef>
                <a:spcPts val="440"/>
              </a:spcBef>
              <a:buClr>
                <a:srgbClr val="92A198"/>
              </a:buClr>
              <a:buFont typeface="Arial"/>
              <a:buChar char="•"/>
              <a:tabLst>
                <a:tab pos="1023619" algn="l"/>
              </a:tabLst>
            </a:pPr>
            <a:r>
              <a:rPr b="1" spc="-5" dirty="0">
                <a:solidFill>
                  <a:srgbClr val="292934"/>
                </a:solidFill>
                <a:latin typeface="Cambria"/>
                <a:cs typeface="Cambria"/>
              </a:rPr>
              <a:t>Ob</a:t>
            </a:r>
            <a:r>
              <a:rPr b="1" spc="-10" dirty="0">
                <a:solidFill>
                  <a:srgbClr val="292934"/>
                </a:solidFill>
                <a:latin typeface="Cambria"/>
                <a:cs typeface="Cambria"/>
              </a:rPr>
              <a:t>tenir</a:t>
            </a:r>
            <a:r>
              <a:rPr b="1" spc="-55" dirty="0">
                <a:solidFill>
                  <a:srgbClr val="292934"/>
                </a:solidFill>
                <a:latin typeface="Times New Roman"/>
                <a:cs typeface="Times New Roman"/>
              </a:rPr>
              <a:t> </a:t>
            </a:r>
            <a:r>
              <a:rPr b="1" dirty="0">
                <a:solidFill>
                  <a:srgbClr val="292934"/>
                </a:solidFill>
                <a:latin typeface="Cambria"/>
                <a:cs typeface="Cambria"/>
              </a:rPr>
              <a:t>u</a:t>
            </a:r>
            <a:r>
              <a:rPr b="1" spc="-15" dirty="0">
                <a:solidFill>
                  <a:srgbClr val="292934"/>
                </a:solidFill>
                <a:latin typeface="Cambria"/>
                <a:cs typeface="Cambria"/>
              </a:rPr>
              <a:t>n</a:t>
            </a:r>
            <a:r>
              <a:rPr b="1" spc="-10" dirty="0">
                <a:solidFill>
                  <a:srgbClr val="292934"/>
                </a:solidFill>
                <a:latin typeface="Cambria"/>
                <a:cs typeface="Cambria"/>
              </a:rPr>
              <a:t>e</a:t>
            </a:r>
            <a:r>
              <a:rPr b="1" spc="-55" dirty="0">
                <a:solidFill>
                  <a:srgbClr val="292934"/>
                </a:solidFill>
                <a:latin typeface="Times New Roman"/>
                <a:cs typeface="Times New Roman"/>
              </a:rPr>
              <a:t> </a:t>
            </a:r>
            <a:r>
              <a:rPr b="1" spc="-35" dirty="0">
                <a:solidFill>
                  <a:srgbClr val="292934"/>
                </a:solidFill>
                <a:latin typeface="Cambria"/>
                <a:cs typeface="Cambria"/>
              </a:rPr>
              <a:t>r</a:t>
            </a:r>
            <a:r>
              <a:rPr b="1" spc="-10" dirty="0">
                <a:solidFill>
                  <a:srgbClr val="292934"/>
                </a:solidFill>
                <a:latin typeface="Cambria"/>
                <a:cs typeface="Cambria"/>
              </a:rPr>
              <a:t>e</a:t>
            </a:r>
            <a:r>
              <a:rPr b="1" spc="-20" dirty="0">
                <a:solidFill>
                  <a:srgbClr val="292934"/>
                </a:solidFill>
                <a:latin typeface="Cambria"/>
                <a:cs typeface="Cambria"/>
              </a:rPr>
              <a:t>p</a:t>
            </a:r>
            <a:r>
              <a:rPr b="1" spc="-35" dirty="0">
                <a:solidFill>
                  <a:srgbClr val="292934"/>
                </a:solidFill>
                <a:latin typeface="Cambria"/>
                <a:cs typeface="Cambria"/>
              </a:rPr>
              <a:t>r</a:t>
            </a:r>
            <a:r>
              <a:rPr b="1" spc="-10" dirty="0">
                <a:solidFill>
                  <a:srgbClr val="292934"/>
                </a:solidFill>
                <a:latin typeface="Cambria"/>
                <a:cs typeface="Cambria"/>
              </a:rPr>
              <a:t>é</a:t>
            </a:r>
            <a:r>
              <a:rPr b="1" spc="-20" dirty="0">
                <a:solidFill>
                  <a:srgbClr val="292934"/>
                </a:solidFill>
                <a:latin typeface="Cambria"/>
                <a:cs typeface="Cambria"/>
              </a:rPr>
              <a:t>s</a:t>
            </a:r>
            <a:r>
              <a:rPr b="1" dirty="0">
                <a:solidFill>
                  <a:srgbClr val="292934"/>
                </a:solidFill>
                <a:latin typeface="Cambria"/>
                <a:cs typeface="Cambria"/>
              </a:rPr>
              <a:t>entat</a:t>
            </a:r>
            <a:r>
              <a:rPr b="1" spc="-5" dirty="0">
                <a:solidFill>
                  <a:srgbClr val="292934"/>
                </a:solidFill>
                <a:latin typeface="Cambria"/>
                <a:cs typeface="Cambria"/>
              </a:rPr>
              <a:t>io</a:t>
            </a:r>
            <a:r>
              <a:rPr b="1" dirty="0">
                <a:solidFill>
                  <a:srgbClr val="292934"/>
                </a:solidFill>
                <a:latin typeface="Cambria"/>
                <a:cs typeface="Cambria"/>
              </a:rPr>
              <a:t>n</a:t>
            </a:r>
            <a:r>
              <a:rPr b="1" spc="-65" dirty="0">
                <a:solidFill>
                  <a:srgbClr val="292934"/>
                </a:solidFill>
                <a:latin typeface="Times New Roman"/>
                <a:cs typeface="Times New Roman"/>
              </a:rPr>
              <a:t> </a:t>
            </a:r>
            <a:r>
              <a:rPr b="1" spc="-10" dirty="0">
                <a:solidFill>
                  <a:srgbClr val="292934"/>
                </a:solidFill>
                <a:latin typeface="Cambria"/>
                <a:cs typeface="Cambria"/>
              </a:rPr>
              <a:t>cor</a:t>
            </a:r>
            <a:r>
              <a:rPr b="1" spc="-35" dirty="0">
                <a:solidFill>
                  <a:srgbClr val="292934"/>
                </a:solidFill>
                <a:latin typeface="Cambria"/>
                <a:cs typeface="Cambria"/>
              </a:rPr>
              <a:t>r</a:t>
            </a:r>
            <a:r>
              <a:rPr b="1" dirty="0">
                <a:solidFill>
                  <a:srgbClr val="292934"/>
                </a:solidFill>
                <a:latin typeface="Cambria"/>
                <a:cs typeface="Cambria"/>
              </a:rPr>
              <a:t>ec</a:t>
            </a:r>
            <a:r>
              <a:rPr b="1" spc="-15" dirty="0">
                <a:solidFill>
                  <a:srgbClr val="292934"/>
                </a:solidFill>
                <a:latin typeface="Cambria"/>
                <a:cs typeface="Cambria"/>
              </a:rPr>
              <a:t>t</a:t>
            </a:r>
            <a:r>
              <a:rPr b="1" spc="-10" dirty="0">
                <a:solidFill>
                  <a:srgbClr val="292934"/>
                </a:solidFill>
                <a:latin typeface="Cambria"/>
                <a:cs typeface="Cambria"/>
              </a:rPr>
              <a:t>e</a:t>
            </a:r>
            <a:r>
              <a:rPr b="1" spc="-70" dirty="0">
                <a:solidFill>
                  <a:srgbClr val="292934"/>
                </a:solidFill>
                <a:latin typeface="Times New Roman"/>
                <a:cs typeface="Times New Roman"/>
              </a:rPr>
              <a:t> </a:t>
            </a:r>
            <a:r>
              <a:rPr b="1" spc="-10" dirty="0">
                <a:solidFill>
                  <a:srgbClr val="292934"/>
                </a:solidFill>
                <a:latin typeface="Cambria"/>
                <a:cs typeface="Cambria"/>
              </a:rPr>
              <a:t>de</a:t>
            </a:r>
            <a:r>
              <a:rPr b="1" spc="-50" dirty="0">
                <a:solidFill>
                  <a:srgbClr val="292934"/>
                </a:solidFill>
                <a:latin typeface="Times New Roman"/>
                <a:cs typeface="Times New Roman"/>
              </a:rPr>
              <a:t> </a:t>
            </a:r>
            <a:r>
              <a:rPr b="1" spc="-5" dirty="0">
                <a:solidFill>
                  <a:srgbClr val="292934"/>
                </a:solidFill>
                <a:latin typeface="Cambria"/>
                <a:cs typeface="Cambria"/>
              </a:rPr>
              <a:t>l</a:t>
            </a:r>
            <a:r>
              <a:rPr b="1" dirty="0">
                <a:solidFill>
                  <a:srgbClr val="292934"/>
                </a:solidFill>
                <a:latin typeface="Cambria"/>
                <a:cs typeface="Cambria"/>
              </a:rPr>
              <a:t>a</a:t>
            </a:r>
            <a:r>
              <a:rPr b="1" spc="-55" dirty="0">
                <a:solidFill>
                  <a:srgbClr val="292934"/>
                </a:solidFill>
                <a:latin typeface="Times New Roman"/>
                <a:cs typeface="Times New Roman"/>
              </a:rPr>
              <a:t> </a:t>
            </a:r>
            <a:r>
              <a:rPr b="1" spc="-35" dirty="0">
                <a:solidFill>
                  <a:srgbClr val="292934"/>
                </a:solidFill>
                <a:latin typeface="Cambria"/>
                <a:cs typeface="Cambria"/>
              </a:rPr>
              <a:t>r</a:t>
            </a:r>
            <a:r>
              <a:rPr b="1" dirty="0">
                <a:solidFill>
                  <a:srgbClr val="292934"/>
                </a:solidFill>
                <a:latin typeface="Cambria"/>
                <a:cs typeface="Cambria"/>
              </a:rPr>
              <a:t>éalité</a:t>
            </a:r>
            <a:endParaRPr b="1" dirty="0">
              <a:latin typeface="Cambria"/>
              <a:cs typeface="Cambria"/>
            </a:endParaRPr>
          </a:p>
          <a:p>
            <a:pPr marL="972819" indent="-182880">
              <a:lnSpc>
                <a:spcPct val="150000"/>
              </a:lnSpc>
              <a:spcBef>
                <a:spcPts val="434"/>
              </a:spcBef>
              <a:buClr>
                <a:srgbClr val="92A198"/>
              </a:buClr>
              <a:buFont typeface="Arial"/>
              <a:buChar char="•"/>
              <a:tabLst>
                <a:tab pos="972819" algn="l"/>
              </a:tabLst>
            </a:pPr>
            <a:r>
              <a:rPr b="1" spc="-40" dirty="0">
                <a:solidFill>
                  <a:srgbClr val="292934"/>
                </a:solidFill>
                <a:latin typeface="Cambria"/>
                <a:cs typeface="Cambria"/>
              </a:rPr>
              <a:t>P</a:t>
            </a:r>
            <a:r>
              <a:rPr b="1" dirty="0">
                <a:solidFill>
                  <a:srgbClr val="292934"/>
                </a:solidFill>
                <a:latin typeface="Cambria"/>
                <a:cs typeface="Cambria"/>
              </a:rPr>
              <a:t>o</a:t>
            </a:r>
            <a:r>
              <a:rPr b="1" spc="-35" dirty="0">
                <a:solidFill>
                  <a:srgbClr val="292934"/>
                </a:solidFill>
                <a:latin typeface="Cambria"/>
                <a:cs typeface="Cambria"/>
              </a:rPr>
              <a:t>uv</a:t>
            </a:r>
            <a:r>
              <a:rPr b="1" dirty="0">
                <a:solidFill>
                  <a:srgbClr val="292934"/>
                </a:solidFill>
                <a:latin typeface="Cambria"/>
                <a:cs typeface="Cambria"/>
              </a:rPr>
              <a:t>oir</a:t>
            </a:r>
            <a:r>
              <a:rPr b="1" spc="-55" dirty="0">
                <a:solidFill>
                  <a:srgbClr val="292934"/>
                </a:solidFill>
                <a:latin typeface="Times New Roman"/>
                <a:cs typeface="Times New Roman"/>
              </a:rPr>
              <a:t> </a:t>
            </a:r>
            <a:r>
              <a:rPr b="1" spc="-35" dirty="0">
                <a:solidFill>
                  <a:srgbClr val="292934"/>
                </a:solidFill>
                <a:latin typeface="Cambria"/>
                <a:cs typeface="Cambria"/>
              </a:rPr>
              <a:t>f</a:t>
            </a:r>
            <a:r>
              <a:rPr b="1" spc="-5" dirty="0">
                <a:solidFill>
                  <a:srgbClr val="292934"/>
                </a:solidFill>
                <a:latin typeface="Cambria"/>
                <a:cs typeface="Cambria"/>
              </a:rPr>
              <a:t>ai</a:t>
            </a:r>
            <a:r>
              <a:rPr b="1" spc="-30" dirty="0">
                <a:solidFill>
                  <a:srgbClr val="292934"/>
                </a:solidFill>
                <a:latin typeface="Cambria"/>
                <a:cs typeface="Cambria"/>
              </a:rPr>
              <a:t>r</a:t>
            </a:r>
            <a:r>
              <a:rPr b="1" dirty="0">
                <a:solidFill>
                  <a:srgbClr val="292934"/>
                </a:solidFill>
                <a:latin typeface="Cambria"/>
                <a:cs typeface="Cambria"/>
              </a:rPr>
              <a:t>e</a:t>
            </a:r>
            <a:r>
              <a:rPr b="1" spc="-50" dirty="0">
                <a:solidFill>
                  <a:srgbClr val="292934"/>
                </a:solidFill>
                <a:latin typeface="Times New Roman"/>
                <a:cs typeface="Times New Roman"/>
              </a:rPr>
              <a:t> </a:t>
            </a:r>
            <a:r>
              <a:rPr b="1" spc="-20" dirty="0">
                <a:solidFill>
                  <a:srgbClr val="292934"/>
                </a:solidFill>
                <a:latin typeface="Cambria"/>
                <a:cs typeface="Cambria"/>
              </a:rPr>
              <a:t>é</a:t>
            </a:r>
            <a:r>
              <a:rPr b="1" spc="-35" dirty="0">
                <a:solidFill>
                  <a:srgbClr val="292934"/>
                </a:solidFill>
                <a:latin typeface="Cambria"/>
                <a:cs typeface="Cambria"/>
              </a:rPr>
              <a:t>v</a:t>
            </a:r>
            <a:r>
              <a:rPr b="1" dirty="0">
                <a:solidFill>
                  <a:srgbClr val="292934"/>
                </a:solidFill>
                <a:latin typeface="Cambria"/>
                <a:cs typeface="Cambria"/>
              </a:rPr>
              <a:t>ol</a:t>
            </a:r>
            <a:r>
              <a:rPr b="1" spc="-5" dirty="0">
                <a:solidFill>
                  <a:srgbClr val="292934"/>
                </a:solidFill>
                <a:latin typeface="Cambria"/>
                <a:cs typeface="Cambria"/>
              </a:rPr>
              <a:t>ue</a:t>
            </a:r>
            <a:r>
              <a:rPr b="1" dirty="0">
                <a:solidFill>
                  <a:srgbClr val="292934"/>
                </a:solidFill>
                <a:latin typeface="Cambria"/>
                <a:cs typeface="Cambria"/>
              </a:rPr>
              <a:t>r</a:t>
            </a:r>
            <a:r>
              <a:rPr b="1" spc="-55" dirty="0">
                <a:solidFill>
                  <a:srgbClr val="292934"/>
                </a:solidFill>
                <a:latin typeface="Times New Roman"/>
                <a:cs typeface="Times New Roman"/>
              </a:rPr>
              <a:t> </a:t>
            </a:r>
            <a:r>
              <a:rPr b="1" spc="-40" dirty="0">
                <a:solidFill>
                  <a:srgbClr val="292934"/>
                </a:solidFill>
                <a:latin typeface="Cambria"/>
                <a:cs typeface="Cambria"/>
              </a:rPr>
              <a:t>f</a:t>
            </a:r>
            <a:r>
              <a:rPr b="1" spc="-5" dirty="0">
                <a:solidFill>
                  <a:srgbClr val="292934"/>
                </a:solidFill>
                <a:latin typeface="Cambria"/>
                <a:cs typeface="Cambria"/>
              </a:rPr>
              <a:t>a</a:t>
            </a:r>
            <a:r>
              <a:rPr b="1" spc="-10" dirty="0">
                <a:solidFill>
                  <a:srgbClr val="292934"/>
                </a:solidFill>
                <a:latin typeface="Cambria"/>
                <a:cs typeface="Cambria"/>
              </a:rPr>
              <a:t>c</a:t>
            </a:r>
            <a:r>
              <a:rPr b="1" dirty="0">
                <a:solidFill>
                  <a:srgbClr val="292934"/>
                </a:solidFill>
                <a:latin typeface="Cambria"/>
                <a:cs typeface="Cambria"/>
              </a:rPr>
              <a:t>ilem</a:t>
            </a:r>
            <a:r>
              <a:rPr b="1" spc="-10" dirty="0">
                <a:solidFill>
                  <a:srgbClr val="292934"/>
                </a:solidFill>
                <a:latin typeface="Cambria"/>
                <a:cs typeface="Cambria"/>
              </a:rPr>
              <a:t>e</a:t>
            </a:r>
            <a:r>
              <a:rPr b="1" spc="-5" dirty="0">
                <a:solidFill>
                  <a:srgbClr val="292934"/>
                </a:solidFill>
                <a:latin typeface="Cambria"/>
                <a:cs typeface="Cambria"/>
              </a:rPr>
              <a:t>n</a:t>
            </a:r>
            <a:r>
              <a:rPr b="1" dirty="0">
                <a:solidFill>
                  <a:srgbClr val="292934"/>
                </a:solidFill>
                <a:latin typeface="Cambria"/>
                <a:cs typeface="Cambria"/>
              </a:rPr>
              <a:t>t</a:t>
            </a:r>
            <a:r>
              <a:rPr b="1" spc="-65" dirty="0">
                <a:solidFill>
                  <a:srgbClr val="292934"/>
                </a:solidFill>
                <a:latin typeface="Times New Roman"/>
                <a:cs typeface="Times New Roman"/>
              </a:rPr>
              <a:t> </a:t>
            </a:r>
            <a:r>
              <a:rPr b="1" spc="-5" dirty="0">
                <a:solidFill>
                  <a:srgbClr val="292934"/>
                </a:solidFill>
                <a:latin typeface="Cambria"/>
                <a:cs typeface="Cambria"/>
              </a:rPr>
              <a:t>l</a:t>
            </a:r>
            <a:r>
              <a:rPr b="1" dirty="0">
                <a:solidFill>
                  <a:srgbClr val="292934"/>
                </a:solidFill>
                <a:latin typeface="Cambria"/>
                <a:cs typeface="Cambria"/>
              </a:rPr>
              <a:t>a</a:t>
            </a:r>
            <a:r>
              <a:rPr b="1" spc="-55" dirty="0">
                <a:solidFill>
                  <a:srgbClr val="292934"/>
                </a:solidFill>
                <a:latin typeface="Times New Roman"/>
                <a:cs typeface="Times New Roman"/>
              </a:rPr>
              <a:t> </a:t>
            </a:r>
            <a:r>
              <a:rPr b="1" spc="-30" dirty="0">
                <a:solidFill>
                  <a:srgbClr val="292934"/>
                </a:solidFill>
                <a:latin typeface="Cambria"/>
                <a:cs typeface="Cambria"/>
              </a:rPr>
              <a:t>r</a:t>
            </a:r>
            <a:r>
              <a:rPr b="1" dirty="0">
                <a:solidFill>
                  <a:srgbClr val="292934"/>
                </a:solidFill>
                <a:latin typeface="Cambria"/>
                <a:cs typeface="Cambria"/>
              </a:rPr>
              <a:t>e</a:t>
            </a:r>
            <a:r>
              <a:rPr b="1" spc="-10" dirty="0">
                <a:solidFill>
                  <a:srgbClr val="292934"/>
                </a:solidFill>
                <a:latin typeface="Cambria"/>
                <a:cs typeface="Cambria"/>
              </a:rPr>
              <a:t>p</a:t>
            </a:r>
            <a:r>
              <a:rPr b="1" spc="-30" dirty="0">
                <a:solidFill>
                  <a:srgbClr val="292934"/>
                </a:solidFill>
                <a:latin typeface="Cambria"/>
                <a:cs typeface="Cambria"/>
              </a:rPr>
              <a:t>r</a:t>
            </a:r>
            <a:r>
              <a:rPr b="1" dirty="0">
                <a:solidFill>
                  <a:srgbClr val="292934"/>
                </a:solidFill>
                <a:latin typeface="Cambria"/>
                <a:cs typeface="Cambria"/>
              </a:rPr>
              <a:t>é</a:t>
            </a:r>
            <a:r>
              <a:rPr b="1" spc="-15" dirty="0">
                <a:solidFill>
                  <a:srgbClr val="292934"/>
                </a:solidFill>
                <a:latin typeface="Cambria"/>
                <a:cs typeface="Cambria"/>
              </a:rPr>
              <a:t>s</a:t>
            </a:r>
            <a:r>
              <a:rPr b="1" dirty="0">
                <a:solidFill>
                  <a:srgbClr val="292934"/>
                </a:solidFill>
                <a:latin typeface="Cambria"/>
                <a:cs typeface="Cambria"/>
              </a:rPr>
              <a:t>entation</a:t>
            </a:r>
            <a:endParaRPr b="1" dirty="0">
              <a:latin typeface="Cambria"/>
              <a:cs typeface="Cambria"/>
            </a:endParaRPr>
          </a:p>
          <a:p>
            <a:pPr marL="1155700">
              <a:lnSpc>
                <a:spcPct val="150000"/>
              </a:lnSpc>
              <a:spcBef>
                <a:spcPts val="430"/>
              </a:spcBef>
            </a:pPr>
            <a:r>
              <a:rPr b="1" dirty="0">
                <a:solidFill>
                  <a:srgbClr val="292934"/>
                </a:solidFill>
                <a:latin typeface="Wingdings"/>
                <a:cs typeface="Wingdings"/>
              </a:rPr>
              <a:t></a:t>
            </a:r>
            <a:r>
              <a:rPr b="1" spc="-55" dirty="0">
                <a:solidFill>
                  <a:srgbClr val="292934"/>
                </a:solidFill>
                <a:latin typeface="Times New Roman"/>
                <a:cs typeface="Times New Roman"/>
              </a:rPr>
              <a:t> </a:t>
            </a:r>
            <a:r>
              <a:rPr b="1" spc="-10" dirty="0">
                <a:solidFill>
                  <a:srgbClr val="292934"/>
                </a:solidFill>
                <a:latin typeface="Cambria"/>
                <a:cs typeface="Cambria"/>
              </a:rPr>
              <a:t>Di</a:t>
            </a:r>
            <a:r>
              <a:rPr b="1" spc="-20" dirty="0">
                <a:solidFill>
                  <a:srgbClr val="292934"/>
                </a:solidFill>
                <a:latin typeface="Cambria"/>
                <a:cs typeface="Cambria"/>
              </a:rPr>
              <a:t>f</a:t>
            </a:r>
            <a:r>
              <a:rPr b="1" spc="-10" dirty="0">
                <a:solidFill>
                  <a:srgbClr val="292934"/>
                </a:solidFill>
                <a:latin typeface="Cambria"/>
                <a:cs typeface="Cambria"/>
              </a:rPr>
              <a:t>ficile!!</a:t>
            </a:r>
            <a:endParaRPr b="1" dirty="0">
              <a:latin typeface="Cambria"/>
              <a:cs typeface="Cambria"/>
            </a:endParaRPr>
          </a:p>
        </p:txBody>
      </p:sp>
      <p:sp>
        <p:nvSpPr>
          <p:cNvPr id="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8" name="object 8"/>
          <p:cNvSpPr/>
          <p:nvPr/>
        </p:nvSpPr>
        <p:spPr>
          <a:xfrm>
            <a:off x="2098964" y="1972932"/>
            <a:ext cx="1008936" cy="815336"/>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870365" y="2885815"/>
            <a:ext cx="1430264" cy="826796"/>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098964" y="3810158"/>
            <a:ext cx="1438289" cy="114516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009373" y="5291625"/>
            <a:ext cx="7478747" cy="1449719"/>
          </a:xfrm>
          <a:custGeom>
            <a:avLst/>
            <a:gdLst/>
            <a:ahLst/>
            <a:cxnLst/>
            <a:rect l="l" t="t" r="r" b="b"/>
            <a:pathLst>
              <a:path w="5328920" h="936625">
                <a:moveTo>
                  <a:pt x="0" y="936104"/>
                </a:moveTo>
                <a:lnTo>
                  <a:pt x="5328543" y="936104"/>
                </a:lnTo>
                <a:lnTo>
                  <a:pt x="5328543" y="0"/>
                </a:lnTo>
                <a:lnTo>
                  <a:pt x="0" y="0"/>
                </a:lnTo>
                <a:lnTo>
                  <a:pt x="0" y="936104"/>
                </a:lnTo>
                <a:close/>
              </a:path>
            </a:pathLst>
          </a:custGeom>
          <a:ln w="26424">
            <a:solidFill>
              <a:srgbClr val="292934"/>
            </a:solidFill>
          </a:ln>
        </p:spPr>
        <p:txBody>
          <a:bodyPr wrap="square" lIns="0" tIns="0" rIns="0" bIns="0" rtlCol="0"/>
          <a:lstStyle/>
          <a:p>
            <a:endParaRPr sz="1600" dirty="0"/>
          </a:p>
        </p:txBody>
      </p:sp>
      <p:sp>
        <p:nvSpPr>
          <p:cNvPr id="12" name="object 12"/>
          <p:cNvSpPr/>
          <p:nvPr/>
        </p:nvSpPr>
        <p:spPr>
          <a:xfrm>
            <a:off x="8121599" y="3156351"/>
            <a:ext cx="733043" cy="556260"/>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8986264" y="3225567"/>
            <a:ext cx="2351457" cy="369332"/>
          </a:xfrm>
          <a:prstGeom prst="rect">
            <a:avLst/>
          </a:prstGeom>
        </p:spPr>
        <p:txBody>
          <a:bodyPr vert="horz" wrap="square" lIns="0" tIns="0" rIns="0" bIns="0" rtlCol="0">
            <a:spAutoFit/>
          </a:bodyPr>
          <a:lstStyle/>
          <a:p>
            <a:pPr marL="12700"/>
            <a:r>
              <a:rPr sz="2400" spc="-5" dirty="0">
                <a:solidFill>
                  <a:srgbClr val="FF0000"/>
                </a:solidFill>
                <a:latin typeface="Cambria"/>
                <a:cs typeface="Cambria"/>
              </a:rPr>
              <a:t>Mét</a:t>
            </a:r>
            <a:r>
              <a:rPr sz="2400" dirty="0">
                <a:solidFill>
                  <a:srgbClr val="FF0000"/>
                </a:solidFill>
                <a:latin typeface="Cambria"/>
                <a:cs typeface="Cambria"/>
              </a:rPr>
              <a:t>h</a:t>
            </a:r>
            <a:r>
              <a:rPr sz="2400" spc="-10" dirty="0">
                <a:solidFill>
                  <a:srgbClr val="FF0000"/>
                </a:solidFill>
                <a:latin typeface="Cambria"/>
                <a:cs typeface="Cambria"/>
              </a:rPr>
              <a:t>odo</a:t>
            </a:r>
            <a:r>
              <a:rPr sz="2400" spc="-5" dirty="0">
                <a:solidFill>
                  <a:srgbClr val="FF0000"/>
                </a:solidFill>
                <a:latin typeface="Cambria"/>
                <a:cs typeface="Cambria"/>
              </a:rPr>
              <a:t>l</a:t>
            </a:r>
            <a:r>
              <a:rPr sz="2400" spc="5" dirty="0">
                <a:solidFill>
                  <a:srgbClr val="FF0000"/>
                </a:solidFill>
                <a:latin typeface="Cambria"/>
                <a:cs typeface="Cambria"/>
              </a:rPr>
              <a:t>o</a:t>
            </a:r>
            <a:r>
              <a:rPr sz="2400" spc="-15" dirty="0">
                <a:solidFill>
                  <a:srgbClr val="FF0000"/>
                </a:solidFill>
                <a:latin typeface="Cambria"/>
                <a:cs typeface="Cambria"/>
              </a:rPr>
              <a:t>gi</a:t>
            </a:r>
            <a:r>
              <a:rPr sz="2400" spc="-10" dirty="0">
                <a:solidFill>
                  <a:srgbClr val="FF0000"/>
                </a:solidFill>
                <a:latin typeface="Cambria"/>
                <a:cs typeface="Cambria"/>
              </a:rPr>
              <a:t>e</a:t>
            </a:r>
            <a:endParaRPr sz="2400" dirty="0">
              <a:latin typeface="Cambria"/>
              <a:cs typeface="Cambria"/>
            </a:endParaRPr>
          </a:p>
        </p:txBody>
      </p:sp>
      <p:sp>
        <p:nvSpPr>
          <p:cNvPr id="1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6" name="Rectangle 15"/>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7"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Tree>
    <p:extLst>
      <p:ext uri="{BB962C8B-B14F-4D97-AF65-F5344CB8AC3E}">
        <p14:creationId xmlns:p14="http://schemas.microsoft.com/office/powerpoint/2010/main" val="2555708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2063" y="2436999"/>
            <a:ext cx="11959937" cy="3760004"/>
          </a:xfrm>
          <a:prstGeom prst="rect">
            <a:avLst/>
          </a:prstGeom>
        </p:spPr>
        <p:txBody>
          <a:bodyPr vert="horz" wrap="square" lIns="0" tIns="0" rIns="0" bIns="0" rtlCol="0">
            <a:spAutoFit/>
          </a:bodyPr>
          <a:lstStyle/>
          <a:p>
            <a:pPr marL="195580" marR="5080" indent="-182880">
              <a:lnSpc>
                <a:spcPct val="150000"/>
              </a:lnSpc>
              <a:buClr>
                <a:srgbClr val="92A198"/>
              </a:buClr>
              <a:buSzPct val="85000"/>
              <a:buFont typeface="Arial"/>
              <a:buChar char="•"/>
              <a:tabLst>
                <a:tab pos="195580" algn="l"/>
              </a:tabLst>
            </a:pPr>
            <a:r>
              <a:rPr dirty="0">
                <a:solidFill>
                  <a:srgbClr val="292934"/>
                </a:solidFill>
                <a:latin typeface="Cambria"/>
                <a:cs typeface="Cambria"/>
              </a:rPr>
              <a:t>La</a:t>
            </a:r>
            <a:r>
              <a:rPr spc="-15" dirty="0">
                <a:solidFill>
                  <a:srgbClr val="292934"/>
                </a:solidFill>
                <a:latin typeface="Cambria"/>
                <a:cs typeface="Cambria"/>
              </a:rPr>
              <a:t> </a:t>
            </a:r>
            <a:r>
              <a:rPr dirty="0">
                <a:solidFill>
                  <a:srgbClr val="292934"/>
                </a:solidFill>
                <a:latin typeface="Cambria"/>
                <a:cs typeface="Cambria"/>
              </a:rPr>
              <a:t>mo</a:t>
            </a:r>
            <a:r>
              <a:rPr spc="5" dirty="0">
                <a:solidFill>
                  <a:srgbClr val="292934"/>
                </a:solidFill>
                <a:latin typeface="Cambria"/>
                <a:cs typeface="Cambria"/>
              </a:rPr>
              <a:t>d</a:t>
            </a:r>
            <a:r>
              <a:rPr dirty="0">
                <a:solidFill>
                  <a:srgbClr val="292934"/>
                </a:solidFill>
                <a:latin typeface="Cambria"/>
                <a:cs typeface="Cambria"/>
              </a:rPr>
              <a:t>é</a:t>
            </a:r>
            <a:r>
              <a:rPr spc="-10" dirty="0">
                <a:solidFill>
                  <a:srgbClr val="292934"/>
                </a:solidFill>
                <a:latin typeface="Cambria"/>
                <a:cs typeface="Cambria"/>
              </a:rPr>
              <a:t>l</a:t>
            </a:r>
            <a:r>
              <a:rPr dirty="0">
                <a:solidFill>
                  <a:srgbClr val="292934"/>
                </a:solidFill>
                <a:latin typeface="Cambria"/>
                <a:cs typeface="Cambria"/>
              </a:rPr>
              <a:t>isa</a:t>
            </a:r>
            <a:r>
              <a:rPr spc="5" dirty="0">
                <a:solidFill>
                  <a:srgbClr val="292934"/>
                </a:solidFill>
                <a:latin typeface="Cambria"/>
                <a:cs typeface="Cambria"/>
              </a:rPr>
              <a:t>t</a:t>
            </a:r>
            <a:r>
              <a:rPr dirty="0">
                <a:solidFill>
                  <a:srgbClr val="292934"/>
                </a:solidFill>
                <a:latin typeface="Cambria"/>
                <a:cs typeface="Cambria"/>
              </a:rPr>
              <a:t>ion</a:t>
            </a:r>
            <a:r>
              <a:rPr spc="-50" dirty="0">
                <a:solidFill>
                  <a:srgbClr val="292934"/>
                </a:solidFill>
                <a:latin typeface="Cambria"/>
                <a:cs typeface="Cambria"/>
              </a:rPr>
              <a:t> </a:t>
            </a:r>
            <a:r>
              <a:rPr dirty="0">
                <a:solidFill>
                  <a:srgbClr val="292934"/>
                </a:solidFill>
                <a:latin typeface="Cambria"/>
                <a:cs typeface="Cambria"/>
              </a:rPr>
              <a:t>d’un</a:t>
            </a:r>
            <a:r>
              <a:rPr spc="-20" dirty="0">
                <a:solidFill>
                  <a:srgbClr val="292934"/>
                </a:solidFill>
                <a:latin typeface="Cambria"/>
                <a:cs typeface="Cambria"/>
              </a:rPr>
              <a:t> </a:t>
            </a:r>
            <a:r>
              <a:rPr dirty="0">
                <a:solidFill>
                  <a:srgbClr val="292934"/>
                </a:solidFill>
                <a:latin typeface="Cambria"/>
                <a:cs typeface="Cambria"/>
              </a:rPr>
              <a:t>p</a:t>
            </a:r>
            <a:r>
              <a:rPr spc="-25" dirty="0">
                <a:solidFill>
                  <a:srgbClr val="292934"/>
                </a:solidFill>
                <a:latin typeface="Cambria"/>
                <a:cs typeface="Cambria"/>
              </a:rPr>
              <a:t>r</a:t>
            </a:r>
            <a:r>
              <a:rPr dirty="0">
                <a:solidFill>
                  <a:srgbClr val="292934"/>
                </a:solidFill>
                <a:latin typeface="Cambria"/>
                <a:cs typeface="Cambria"/>
              </a:rPr>
              <a:t>obl</a:t>
            </a:r>
            <a:r>
              <a:rPr spc="-10" dirty="0">
                <a:solidFill>
                  <a:srgbClr val="292934"/>
                </a:solidFill>
                <a:latin typeface="Cambria"/>
                <a:cs typeface="Cambria"/>
              </a:rPr>
              <a:t>è</a:t>
            </a:r>
            <a:r>
              <a:rPr dirty="0">
                <a:solidFill>
                  <a:srgbClr val="292934"/>
                </a:solidFill>
                <a:latin typeface="Cambria"/>
                <a:cs typeface="Cambria"/>
              </a:rPr>
              <a:t>me,</a:t>
            </a:r>
            <a:r>
              <a:rPr spc="-20" dirty="0">
                <a:solidFill>
                  <a:srgbClr val="292934"/>
                </a:solidFill>
                <a:latin typeface="Cambria"/>
                <a:cs typeface="Cambria"/>
              </a:rPr>
              <a:t> </a:t>
            </a:r>
            <a:r>
              <a:rPr dirty="0">
                <a:solidFill>
                  <a:srgbClr val="292934"/>
                </a:solidFill>
                <a:latin typeface="Cambria"/>
                <a:cs typeface="Cambria"/>
              </a:rPr>
              <a:t>c’es</a:t>
            </a:r>
            <a:r>
              <a:rPr spc="20" dirty="0">
                <a:solidFill>
                  <a:srgbClr val="292934"/>
                </a:solidFill>
                <a:latin typeface="Cambria"/>
                <a:cs typeface="Cambria"/>
              </a:rPr>
              <a:t>t</a:t>
            </a:r>
            <a:r>
              <a:rPr spc="-10" dirty="0">
                <a:solidFill>
                  <a:srgbClr val="292934"/>
                </a:solidFill>
                <a:latin typeface="Cambria"/>
                <a:cs typeface="Cambria"/>
              </a:rPr>
              <a:t>-</a:t>
            </a:r>
            <a:r>
              <a:rPr spc="5" dirty="0">
                <a:solidFill>
                  <a:srgbClr val="292934"/>
                </a:solidFill>
                <a:latin typeface="Cambria"/>
                <a:cs typeface="Cambria"/>
              </a:rPr>
              <a:t>à</a:t>
            </a:r>
            <a:r>
              <a:rPr spc="-10" dirty="0">
                <a:solidFill>
                  <a:srgbClr val="292934"/>
                </a:solidFill>
                <a:latin typeface="Cambria"/>
                <a:cs typeface="Cambria"/>
              </a:rPr>
              <a:t>-</a:t>
            </a:r>
            <a:r>
              <a:rPr dirty="0">
                <a:solidFill>
                  <a:srgbClr val="292934"/>
                </a:solidFill>
                <a:latin typeface="Cambria"/>
                <a:cs typeface="Cambria"/>
              </a:rPr>
              <a:t>di</a:t>
            </a:r>
            <a:r>
              <a:rPr spc="-30" dirty="0">
                <a:solidFill>
                  <a:srgbClr val="292934"/>
                </a:solidFill>
                <a:latin typeface="Cambria"/>
                <a:cs typeface="Cambria"/>
              </a:rPr>
              <a:t>r</a:t>
            </a:r>
            <a:r>
              <a:rPr dirty="0">
                <a:solidFill>
                  <a:srgbClr val="292934"/>
                </a:solidFill>
                <a:latin typeface="Cambria"/>
                <a:cs typeface="Cambria"/>
              </a:rPr>
              <a:t>e</a:t>
            </a:r>
            <a:r>
              <a:rPr spc="-100" dirty="0">
                <a:solidFill>
                  <a:srgbClr val="292934"/>
                </a:solidFill>
                <a:latin typeface="Times New Roman"/>
                <a:cs typeface="Times New Roman"/>
              </a:rPr>
              <a:t> </a:t>
            </a:r>
            <a:r>
              <a:rPr spc="-5" dirty="0">
                <a:solidFill>
                  <a:srgbClr val="292934"/>
                </a:solidFill>
                <a:latin typeface="Cambria"/>
                <a:cs typeface="Cambria"/>
              </a:rPr>
              <a:t>l</a:t>
            </a:r>
            <a:r>
              <a:rPr dirty="0">
                <a:solidFill>
                  <a:srgbClr val="292934"/>
                </a:solidFill>
                <a:latin typeface="Cambria"/>
                <a:cs typeface="Cambria"/>
              </a:rPr>
              <a:t>e</a:t>
            </a:r>
            <a:r>
              <a:rPr spc="-80" dirty="0">
                <a:solidFill>
                  <a:srgbClr val="292934"/>
                </a:solidFill>
                <a:latin typeface="Times New Roman"/>
                <a:cs typeface="Times New Roman"/>
              </a:rPr>
              <a:t> </a:t>
            </a:r>
            <a:r>
              <a:rPr spc="-5" dirty="0">
                <a:solidFill>
                  <a:srgbClr val="292934"/>
                </a:solidFill>
                <a:latin typeface="Cambria"/>
                <a:cs typeface="Cambria"/>
              </a:rPr>
              <a:t>p</a:t>
            </a:r>
            <a:r>
              <a:rPr spc="5" dirty="0">
                <a:solidFill>
                  <a:srgbClr val="292934"/>
                </a:solidFill>
                <a:latin typeface="Cambria"/>
                <a:cs typeface="Cambria"/>
              </a:rPr>
              <a:t>a</a:t>
            </a:r>
            <a:r>
              <a:rPr dirty="0">
                <a:solidFill>
                  <a:srgbClr val="292934"/>
                </a:solidFill>
                <a:latin typeface="Cambria"/>
                <a:cs typeface="Cambria"/>
              </a:rPr>
              <a:t>ss</a:t>
            </a:r>
            <a:r>
              <a:rPr spc="5" dirty="0">
                <a:solidFill>
                  <a:srgbClr val="292934"/>
                </a:solidFill>
                <a:latin typeface="Cambria"/>
                <a:cs typeface="Cambria"/>
              </a:rPr>
              <a:t>a</a:t>
            </a:r>
            <a:r>
              <a:rPr dirty="0">
                <a:solidFill>
                  <a:srgbClr val="292934"/>
                </a:solidFill>
                <a:latin typeface="Cambria"/>
                <a:cs typeface="Cambria"/>
              </a:rPr>
              <a:t>ge</a:t>
            </a:r>
            <a:r>
              <a:rPr spc="-100" dirty="0">
                <a:solidFill>
                  <a:srgbClr val="292934"/>
                </a:solidFill>
                <a:latin typeface="Times New Roman"/>
                <a:cs typeface="Times New Roman"/>
              </a:rPr>
              <a:t> </a:t>
            </a:r>
            <a:r>
              <a:rPr dirty="0">
                <a:solidFill>
                  <a:srgbClr val="292934"/>
                </a:solidFill>
                <a:latin typeface="Cambria"/>
                <a:cs typeface="Cambria"/>
              </a:rPr>
              <a:t>du</a:t>
            </a:r>
            <a:r>
              <a:rPr spc="-70" dirty="0">
                <a:solidFill>
                  <a:srgbClr val="292934"/>
                </a:solidFill>
                <a:latin typeface="Times New Roman"/>
                <a:cs typeface="Times New Roman"/>
              </a:rPr>
              <a:t> </a:t>
            </a:r>
            <a:r>
              <a:rPr dirty="0">
                <a:solidFill>
                  <a:srgbClr val="292934"/>
                </a:solidFill>
                <a:latin typeface="Cambria"/>
                <a:cs typeface="Cambria"/>
              </a:rPr>
              <a:t>mon</a:t>
            </a:r>
            <a:r>
              <a:rPr spc="5" dirty="0">
                <a:solidFill>
                  <a:srgbClr val="292934"/>
                </a:solidFill>
                <a:latin typeface="Cambria"/>
                <a:cs typeface="Cambria"/>
              </a:rPr>
              <a:t>d</a:t>
            </a:r>
            <a:r>
              <a:rPr dirty="0">
                <a:solidFill>
                  <a:srgbClr val="292934"/>
                </a:solidFill>
                <a:latin typeface="Cambria"/>
                <a:cs typeface="Cambria"/>
              </a:rPr>
              <a:t>e</a:t>
            </a:r>
            <a:r>
              <a:rPr spc="-85" dirty="0">
                <a:solidFill>
                  <a:srgbClr val="292934"/>
                </a:solidFill>
                <a:latin typeface="Times New Roman"/>
                <a:cs typeface="Times New Roman"/>
              </a:rPr>
              <a:t> </a:t>
            </a:r>
            <a:r>
              <a:rPr spc="-30" dirty="0">
                <a:solidFill>
                  <a:srgbClr val="292934"/>
                </a:solidFill>
                <a:latin typeface="Cambria"/>
                <a:cs typeface="Cambria"/>
              </a:rPr>
              <a:t>r</a:t>
            </a:r>
            <a:r>
              <a:rPr dirty="0">
                <a:solidFill>
                  <a:srgbClr val="292934"/>
                </a:solidFill>
                <a:latin typeface="Cambria"/>
                <a:cs typeface="Cambria"/>
              </a:rPr>
              <a:t>é</a:t>
            </a:r>
            <a:r>
              <a:rPr spc="-15" dirty="0">
                <a:solidFill>
                  <a:srgbClr val="292934"/>
                </a:solidFill>
                <a:latin typeface="Cambria"/>
                <a:cs typeface="Cambria"/>
              </a:rPr>
              <a:t>e</a:t>
            </a:r>
            <a:r>
              <a:rPr dirty="0">
                <a:solidFill>
                  <a:srgbClr val="292934"/>
                </a:solidFill>
                <a:latin typeface="Cambria"/>
                <a:cs typeface="Cambria"/>
              </a:rPr>
              <a:t>l</a:t>
            </a:r>
            <a:r>
              <a:rPr spc="-75" dirty="0">
                <a:solidFill>
                  <a:srgbClr val="292934"/>
                </a:solidFill>
                <a:latin typeface="Times New Roman"/>
                <a:cs typeface="Times New Roman"/>
              </a:rPr>
              <a:t> </a:t>
            </a:r>
            <a:r>
              <a:rPr dirty="0">
                <a:solidFill>
                  <a:srgbClr val="292934"/>
                </a:solidFill>
                <a:latin typeface="Cambria"/>
                <a:cs typeface="Cambria"/>
              </a:rPr>
              <a:t>à</a:t>
            </a:r>
            <a:r>
              <a:rPr dirty="0">
                <a:solidFill>
                  <a:srgbClr val="292934"/>
                </a:solidFill>
                <a:latin typeface="Times New Roman"/>
                <a:cs typeface="Times New Roman"/>
              </a:rPr>
              <a:t> </a:t>
            </a:r>
            <a:r>
              <a:rPr dirty="0">
                <a:solidFill>
                  <a:srgbClr val="292934"/>
                </a:solidFill>
                <a:latin typeface="Cambria"/>
                <a:cs typeface="Cambria"/>
              </a:rPr>
              <a:t>sa</a:t>
            </a:r>
            <a:r>
              <a:rPr spc="-65" dirty="0">
                <a:solidFill>
                  <a:srgbClr val="292934"/>
                </a:solidFill>
                <a:latin typeface="Times New Roman"/>
                <a:cs typeface="Times New Roman"/>
              </a:rPr>
              <a:t> </a:t>
            </a:r>
            <a:r>
              <a:rPr spc="-30" dirty="0">
                <a:solidFill>
                  <a:srgbClr val="292934"/>
                </a:solidFill>
                <a:latin typeface="Cambria"/>
                <a:cs typeface="Cambria"/>
              </a:rPr>
              <a:t>r</a:t>
            </a:r>
            <a:r>
              <a:rPr dirty="0">
                <a:solidFill>
                  <a:srgbClr val="292934"/>
                </a:solidFill>
                <a:latin typeface="Cambria"/>
                <a:cs typeface="Cambria"/>
              </a:rPr>
              <a:t>ep</a:t>
            </a:r>
            <a:r>
              <a:rPr spc="-30" dirty="0">
                <a:solidFill>
                  <a:srgbClr val="292934"/>
                </a:solidFill>
                <a:latin typeface="Cambria"/>
                <a:cs typeface="Cambria"/>
              </a:rPr>
              <a:t>r</a:t>
            </a:r>
            <a:r>
              <a:rPr dirty="0">
                <a:solidFill>
                  <a:srgbClr val="292934"/>
                </a:solidFill>
                <a:latin typeface="Cambria"/>
                <a:cs typeface="Cambria"/>
              </a:rPr>
              <a:t>és</a:t>
            </a:r>
            <a:r>
              <a:rPr spc="-10" dirty="0">
                <a:solidFill>
                  <a:srgbClr val="292934"/>
                </a:solidFill>
                <a:latin typeface="Cambria"/>
                <a:cs typeface="Cambria"/>
              </a:rPr>
              <a:t>e</a:t>
            </a:r>
            <a:r>
              <a:rPr spc="-5" dirty="0">
                <a:solidFill>
                  <a:srgbClr val="292934"/>
                </a:solidFill>
                <a:latin typeface="Cambria"/>
                <a:cs typeface="Cambria"/>
              </a:rPr>
              <a:t>nt</a:t>
            </a:r>
            <a:r>
              <a:rPr spc="5" dirty="0">
                <a:solidFill>
                  <a:srgbClr val="292934"/>
                </a:solidFill>
                <a:latin typeface="Cambria"/>
                <a:cs typeface="Cambria"/>
              </a:rPr>
              <a:t>a</a:t>
            </a:r>
            <a:r>
              <a:rPr spc="-5" dirty="0">
                <a:solidFill>
                  <a:srgbClr val="292934"/>
                </a:solidFill>
                <a:latin typeface="Cambria"/>
                <a:cs typeface="Cambria"/>
              </a:rPr>
              <a:t>t</a:t>
            </a:r>
            <a:r>
              <a:rPr spc="-10" dirty="0">
                <a:solidFill>
                  <a:srgbClr val="292934"/>
                </a:solidFill>
                <a:latin typeface="Cambria"/>
                <a:cs typeface="Cambria"/>
              </a:rPr>
              <a:t>io</a:t>
            </a:r>
            <a:r>
              <a:rPr dirty="0">
                <a:solidFill>
                  <a:srgbClr val="292934"/>
                </a:solidFill>
                <a:latin typeface="Cambria"/>
                <a:cs typeface="Cambria"/>
              </a:rPr>
              <a:t>n</a:t>
            </a:r>
            <a:r>
              <a:rPr spc="-90" dirty="0">
                <a:solidFill>
                  <a:srgbClr val="292934"/>
                </a:solidFill>
                <a:latin typeface="Times New Roman"/>
                <a:cs typeface="Times New Roman"/>
              </a:rPr>
              <a:t> </a:t>
            </a:r>
            <a:r>
              <a:rPr dirty="0">
                <a:solidFill>
                  <a:srgbClr val="292934"/>
                </a:solidFill>
                <a:latin typeface="Cambria"/>
                <a:cs typeface="Cambria"/>
              </a:rPr>
              <a:t>i</a:t>
            </a:r>
            <a:r>
              <a:rPr spc="-10" dirty="0">
                <a:solidFill>
                  <a:srgbClr val="292934"/>
                </a:solidFill>
                <a:latin typeface="Cambria"/>
                <a:cs typeface="Cambria"/>
              </a:rPr>
              <a:t>n</a:t>
            </a:r>
            <a:r>
              <a:rPr spc="-20" dirty="0">
                <a:solidFill>
                  <a:srgbClr val="292934"/>
                </a:solidFill>
                <a:latin typeface="Cambria"/>
                <a:cs typeface="Cambria"/>
              </a:rPr>
              <a:t>f</a:t>
            </a:r>
            <a:r>
              <a:rPr dirty="0">
                <a:solidFill>
                  <a:srgbClr val="292934"/>
                </a:solidFill>
                <a:latin typeface="Cambria"/>
                <a:cs typeface="Cambria"/>
              </a:rPr>
              <a:t>orma</a:t>
            </a:r>
            <a:r>
              <a:rPr spc="-10" dirty="0">
                <a:solidFill>
                  <a:srgbClr val="292934"/>
                </a:solidFill>
                <a:latin typeface="Cambria"/>
                <a:cs typeface="Cambria"/>
              </a:rPr>
              <a:t>t</a:t>
            </a:r>
            <a:r>
              <a:rPr dirty="0">
                <a:solidFill>
                  <a:srgbClr val="292934"/>
                </a:solidFill>
                <a:latin typeface="Cambria"/>
                <a:cs typeface="Cambria"/>
              </a:rPr>
              <a:t>i</a:t>
            </a:r>
            <a:r>
              <a:rPr spc="-10" dirty="0">
                <a:solidFill>
                  <a:srgbClr val="292934"/>
                </a:solidFill>
                <a:latin typeface="Cambria"/>
                <a:cs typeface="Cambria"/>
              </a:rPr>
              <a:t>q</a:t>
            </a:r>
            <a:r>
              <a:rPr spc="-5" dirty="0">
                <a:solidFill>
                  <a:srgbClr val="292934"/>
                </a:solidFill>
                <a:latin typeface="Cambria"/>
                <a:cs typeface="Cambria"/>
              </a:rPr>
              <a:t>u</a:t>
            </a:r>
            <a:r>
              <a:rPr spc="-10" dirty="0">
                <a:solidFill>
                  <a:srgbClr val="292934"/>
                </a:solidFill>
                <a:latin typeface="Cambria"/>
                <a:cs typeface="Cambria"/>
              </a:rPr>
              <a:t>e</a:t>
            </a:r>
            <a:r>
              <a:rPr dirty="0">
                <a:solidFill>
                  <a:srgbClr val="292934"/>
                </a:solidFill>
                <a:latin typeface="Cambria"/>
                <a:cs typeface="Cambria"/>
              </a:rPr>
              <a:t>,</a:t>
            </a:r>
            <a:r>
              <a:rPr spc="-85" dirty="0">
                <a:solidFill>
                  <a:srgbClr val="292934"/>
                </a:solidFill>
                <a:latin typeface="Times New Roman"/>
                <a:cs typeface="Times New Roman"/>
              </a:rPr>
              <a:t> </a:t>
            </a:r>
            <a:r>
              <a:rPr dirty="0">
                <a:solidFill>
                  <a:srgbClr val="292934"/>
                </a:solidFill>
                <a:latin typeface="Cambria"/>
                <a:cs typeface="Cambria"/>
              </a:rPr>
              <a:t>se</a:t>
            </a:r>
            <a:r>
              <a:rPr spc="-75" dirty="0">
                <a:solidFill>
                  <a:srgbClr val="292934"/>
                </a:solidFill>
                <a:latin typeface="Times New Roman"/>
                <a:cs typeface="Times New Roman"/>
              </a:rPr>
              <a:t> </a:t>
            </a:r>
            <a:r>
              <a:rPr dirty="0">
                <a:solidFill>
                  <a:srgbClr val="292934"/>
                </a:solidFill>
                <a:latin typeface="Cambria"/>
                <a:cs typeface="Cambria"/>
              </a:rPr>
              <a:t>défin</a:t>
            </a:r>
            <a:r>
              <a:rPr spc="-15" dirty="0">
                <a:solidFill>
                  <a:srgbClr val="292934"/>
                </a:solidFill>
                <a:latin typeface="Cambria"/>
                <a:cs typeface="Cambria"/>
              </a:rPr>
              <a:t>i</a:t>
            </a:r>
            <a:r>
              <a:rPr dirty="0">
                <a:solidFill>
                  <a:srgbClr val="292934"/>
                </a:solidFill>
                <a:latin typeface="Cambria"/>
                <a:cs typeface="Cambria"/>
              </a:rPr>
              <a:t>t</a:t>
            </a:r>
            <a:r>
              <a:rPr spc="-90" dirty="0">
                <a:solidFill>
                  <a:srgbClr val="292934"/>
                </a:solidFill>
                <a:latin typeface="Times New Roman"/>
                <a:cs typeface="Times New Roman"/>
              </a:rPr>
              <a:t> </a:t>
            </a:r>
            <a:r>
              <a:rPr dirty="0">
                <a:solidFill>
                  <a:srgbClr val="292934"/>
                </a:solidFill>
                <a:latin typeface="Cambria"/>
                <a:cs typeface="Cambria"/>
              </a:rPr>
              <a:t>en</a:t>
            </a:r>
            <a:r>
              <a:rPr spc="-70" dirty="0">
                <a:solidFill>
                  <a:srgbClr val="292934"/>
                </a:solidFill>
                <a:latin typeface="Times New Roman"/>
                <a:cs typeface="Times New Roman"/>
              </a:rPr>
              <a:t> </a:t>
            </a:r>
            <a:r>
              <a:rPr spc="-5" dirty="0">
                <a:solidFill>
                  <a:srgbClr val="292934"/>
                </a:solidFill>
                <a:latin typeface="Cambria"/>
                <a:cs typeface="Cambria"/>
              </a:rPr>
              <a:t>plusi</a:t>
            </a:r>
            <a:r>
              <a:rPr spc="-10" dirty="0">
                <a:solidFill>
                  <a:srgbClr val="292934"/>
                </a:solidFill>
                <a:latin typeface="Cambria"/>
                <a:cs typeface="Cambria"/>
              </a:rPr>
              <a:t>e</a:t>
            </a:r>
            <a:r>
              <a:rPr spc="-5" dirty="0">
                <a:solidFill>
                  <a:srgbClr val="292934"/>
                </a:solidFill>
                <a:latin typeface="Cambria"/>
                <a:cs typeface="Cambria"/>
              </a:rPr>
              <a:t>ur</a:t>
            </a:r>
            <a:r>
              <a:rPr dirty="0">
                <a:solidFill>
                  <a:srgbClr val="292934"/>
                </a:solidFill>
                <a:latin typeface="Cambria"/>
                <a:cs typeface="Cambria"/>
              </a:rPr>
              <a:t>s</a:t>
            </a:r>
            <a:r>
              <a:rPr spc="-80" dirty="0">
                <a:solidFill>
                  <a:srgbClr val="292934"/>
                </a:solidFill>
                <a:latin typeface="Times New Roman"/>
                <a:cs typeface="Times New Roman"/>
              </a:rPr>
              <a:t> </a:t>
            </a:r>
            <a:r>
              <a:rPr dirty="0">
                <a:solidFill>
                  <a:srgbClr val="292934"/>
                </a:solidFill>
                <a:latin typeface="Cambria"/>
                <a:cs typeface="Cambria"/>
              </a:rPr>
              <a:t>éta</a:t>
            </a:r>
            <a:r>
              <a:rPr spc="-5" dirty="0">
                <a:solidFill>
                  <a:srgbClr val="292934"/>
                </a:solidFill>
                <a:latin typeface="Cambria"/>
                <a:cs typeface="Cambria"/>
              </a:rPr>
              <a:t>pe</a:t>
            </a:r>
            <a:r>
              <a:rPr dirty="0">
                <a:solidFill>
                  <a:srgbClr val="292934"/>
                </a:solidFill>
                <a:latin typeface="Cambria"/>
                <a:cs typeface="Cambria"/>
              </a:rPr>
              <a:t>s</a:t>
            </a:r>
            <a:r>
              <a:rPr spc="-80" dirty="0">
                <a:solidFill>
                  <a:srgbClr val="292934"/>
                </a:solidFill>
                <a:latin typeface="Times New Roman"/>
                <a:cs typeface="Times New Roman"/>
              </a:rPr>
              <a:t> </a:t>
            </a:r>
            <a:r>
              <a:rPr spc="-5" dirty="0">
                <a:solidFill>
                  <a:srgbClr val="292934"/>
                </a:solidFill>
                <a:latin typeface="Cambria"/>
                <a:cs typeface="Cambria"/>
              </a:rPr>
              <a:t>pour</a:t>
            </a:r>
            <a:r>
              <a:rPr spc="-5" dirty="0">
                <a:solidFill>
                  <a:srgbClr val="292934"/>
                </a:solidFill>
                <a:latin typeface="Times New Roman"/>
                <a:cs typeface="Times New Roman"/>
              </a:rPr>
              <a:t> </a:t>
            </a:r>
            <a:r>
              <a:rPr spc="-5" dirty="0">
                <a:solidFill>
                  <a:srgbClr val="292934"/>
                </a:solidFill>
                <a:latin typeface="Cambria"/>
                <a:cs typeface="Cambria"/>
              </a:rPr>
              <a:t>p</a:t>
            </a:r>
            <a:r>
              <a:rPr spc="5" dirty="0">
                <a:solidFill>
                  <a:srgbClr val="292934"/>
                </a:solidFill>
                <a:latin typeface="Cambria"/>
                <a:cs typeface="Cambria"/>
              </a:rPr>
              <a:t>a</a:t>
            </a:r>
            <a:r>
              <a:rPr dirty="0">
                <a:solidFill>
                  <a:srgbClr val="292934"/>
                </a:solidFill>
                <a:latin typeface="Cambria"/>
                <a:cs typeface="Cambria"/>
              </a:rPr>
              <a:t>r</a:t>
            </a:r>
            <a:r>
              <a:rPr spc="-40" dirty="0">
                <a:solidFill>
                  <a:srgbClr val="292934"/>
                </a:solidFill>
                <a:latin typeface="Cambria"/>
                <a:cs typeface="Cambria"/>
              </a:rPr>
              <a:t>v</a:t>
            </a:r>
            <a:r>
              <a:rPr dirty="0">
                <a:solidFill>
                  <a:srgbClr val="292934"/>
                </a:solidFill>
                <a:latin typeface="Cambria"/>
                <a:cs typeface="Cambria"/>
              </a:rPr>
              <a:t>e</a:t>
            </a:r>
            <a:r>
              <a:rPr spc="-10" dirty="0">
                <a:solidFill>
                  <a:srgbClr val="292934"/>
                </a:solidFill>
                <a:latin typeface="Cambria"/>
                <a:cs typeface="Cambria"/>
              </a:rPr>
              <a:t>n</a:t>
            </a:r>
            <a:r>
              <a:rPr dirty="0">
                <a:solidFill>
                  <a:srgbClr val="292934"/>
                </a:solidFill>
                <a:latin typeface="Cambria"/>
                <a:cs typeface="Cambria"/>
              </a:rPr>
              <a:t>ir</a:t>
            </a:r>
            <a:r>
              <a:rPr spc="-85" dirty="0">
                <a:solidFill>
                  <a:srgbClr val="292934"/>
                </a:solidFill>
                <a:latin typeface="Times New Roman"/>
                <a:cs typeface="Times New Roman"/>
              </a:rPr>
              <a:t> </a:t>
            </a:r>
            <a:r>
              <a:rPr dirty="0">
                <a:solidFill>
                  <a:srgbClr val="292934"/>
                </a:solidFill>
                <a:latin typeface="Cambria"/>
                <a:cs typeface="Cambria"/>
              </a:rPr>
              <a:t>à</a:t>
            </a:r>
            <a:r>
              <a:rPr spc="-65" dirty="0">
                <a:solidFill>
                  <a:srgbClr val="292934"/>
                </a:solidFill>
                <a:latin typeface="Times New Roman"/>
                <a:cs typeface="Times New Roman"/>
              </a:rPr>
              <a:t> </a:t>
            </a:r>
            <a:r>
              <a:rPr dirty="0">
                <a:solidFill>
                  <a:srgbClr val="292934"/>
                </a:solidFill>
                <a:latin typeface="Cambria"/>
                <a:cs typeface="Cambria"/>
              </a:rPr>
              <a:t>son</a:t>
            </a:r>
            <a:r>
              <a:rPr spc="-85" dirty="0">
                <a:solidFill>
                  <a:srgbClr val="292934"/>
                </a:solidFill>
                <a:latin typeface="Times New Roman"/>
                <a:cs typeface="Times New Roman"/>
              </a:rPr>
              <a:t> </a:t>
            </a:r>
            <a:r>
              <a:rPr dirty="0">
                <a:solidFill>
                  <a:srgbClr val="292934"/>
                </a:solidFill>
                <a:latin typeface="Cambria"/>
                <a:cs typeface="Cambria"/>
              </a:rPr>
              <a:t>i</a:t>
            </a:r>
            <a:r>
              <a:rPr spc="-10" dirty="0">
                <a:solidFill>
                  <a:srgbClr val="292934"/>
                </a:solidFill>
                <a:latin typeface="Cambria"/>
                <a:cs typeface="Cambria"/>
              </a:rPr>
              <a:t>n</a:t>
            </a:r>
            <a:r>
              <a:rPr spc="-5" dirty="0">
                <a:solidFill>
                  <a:srgbClr val="292934"/>
                </a:solidFill>
                <a:latin typeface="Cambria"/>
                <a:cs typeface="Cambria"/>
              </a:rPr>
              <a:t>t</a:t>
            </a:r>
            <a:r>
              <a:rPr spc="-15" dirty="0">
                <a:solidFill>
                  <a:srgbClr val="292934"/>
                </a:solidFill>
                <a:latin typeface="Cambria"/>
                <a:cs typeface="Cambria"/>
              </a:rPr>
              <a:t>é</a:t>
            </a:r>
            <a:r>
              <a:rPr dirty="0">
                <a:solidFill>
                  <a:srgbClr val="292934"/>
                </a:solidFill>
                <a:latin typeface="Cambria"/>
                <a:cs typeface="Cambria"/>
              </a:rPr>
              <a:t>g</a:t>
            </a:r>
            <a:r>
              <a:rPr spc="-40" dirty="0">
                <a:solidFill>
                  <a:srgbClr val="292934"/>
                </a:solidFill>
                <a:latin typeface="Cambria"/>
                <a:cs typeface="Cambria"/>
              </a:rPr>
              <a:t>r</a:t>
            </a:r>
            <a:r>
              <a:rPr dirty="0">
                <a:solidFill>
                  <a:srgbClr val="292934"/>
                </a:solidFill>
                <a:latin typeface="Cambria"/>
                <a:cs typeface="Cambria"/>
              </a:rPr>
              <a:t>a</a:t>
            </a:r>
            <a:r>
              <a:rPr spc="-5" dirty="0">
                <a:solidFill>
                  <a:srgbClr val="292934"/>
                </a:solidFill>
                <a:latin typeface="Cambria"/>
                <a:cs typeface="Cambria"/>
              </a:rPr>
              <a:t>t</a:t>
            </a:r>
            <a:r>
              <a:rPr spc="-10" dirty="0">
                <a:solidFill>
                  <a:srgbClr val="292934"/>
                </a:solidFill>
                <a:latin typeface="Cambria"/>
                <a:cs typeface="Cambria"/>
              </a:rPr>
              <a:t>i</a:t>
            </a:r>
            <a:r>
              <a:rPr dirty="0">
                <a:solidFill>
                  <a:srgbClr val="292934"/>
                </a:solidFill>
                <a:latin typeface="Cambria"/>
                <a:cs typeface="Cambria"/>
              </a:rPr>
              <a:t>on</a:t>
            </a:r>
            <a:r>
              <a:rPr spc="-95" dirty="0">
                <a:solidFill>
                  <a:srgbClr val="292934"/>
                </a:solidFill>
                <a:latin typeface="Times New Roman"/>
                <a:cs typeface="Times New Roman"/>
              </a:rPr>
              <a:t> </a:t>
            </a:r>
            <a:r>
              <a:rPr dirty="0">
                <a:solidFill>
                  <a:srgbClr val="292934"/>
                </a:solidFill>
                <a:latin typeface="Cambria"/>
                <a:cs typeface="Cambria"/>
              </a:rPr>
              <a:t>d</a:t>
            </a:r>
            <a:r>
              <a:rPr spc="5" dirty="0">
                <a:solidFill>
                  <a:srgbClr val="292934"/>
                </a:solidFill>
                <a:latin typeface="Cambria"/>
                <a:cs typeface="Cambria"/>
              </a:rPr>
              <a:t>a</a:t>
            </a:r>
            <a:r>
              <a:rPr spc="-5" dirty="0">
                <a:solidFill>
                  <a:srgbClr val="292934"/>
                </a:solidFill>
                <a:latin typeface="Cambria"/>
                <a:cs typeface="Cambria"/>
              </a:rPr>
              <a:t>n</a:t>
            </a:r>
            <a:r>
              <a:rPr dirty="0">
                <a:solidFill>
                  <a:srgbClr val="292934"/>
                </a:solidFill>
                <a:latin typeface="Cambria"/>
                <a:cs typeface="Cambria"/>
              </a:rPr>
              <a:t>s</a:t>
            </a:r>
            <a:r>
              <a:rPr spc="-80" dirty="0">
                <a:solidFill>
                  <a:srgbClr val="292934"/>
                </a:solidFill>
                <a:latin typeface="Times New Roman"/>
                <a:cs typeface="Times New Roman"/>
              </a:rPr>
              <a:t> </a:t>
            </a:r>
            <a:r>
              <a:rPr spc="-5" dirty="0">
                <a:solidFill>
                  <a:srgbClr val="292934"/>
                </a:solidFill>
                <a:latin typeface="Cambria"/>
                <a:cs typeface="Cambria"/>
              </a:rPr>
              <a:t>u</a:t>
            </a:r>
            <a:r>
              <a:rPr dirty="0">
                <a:solidFill>
                  <a:srgbClr val="292934"/>
                </a:solidFill>
                <a:latin typeface="Cambria"/>
                <a:cs typeface="Cambria"/>
              </a:rPr>
              <a:t>n</a:t>
            </a:r>
            <a:r>
              <a:rPr spc="-75" dirty="0">
                <a:solidFill>
                  <a:srgbClr val="292934"/>
                </a:solidFill>
                <a:latin typeface="Times New Roman"/>
                <a:cs typeface="Times New Roman"/>
              </a:rPr>
              <a:t> </a:t>
            </a:r>
            <a:r>
              <a:rPr spc="-5" dirty="0">
                <a:solidFill>
                  <a:srgbClr val="292934"/>
                </a:solidFill>
                <a:latin typeface="Cambria"/>
                <a:cs typeface="Cambria"/>
              </a:rPr>
              <a:t>SGBD</a:t>
            </a:r>
            <a:r>
              <a:rPr spc="-10" dirty="0">
                <a:solidFill>
                  <a:srgbClr val="292934"/>
                </a:solidFill>
                <a:latin typeface="Cambria"/>
                <a:cs typeface="Cambria"/>
              </a:rPr>
              <a:t>-</a:t>
            </a:r>
            <a:r>
              <a:rPr dirty="0">
                <a:solidFill>
                  <a:srgbClr val="292934"/>
                </a:solidFill>
                <a:latin typeface="Cambria"/>
                <a:cs typeface="Cambria"/>
              </a:rPr>
              <a:t>R</a:t>
            </a:r>
            <a:r>
              <a:rPr spc="-80" dirty="0">
                <a:solidFill>
                  <a:srgbClr val="292934"/>
                </a:solidFill>
                <a:latin typeface="Times New Roman"/>
                <a:cs typeface="Times New Roman"/>
              </a:rPr>
              <a:t> </a:t>
            </a:r>
            <a:r>
              <a:rPr dirty="0">
                <a:solidFill>
                  <a:srgbClr val="292934"/>
                </a:solidFill>
                <a:latin typeface="Cambria"/>
                <a:cs typeface="Cambria"/>
              </a:rPr>
              <a:t>et</a:t>
            </a:r>
            <a:r>
              <a:rPr spc="-70" dirty="0">
                <a:solidFill>
                  <a:srgbClr val="292934"/>
                </a:solidFill>
                <a:latin typeface="Times New Roman"/>
                <a:cs typeface="Times New Roman"/>
              </a:rPr>
              <a:t> </a:t>
            </a:r>
            <a:r>
              <a:rPr spc="-5" dirty="0">
                <a:solidFill>
                  <a:srgbClr val="292934"/>
                </a:solidFill>
                <a:latin typeface="Cambria"/>
                <a:cs typeface="Cambria"/>
              </a:rPr>
              <a:t>perm</a:t>
            </a:r>
            <a:r>
              <a:rPr spc="-10" dirty="0">
                <a:solidFill>
                  <a:srgbClr val="292934"/>
                </a:solidFill>
                <a:latin typeface="Cambria"/>
                <a:cs typeface="Cambria"/>
              </a:rPr>
              <a:t>e</a:t>
            </a:r>
            <a:r>
              <a:rPr dirty="0">
                <a:solidFill>
                  <a:srgbClr val="292934"/>
                </a:solidFill>
                <a:latin typeface="Cambria"/>
                <a:cs typeface="Cambria"/>
              </a:rPr>
              <a:t>tt</a:t>
            </a:r>
            <a:r>
              <a:rPr spc="-30" dirty="0">
                <a:solidFill>
                  <a:srgbClr val="292934"/>
                </a:solidFill>
                <a:latin typeface="Cambria"/>
                <a:cs typeface="Cambria"/>
              </a:rPr>
              <a:t>r</a:t>
            </a:r>
            <a:r>
              <a:rPr dirty="0">
                <a:solidFill>
                  <a:srgbClr val="292934"/>
                </a:solidFill>
                <a:latin typeface="Cambria"/>
                <a:cs typeface="Cambria"/>
              </a:rPr>
              <a:t>e</a:t>
            </a:r>
            <a:r>
              <a:rPr spc="-100" dirty="0">
                <a:solidFill>
                  <a:srgbClr val="292934"/>
                </a:solidFill>
                <a:latin typeface="Times New Roman"/>
                <a:cs typeface="Times New Roman"/>
              </a:rPr>
              <a:t> </a:t>
            </a:r>
            <a:r>
              <a:rPr spc="-5" dirty="0">
                <a:solidFill>
                  <a:srgbClr val="292934"/>
                </a:solidFill>
                <a:latin typeface="Cambria"/>
                <a:cs typeface="Cambria"/>
              </a:rPr>
              <a:t>l</a:t>
            </a:r>
            <a:r>
              <a:rPr dirty="0">
                <a:solidFill>
                  <a:srgbClr val="292934"/>
                </a:solidFill>
                <a:latin typeface="Cambria"/>
                <a:cs typeface="Cambria"/>
              </a:rPr>
              <a:t>a</a:t>
            </a:r>
            <a:r>
              <a:rPr spc="-60" dirty="0">
                <a:solidFill>
                  <a:srgbClr val="292934"/>
                </a:solidFill>
                <a:latin typeface="Times New Roman"/>
                <a:cs typeface="Times New Roman"/>
              </a:rPr>
              <a:t> </a:t>
            </a:r>
            <a:r>
              <a:rPr dirty="0">
                <a:solidFill>
                  <a:srgbClr val="292934"/>
                </a:solidFill>
                <a:latin typeface="Cambria"/>
                <a:cs typeface="Cambria"/>
              </a:rPr>
              <a:t>man</a:t>
            </a:r>
            <a:r>
              <a:rPr spc="-10" dirty="0">
                <a:solidFill>
                  <a:srgbClr val="292934"/>
                </a:solidFill>
                <a:latin typeface="Cambria"/>
                <a:cs typeface="Cambria"/>
              </a:rPr>
              <a:t>i</a:t>
            </a:r>
            <a:r>
              <a:rPr spc="-5" dirty="0">
                <a:solidFill>
                  <a:srgbClr val="292934"/>
                </a:solidFill>
                <a:latin typeface="Cambria"/>
                <a:cs typeface="Cambria"/>
              </a:rPr>
              <a:t>pulat</a:t>
            </a:r>
            <a:r>
              <a:rPr spc="-10" dirty="0">
                <a:solidFill>
                  <a:srgbClr val="292934"/>
                </a:solidFill>
                <a:latin typeface="Cambria"/>
                <a:cs typeface="Cambria"/>
              </a:rPr>
              <a:t>io</a:t>
            </a:r>
            <a:r>
              <a:rPr dirty="0">
                <a:solidFill>
                  <a:srgbClr val="292934"/>
                </a:solidFill>
                <a:latin typeface="Cambria"/>
                <a:cs typeface="Cambria"/>
              </a:rPr>
              <a:t>n</a:t>
            </a:r>
            <a:r>
              <a:rPr dirty="0">
                <a:solidFill>
                  <a:srgbClr val="292934"/>
                </a:solidFill>
                <a:latin typeface="Times New Roman"/>
                <a:cs typeface="Times New Roman"/>
              </a:rPr>
              <a:t> </a:t>
            </a:r>
            <a:r>
              <a:rPr dirty="0">
                <a:solidFill>
                  <a:srgbClr val="292934"/>
                </a:solidFill>
                <a:latin typeface="Cambria"/>
                <a:cs typeface="Cambria"/>
              </a:rPr>
              <a:t>des</a:t>
            </a:r>
            <a:r>
              <a:rPr spc="-70" dirty="0">
                <a:solidFill>
                  <a:srgbClr val="292934"/>
                </a:solidFill>
                <a:latin typeface="Times New Roman"/>
                <a:cs typeface="Times New Roman"/>
              </a:rPr>
              <a:t> </a:t>
            </a:r>
            <a:r>
              <a:rPr dirty="0">
                <a:solidFill>
                  <a:srgbClr val="292934"/>
                </a:solidFill>
                <a:latin typeface="Cambria"/>
                <a:cs typeface="Cambria"/>
              </a:rPr>
              <a:t>d</a:t>
            </a:r>
            <a:r>
              <a:rPr spc="5" dirty="0">
                <a:solidFill>
                  <a:srgbClr val="292934"/>
                </a:solidFill>
                <a:latin typeface="Cambria"/>
                <a:cs typeface="Cambria"/>
              </a:rPr>
              <a:t>o</a:t>
            </a:r>
            <a:r>
              <a:rPr spc="-5" dirty="0">
                <a:solidFill>
                  <a:srgbClr val="292934"/>
                </a:solidFill>
                <a:latin typeface="Cambria"/>
                <a:cs typeface="Cambria"/>
              </a:rPr>
              <a:t>nn</a:t>
            </a:r>
            <a:r>
              <a:rPr spc="-10" dirty="0">
                <a:solidFill>
                  <a:srgbClr val="292934"/>
                </a:solidFill>
                <a:latin typeface="Cambria"/>
                <a:cs typeface="Cambria"/>
              </a:rPr>
              <a:t>é</a:t>
            </a:r>
            <a:r>
              <a:rPr dirty="0">
                <a:solidFill>
                  <a:srgbClr val="292934"/>
                </a:solidFill>
                <a:latin typeface="Cambria"/>
                <a:cs typeface="Cambria"/>
              </a:rPr>
              <a:t>es</a:t>
            </a:r>
            <a:r>
              <a:rPr spc="-75" dirty="0">
                <a:solidFill>
                  <a:srgbClr val="292934"/>
                </a:solidFill>
                <a:latin typeface="Times New Roman"/>
                <a:cs typeface="Times New Roman"/>
              </a:rPr>
              <a:t> </a:t>
            </a:r>
            <a:r>
              <a:rPr spc="-5" dirty="0">
                <a:solidFill>
                  <a:srgbClr val="292934"/>
                </a:solidFill>
                <a:latin typeface="Cambria"/>
                <a:cs typeface="Cambria"/>
              </a:rPr>
              <a:t>p</a:t>
            </a:r>
            <a:r>
              <a:rPr spc="5" dirty="0">
                <a:solidFill>
                  <a:srgbClr val="292934"/>
                </a:solidFill>
                <a:latin typeface="Cambria"/>
                <a:cs typeface="Cambria"/>
              </a:rPr>
              <a:t>a</a:t>
            </a:r>
            <a:r>
              <a:rPr dirty="0">
                <a:solidFill>
                  <a:srgbClr val="292934"/>
                </a:solidFill>
                <a:latin typeface="Cambria"/>
                <a:cs typeface="Cambria"/>
              </a:rPr>
              <a:t>r</a:t>
            </a:r>
            <a:r>
              <a:rPr spc="-85" dirty="0">
                <a:solidFill>
                  <a:srgbClr val="292934"/>
                </a:solidFill>
                <a:latin typeface="Times New Roman"/>
                <a:cs typeface="Times New Roman"/>
              </a:rPr>
              <a:t> </a:t>
            </a:r>
            <a:r>
              <a:rPr spc="-5" dirty="0">
                <a:solidFill>
                  <a:srgbClr val="292934"/>
                </a:solidFill>
                <a:latin typeface="Cambria"/>
                <a:cs typeface="Cambria"/>
              </a:rPr>
              <a:t>l</a:t>
            </a:r>
            <a:r>
              <a:rPr dirty="0">
                <a:solidFill>
                  <a:srgbClr val="292934"/>
                </a:solidFill>
                <a:latin typeface="Cambria"/>
                <a:cs typeface="Cambria"/>
              </a:rPr>
              <a:t>e</a:t>
            </a:r>
            <a:r>
              <a:rPr spc="-75" dirty="0">
                <a:solidFill>
                  <a:srgbClr val="292934"/>
                </a:solidFill>
                <a:latin typeface="Times New Roman"/>
                <a:cs typeface="Times New Roman"/>
              </a:rPr>
              <a:t> </a:t>
            </a:r>
            <a:r>
              <a:rPr spc="-5" dirty="0">
                <a:solidFill>
                  <a:srgbClr val="292934"/>
                </a:solidFill>
                <a:latin typeface="Cambria"/>
                <a:cs typeface="Cambria"/>
              </a:rPr>
              <a:t>langa</a:t>
            </a:r>
            <a:r>
              <a:rPr spc="5" dirty="0">
                <a:solidFill>
                  <a:srgbClr val="292934"/>
                </a:solidFill>
                <a:latin typeface="Cambria"/>
                <a:cs typeface="Cambria"/>
              </a:rPr>
              <a:t>g</a:t>
            </a:r>
            <a:r>
              <a:rPr dirty="0">
                <a:solidFill>
                  <a:srgbClr val="292934"/>
                </a:solidFill>
                <a:latin typeface="Cambria"/>
                <a:cs typeface="Cambria"/>
              </a:rPr>
              <a:t>e</a:t>
            </a:r>
            <a:r>
              <a:rPr spc="-110" dirty="0">
                <a:solidFill>
                  <a:srgbClr val="292934"/>
                </a:solidFill>
                <a:latin typeface="Times New Roman"/>
                <a:cs typeface="Times New Roman"/>
              </a:rPr>
              <a:t> </a:t>
            </a:r>
            <a:r>
              <a:rPr spc="-5" dirty="0">
                <a:solidFill>
                  <a:srgbClr val="292934"/>
                </a:solidFill>
                <a:latin typeface="Cambria"/>
                <a:cs typeface="Cambria"/>
              </a:rPr>
              <a:t>SQL</a:t>
            </a:r>
            <a:r>
              <a:rPr spc="-5" dirty="0" smtClean="0">
                <a:solidFill>
                  <a:srgbClr val="292934"/>
                </a:solidFill>
                <a:latin typeface="Cambria"/>
                <a:cs typeface="Cambria"/>
              </a:rPr>
              <a:t>.</a:t>
            </a:r>
            <a:endParaRPr dirty="0">
              <a:latin typeface="Times New Roman"/>
              <a:cs typeface="Times New Roman"/>
            </a:endParaRPr>
          </a:p>
          <a:p>
            <a:pPr marL="195580" indent="-182880">
              <a:lnSpc>
                <a:spcPct val="150000"/>
              </a:lnSpc>
              <a:spcBef>
                <a:spcPts val="1635"/>
              </a:spcBef>
              <a:buClr>
                <a:srgbClr val="92A198"/>
              </a:buClr>
              <a:buSzPct val="85000"/>
              <a:buFont typeface="Arial"/>
              <a:buChar char="•"/>
              <a:tabLst>
                <a:tab pos="195580" algn="l"/>
              </a:tabLst>
            </a:pPr>
            <a:r>
              <a:rPr dirty="0">
                <a:solidFill>
                  <a:srgbClr val="292934"/>
                </a:solidFill>
                <a:latin typeface="Cambria"/>
                <a:cs typeface="Cambria"/>
              </a:rPr>
              <a:t>Classi</a:t>
            </a:r>
            <a:r>
              <a:rPr spc="-10" dirty="0">
                <a:solidFill>
                  <a:srgbClr val="292934"/>
                </a:solidFill>
                <a:latin typeface="Cambria"/>
                <a:cs typeface="Cambria"/>
              </a:rPr>
              <a:t>q</a:t>
            </a:r>
            <a:r>
              <a:rPr spc="-5" dirty="0">
                <a:solidFill>
                  <a:srgbClr val="292934"/>
                </a:solidFill>
                <a:latin typeface="Cambria"/>
                <a:cs typeface="Cambria"/>
              </a:rPr>
              <a:t>u</a:t>
            </a:r>
            <a:r>
              <a:rPr spc="-10" dirty="0">
                <a:solidFill>
                  <a:srgbClr val="292934"/>
                </a:solidFill>
                <a:latin typeface="Cambria"/>
                <a:cs typeface="Cambria"/>
              </a:rPr>
              <a:t>e</a:t>
            </a:r>
            <a:r>
              <a:rPr dirty="0">
                <a:solidFill>
                  <a:srgbClr val="292934"/>
                </a:solidFill>
                <a:latin typeface="Cambria"/>
                <a:cs typeface="Cambria"/>
              </a:rPr>
              <a:t>me</a:t>
            </a:r>
            <a:r>
              <a:rPr spc="-10" dirty="0">
                <a:solidFill>
                  <a:srgbClr val="292934"/>
                </a:solidFill>
                <a:latin typeface="Cambria"/>
                <a:cs typeface="Cambria"/>
              </a:rPr>
              <a:t>n</a:t>
            </a:r>
            <a:r>
              <a:rPr spc="25" dirty="0">
                <a:solidFill>
                  <a:srgbClr val="292934"/>
                </a:solidFill>
                <a:latin typeface="Cambria"/>
                <a:cs typeface="Cambria"/>
              </a:rPr>
              <a:t>t</a:t>
            </a:r>
            <a:r>
              <a:rPr dirty="0">
                <a:solidFill>
                  <a:srgbClr val="292934"/>
                </a:solidFill>
                <a:latin typeface="Cambria"/>
                <a:cs typeface="Cambria"/>
              </a:rPr>
              <a:t>,</a:t>
            </a:r>
            <a:r>
              <a:rPr spc="-85" dirty="0">
                <a:solidFill>
                  <a:srgbClr val="292934"/>
                </a:solidFill>
                <a:latin typeface="Times New Roman"/>
                <a:cs typeface="Times New Roman"/>
              </a:rPr>
              <a:t> </a:t>
            </a:r>
            <a:r>
              <a:rPr spc="-5" dirty="0">
                <a:solidFill>
                  <a:srgbClr val="292934"/>
                </a:solidFill>
                <a:latin typeface="Cambria"/>
                <a:cs typeface="Cambria"/>
              </a:rPr>
              <a:t>l</a:t>
            </a:r>
            <a:r>
              <a:rPr dirty="0">
                <a:solidFill>
                  <a:srgbClr val="292934"/>
                </a:solidFill>
                <a:latin typeface="Cambria"/>
                <a:cs typeface="Cambria"/>
              </a:rPr>
              <a:t>e</a:t>
            </a:r>
            <a:r>
              <a:rPr spc="-70" dirty="0">
                <a:solidFill>
                  <a:srgbClr val="292934"/>
                </a:solidFill>
                <a:latin typeface="Times New Roman"/>
                <a:cs typeface="Times New Roman"/>
              </a:rPr>
              <a:t> </a:t>
            </a:r>
            <a:r>
              <a:rPr spc="-5" dirty="0">
                <a:solidFill>
                  <a:srgbClr val="292934"/>
                </a:solidFill>
                <a:latin typeface="Cambria"/>
                <a:cs typeface="Cambria"/>
              </a:rPr>
              <a:t>p</a:t>
            </a:r>
            <a:r>
              <a:rPr spc="-20" dirty="0">
                <a:solidFill>
                  <a:srgbClr val="292934"/>
                </a:solidFill>
                <a:latin typeface="Cambria"/>
                <a:cs typeface="Cambria"/>
              </a:rPr>
              <a:t>r</a:t>
            </a:r>
            <a:r>
              <a:rPr dirty="0">
                <a:solidFill>
                  <a:srgbClr val="292934"/>
                </a:solidFill>
                <a:latin typeface="Cambria"/>
                <a:cs typeface="Cambria"/>
              </a:rPr>
              <a:t>o</a:t>
            </a:r>
            <a:r>
              <a:rPr spc="5" dirty="0">
                <a:solidFill>
                  <a:srgbClr val="292934"/>
                </a:solidFill>
                <a:latin typeface="Cambria"/>
                <a:cs typeface="Cambria"/>
              </a:rPr>
              <a:t>c</a:t>
            </a:r>
            <a:r>
              <a:rPr dirty="0">
                <a:solidFill>
                  <a:srgbClr val="292934"/>
                </a:solidFill>
                <a:latin typeface="Cambria"/>
                <a:cs typeface="Cambria"/>
              </a:rPr>
              <a:t>essus</a:t>
            </a:r>
            <a:r>
              <a:rPr spc="-95" dirty="0">
                <a:solidFill>
                  <a:srgbClr val="292934"/>
                </a:solidFill>
                <a:latin typeface="Times New Roman"/>
                <a:cs typeface="Times New Roman"/>
              </a:rPr>
              <a:t> </a:t>
            </a:r>
            <a:r>
              <a:rPr dirty="0">
                <a:solidFill>
                  <a:srgbClr val="292934"/>
                </a:solidFill>
                <a:latin typeface="Cambria"/>
                <a:cs typeface="Cambria"/>
              </a:rPr>
              <a:t>de</a:t>
            </a:r>
            <a:r>
              <a:rPr spc="-60" dirty="0">
                <a:solidFill>
                  <a:srgbClr val="292934"/>
                </a:solidFill>
                <a:latin typeface="Times New Roman"/>
                <a:cs typeface="Times New Roman"/>
              </a:rPr>
              <a:t> </a:t>
            </a:r>
            <a:r>
              <a:rPr dirty="0">
                <a:solidFill>
                  <a:srgbClr val="292934"/>
                </a:solidFill>
                <a:latin typeface="Cambria"/>
                <a:cs typeface="Cambria"/>
              </a:rPr>
              <a:t>c</a:t>
            </a:r>
            <a:r>
              <a:rPr spc="5" dirty="0">
                <a:solidFill>
                  <a:srgbClr val="292934"/>
                </a:solidFill>
                <a:latin typeface="Cambria"/>
                <a:cs typeface="Cambria"/>
              </a:rPr>
              <a:t>o</a:t>
            </a:r>
            <a:r>
              <a:rPr spc="-5" dirty="0">
                <a:solidFill>
                  <a:srgbClr val="292934"/>
                </a:solidFill>
                <a:latin typeface="Cambria"/>
                <a:cs typeface="Cambria"/>
              </a:rPr>
              <a:t>nceptio</a:t>
            </a:r>
            <a:r>
              <a:rPr dirty="0">
                <a:solidFill>
                  <a:srgbClr val="292934"/>
                </a:solidFill>
                <a:latin typeface="Cambria"/>
                <a:cs typeface="Cambria"/>
              </a:rPr>
              <a:t>n</a:t>
            </a:r>
            <a:r>
              <a:rPr spc="-85" dirty="0">
                <a:solidFill>
                  <a:srgbClr val="292934"/>
                </a:solidFill>
                <a:latin typeface="Times New Roman"/>
                <a:cs typeface="Times New Roman"/>
              </a:rPr>
              <a:t> </a:t>
            </a:r>
            <a:r>
              <a:rPr dirty="0">
                <a:solidFill>
                  <a:srgbClr val="292934"/>
                </a:solidFill>
                <a:latin typeface="Cambria"/>
                <a:cs typeface="Cambria"/>
              </a:rPr>
              <a:t>des</a:t>
            </a:r>
            <a:r>
              <a:rPr spc="-60" dirty="0">
                <a:solidFill>
                  <a:srgbClr val="292934"/>
                </a:solidFill>
                <a:latin typeface="Times New Roman"/>
                <a:cs typeface="Times New Roman"/>
              </a:rPr>
              <a:t> </a:t>
            </a:r>
            <a:r>
              <a:rPr dirty="0">
                <a:solidFill>
                  <a:srgbClr val="292934"/>
                </a:solidFill>
                <a:latin typeface="Cambria"/>
                <a:cs typeface="Cambria"/>
              </a:rPr>
              <a:t>donn</a:t>
            </a:r>
            <a:r>
              <a:rPr spc="-10" dirty="0">
                <a:solidFill>
                  <a:srgbClr val="292934"/>
                </a:solidFill>
                <a:latin typeface="Cambria"/>
                <a:cs typeface="Cambria"/>
              </a:rPr>
              <a:t>é</a:t>
            </a:r>
            <a:r>
              <a:rPr dirty="0">
                <a:solidFill>
                  <a:srgbClr val="292934"/>
                </a:solidFill>
                <a:latin typeface="Cambria"/>
                <a:cs typeface="Cambria"/>
              </a:rPr>
              <a:t>es</a:t>
            </a:r>
            <a:r>
              <a:rPr spc="-85" dirty="0">
                <a:solidFill>
                  <a:srgbClr val="292934"/>
                </a:solidFill>
                <a:latin typeface="Times New Roman"/>
                <a:cs typeface="Times New Roman"/>
              </a:rPr>
              <a:t> </a:t>
            </a:r>
            <a:r>
              <a:rPr spc="-5" dirty="0">
                <a:solidFill>
                  <a:srgbClr val="292934"/>
                </a:solidFill>
                <a:latin typeface="Cambria"/>
                <a:cs typeface="Cambria"/>
              </a:rPr>
              <a:t>p</a:t>
            </a:r>
            <a:r>
              <a:rPr spc="5" dirty="0">
                <a:solidFill>
                  <a:srgbClr val="292934"/>
                </a:solidFill>
                <a:latin typeface="Cambria"/>
                <a:cs typeface="Cambria"/>
              </a:rPr>
              <a:t>a</a:t>
            </a:r>
            <a:r>
              <a:rPr dirty="0">
                <a:solidFill>
                  <a:srgbClr val="292934"/>
                </a:solidFill>
                <a:latin typeface="Cambria"/>
                <a:cs typeface="Cambria"/>
              </a:rPr>
              <a:t>sse</a:t>
            </a:r>
            <a:r>
              <a:rPr spc="-70" dirty="0">
                <a:solidFill>
                  <a:srgbClr val="292934"/>
                </a:solidFill>
                <a:latin typeface="Times New Roman"/>
                <a:cs typeface="Times New Roman"/>
              </a:rPr>
              <a:t> </a:t>
            </a:r>
            <a:r>
              <a:rPr spc="-5" dirty="0">
                <a:solidFill>
                  <a:srgbClr val="292934"/>
                </a:solidFill>
                <a:latin typeface="Cambria"/>
                <a:cs typeface="Cambria"/>
              </a:rPr>
              <a:t>p</a:t>
            </a:r>
            <a:r>
              <a:rPr spc="5" dirty="0">
                <a:solidFill>
                  <a:srgbClr val="292934"/>
                </a:solidFill>
                <a:latin typeface="Cambria"/>
                <a:cs typeface="Cambria"/>
              </a:rPr>
              <a:t>a</a:t>
            </a:r>
            <a:r>
              <a:rPr dirty="0">
                <a:solidFill>
                  <a:srgbClr val="292934"/>
                </a:solidFill>
                <a:latin typeface="Cambria"/>
                <a:cs typeface="Cambria"/>
              </a:rPr>
              <a:t>r</a:t>
            </a:r>
            <a:r>
              <a:rPr spc="-85" dirty="0">
                <a:solidFill>
                  <a:srgbClr val="292934"/>
                </a:solidFill>
                <a:latin typeface="Times New Roman"/>
                <a:cs typeface="Times New Roman"/>
              </a:rPr>
              <a:t> </a:t>
            </a:r>
            <a:r>
              <a:rPr dirty="0">
                <a:solidFill>
                  <a:srgbClr val="292934"/>
                </a:solidFill>
                <a:latin typeface="Cambria"/>
                <a:cs typeface="Cambria"/>
              </a:rPr>
              <a:t>deux</a:t>
            </a:r>
            <a:endParaRPr dirty="0">
              <a:latin typeface="Cambria"/>
              <a:cs typeface="Cambria"/>
            </a:endParaRPr>
          </a:p>
          <a:p>
            <a:pPr marL="195580">
              <a:lnSpc>
                <a:spcPct val="150000"/>
              </a:lnSpc>
            </a:pPr>
            <a:r>
              <a:rPr spc="-5" dirty="0">
                <a:solidFill>
                  <a:srgbClr val="292934"/>
                </a:solidFill>
                <a:latin typeface="Cambria"/>
                <a:cs typeface="Cambria"/>
              </a:rPr>
              <a:t>phase</a:t>
            </a:r>
            <a:r>
              <a:rPr dirty="0">
                <a:solidFill>
                  <a:srgbClr val="292934"/>
                </a:solidFill>
                <a:latin typeface="Cambria"/>
                <a:cs typeface="Cambria"/>
              </a:rPr>
              <a:t>s</a:t>
            </a:r>
            <a:r>
              <a:rPr spc="-80" dirty="0">
                <a:solidFill>
                  <a:srgbClr val="292934"/>
                </a:solidFill>
                <a:latin typeface="Times New Roman"/>
                <a:cs typeface="Times New Roman"/>
              </a:rPr>
              <a:t> </a:t>
            </a:r>
            <a:r>
              <a:rPr dirty="0">
                <a:solidFill>
                  <a:srgbClr val="292934"/>
                </a:solidFill>
                <a:latin typeface="Cambria"/>
                <a:cs typeface="Cambria"/>
              </a:rPr>
              <a:t>:</a:t>
            </a:r>
            <a:endParaRPr dirty="0">
              <a:latin typeface="Cambria"/>
              <a:cs typeface="Cambria"/>
            </a:endParaRPr>
          </a:p>
          <a:p>
            <a:pPr marL="1094740" lvl="1" indent="-167640">
              <a:lnSpc>
                <a:spcPct val="150000"/>
              </a:lnSpc>
              <a:spcBef>
                <a:spcPts val="570"/>
              </a:spcBef>
              <a:buClr>
                <a:srgbClr val="292934"/>
              </a:buClr>
              <a:buFont typeface="Cambria"/>
              <a:buChar char="-"/>
              <a:tabLst>
                <a:tab pos="1095375" algn="l"/>
              </a:tabLst>
            </a:pPr>
            <a:r>
              <a:rPr spc="-55" dirty="0">
                <a:solidFill>
                  <a:srgbClr val="292934"/>
                </a:solidFill>
                <a:latin typeface="Cambria"/>
                <a:cs typeface="Cambria"/>
              </a:rPr>
              <a:t>R</a:t>
            </a:r>
            <a:r>
              <a:rPr dirty="0">
                <a:solidFill>
                  <a:srgbClr val="292934"/>
                </a:solidFill>
                <a:latin typeface="Cambria"/>
                <a:cs typeface="Cambria"/>
              </a:rPr>
              <a:t>é</a:t>
            </a:r>
            <a:r>
              <a:rPr spc="5" dirty="0">
                <a:solidFill>
                  <a:srgbClr val="292934"/>
                </a:solidFill>
                <a:latin typeface="Cambria"/>
                <a:cs typeface="Cambria"/>
              </a:rPr>
              <a:t>a</a:t>
            </a:r>
            <a:r>
              <a:rPr dirty="0">
                <a:solidFill>
                  <a:srgbClr val="292934"/>
                </a:solidFill>
                <a:latin typeface="Cambria"/>
                <a:cs typeface="Cambria"/>
              </a:rPr>
              <a:t>lisat</a:t>
            </a:r>
            <a:r>
              <a:rPr spc="5" dirty="0">
                <a:solidFill>
                  <a:srgbClr val="292934"/>
                </a:solidFill>
                <a:latin typeface="Cambria"/>
                <a:cs typeface="Cambria"/>
              </a:rPr>
              <a:t>i</a:t>
            </a:r>
            <a:r>
              <a:rPr dirty="0">
                <a:solidFill>
                  <a:srgbClr val="292934"/>
                </a:solidFill>
                <a:latin typeface="Cambria"/>
                <a:cs typeface="Cambria"/>
              </a:rPr>
              <a:t>on</a:t>
            </a:r>
            <a:r>
              <a:rPr spc="-10" dirty="0">
                <a:solidFill>
                  <a:srgbClr val="292934"/>
                </a:solidFill>
                <a:latin typeface="Cambria"/>
                <a:cs typeface="Cambria"/>
              </a:rPr>
              <a:t> </a:t>
            </a:r>
            <a:r>
              <a:rPr dirty="0">
                <a:solidFill>
                  <a:srgbClr val="292934"/>
                </a:solidFill>
                <a:latin typeface="Cambria"/>
                <a:cs typeface="Cambria"/>
              </a:rPr>
              <a:t>d’</a:t>
            </a:r>
            <a:r>
              <a:rPr spc="-10" dirty="0">
                <a:solidFill>
                  <a:srgbClr val="292934"/>
                </a:solidFill>
                <a:latin typeface="Cambria"/>
                <a:cs typeface="Cambria"/>
              </a:rPr>
              <a:t>u</a:t>
            </a:r>
            <a:r>
              <a:rPr dirty="0">
                <a:solidFill>
                  <a:srgbClr val="292934"/>
                </a:solidFill>
                <a:latin typeface="Cambria"/>
                <a:cs typeface="Cambria"/>
              </a:rPr>
              <a:t>n</a:t>
            </a:r>
            <a:r>
              <a:rPr spc="10" dirty="0">
                <a:solidFill>
                  <a:srgbClr val="292934"/>
                </a:solidFill>
                <a:latin typeface="Cambria"/>
                <a:cs typeface="Cambria"/>
              </a:rPr>
              <a:t> </a:t>
            </a:r>
            <a:r>
              <a:rPr b="1" i="1" spc="-25" dirty="0" err="1">
                <a:solidFill>
                  <a:srgbClr val="292934"/>
                </a:solidFill>
                <a:latin typeface="Cambria"/>
                <a:cs typeface="Cambria"/>
              </a:rPr>
              <a:t>modè</a:t>
            </a:r>
            <a:r>
              <a:rPr b="1" i="1" spc="-10" dirty="0" err="1">
                <a:solidFill>
                  <a:srgbClr val="292934"/>
                </a:solidFill>
                <a:latin typeface="Cambria"/>
                <a:cs typeface="Cambria"/>
              </a:rPr>
              <a:t>le</a:t>
            </a:r>
            <a:r>
              <a:rPr b="1" i="1" spc="-90" dirty="0">
                <a:solidFill>
                  <a:srgbClr val="292934"/>
                </a:solidFill>
                <a:latin typeface="Times New Roman"/>
                <a:cs typeface="Times New Roman"/>
              </a:rPr>
              <a:t> </a:t>
            </a:r>
            <a:r>
              <a:rPr b="1" i="1" spc="-20" dirty="0" err="1" smtClean="0">
                <a:solidFill>
                  <a:srgbClr val="292934"/>
                </a:solidFill>
                <a:latin typeface="Cambria"/>
                <a:cs typeface="Cambria"/>
              </a:rPr>
              <a:t>c</a:t>
            </a:r>
            <a:r>
              <a:rPr b="1" i="1" dirty="0" err="1" smtClean="0">
                <a:solidFill>
                  <a:srgbClr val="292934"/>
                </a:solidFill>
                <a:latin typeface="Cambria"/>
                <a:cs typeface="Cambria"/>
              </a:rPr>
              <a:t>on</a:t>
            </a:r>
            <a:r>
              <a:rPr b="1" i="1" spc="-20" dirty="0" err="1" smtClean="0">
                <a:solidFill>
                  <a:srgbClr val="292934"/>
                </a:solidFill>
                <a:latin typeface="Cambria"/>
                <a:cs typeface="Cambria"/>
              </a:rPr>
              <a:t>c</a:t>
            </a:r>
            <a:r>
              <a:rPr b="1" i="1" spc="-15" dirty="0" err="1" smtClean="0">
                <a:solidFill>
                  <a:srgbClr val="292934"/>
                </a:solidFill>
                <a:latin typeface="Cambria"/>
                <a:cs typeface="Cambria"/>
              </a:rPr>
              <a:t>eptuel</a:t>
            </a:r>
            <a:r>
              <a:rPr lang="fr-FR" b="1" i="1" spc="-15" dirty="0" smtClean="0">
                <a:solidFill>
                  <a:srgbClr val="292934"/>
                </a:solidFill>
                <a:latin typeface="Cambria"/>
                <a:cs typeface="Cambria"/>
              </a:rPr>
              <a:t>  (MCD)</a:t>
            </a:r>
            <a:endParaRPr dirty="0">
              <a:latin typeface="Cambria"/>
              <a:cs typeface="Cambria"/>
            </a:endParaRPr>
          </a:p>
          <a:p>
            <a:pPr marL="1094740" lvl="1" indent="-167640">
              <a:lnSpc>
                <a:spcPct val="150000"/>
              </a:lnSpc>
              <a:spcBef>
                <a:spcPts val="575"/>
              </a:spcBef>
              <a:buClr>
                <a:srgbClr val="292934"/>
              </a:buClr>
              <a:buFont typeface="Cambria"/>
              <a:buChar char="-"/>
              <a:tabLst>
                <a:tab pos="1095375" algn="l"/>
              </a:tabLst>
            </a:pPr>
            <a:r>
              <a:rPr spc="-95" dirty="0">
                <a:solidFill>
                  <a:srgbClr val="292934"/>
                </a:solidFill>
                <a:latin typeface="Cambria"/>
                <a:cs typeface="Cambria"/>
              </a:rPr>
              <a:t>T</a:t>
            </a:r>
            <a:r>
              <a:rPr spc="-45" dirty="0">
                <a:solidFill>
                  <a:srgbClr val="292934"/>
                </a:solidFill>
                <a:latin typeface="Cambria"/>
                <a:cs typeface="Cambria"/>
              </a:rPr>
              <a:t>r</a:t>
            </a:r>
            <a:r>
              <a:rPr spc="-5" dirty="0">
                <a:solidFill>
                  <a:srgbClr val="292934"/>
                </a:solidFill>
                <a:latin typeface="Cambria"/>
                <a:cs typeface="Cambria"/>
              </a:rPr>
              <a:t>aductio</a:t>
            </a:r>
            <a:r>
              <a:rPr dirty="0">
                <a:solidFill>
                  <a:srgbClr val="292934"/>
                </a:solidFill>
                <a:latin typeface="Cambria"/>
                <a:cs typeface="Cambria"/>
              </a:rPr>
              <a:t>n</a:t>
            </a:r>
            <a:r>
              <a:rPr spc="-75" dirty="0">
                <a:solidFill>
                  <a:srgbClr val="292934"/>
                </a:solidFill>
                <a:latin typeface="Times New Roman"/>
                <a:cs typeface="Times New Roman"/>
              </a:rPr>
              <a:t> </a:t>
            </a:r>
            <a:r>
              <a:rPr spc="-15" dirty="0">
                <a:solidFill>
                  <a:srgbClr val="292934"/>
                </a:solidFill>
                <a:latin typeface="Cambria"/>
                <a:cs typeface="Cambria"/>
              </a:rPr>
              <a:t>en</a:t>
            </a:r>
            <a:r>
              <a:rPr spc="-80" dirty="0">
                <a:solidFill>
                  <a:srgbClr val="292934"/>
                </a:solidFill>
                <a:latin typeface="Times New Roman"/>
                <a:cs typeface="Times New Roman"/>
              </a:rPr>
              <a:t> </a:t>
            </a:r>
            <a:r>
              <a:rPr spc="-5" dirty="0">
                <a:solidFill>
                  <a:srgbClr val="292934"/>
                </a:solidFill>
                <a:latin typeface="Cambria"/>
                <a:cs typeface="Cambria"/>
              </a:rPr>
              <a:t>u</a:t>
            </a:r>
            <a:r>
              <a:rPr dirty="0">
                <a:solidFill>
                  <a:srgbClr val="292934"/>
                </a:solidFill>
                <a:latin typeface="Cambria"/>
                <a:cs typeface="Cambria"/>
              </a:rPr>
              <a:t>n</a:t>
            </a:r>
            <a:r>
              <a:rPr spc="-65" dirty="0">
                <a:solidFill>
                  <a:srgbClr val="292934"/>
                </a:solidFill>
                <a:latin typeface="Times New Roman"/>
                <a:cs typeface="Times New Roman"/>
              </a:rPr>
              <a:t> </a:t>
            </a:r>
            <a:r>
              <a:rPr b="1" i="1" spc="-25" dirty="0" err="1">
                <a:solidFill>
                  <a:srgbClr val="292934"/>
                </a:solidFill>
                <a:latin typeface="Cambria"/>
                <a:cs typeface="Cambria"/>
              </a:rPr>
              <a:t>modè</a:t>
            </a:r>
            <a:r>
              <a:rPr b="1" i="1" spc="-10" dirty="0" err="1">
                <a:solidFill>
                  <a:srgbClr val="292934"/>
                </a:solidFill>
                <a:latin typeface="Cambria"/>
                <a:cs typeface="Cambria"/>
              </a:rPr>
              <a:t>le</a:t>
            </a:r>
            <a:r>
              <a:rPr b="1" i="1" spc="-90" dirty="0">
                <a:solidFill>
                  <a:srgbClr val="292934"/>
                </a:solidFill>
                <a:latin typeface="Times New Roman"/>
                <a:cs typeface="Times New Roman"/>
              </a:rPr>
              <a:t> </a:t>
            </a:r>
            <a:r>
              <a:rPr lang="fr-FR" b="1" i="1" spc="-30" dirty="0" err="1">
                <a:solidFill>
                  <a:srgbClr val="292934"/>
                </a:solidFill>
                <a:latin typeface="Cambria"/>
                <a:cs typeface="Times New Roman"/>
              </a:rPr>
              <a:t>R</a:t>
            </a:r>
            <a:r>
              <a:rPr b="1" i="1" spc="-25" dirty="0" err="1" smtClean="0">
                <a:solidFill>
                  <a:srgbClr val="292934"/>
                </a:solidFill>
                <a:latin typeface="Cambria"/>
                <a:cs typeface="Cambria"/>
              </a:rPr>
              <a:t>e</a:t>
            </a:r>
            <a:r>
              <a:rPr b="1" i="1" spc="-10" dirty="0" err="1" smtClean="0">
                <a:solidFill>
                  <a:srgbClr val="292934"/>
                </a:solidFill>
                <a:latin typeface="Cambria"/>
                <a:cs typeface="Cambria"/>
              </a:rPr>
              <a:t>lat</a:t>
            </a:r>
            <a:r>
              <a:rPr b="1" i="1" spc="-20" dirty="0" err="1" smtClean="0">
                <a:solidFill>
                  <a:srgbClr val="292934"/>
                </a:solidFill>
                <a:latin typeface="Cambria"/>
                <a:cs typeface="Cambria"/>
              </a:rPr>
              <a:t>i</a:t>
            </a:r>
            <a:r>
              <a:rPr b="1" i="1" dirty="0" err="1" smtClean="0">
                <a:solidFill>
                  <a:srgbClr val="292934"/>
                </a:solidFill>
                <a:latin typeface="Cambria"/>
                <a:cs typeface="Cambria"/>
              </a:rPr>
              <a:t>onn</a:t>
            </a:r>
            <a:r>
              <a:rPr b="1" i="1" spc="-15" dirty="0" err="1" smtClean="0">
                <a:solidFill>
                  <a:srgbClr val="292934"/>
                </a:solidFill>
                <a:latin typeface="Cambria"/>
                <a:cs typeface="Cambria"/>
              </a:rPr>
              <a:t>e</a:t>
            </a:r>
            <a:r>
              <a:rPr b="1" i="1" spc="-10" dirty="0" err="1" smtClean="0">
                <a:solidFill>
                  <a:srgbClr val="292934"/>
                </a:solidFill>
                <a:latin typeface="Cambria"/>
                <a:cs typeface="Cambria"/>
              </a:rPr>
              <a:t>l</a:t>
            </a:r>
            <a:r>
              <a:rPr lang="fr-FR" b="1" i="1" spc="-10" dirty="0" smtClean="0">
                <a:solidFill>
                  <a:srgbClr val="292934"/>
                </a:solidFill>
                <a:latin typeface="Cambria"/>
                <a:cs typeface="Cambria"/>
              </a:rPr>
              <a:t> ( Ou Logique)  MLD</a:t>
            </a:r>
          </a:p>
          <a:p>
            <a:pPr marL="1094740" lvl="1" indent="-167640">
              <a:lnSpc>
                <a:spcPct val="150000"/>
              </a:lnSpc>
              <a:spcBef>
                <a:spcPts val="575"/>
              </a:spcBef>
              <a:buClr>
                <a:srgbClr val="292934"/>
              </a:buClr>
              <a:buFont typeface="Cambria"/>
              <a:buChar char="-"/>
              <a:tabLst>
                <a:tab pos="1095375" algn="l"/>
              </a:tabLst>
            </a:pPr>
            <a:r>
              <a:rPr lang="fr-FR" spc="-95" dirty="0">
                <a:solidFill>
                  <a:srgbClr val="292934"/>
                </a:solidFill>
                <a:latin typeface="Cambria"/>
                <a:cs typeface="Cambria"/>
              </a:rPr>
              <a:t>Puis  au </a:t>
            </a:r>
            <a:r>
              <a:rPr lang="fr-FR" spc="-95" dirty="0" smtClean="0">
                <a:solidFill>
                  <a:srgbClr val="292934"/>
                </a:solidFill>
                <a:latin typeface="Cambria"/>
                <a:cs typeface="Cambria"/>
              </a:rPr>
              <a:t>Modèle  </a:t>
            </a:r>
            <a:r>
              <a:rPr lang="fr-FR" spc="-95" dirty="0">
                <a:solidFill>
                  <a:srgbClr val="292934"/>
                </a:solidFill>
                <a:latin typeface="Cambria"/>
                <a:cs typeface="Cambria"/>
              </a:rPr>
              <a:t>Physique </a:t>
            </a:r>
            <a:endParaRPr spc="-95" dirty="0">
              <a:solidFill>
                <a:srgbClr val="292934"/>
              </a:solidFill>
              <a:latin typeface="Cambria"/>
              <a:cs typeface="Cambria"/>
            </a:endParaRPr>
          </a:p>
        </p:txBody>
      </p:sp>
      <p:sp>
        <p:nvSpPr>
          <p:cNvPr id="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8" name="Rectangle 7"/>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9"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0" name="object 2"/>
          <p:cNvSpPr txBox="1">
            <a:spLocks/>
          </p:cNvSpPr>
          <p:nvPr/>
        </p:nvSpPr>
        <p:spPr>
          <a:xfrm>
            <a:off x="415059" y="1579948"/>
            <a:ext cx="10515600" cy="50783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1920">
              <a:lnSpc>
                <a:spcPct val="100000"/>
              </a:lnSpc>
            </a:pPr>
            <a:r>
              <a:rPr lang="fr-FR" sz="3300" b="1" spc="-130" dirty="0" smtClean="0">
                <a:solidFill>
                  <a:srgbClr val="C00000"/>
                </a:solidFill>
                <a:latin typeface="Cambria"/>
                <a:cs typeface="Cambria"/>
              </a:rPr>
              <a:t>Démarche </a:t>
            </a:r>
            <a:r>
              <a:rPr lang="fr-FR" sz="3300" b="1" spc="-130" dirty="0">
                <a:solidFill>
                  <a:srgbClr val="C00000"/>
                </a:solidFill>
                <a:latin typeface="Cambria"/>
                <a:cs typeface="Cambria"/>
              </a:rPr>
              <a:t>de conception</a:t>
            </a:r>
          </a:p>
        </p:txBody>
      </p:sp>
    </p:spTree>
    <p:extLst>
      <p:ext uri="{BB962C8B-B14F-4D97-AF65-F5344CB8AC3E}">
        <p14:creationId xmlns:p14="http://schemas.microsoft.com/office/powerpoint/2010/main" val="41556648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13241" y="2263974"/>
            <a:ext cx="10198194" cy="4163719"/>
          </a:xfrm>
          <a:prstGeom prst="rect">
            <a:avLst/>
          </a:prstGeom>
        </p:spPr>
      </p:pic>
      <p:sp>
        <p:nvSpPr>
          <p:cNvPr id="6"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7"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8"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9"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0" name="Rectangle 9"/>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1"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2" name="object 2"/>
          <p:cNvSpPr txBox="1">
            <a:spLocks/>
          </p:cNvSpPr>
          <p:nvPr/>
        </p:nvSpPr>
        <p:spPr>
          <a:xfrm>
            <a:off x="5008418" y="1591489"/>
            <a:ext cx="2224232" cy="50783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1920">
              <a:lnSpc>
                <a:spcPct val="100000"/>
              </a:lnSpc>
            </a:pPr>
            <a:r>
              <a:rPr lang="fr-FR" sz="3300" b="1" spc="-130" dirty="0" smtClean="0">
                <a:solidFill>
                  <a:srgbClr val="C00000"/>
                </a:solidFill>
                <a:latin typeface="Cambria"/>
                <a:cs typeface="Cambria"/>
              </a:rPr>
              <a:t>MERISE</a:t>
            </a:r>
            <a:endParaRPr lang="fr-FR" sz="3300" b="1" spc="-130" dirty="0">
              <a:solidFill>
                <a:srgbClr val="C00000"/>
              </a:solidFill>
              <a:latin typeface="Cambria"/>
              <a:cs typeface="Cambria"/>
            </a:endParaRPr>
          </a:p>
        </p:txBody>
      </p:sp>
    </p:spTree>
    <p:extLst>
      <p:ext uri="{BB962C8B-B14F-4D97-AF65-F5344CB8AC3E}">
        <p14:creationId xmlns:p14="http://schemas.microsoft.com/office/powerpoint/2010/main" val="26138339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3555" y="2506022"/>
            <a:ext cx="11908458" cy="4190613"/>
          </a:xfrm>
        </p:spPr>
        <p:txBody>
          <a:bodyPr>
            <a:noAutofit/>
          </a:bodyPr>
          <a:lstStyle/>
          <a:p>
            <a:pPr>
              <a:lnSpc>
                <a:spcPct val="150000"/>
              </a:lnSpc>
            </a:pPr>
            <a:r>
              <a:rPr lang="fr-FR" sz="2000" b="1" dirty="0"/>
              <a:t>Modèle Conceptuel des Données (MCD) :</a:t>
            </a:r>
            <a:endParaRPr lang="fr-FR" sz="2000" dirty="0"/>
          </a:p>
          <a:p>
            <a:pPr marL="363538" lvl="1" indent="0">
              <a:lnSpc>
                <a:spcPct val="150000"/>
              </a:lnSpc>
            </a:pPr>
            <a:r>
              <a:rPr lang="fr-FR" sz="2000" b="1" dirty="0"/>
              <a:t>Objectif :</a:t>
            </a:r>
            <a:r>
              <a:rPr lang="fr-FR" sz="2000" dirty="0"/>
              <a:t> Identifier et organiser les données importantes pour le système.</a:t>
            </a:r>
          </a:p>
          <a:p>
            <a:pPr marL="363538" lvl="1" indent="0">
              <a:lnSpc>
                <a:spcPct val="150000"/>
              </a:lnSpc>
            </a:pPr>
            <a:r>
              <a:rPr lang="fr-FR" sz="2000" b="1" dirty="0"/>
              <a:t>Outil :</a:t>
            </a:r>
            <a:r>
              <a:rPr lang="fr-FR" sz="2000" dirty="0"/>
              <a:t> Utilisation de diagrammes E</a:t>
            </a:r>
            <a:r>
              <a:rPr lang="fr-FR" sz="2000" dirty="0" smtClean="0"/>
              <a:t>ntité-Association pour </a:t>
            </a:r>
            <a:r>
              <a:rPr lang="fr-FR" sz="2000" dirty="0"/>
              <a:t>représenter les entités, les relations et les attributs</a:t>
            </a:r>
            <a:r>
              <a:rPr lang="fr-FR" sz="2000" dirty="0" smtClean="0"/>
              <a:t>.</a:t>
            </a:r>
          </a:p>
          <a:p>
            <a:pPr>
              <a:lnSpc>
                <a:spcPct val="150000"/>
              </a:lnSpc>
            </a:pPr>
            <a:r>
              <a:rPr lang="fr-FR" sz="2000" b="1" dirty="0"/>
              <a:t>Modèle Conceptuel des Traitements (MCT) :</a:t>
            </a:r>
            <a:endParaRPr lang="fr-FR" sz="2000" dirty="0"/>
          </a:p>
          <a:p>
            <a:pPr marL="363538" lvl="1" indent="-188913">
              <a:lnSpc>
                <a:spcPct val="150000"/>
              </a:lnSpc>
            </a:pPr>
            <a:r>
              <a:rPr lang="fr-FR" sz="2000" b="1" dirty="0"/>
              <a:t>Objectif :</a:t>
            </a:r>
            <a:r>
              <a:rPr lang="fr-FR" sz="2000" dirty="0"/>
              <a:t> Décrire les traitements </a:t>
            </a:r>
            <a:r>
              <a:rPr lang="fr-FR" sz="2000" dirty="0" smtClean="0"/>
              <a:t>en détail, le </a:t>
            </a:r>
            <a:r>
              <a:rPr lang="fr-FR" sz="2000" dirty="0"/>
              <a:t>déroulement </a:t>
            </a:r>
            <a:r>
              <a:rPr lang="fr-FR" sz="2000" dirty="0" smtClean="0"/>
              <a:t>des activités : </a:t>
            </a:r>
            <a:r>
              <a:rPr lang="fr-FR" sz="2000" dirty="0"/>
              <a:t>ce qui les déclenchent (évènement), ce qui se passe une fois déclenchée </a:t>
            </a:r>
            <a:r>
              <a:rPr lang="fr-FR" sz="2000" dirty="0" smtClean="0"/>
              <a:t>et </a:t>
            </a:r>
            <a:r>
              <a:rPr lang="fr-FR" sz="2000" dirty="0"/>
              <a:t>quels sont les résultats produits.</a:t>
            </a:r>
            <a:r>
              <a:rPr lang="fr-FR" sz="2000" dirty="0" smtClean="0"/>
              <a:t> .</a:t>
            </a:r>
            <a:endParaRPr lang="fr-FR" sz="2000" dirty="0"/>
          </a:p>
          <a:p>
            <a:pPr marL="363538" lvl="1" indent="-188913">
              <a:lnSpc>
                <a:spcPct val="150000"/>
              </a:lnSpc>
            </a:pPr>
            <a:r>
              <a:rPr lang="fr-FR" sz="2000" b="1" dirty="0"/>
              <a:t>Outil :</a:t>
            </a:r>
            <a:r>
              <a:rPr lang="fr-FR" sz="2000" dirty="0"/>
              <a:t> Utilisation de diagrammes de </a:t>
            </a:r>
            <a:r>
              <a:rPr lang="fr-FR" sz="2000" dirty="0" smtClean="0"/>
              <a:t>Spécification </a:t>
            </a:r>
            <a:r>
              <a:rPr lang="fr-FR" sz="2000" dirty="0"/>
              <a:t>des traitements (</a:t>
            </a:r>
            <a:r>
              <a:rPr lang="fr-FR" sz="2000" b="1" dirty="0">
                <a:solidFill>
                  <a:schemeClr val="accent6">
                    <a:lumMod val="50000"/>
                  </a:schemeClr>
                </a:solidFill>
              </a:rPr>
              <a:t>DST</a:t>
            </a:r>
            <a:r>
              <a:rPr lang="fr-FR" sz="2000" dirty="0"/>
              <a:t>) pour détailler les opérations à effectuer sur les données</a:t>
            </a:r>
            <a:r>
              <a:rPr lang="fr-FR" sz="2000" dirty="0" smtClean="0"/>
              <a:t>.</a:t>
            </a:r>
            <a:endParaRPr lang="fr-FR" sz="2000" dirty="0"/>
          </a:p>
        </p:txBody>
      </p:sp>
      <p:sp>
        <p:nvSpPr>
          <p:cNvPr id="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9" name="Rectangle 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1" name="object 2"/>
          <p:cNvSpPr txBox="1">
            <a:spLocks/>
          </p:cNvSpPr>
          <p:nvPr/>
        </p:nvSpPr>
        <p:spPr>
          <a:xfrm>
            <a:off x="5008418" y="1591489"/>
            <a:ext cx="2224232" cy="50783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1920">
              <a:lnSpc>
                <a:spcPct val="100000"/>
              </a:lnSpc>
            </a:pPr>
            <a:r>
              <a:rPr lang="fr-FR" sz="3300" b="1" spc="-130" dirty="0" smtClean="0">
                <a:solidFill>
                  <a:srgbClr val="C00000"/>
                </a:solidFill>
                <a:latin typeface="Cambria"/>
                <a:cs typeface="Cambria"/>
              </a:rPr>
              <a:t>MERISE</a:t>
            </a:r>
            <a:endParaRPr lang="fr-FR" sz="3300" b="1" spc="-130" dirty="0">
              <a:solidFill>
                <a:srgbClr val="C00000"/>
              </a:solidFill>
              <a:latin typeface="Cambria"/>
              <a:cs typeface="Cambria"/>
            </a:endParaRPr>
          </a:p>
        </p:txBody>
      </p:sp>
      <p:sp>
        <p:nvSpPr>
          <p:cNvPr id="12" name="object 2"/>
          <p:cNvSpPr txBox="1">
            <a:spLocks/>
          </p:cNvSpPr>
          <p:nvPr/>
        </p:nvSpPr>
        <p:spPr>
          <a:xfrm>
            <a:off x="415059" y="1920532"/>
            <a:ext cx="3847659" cy="43088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1920">
              <a:lnSpc>
                <a:spcPct val="100000"/>
              </a:lnSpc>
            </a:pPr>
            <a:r>
              <a:rPr lang="fr-FR" sz="2800" b="1" spc="-130" dirty="0" smtClean="0">
                <a:solidFill>
                  <a:schemeClr val="accent6">
                    <a:lumMod val="50000"/>
                  </a:schemeClr>
                </a:solidFill>
                <a:latin typeface="Cambria"/>
                <a:cs typeface="Cambria"/>
              </a:rPr>
              <a:t>Niveau Conceptuel</a:t>
            </a:r>
            <a:endParaRPr lang="fr-FR" sz="2800" b="1" spc="-130" dirty="0">
              <a:solidFill>
                <a:schemeClr val="accent6">
                  <a:lumMod val="50000"/>
                </a:schemeClr>
              </a:solidFill>
              <a:latin typeface="Cambria"/>
              <a:cs typeface="Cambria"/>
            </a:endParaRPr>
          </a:p>
        </p:txBody>
      </p:sp>
    </p:spTree>
    <p:extLst>
      <p:ext uri="{BB962C8B-B14F-4D97-AF65-F5344CB8AC3E}">
        <p14:creationId xmlns:p14="http://schemas.microsoft.com/office/powerpoint/2010/main" val="42923685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847" y="2206589"/>
            <a:ext cx="11992094" cy="4351338"/>
          </a:xfrm>
        </p:spPr>
        <p:txBody>
          <a:bodyPr>
            <a:noAutofit/>
          </a:bodyPr>
          <a:lstStyle/>
          <a:p>
            <a:pPr>
              <a:lnSpc>
                <a:spcPct val="150000"/>
              </a:lnSpc>
            </a:pPr>
            <a:r>
              <a:rPr lang="fr-FR" sz="1800" b="1" dirty="0"/>
              <a:t>Modèle </a:t>
            </a:r>
            <a:r>
              <a:rPr lang="fr-FR" sz="1800" b="1" dirty="0" smtClean="0"/>
              <a:t>Logique de Données (MLD) </a:t>
            </a:r>
            <a:r>
              <a:rPr lang="fr-FR" sz="1800" b="1" dirty="0"/>
              <a:t>:</a:t>
            </a:r>
            <a:endParaRPr lang="fr-FR" sz="1800" dirty="0"/>
          </a:p>
          <a:p>
            <a:pPr lvl="1">
              <a:lnSpc>
                <a:spcPct val="150000"/>
              </a:lnSpc>
            </a:pPr>
            <a:r>
              <a:rPr lang="fr-FR" sz="1800" b="1" dirty="0"/>
              <a:t>Objectif :</a:t>
            </a:r>
            <a:r>
              <a:rPr lang="fr-FR" sz="1800" dirty="0"/>
              <a:t> </a:t>
            </a:r>
            <a:r>
              <a:rPr lang="fr-FR" sz="1800" dirty="0" smtClean="0"/>
              <a:t>Définir </a:t>
            </a:r>
            <a:r>
              <a:rPr lang="fr-FR" sz="1800" dirty="0"/>
              <a:t>la structure de la base de données de manière plus détaillée que le modèle conceptuel, tout en restant indépendant des aspects </a:t>
            </a:r>
            <a:r>
              <a:rPr lang="fr-FR" sz="1800" dirty="0" smtClean="0"/>
              <a:t>physiques lié à la plateforme de stockage et de gestion</a:t>
            </a:r>
          </a:p>
          <a:p>
            <a:pPr lvl="1">
              <a:lnSpc>
                <a:spcPct val="150000"/>
              </a:lnSpc>
            </a:pPr>
            <a:r>
              <a:rPr lang="fr-FR" sz="1800" dirty="0" smtClean="0"/>
              <a:t>.</a:t>
            </a:r>
            <a:r>
              <a:rPr lang="fr-FR" sz="1800" b="1" dirty="0" smtClean="0"/>
              <a:t>Outil </a:t>
            </a:r>
            <a:r>
              <a:rPr lang="fr-FR" sz="1800" b="1" dirty="0"/>
              <a:t>:</a:t>
            </a:r>
            <a:r>
              <a:rPr lang="fr-FR" sz="1800" dirty="0"/>
              <a:t> D</a:t>
            </a:r>
            <a:r>
              <a:rPr lang="fr-FR" sz="1800" dirty="0" smtClean="0"/>
              <a:t>iagrammes du Model Logique de Donnée (ML</a:t>
            </a:r>
            <a:r>
              <a:rPr lang="fr-FR" sz="1800" b="1" dirty="0" smtClean="0">
                <a:solidFill>
                  <a:schemeClr val="accent6">
                    <a:lumMod val="50000"/>
                  </a:schemeClr>
                </a:solidFill>
              </a:rPr>
              <a:t>D</a:t>
            </a:r>
            <a:r>
              <a:rPr lang="fr-FR" sz="1800" dirty="0" smtClean="0"/>
              <a:t>) pour fournir </a:t>
            </a:r>
            <a:r>
              <a:rPr lang="fr-FR" sz="1800" dirty="0"/>
              <a:t>une représentation visuelle de la structure logique de la base de données.</a:t>
            </a:r>
            <a:endParaRPr lang="fr-FR" sz="1800" b="1" dirty="0" smtClean="0"/>
          </a:p>
          <a:p>
            <a:pPr>
              <a:lnSpc>
                <a:spcPct val="150000"/>
              </a:lnSpc>
            </a:pPr>
            <a:r>
              <a:rPr lang="fr-FR" sz="1800" b="1" dirty="0" smtClean="0"/>
              <a:t>Modèle </a:t>
            </a:r>
            <a:r>
              <a:rPr lang="fr-FR" sz="1800" b="1" dirty="0"/>
              <a:t>Organisationnel des Traitements (MOT) :</a:t>
            </a:r>
            <a:endParaRPr lang="fr-FR" sz="1800" dirty="0"/>
          </a:p>
          <a:p>
            <a:pPr lvl="1">
              <a:lnSpc>
                <a:spcPct val="150000"/>
              </a:lnSpc>
            </a:pPr>
            <a:r>
              <a:rPr lang="fr-FR" sz="1800" b="1" dirty="0"/>
              <a:t>Objectif :</a:t>
            </a:r>
            <a:r>
              <a:rPr lang="fr-FR" sz="1800" dirty="0"/>
              <a:t> D</a:t>
            </a:r>
            <a:r>
              <a:rPr lang="fr-FR" sz="1800" dirty="0" smtClean="0"/>
              <a:t>écrire </a:t>
            </a:r>
            <a:r>
              <a:rPr lang="fr-FR" sz="1800" dirty="0"/>
              <a:t>de manière détaillée comment les tâches, les activités et les fonctions sont organisées et interconnectées dans le cadre des opérations quotidiennes d'une entreprise. </a:t>
            </a:r>
            <a:endParaRPr lang="fr-FR" sz="1800" dirty="0" smtClean="0"/>
          </a:p>
          <a:p>
            <a:pPr lvl="1">
              <a:lnSpc>
                <a:spcPct val="150000"/>
              </a:lnSpc>
            </a:pPr>
            <a:r>
              <a:rPr lang="fr-FR" sz="1800" b="1" dirty="0" smtClean="0"/>
              <a:t>Outil </a:t>
            </a:r>
            <a:r>
              <a:rPr lang="fr-FR" sz="1800" b="1" dirty="0"/>
              <a:t>:</a:t>
            </a:r>
            <a:r>
              <a:rPr lang="fr-FR" sz="1800" dirty="0"/>
              <a:t> Utilisation de diagrammes de flux de </a:t>
            </a:r>
            <a:r>
              <a:rPr lang="fr-FR" sz="1800" dirty="0" smtClean="0"/>
              <a:t>Processus </a:t>
            </a:r>
            <a:r>
              <a:rPr lang="fr-FR" sz="1800" dirty="0"/>
              <a:t>(</a:t>
            </a:r>
            <a:r>
              <a:rPr lang="fr-FR" sz="1800" b="1" dirty="0" smtClean="0"/>
              <a:t>DFP</a:t>
            </a:r>
            <a:r>
              <a:rPr lang="fr-FR" sz="1800" dirty="0" smtClean="0"/>
              <a:t>) : illustre </a:t>
            </a:r>
            <a:r>
              <a:rPr lang="fr-FR" sz="1800" dirty="0"/>
              <a:t>les flux de travail et les étapes séquentielles d'un processus. Il met en évidence les entrées, les sorties, les décisions et les interactions entre les différentes étapes.</a:t>
            </a:r>
          </a:p>
        </p:txBody>
      </p:sp>
      <p:sp>
        <p:nvSpPr>
          <p:cNvPr id="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8" name="Rectangle 7"/>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9"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1" name="object 2"/>
          <p:cNvSpPr txBox="1">
            <a:spLocks/>
          </p:cNvSpPr>
          <p:nvPr/>
        </p:nvSpPr>
        <p:spPr>
          <a:xfrm>
            <a:off x="87847" y="1891175"/>
            <a:ext cx="5316580" cy="43088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1920">
              <a:lnSpc>
                <a:spcPct val="100000"/>
              </a:lnSpc>
            </a:pPr>
            <a:r>
              <a:rPr lang="fr-FR" sz="2800" b="1" spc="-130" dirty="0" smtClean="0">
                <a:solidFill>
                  <a:schemeClr val="accent6">
                    <a:lumMod val="50000"/>
                  </a:schemeClr>
                </a:solidFill>
                <a:latin typeface="Cambria"/>
                <a:cs typeface="Cambria"/>
              </a:rPr>
              <a:t>Niveau Organisationnel  ou logique </a:t>
            </a:r>
            <a:endParaRPr lang="fr-FR" sz="2800" b="1" spc="-130" dirty="0">
              <a:solidFill>
                <a:schemeClr val="accent6">
                  <a:lumMod val="50000"/>
                </a:schemeClr>
              </a:solidFill>
              <a:latin typeface="Cambria"/>
              <a:cs typeface="Cambria"/>
            </a:endParaRPr>
          </a:p>
        </p:txBody>
      </p:sp>
      <p:sp>
        <p:nvSpPr>
          <p:cNvPr id="12" name="object 2"/>
          <p:cNvSpPr txBox="1">
            <a:spLocks/>
          </p:cNvSpPr>
          <p:nvPr/>
        </p:nvSpPr>
        <p:spPr>
          <a:xfrm>
            <a:off x="5008418" y="1591489"/>
            <a:ext cx="2224232" cy="50783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1920">
              <a:lnSpc>
                <a:spcPct val="100000"/>
              </a:lnSpc>
            </a:pPr>
            <a:r>
              <a:rPr lang="fr-FR" sz="3300" b="1" spc="-130" dirty="0" smtClean="0">
                <a:solidFill>
                  <a:srgbClr val="C00000"/>
                </a:solidFill>
                <a:latin typeface="Cambria"/>
                <a:cs typeface="Cambria"/>
              </a:rPr>
              <a:t>MERISE</a:t>
            </a:r>
            <a:endParaRPr lang="fr-FR" sz="3300" b="1" spc="-130" dirty="0">
              <a:solidFill>
                <a:srgbClr val="C00000"/>
              </a:solidFill>
              <a:latin typeface="Cambria"/>
              <a:cs typeface="Cambria"/>
            </a:endParaRPr>
          </a:p>
        </p:txBody>
      </p:sp>
    </p:spTree>
    <p:extLst>
      <p:ext uri="{BB962C8B-B14F-4D97-AF65-F5344CB8AC3E}">
        <p14:creationId xmlns:p14="http://schemas.microsoft.com/office/powerpoint/2010/main" val="31138305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126" y="2812920"/>
            <a:ext cx="11633717" cy="3323987"/>
          </a:xfrm>
          <a:prstGeom prst="rect">
            <a:avLst/>
          </a:prstGeom>
        </p:spPr>
        <p:txBody>
          <a:bodyPr wrap="square">
            <a:spAutoFit/>
          </a:bodyPr>
          <a:lstStyle/>
          <a:p>
            <a:pPr>
              <a:lnSpc>
                <a:spcPct val="150000"/>
              </a:lnSpc>
            </a:pPr>
            <a:r>
              <a:rPr lang="fr-FR" sz="2000" b="1" dirty="0"/>
              <a:t>Modèle Physique des</a:t>
            </a:r>
            <a:r>
              <a:rPr lang="fr-FR" sz="2000" dirty="0"/>
              <a:t> </a:t>
            </a:r>
            <a:r>
              <a:rPr lang="fr-FR" sz="2000" b="1" dirty="0"/>
              <a:t>Données (MPD) :</a:t>
            </a:r>
            <a:endParaRPr lang="fr-FR" sz="2000" dirty="0"/>
          </a:p>
          <a:p>
            <a:pPr lvl="1">
              <a:lnSpc>
                <a:spcPct val="150000"/>
              </a:lnSpc>
            </a:pPr>
            <a:r>
              <a:rPr lang="fr-FR" sz="2000" b="1" dirty="0"/>
              <a:t>Objectif :</a:t>
            </a:r>
            <a:r>
              <a:rPr lang="fr-FR" sz="2000" dirty="0"/>
              <a:t> Décrire comment les données seront stockées physiquement.</a:t>
            </a:r>
          </a:p>
          <a:p>
            <a:pPr lvl="1">
              <a:lnSpc>
                <a:spcPct val="150000"/>
              </a:lnSpc>
            </a:pPr>
            <a:r>
              <a:rPr lang="fr-FR" sz="2000" b="1" dirty="0"/>
              <a:t>Outil :</a:t>
            </a:r>
            <a:r>
              <a:rPr lang="fr-FR" sz="2000" dirty="0"/>
              <a:t> Utilisation de schémas relationnels pour représenter les tables, les clés primaires et étrangères, </a:t>
            </a:r>
            <a:r>
              <a:rPr lang="fr-FR" sz="2000" dirty="0" smtClean="0"/>
              <a:t>les type de chaque attribut et sa </a:t>
            </a:r>
            <a:r>
              <a:rPr lang="fr-FR" sz="2000" dirty="0" err="1" smtClean="0"/>
              <a:t>taiile</a:t>
            </a:r>
            <a:r>
              <a:rPr lang="fr-FR" sz="2000" dirty="0" smtClean="0"/>
              <a:t>, ainsi </a:t>
            </a:r>
            <a:r>
              <a:rPr lang="fr-FR" sz="2000" dirty="0"/>
              <a:t>que les contraintes </a:t>
            </a:r>
            <a:r>
              <a:rPr lang="fr-FR" sz="2000" dirty="0" smtClean="0"/>
              <a:t>d'intégrité .</a:t>
            </a:r>
            <a:endParaRPr lang="fr-FR" sz="2000" dirty="0"/>
          </a:p>
          <a:p>
            <a:pPr>
              <a:lnSpc>
                <a:spcPct val="150000"/>
              </a:lnSpc>
            </a:pPr>
            <a:r>
              <a:rPr lang="fr-FR" sz="2000" b="1" dirty="0"/>
              <a:t>Modèle Physique des Traitements (MPT =</a:t>
            </a:r>
            <a:r>
              <a:rPr lang="fr-FR" sz="2000" b="1" dirty="0" err="1"/>
              <a:t>MopT</a:t>
            </a:r>
            <a:r>
              <a:rPr lang="fr-FR" sz="2000" b="1" dirty="0"/>
              <a:t>) :</a:t>
            </a:r>
            <a:endParaRPr lang="fr-FR" sz="2000" dirty="0"/>
          </a:p>
          <a:p>
            <a:pPr lvl="1">
              <a:lnSpc>
                <a:spcPct val="150000"/>
              </a:lnSpc>
            </a:pPr>
            <a:r>
              <a:rPr lang="fr-FR" sz="2000" b="1" dirty="0"/>
              <a:t>Objectif :</a:t>
            </a:r>
            <a:r>
              <a:rPr lang="fr-FR" sz="2000" dirty="0"/>
              <a:t> Décrire comment les traitements seront implémentés.</a:t>
            </a:r>
          </a:p>
          <a:p>
            <a:pPr lvl="1">
              <a:lnSpc>
                <a:spcPct val="150000"/>
              </a:lnSpc>
            </a:pPr>
            <a:r>
              <a:rPr lang="fr-FR" sz="2000" b="1" dirty="0"/>
              <a:t>Outil :</a:t>
            </a:r>
            <a:r>
              <a:rPr lang="fr-FR" sz="2000" dirty="0"/>
              <a:t> Utilisation de langages de programmation pour détailler les algorithmes et les procédures</a:t>
            </a:r>
            <a:r>
              <a:rPr lang="fr-FR" sz="2000" dirty="0" smtClean="0"/>
              <a:t>.</a:t>
            </a:r>
            <a:endParaRPr lang="fr-FR" sz="2000" dirty="0"/>
          </a:p>
        </p:txBody>
      </p:sp>
      <p:sp>
        <p:nvSpPr>
          <p:cNvPr id="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9" name="Rectangle 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1" name="object 2"/>
          <p:cNvSpPr txBox="1">
            <a:spLocks/>
          </p:cNvSpPr>
          <p:nvPr/>
        </p:nvSpPr>
        <p:spPr>
          <a:xfrm>
            <a:off x="5008418" y="1591489"/>
            <a:ext cx="2224232" cy="50783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1920">
              <a:lnSpc>
                <a:spcPct val="100000"/>
              </a:lnSpc>
            </a:pPr>
            <a:r>
              <a:rPr lang="fr-FR" sz="3300" b="1" spc="-130" dirty="0" smtClean="0">
                <a:solidFill>
                  <a:srgbClr val="C00000"/>
                </a:solidFill>
                <a:latin typeface="Cambria"/>
                <a:cs typeface="Cambria"/>
              </a:rPr>
              <a:t>MERISE</a:t>
            </a:r>
            <a:endParaRPr lang="fr-FR" sz="3300" b="1" spc="-130" dirty="0">
              <a:solidFill>
                <a:srgbClr val="C00000"/>
              </a:solidFill>
              <a:latin typeface="Cambria"/>
              <a:cs typeface="Cambria"/>
            </a:endParaRPr>
          </a:p>
        </p:txBody>
      </p:sp>
      <p:sp>
        <p:nvSpPr>
          <p:cNvPr id="12" name="object 2"/>
          <p:cNvSpPr txBox="1">
            <a:spLocks/>
          </p:cNvSpPr>
          <p:nvPr/>
        </p:nvSpPr>
        <p:spPr>
          <a:xfrm>
            <a:off x="188126" y="2140434"/>
            <a:ext cx="5316580" cy="36933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1920">
              <a:lnSpc>
                <a:spcPct val="100000"/>
              </a:lnSpc>
            </a:pPr>
            <a:r>
              <a:rPr lang="fr-FR" sz="2400" b="1" spc="-130" dirty="0" smtClean="0">
                <a:solidFill>
                  <a:schemeClr val="accent6">
                    <a:lumMod val="50000"/>
                  </a:schemeClr>
                </a:solidFill>
                <a:latin typeface="Cambria"/>
                <a:cs typeface="Cambria"/>
              </a:rPr>
              <a:t>Niveau Opérationnel  ou Physique</a:t>
            </a:r>
            <a:endParaRPr lang="fr-FR" sz="2400" b="1" spc="-130" dirty="0">
              <a:solidFill>
                <a:schemeClr val="accent6">
                  <a:lumMod val="50000"/>
                </a:schemeClr>
              </a:solidFill>
              <a:latin typeface="Cambria"/>
              <a:cs typeface="Cambria"/>
            </a:endParaRPr>
          </a:p>
        </p:txBody>
      </p:sp>
    </p:spTree>
    <p:extLst>
      <p:ext uri="{BB962C8B-B14F-4D97-AF65-F5344CB8AC3E}">
        <p14:creationId xmlns:p14="http://schemas.microsoft.com/office/powerpoint/2010/main" val="30346039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5059" y="2525582"/>
            <a:ext cx="11776941" cy="3305552"/>
          </a:xfrm>
        </p:spPr>
        <p:txBody>
          <a:bodyPr>
            <a:noAutofit/>
          </a:bodyPr>
          <a:lstStyle/>
          <a:p>
            <a:pPr>
              <a:lnSpc>
                <a:spcPct val="150000"/>
              </a:lnSpc>
            </a:pPr>
            <a:r>
              <a:rPr lang="fr-FR" b="1" dirty="0" smtClean="0"/>
              <a:t>Dictionnaire de Données :</a:t>
            </a:r>
            <a:endParaRPr lang="fr-FR" dirty="0" smtClean="0"/>
          </a:p>
          <a:p>
            <a:pPr lvl="1">
              <a:lnSpc>
                <a:spcPct val="150000"/>
              </a:lnSpc>
            </a:pPr>
            <a:r>
              <a:rPr lang="fr-FR" sz="2800" b="1" dirty="0" smtClean="0"/>
              <a:t>Objectif :</a:t>
            </a:r>
            <a:r>
              <a:rPr lang="fr-FR" sz="2800" dirty="0" smtClean="0"/>
              <a:t> Centraliser la définition de tous les éléments utilisés dans les modèles.</a:t>
            </a:r>
          </a:p>
          <a:p>
            <a:pPr lvl="1">
              <a:lnSpc>
                <a:spcPct val="150000"/>
              </a:lnSpc>
            </a:pPr>
            <a:r>
              <a:rPr lang="fr-FR" sz="2800" b="1" dirty="0" smtClean="0"/>
              <a:t>Outil :</a:t>
            </a:r>
            <a:r>
              <a:rPr lang="fr-FR" sz="2800" dirty="0" smtClean="0"/>
              <a:t> Un document ou un outil informatique contenant des descriptions détaillées des entités, des attributs, des relations, des traitements, etc.</a:t>
            </a:r>
          </a:p>
        </p:txBody>
      </p:sp>
      <p:sp>
        <p:nvSpPr>
          <p:cNvPr id="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8" name="Rectangle 7"/>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9"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0" name="object 2"/>
          <p:cNvSpPr txBox="1">
            <a:spLocks/>
          </p:cNvSpPr>
          <p:nvPr/>
        </p:nvSpPr>
        <p:spPr>
          <a:xfrm>
            <a:off x="5008418" y="1835673"/>
            <a:ext cx="2224232" cy="50783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1920">
              <a:lnSpc>
                <a:spcPct val="100000"/>
              </a:lnSpc>
            </a:pPr>
            <a:r>
              <a:rPr lang="fr-FR" sz="3300" b="1" spc="-130" dirty="0" smtClean="0">
                <a:solidFill>
                  <a:srgbClr val="C00000"/>
                </a:solidFill>
                <a:latin typeface="Cambria"/>
                <a:cs typeface="Cambria"/>
              </a:rPr>
              <a:t>MERISE</a:t>
            </a:r>
            <a:endParaRPr lang="fr-FR" sz="3300" b="1" spc="-130" dirty="0">
              <a:solidFill>
                <a:srgbClr val="C00000"/>
              </a:solidFill>
              <a:latin typeface="Cambria"/>
              <a:cs typeface="Cambria"/>
            </a:endParaRPr>
          </a:p>
        </p:txBody>
      </p:sp>
    </p:spTree>
    <p:extLst>
      <p:ext uri="{BB962C8B-B14F-4D97-AF65-F5344CB8AC3E}">
        <p14:creationId xmlns:p14="http://schemas.microsoft.com/office/powerpoint/2010/main" val="26244373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5982" y="2099320"/>
            <a:ext cx="11530027" cy="4665784"/>
          </a:xfrm>
        </p:spPr>
        <p:txBody>
          <a:bodyPr>
            <a:noAutofit/>
          </a:bodyPr>
          <a:lstStyle/>
          <a:p>
            <a:pPr lvl="1" rtl="1">
              <a:lnSpc>
                <a:spcPct val="150000"/>
              </a:lnSpc>
            </a:pPr>
            <a:r>
              <a:rPr lang="fr-FR" sz="2800" b="1" dirty="0" smtClean="0"/>
              <a:t>Objectif :</a:t>
            </a:r>
            <a:r>
              <a:rPr lang="fr-FR" sz="2800" dirty="0" smtClean="0"/>
              <a:t> Identifier et organiser les données importantes pour le système.</a:t>
            </a:r>
          </a:p>
          <a:p>
            <a:pPr lvl="1" rtl="1">
              <a:lnSpc>
                <a:spcPct val="150000"/>
              </a:lnSpc>
            </a:pPr>
            <a:r>
              <a:rPr lang="fr-FR" sz="2800" b="1" dirty="0" smtClean="0"/>
              <a:t>Outil :</a:t>
            </a:r>
            <a:r>
              <a:rPr lang="fr-FR" sz="2800" dirty="0" smtClean="0"/>
              <a:t> Utilisation de diagrammes entité-association (ER) pour représenter les entités, les relations et les attributs.</a:t>
            </a:r>
          </a:p>
          <a:p>
            <a:pPr marL="457200" lvl="1" indent="0" rtl="1">
              <a:lnSpc>
                <a:spcPct val="150000"/>
              </a:lnSpc>
              <a:buNone/>
            </a:pPr>
            <a:r>
              <a:rPr lang="fr-FR" sz="2800" b="1" dirty="0" smtClean="0"/>
              <a:t>Définition</a:t>
            </a:r>
            <a:r>
              <a:rPr lang="fr-FR" sz="2800" dirty="0" smtClean="0"/>
              <a:t> :</a:t>
            </a:r>
          </a:p>
          <a:p>
            <a:pPr marL="0" indent="0" rtl="1">
              <a:lnSpc>
                <a:spcPct val="150000"/>
              </a:lnSpc>
              <a:buNone/>
            </a:pPr>
            <a:r>
              <a:rPr lang="fr-FR" dirty="0" smtClean="0"/>
              <a:t>Le </a:t>
            </a:r>
            <a:r>
              <a:rPr lang="fr-FR" dirty="0"/>
              <a:t>Modèle Conceptuel de Données (MCD) est utilisé dans la méthode MERISE pour représenter </a:t>
            </a:r>
            <a:r>
              <a:rPr lang="fr-FR" b="1" dirty="0">
                <a:solidFill>
                  <a:srgbClr val="FF0000"/>
                </a:solidFill>
              </a:rPr>
              <a:t>les entités</a:t>
            </a:r>
            <a:r>
              <a:rPr lang="fr-FR" dirty="0"/>
              <a:t>, </a:t>
            </a:r>
            <a:r>
              <a:rPr lang="fr-FR" b="1" dirty="0">
                <a:solidFill>
                  <a:srgbClr val="FF0000"/>
                </a:solidFill>
              </a:rPr>
              <a:t>les relations</a:t>
            </a:r>
            <a:r>
              <a:rPr lang="fr-FR" dirty="0"/>
              <a:t> et </a:t>
            </a:r>
            <a:r>
              <a:rPr lang="fr-FR" b="1" dirty="0">
                <a:solidFill>
                  <a:srgbClr val="FF0000"/>
                </a:solidFill>
              </a:rPr>
              <a:t>les attributs </a:t>
            </a:r>
            <a:r>
              <a:rPr lang="fr-FR" dirty="0"/>
              <a:t>d'un système. Voici un exemple simple avec des schémas pour illustrer un MCD :</a:t>
            </a:r>
          </a:p>
        </p:txBody>
      </p:sp>
      <p:sp>
        <p:nvSpPr>
          <p:cNvPr id="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8" name="Rectangle 7"/>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9"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0" name="object 2"/>
          <p:cNvSpPr txBox="1">
            <a:spLocks/>
          </p:cNvSpPr>
          <p:nvPr/>
        </p:nvSpPr>
        <p:spPr>
          <a:xfrm>
            <a:off x="1346040" y="1591489"/>
            <a:ext cx="9429909" cy="50783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1920">
              <a:lnSpc>
                <a:spcPct val="100000"/>
              </a:lnSpc>
            </a:pPr>
            <a:r>
              <a:rPr lang="fr-FR" sz="3300" b="1" spc="-130" dirty="0">
                <a:solidFill>
                  <a:srgbClr val="C00000"/>
                </a:solidFill>
                <a:latin typeface="Cambria"/>
                <a:cs typeface="Cambria"/>
              </a:rPr>
              <a:t>MERISE  : Modèle Conceptuel des Données (MCD) </a:t>
            </a:r>
            <a:r>
              <a:rPr lang="fr-FR" sz="3300" b="1" spc="-130" dirty="0" smtClean="0">
                <a:solidFill>
                  <a:srgbClr val="C00000"/>
                </a:solidFill>
                <a:latin typeface="Cambria"/>
                <a:cs typeface="Cambria"/>
              </a:rPr>
              <a:t>:</a:t>
            </a:r>
            <a:endParaRPr lang="fr-FR" sz="3300" b="1" spc="-130" dirty="0">
              <a:solidFill>
                <a:srgbClr val="C00000"/>
              </a:solidFill>
              <a:latin typeface="Cambria"/>
              <a:cs typeface="Cambria"/>
            </a:endParaRPr>
          </a:p>
        </p:txBody>
      </p:sp>
    </p:spTree>
    <p:extLst>
      <p:ext uri="{BB962C8B-B14F-4D97-AF65-F5344CB8AC3E}">
        <p14:creationId xmlns:p14="http://schemas.microsoft.com/office/powerpoint/2010/main" val="13418181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012" y="1864405"/>
            <a:ext cx="12067988" cy="4870564"/>
          </a:xfrm>
          <a:prstGeom prst="rect">
            <a:avLst/>
          </a:prstGeom>
        </p:spPr>
        <p:txBody>
          <a:bodyPr wrap="square">
            <a:spAutoFit/>
          </a:bodyPr>
          <a:lstStyle/>
          <a:p>
            <a:pPr lvl="0">
              <a:lnSpc>
                <a:spcPct val="150000"/>
              </a:lnSpc>
            </a:pPr>
            <a:r>
              <a:rPr lang="fr-FR" altLang="fr-FR" sz="2300" dirty="0" smtClean="0"/>
              <a:t>Supposons que nous concevions un système de gestion pour les inscription des étudiants à  l’ESTM . Voici quelques éléments qui pourraient être présents dans notre modèle :</a:t>
            </a:r>
          </a:p>
          <a:p>
            <a:pPr lvl="0">
              <a:lnSpc>
                <a:spcPct val="150000"/>
              </a:lnSpc>
            </a:pPr>
            <a:r>
              <a:rPr lang="fr-FR" altLang="fr-FR" sz="2300" b="1" dirty="0" smtClean="0">
                <a:solidFill>
                  <a:srgbClr val="C00000"/>
                </a:solidFill>
              </a:rPr>
              <a:t>1) Les Entités :</a:t>
            </a:r>
          </a:p>
          <a:p>
            <a:pPr lvl="1">
              <a:lnSpc>
                <a:spcPct val="150000"/>
              </a:lnSpc>
              <a:buFontTx/>
              <a:buChar char="•"/>
            </a:pPr>
            <a:r>
              <a:rPr lang="fr-FR" altLang="fr-FR" sz="2300" b="1" dirty="0" smtClean="0"/>
              <a:t> ETUDIANT</a:t>
            </a:r>
            <a:r>
              <a:rPr lang="fr-FR" altLang="fr-FR" sz="2300" dirty="0" smtClean="0"/>
              <a:t>: Représente un Etudiant avec des </a:t>
            </a:r>
            <a:r>
              <a:rPr lang="fr-FR" altLang="fr-FR" sz="2300" b="1" dirty="0" smtClean="0"/>
              <a:t>attributs</a:t>
            </a:r>
            <a:r>
              <a:rPr lang="fr-FR" altLang="fr-FR" sz="2300" dirty="0" smtClean="0"/>
              <a:t> ( </a:t>
            </a:r>
            <a:r>
              <a:rPr lang="fr-FR" altLang="fr-FR" sz="2300" b="1" dirty="0" smtClean="0"/>
              <a:t>Propriété</a:t>
            </a:r>
            <a:r>
              <a:rPr lang="fr-FR" altLang="fr-FR" sz="2300" dirty="0" smtClean="0"/>
              <a:t>) tels que:</a:t>
            </a:r>
          </a:p>
          <a:p>
            <a:pPr>
              <a:lnSpc>
                <a:spcPct val="150000"/>
              </a:lnSpc>
            </a:pPr>
            <a:r>
              <a:rPr lang="fr-FR" sz="2300" b="1" dirty="0" smtClean="0">
                <a:solidFill>
                  <a:srgbClr val="002060"/>
                </a:solidFill>
              </a:rPr>
              <a:t>Code_Massar</a:t>
            </a:r>
            <a:r>
              <a:rPr lang="fr-FR" sz="2300" dirty="0" smtClean="0"/>
              <a:t> ( Identifiant unique)  </a:t>
            </a:r>
            <a:r>
              <a:rPr lang="fr-FR" sz="2300" b="1" dirty="0" err="1" smtClean="0">
                <a:solidFill>
                  <a:srgbClr val="002060"/>
                </a:solidFill>
              </a:rPr>
              <a:t>NomPrenom</a:t>
            </a:r>
            <a:r>
              <a:rPr lang="fr-FR" sz="2300" dirty="0" smtClean="0">
                <a:solidFill>
                  <a:srgbClr val="002060"/>
                </a:solidFill>
              </a:rPr>
              <a:t> </a:t>
            </a:r>
            <a:r>
              <a:rPr lang="fr-FR" sz="2300" b="1" dirty="0" smtClean="0">
                <a:solidFill>
                  <a:srgbClr val="002060"/>
                </a:solidFill>
              </a:rPr>
              <a:t>Date_naissance, Adresse</a:t>
            </a:r>
            <a:endParaRPr lang="fr-FR" altLang="fr-FR" sz="2300" b="1" dirty="0" smtClean="0">
              <a:solidFill>
                <a:srgbClr val="002060"/>
              </a:solidFill>
            </a:endParaRPr>
          </a:p>
          <a:p>
            <a:pPr lvl="1">
              <a:lnSpc>
                <a:spcPct val="150000"/>
              </a:lnSpc>
              <a:buFontTx/>
              <a:buChar char="•"/>
            </a:pPr>
            <a:r>
              <a:rPr lang="fr-FR" altLang="fr-FR" sz="2300" b="1" dirty="0" smtClean="0"/>
              <a:t> Filière</a:t>
            </a:r>
            <a:r>
              <a:rPr lang="fr-FR" altLang="fr-FR" sz="2300" dirty="0" smtClean="0"/>
              <a:t> : Représente une Filière avec des </a:t>
            </a:r>
            <a:r>
              <a:rPr lang="fr-FR" altLang="fr-FR" sz="2300" b="1" dirty="0" smtClean="0"/>
              <a:t>attributs</a:t>
            </a:r>
            <a:r>
              <a:rPr lang="fr-FR" altLang="fr-FR" sz="2300" dirty="0" smtClean="0"/>
              <a:t> ( </a:t>
            </a:r>
            <a:r>
              <a:rPr lang="fr-FR" altLang="fr-FR" sz="2300" b="1" dirty="0" smtClean="0"/>
              <a:t>Propriété</a:t>
            </a:r>
            <a:r>
              <a:rPr lang="fr-FR" altLang="fr-FR" sz="2300" dirty="0" smtClean="0"/>
              <a:t>)  tels que </a:t>
            </a:r>
          </a:p>
          <a:p>
            <a:pPr>
              <a:lnSpc>
                <a:spcPct val="150000"/>
              </a:lnSpc>
            </a:pPr>
            <a:r>
              <a:rPr lang="fr-FR" sz="2300" b="1" dirty="0" smtClean="0">
                <a:solidFill>
                  <a:srgbClr val="002060"/>
                </a:solidFill>
              </a:rPr>
              <a:t>Code_Filère</a:t>
            </a:r>
            <a:r>
              <a:rPr lang="fr-FR" sz="2300" b="1" dirty="0" smtClean="0">
                <a:solidFill>
                  <a:srgbClr val="C00000"/>
                </a:solidFill>
              </a:rPr>
              <a:t> </a:t>
            </a:r>
            <a:r>
              <a:rPr lang="fr-FR" sz="2300" dirty="0" smtClean="0"/>
              <a:t>(Identifiant unique )</a:t>
            </a:r>
            <a:r>
              <a:rPr lang="fr-FR" sz="2300" b="1" dirty="0" smtClean="0">
                <a:solidFill>
                  <a:srgbClr val="002060"/>
                </a:solidFill>
              </a:rPr>
              <a:t> Nom_Filère </a:t>
            </a:r>
            <a:r>
              <a:rPr lang="fr-FR" sz="2300" dirty="0" smtClean="0"/>
              <a:t>,  </a:t>
            </a:r>
            <a:r>
              <a:rPr lang="fr-FR" sz="2300" b="1" dirty="0" smtClean="0">
                <a:solidFill>
                  <a:srgbClr val="002060"/>
                </a:solidFill>
              </a:rPr>
              <a:t>Specialité</a:t>
            </a:r>
          </a:p>
          <a:p>
            <a:pPr marL="285750" indent="257175">
              <a:lnSpc>
                <a:spcPct val="150000"/>
              </a:lnSpc>
              <a:buFont typeface="Wingdings" panose="05000000000000000000" pitchFamily="2" charset="2"/>
              <a:buChar char="§"/>
            </a:pPr>
            <a:r>
              <a:rPr lang="fr-FR" sz="2300" b="1" dirty="0" err="1" smtClean="0"/>
              <a:t>Departement</a:t>
            </a:r>
            <a:r>
              <a:rPr lang="fr-FR" sz="2300" b="1" dirty="0" smtClean="0"/>
              <a:t> : </a:t>
            </a:r>
            <a:r>
              <a:rPr lang="fr-FR" altLang="fr-FR" sz="2300" dirty="0" smtClean="0"/>
              <a:t>Représente un </a:t>
            </a:r>
            <a:r>
              <a:rPr lang="fr-FR" altLang="fr-FR" sz="2300" dirty="0" err="1" smtClean="0"/>
              <a:t>departement</a:t>
            </a:r>
            <a:r>
              <a:rPr lang="fr-FR" altLang="fr-FR" sz="2300" dirty="0" smtClean="0"/>
              <a:t> avec des </a:t>
            </a:r>
            <a:r>
              <a:rPr lang="fr-FR" altLang="fr-FR" sz="2300" b="1" dirty="0" smtClean="0"/>
              <a:t>attributs</a:t>
            </a:r>
            <a:r>
              <a:rPr lang="fr-FR" altLang="fr-FR" sz="2300" dirty="0" smtClean="0"/>
              <a:t> ( </a:t>
            </a:r>
            <a:r>
              <a:rPr lang="fr-FR" altLang="fr-FR" sz="2300" b="1" dirty="0" smtClean="0"/>
              <a:t>Propriété</a:t>
            </a:r>
            <a:r>
              <a:rPr lang="fr-FR" altLang="fr-FR" sz="2300" dirty="0" smtClean="0"/>
              <a:t>) tels que  </a:t>
            </a:r>
            <a:r>
              <a:rPr lang="fr-FR" sz="2300" b="1" dirty="0" err="1" smtClean="0">
                <a:solidFill>
                  <a:srgbClr val="002060"/>
                </a:solidFill>
              </a:rPr>
              <a:t>Code_Dept</a:t>
            </a:r>
            <a:r>
              <a:rPr lang="fr-FR" sz="2300" dirty="0" smtClean="0"/>
              <a:t> (Identifiant unique) , </a:t>
            </a:r>
            <a:r>
              <a:rPr lang="fr-FR" sz="2300" b="1" dirty="0" err="1" smtClean="0">
                <a:solidFill>
                  <a:srgbClr val="002060"/>
                </a:solidFill>
              </a:rPr>
              <a:t>Nom_Departement</a:t>
            </a:r>
            <a:r>
              <a:rPr lang="fr-FR" sz="2300" b="1" dirty="0" smtClean="0">
                <a:solidFill>
                  <a:srgbClr val="002060"/>
                </a:solidFill>
              </a:rPr>
              <a:t> , </a:t>
            </a:r>
            <a:r>
              <a:rPr lang="fr-FR" sz="2300" b="1" dirty="0" err="1" smtClean="0">
                <a:solidFill>
                  <a:srgbClr val="002060"/>
                </a:solidFill>
              </a:rPr>
              <a:t>Resp_dept</a:t>
            </a:r>
            <a:endParaRPr lang="fr-FR" sz="2300" b="1" dirty="0" smtClean="0">
              <a:solidFill>
                <a:srgbClr val="002060"/>
              </a:solidFill>
            </a:endParaRPr>
          </a:p>
        </p:txBody>
      </p:sp>
      <p:sp>
        <p:nvSpPr>
          <p:cNvPr id="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9" name="Rectangle 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1" name="Rectangle 10"/>
          <p:cNvSpPr/>
          <p:nvPr/>
        </p:nvSpPr>
        <p:spPr>
          <a:xfrm>
            <a:off x="1016769" y="1458326"/>
            <a:ext cx="8207247" cy="553998"/>
          </a:xfrm>
          <a:prstGeom prst="rect">
            <a:avLst/>
          </a:prstGeom>
        </p:spPr>
        <p:txBody>
          <a:bodyPr wrap="none">
            <a:spAutoFit/>
          </a:bodyPr>
          <a:lstStyle/>
          <a:p>
            <a:pPr lvl="0"/>
            <a:r>
              <a:rPr lang="fr-FR" altLang="fr-FR" sz="3000" b="1" dirty="0" smtClean="0">
                <a:solidFill>
                  <a:srgbClr val="C00000"/>
                </a:solidFill>
              </a:rPr>
              <a:t>Exemple De MCD  : Exemple : Gestion de Scolarité </a:t>
            </a:r>
          </a:p>
        </p:txBody>
      </p:sp>
    </p:spTree>
    <p:extLst>
      <p:ext uri="{BB962C8B-B14F-4D97-AF65-F5344CB8AC3E}">
        <p14:creationId xmlns:p14="http://schemas.microsoft.com/office/powerpoint/2010/main" val="29626474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98004" y="2518559"/>
            <a:ext cx="11528005" cy="378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200000"/>
              </a:lnSpc>
            </a:pPr>
            <a:r>
              <a:rPr lang="fr-FR" altLang="fr-FR" sz="2200" b="1" dirty="0" smtClean="0">
                <a:solidFill>
                  <a:srgbClr val="C00000"/>
                </a:solidFill>
              </a:rPr>
              <a:t>2) Relation</a:t>
            </a:r>
            <a:r>
              <a:rPr lang="fr-FR" altLang="fr-FR" sz="2200" dirty="0" smtClean="0">
                <a:solidFill>
                  <a:srgbClr val="C00000"/>
                </a:solidFill>
              </a:rPr>
              <a:t> </a:t>
            </a:r>
            <a:r>
              <a:rPr lang="fr-FR" altLang="fr-FR" sz="2200" dirty="0" smtClean="0"/>
              <a:t>: ( </a:t>
            </a:r>
            <a:r>
              <a:rPr lang="fr-FR" altLang="fr-FR" sz="2200" b="1" dirty="0" smtClean="0">
                <a:solidFill>
                  <a:srgbClr val="002060"/>
                </a:solidFill>
              </a:rPr>
              <a:t>Association</a:t>
            </a:r>
            <a:r>
              <a:rPr lang="fr-FR" altLang="fr-FR" sz="2200" dirty="0" smtClean="0"/>
              <a:t>) </a:t>
            </a:r>
            <a:endParaRPr lang="fr-FR" altLang="fr-FR" sz="2200" dirty="0"/>
          </a:p>
          <a:p>
            <a:pPr lvl="1">
              <a:lnSpc>
                <a:spcPct val="200000"/>
              </a:lnSpc>
              <a:buFontTx/>
              <a:buChar char="•"/>
            </a:pPr>
            <a:r>
              <a:rPr lang="fr-FR" altLang="fr-FR" sz="2200" b="1" dirty="0" smtClean="0"/>
              <a:t>S’Inscrire</a:t>
            </a:r>
            <a:r>
              <a:rPr lang="fr-FR" altLang="fr-FR" sz="2200" dirty="0" smtClean="0"/>
              <a:t> </a:t>
            </a:r>
            <a:r>
              <a:rPr lang="fr-FR" altLang="fr-FR" sz="2200" dirty="0"/>
              <a:t>par (Relation entre Etudiant et Filière): Un Etudiant peut </a:t>
            </a:r>
            <a:r>
              <a:rPr lang="fr-FR" altLang="fr-FR" sz="2200" dirty="0" smtClean="0"/>
              <a:t>être inscrit </a:t>
            </a:r>
            <a:r>
              <a:rPr lang="fr-FR" altLang="fr-FR" sz="2200" dirty="0"/>
              <a:t>dans une et une seul filière  ( pas  plusieurs Filère) , </a:t>
            </a:r>
          </a:p>
          <a:p>
            <a:pPr lvl="1">
              <a:lnSpc>
                <a:spcPct val="200000"/>
              </a:lnSpc>
              <a:buFontTx/>
              <a:buChar char="•"/>
            </a:pPr>
            <a:r>
              <a:rPr lang="fr-FR" altLang="fr-FR" sz="2200" b="1" dirty="0"/>
              <a:t>Appartenir</a:t>
            </a:r>
            <a:r>
              <a:rPr lang="fr-FR" altLang="fr-FR" sz="2200" dirty="0"/>
              <a:t> (Relation entre </a:t>
            </a:r>
            <a:r>
              <a:rPr lang="fr-FR" altLang="fr-FR" sz="2200" dirty="0" smtClean="0"/>
              <a:t>Filière </a:t>
            </a:r>
            <a:r>
              <a:rPr lang="fr-FR" altLang="fr-FR" sz="2200" dirty="0"/>
              <a:t>et Département ): Une </a:t>
            </a:r>
            <a:r>
              <a:rPr lang="fr-FR" altLang="fr-FR" sz="2200" dirty="0" smtClean="0"/>
              <a:t>Filière appartient à un seul département ( un département contient plusieurs Filère)</a:t>
            </a:r>
            <a:endParaRPr lang="fr-FR" altLang="fr-FR" sz="2200" dirty="0"/>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Rectangle 14"/>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6"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7" name="Rectangle 16"/>
          <p:cNvSpPr/>
          <p:nvPr/>
        </p:nvSpPr>
        <p:spPr>
          <a:xfrm>
            <a:off x="951249" y="1594306"/>
            <a:ext cx="9339095" cy="553998"/>
          </a:xfrm>
          <a:prstGeom prst="rect">
            <a:avLst/>
          </a:prstGeom>
        </p:spPr>
        <p:txBody>
          <a:bodyPr wrap="none">
            <a:spAutoFit/>
          </a:bodyPr>
          <a:lstStyle/>
          <a:p>
            <a:pPr lvl="0"/>
            <a:r>
              <a:rPr lang="fr-FR" altLang="fr-FR" sz="3000" b="1" dirty="0" smtClean="0">
                <a:solidFill>
                  <a:srgbClr val="C00000"/>
                </a:solidFill>
              </a:rPr>
              <a:t>Exemple De MCD  : Exemple : Gestion de Scolarité (Suite)  </a:t>
            </a:r>
          </a:p>
        </p:txBody>
      </p:sp>
    </p:spTree>
    <p:extLst>
      <p:ext uri="{BB962C8B-B14F-4D97-AF65-F5344CB8AC3E}">
        <p14:creationId xmlns:p14="http://schemas.microsoft.com/office/powerpoint/2010/main" val="4137794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450" y="260325"/>
            <a:ext cx="10972800" cy="1143000"/>
          </a:xfrm>
        </p:spPr>
        <p:txBody>
          <a:bodyPr/>
          <a:lstStyle/>
          <a:p>
            <a:r>
              <a:rPr lang="fr-FR" b="1" dirty="0" smtClean="0">
                <a:solidFill>
                  <a:srgbClr val="C00000"/>
                </a:solidFill>
              </a:rPr>
              <a:t>Chapitre I </a:t>
            </a:r>
            <a:endParaRPr lang="fr-FR" b="1" dirty="0">
              <a:solidFill>
                <a:srgbClr val="C00000"/>
              </a:solidFill>
            </a:endParaRPr>
          </a:p>
        </p:txBody>
      </p:sp>
      <p:sp>
        <p:nvSpPr>
          <p:cNvPr id="5" name="Espace réservé du numéro de diapositive 4"/>
          <p:cNvSpPr>
            <a:spLocks noGrp="1"/>
          </p:cNvSpPr>
          <p:nvPr>
            <p:ph type="sldNum" sz="quarter" idx="12"/>
          </p:nvPr>
        </p:nvSpPr>
        <p:spPr/>
        <p:txBody>
          <a:bodyPr/>
          <a:lstStyle/>
          <a:p>
            <a:fld id="{9452094D-F5C8-486F-BA34-05FC2E31BE39}" type="slidenum">
              <a:rPr lang="fr-FR" altLang="fr-FR" smtClean="0">
                <a:solidFill>
                  <a:srgbClr val="000000"/>
                </a:solidFill>
              </a:rPr>
              <a:pPr/>
              <a:t>7</a:t>
            </a:fld>
            <a:endParaRPr lang="fr-FR" altLang="fr-FR">
              <a:solidFill>
                <a:srgbClr val="000000"/>
              </a:solidFill>
            </a:endParaRPr>
          </a:p>
        </p:txBody>
      </p:sp>
      <p:sp>
        <p:nvSpPr>
          <p:cNvPr id="7" name="Rectangle 6"/>
          <p:cNvSpPr/>
          <p:nvPr/>
        </p:nvSpPr>
        <p:spPr>
          <a:xfrm>
            <a:off x="781050" y="2105630"/>
            <a:ext cx="11410950" cy="1200329"/>
          </a:xfrm>
          <a:prstGeom prst="rect">
            <a:avLst/>
          </a:prstGeom>
        </p:spPr>
        <p:txBody>
          <a:bodyPr wrap="square">
            <a:spAutoFit/>
          </a:bodyPr>
          <a:lstStyle/>
          <a:p>
            <a:pPr>
              <a:defRPr/>
            </a:pPr>
            <a:r>
              <a:rPr lang="fr-FR" altLang="fr-FR" sz="3600" b="1" dirty="0">
                <a:solidFill>
                  <a:srgbClr val="002060"/>
                </a:solidFill>
              </a:rPr>
              <a:t>Introduction</a:t>
            </a:r>
            <a:r>
              <a:rPr lang="fr-FR" altLang="fr-FR" sz="2400" b="1" dirty="0" smtClean="0">
                <a:solidFill>
                  <a:srgbClr val="002060"/>
                </a:solidFill>
              </a:rPr>
              <a:t> </a:t>
            </a:r>
            <a:r>
              <a:rPr lang="fr-FR" altLang="fr-FR" sz="3600" b="1" dirty="0">
                <a:solidFill>
                  <a:srgbClr val="002060"/>
                </a:solidFill>
              </a:rPr>
              <a:t>aux </a:t>
            </a:r>
            <a:r>
              <a:rPr lang="fr-FR" sz="3600" b="1" dirty="0">
                <a:solidFill>
                  <a:srgbClr val="002060"/>
                </a:solidFill>
              </a:rPr>
              <a:t> SI processus de </a:t>
            </a:r>
            <a:r>
              <a:rPr lang="fr-FR" sz="3600" b="1" dirty="0" smtClean="0">
                <a:solidFill>
                  <a:srgbClr val="002060"/>
                </a:solidFill>
              </a:rPr>
              <a:t>développement </a:t>
            </a:r>
            <a:r>
              <a:rPr lang="fr-FR" sz="3600" b="1" dirty="0">
                <a:solidFill>
                  <a:srgbClr val="002060"/>
                </a:solidFill>
              </a:rPr>
              <a:t>d’un Logiciel</a:t>
            </a:r>
            <a:r>
              <a:rPr lang="fr-FR" altLang="fr-FR" sz="3600" b="1" dirty="0">
                <a:solidFill>
                  <a:srgbClr val="002060"/>
                </a:solidFill>
              </a:rPr>
              <a:t>:</a:t>
            </a:r>
          </a:p>
        </p:txBody>
      </p:sp>
      <p:sp>
        <p:nvSpPr>
          <p:cNvPr id="8" name="Rectangle 7"/>
          <p:cNvSpPr/>
          <p:nvPr/>
        </p:nvSpPr>
        <p:spPr>
          <a:xfrm>
            <a:off x="31750" y="3624719"/>
            <a:ext cx="12160250" cy="2543966"/>
          </a:xfrm>
          <a:prstGeom prst="rect">
            <a:avLst/>
          </a:prstGeom>
        </p:spPr>
        <p:txBody>
          <a:bodyPr wrap="square">
            <a:spAutoFit/>
          </a:bodyPr>
          <a:lstStyle/>
          <a:p>
            <a:pPr marL="898525" indent="265113">
              <a:lnSpc>
                <a:spcPct val="200000"/>
              </a:lnSpc>
              <a:buFont typeface="+mj-lt"/>
              <a:buAutoNum type="arabicPeriod"/>
              <a:tabLst>
                <a:tab pos="981075" algn="l"/>
              </a:tabLst>
              <a:defRPr/>
            </a:pPr>
            <a:r>
              <a:rPr lang="fr-FR" sz="2800" dirty="0"/>
              <a:t>Contexte et critère qualité Modèle </a:t>
            </a:r>
          </a:p>
          <a:p>
            <a:pPr marL="898525" indent="265113">
              <a:lnSpc>
                <a:spcPct val="200000"/>
              </a:lnSpc>
              <a:buFont typeface="+mj-lt"/>
              <a:buAutoNum type="arabicPeriod"/>
              <a:tabLst>
                <a:tab pos="981075" algn="l"/>
              </a:tabLst>
              <a:defRPr/>
            </a:pPr>
            <a:r>
              <a:rPr lang="fr-FR" sz="2800" dirty="0" smtClean="0"/>
              <a:t> </a:t>
            </a:r>
            <a:r>
              <a:rPr lang="fr-FR" sz="2800" dirty="0"/>
              <a:t>Cycle de Vie d’un logiciel</a:t>
            </a:r>
          </a:p>
          <a:p>
            <a:pPr marL="898525" indent="265113">
              <a:lnSpc>
                <a:spcPct val="200000"/>
              </a:lnSpc>
              <a:buFont typeface="+mj-lt"/>
              <a:buAutoNum type="arabicPeriod"/>
              <a:tabLst>
                <a:tab pos="981075" algn="l"/>
              </a:tabLst>
              <a:defRPr/>
            </a:pPr>
            <a:r>
              <a:rPr lang="fr-FR" sz="2800" dirty="0" smtClean="0"/>
              <a:t>Les Démarches </a:t>
            </a:r>
            <a:r>
              <a:rPr lang="fr-FR" sz="2800" dirty="0"/>
              <a:t>de </a:t>
            </a:r>
            <a:r>
              <a:rPr lang="fr-FR" sz="2800" dirty="0" smtClean="0"/>
              <a:t>modélisation</a:t>
            </a:r>
            <a:endParaRPr lang="fr-FR" altLang="fr-FR" sz="2800" dirty="0"/>
          </a:p>
        </p:txBody>
      </p:sp>
    </p:spTree>
    <p:extLst>
      <p:ext uri="{BB962C8B-B14F-4D97-AF65-F5344CB8AC3E}">
        <p14:creationId xmlns:p14="http://schemas.microsoft.com/office/powerpoint/2010/main" val="29418566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p:cNvGraphicFramePr>
            <a:graphicFrameLocks noGrp="1"/>
          </p:cNvGraphicFramePr>
          <p:nvPr>
            <p:extLst>
              <p:ext uri="{D42A27DB-BD31-4B8C-83A1-F6EECF244321}">
                <p14:modId xmlns:p14="http://schemas.microsoft.com/office/powerpoint/2010/main" val="877604248"/>
              </p:ext>
            </p:extLst>
          </p:nvPr>
        </p:nvGraphicFramePr>
        <p:xfrm>
          <a:off x="560533" y="2349048"/>
          <a:ext cx="2634712" cy="2377440"/>
        </p:xfrm>
        <a:graphic>
          <a:graphicData uri="http://schemas.openxmlformats.org/drawingml/2006/table">
            <a:tbl>
              <a:tblPr firstRow="1" bandRow="1">
                <a:tableStyleId>{5C22544A-7EE6-4342-B048-85BDC9FD1C3A}</a:tableStyleId>
              </a:tblPr>
              <a:tblGrid>
                <a:gridCol w="2634712"/>
              </a:tblGrid>
              <a:tr h="370840">
                <a:tc>
                  <a:txBody>
                    <a:bodyPr/>
                    <a:lstStyle/>
                    <a:p>
                      <a:pPr algn="ctr"/>
                      <a:r>
                        <a:rPr lang="fr-FR" altLang="fr-FR" sz="2400" dirty="0" smtClean="0">
                          <a:solidFill>
                            <a:schemeClr val="tx1"/>
                          </a:solidFill>
                          <a:latin typeface="+mn-lt"/>
                        </a:rPr>
                        <a:t>Etudiant</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indent="0">
                        <a:buFont typeface="Wingdings" panose="05000000000000000000" pitchFamily="2" charset="2"/>
                        <a:buNone/>
                      </a:pPr>
                      <a:r>
                        <a:rPr lang="fr-FR" sz="2400" b="1" u="sng" dirty="0" smtClean="0"/>
                        <a:t>Code_Massar</a:t>
                      </a:r>
                    </a:p>
                    <a:p>
                      <a:pPr marL="0" indent="0">
                        <a:buFont typeface="Wingdings" panose="05000000000000000000" pitchFamily="2" charset="2"/>
                        <a:buNone/>
                      </a:pPr>
                      <a:r>
                        <a:rPr lang="fr-FR" sz="2400" dirty="0" smtClean="0"/>
                        <a:t>Nom</a:t>
                      </a:r>
                    </a:p>
                    <a:p>
                      <a:pPr marL="0" indent="0">
                        <a:buFont typeface="Wingdings" panose="05000000000000000000" pitchFamily="2" charset="2"/>
                        <a:buNone/>
                      </a:pPr>
                      <a:r>
                        <a:rPr lang="fr-FR" sz="2400" dirty="0" smtClean="0"/>
                        <a:t>Prenom</a:t>
                      </a:r>
                    </a:p>
                    <a:p>
                      <a:pPr marL="0" indent="0">
                        <a:buFont typeface="Wingdings" panose="05000000000000000000" pitchFamily="2" charset="2"/>
                        <a:buNone/>
                      </a:pPr>
                      <a:r>
                        <a:rPr lang="fr-FR" sz="2400" dirty="0" smtClean="0"/>
                        <a:t>Date_naissance</a:t>
                      </a:r>
                    </a:p>
                    <a:p>
                      <a:pPr marL="0" indent="0">
                        <a:buFont typeface="Wingdings" panose="05000000000000000000" pitchFamily="2" charset="2"/>
                        <a:buNone/>
                      </a:pPr>
                      <a:r>
                        <a:rPr lang="fr-FR" sz="2400" dirty="0" smtClean="0"/>
                        <a:t>Adresse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2637296596"/>
              </p:ext>
            </p:extLst>
          </p:nvPr>
        </p:nvGraphicFramePr>
        <p:xfrm>
          <a:off x="1839611" y="5050264"/>
          <a:ext cx="3662335" cy="1645920"/>
        </p:xfrm>
        <a:graphic>
          <a:graphicData uri="http://schemas.openxmlformats.org/drawingml/2006/table">
            <a:tbl>
              <a:tblPr firstRow="1" bandRow="1">
                <a:tableStyleId>{5C22544A-7EE6-4342-B048-85BDC9FD1C3A}</a:tableStyleId>
              </a:tblPr>
              <a:tblGrid>
                <a:gridCol w="3662335"/>
              </a:tblGrid>
              <a:tr h="289557">
                <a:tc>
                  <a:txBody>
                    <a:bodyPr/>
                    <a:lstStyle/>
                    <a:p>
                      <a:pPr algn="ctr"/>
                      <a:r>
                        <a:rPr lang="fr-FR" altLang="fr-FR" sz="2400" dirty="0" smtClean="0">
                          <a:solidFill>
                            <a:schemeClr val="tx1"/>
                          </a:solidFill>
                          <a:latin typeface="+mn-lt"/>
                        </a:rPr>
                        <a:t>Département</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7003">
                <a:tc>
                  <a:txBody>
                    <a:bodyPr/>
                    <a:lstStyle/>
                    <a:p>
                      <a:pPr marL="0" indent="0">
                        <a:buFont typeface="Wingdings" panose="05000000000000000000" pitchFamily="2" charset="2"/>
                        <a:buNone/>
                      </a:pPr>
                      <a:r>
                        <a:rPr lang="fr-FR" sz="2400" b="1" u="sng" dirty="0" smtClean="0"/>
                        <a:t>Code_Département</a:t>
                      </a:r>
                    </a:p>
                    <a:p>
                      <a:pPr marL="0" indent="0">
                        <a:buFont typeface="Wingdings" panose="05000000000000000000" pitchFamily="2" charset="2"/>
                        <a:buNone/>
                      </a:pPr>
                      <a:r>
                        <a:rPr lang="fr-FR" sz="2400" dirty="0" smtClean="0"/>
                        <a:t>Nom_Département</a:t>
                      </a:r>
                    </a:p>
                    <a:p>
                      <a:pPr marL="0" indent="0">
                        <a:buFont typeface="Wingdings" panose="05000000000000000000" pitchFamily="2" charset="2"/>
                        <a:buNone/>
                      </a:pPr>
                      <a:r>
                        <a:rPr lang="fr-FR" sz="2400" dirty="0" smtClean="0"/>
                        <a:t>Responsable_département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945953712"/>
              </p:ext>
            </p:extLst>
          </p:nvPr>
        </p:nvGraphicFramePr>
        <p:xfrm>
          <a:off x="8883074" y="2397912"/>
          <a:ext cx="2634712" cy="1664508"/>
        </p:xfrm>
        <a:graphic>
          <a:graphicData uri="http://schemas.openxmlformats.org/drawingml/2006/table">
            <a:tbl>
              <a:tblPr firstRow="1" bandRow="1">
                <a:tableStyleId>{5C22544A-7EE6-4342-B048-85BDC9FD1C3A}</a:tableStyleId>
              </a:tblPr>
              <a:tblGrid>
                <a:gridCol w="2634712"/>
              </a:tblGrid>
              <a:tr h="318673">
                <a:tc>
                  <a:txBody>
                    <a:bodyPr/>
                    <a:lstStyle/>
                    <a:p>
                      <a:pPr algn="ctr"/>
                      <a:r>
                        <a:rPr lang="fr-FR" altLang="fr-FR" sz="2400" dirty="0" smtClean="0">
                          <a:solidFill>
                            <a:schemeClr val="tx1"/>
                          </a:solidFill>
                          <a:latin typeface="+mn-lt"/>
                        </a:rPr>
                        <a:t>Filère</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7308">
                <a:tc>
                  <a:txBody>
                    <a:bodyPr/>
                    <a:lstStyle/>
                    <a:p>
                      <a:pPr marL="0" indent="0">
                        <a:buFont typeface="Wingdings" panose="05000000000000000000" pitchFamily="2" charset="2"/>
                        <a:buNone/>
                      </a:pPr>
                      <a:r>
                        <a:rPr lang="fr-FR" sz="2400" b="1" u="sng" dirty="0" smtClean="0"/>
                        <a:t>Code_Filère</a:t>
                      </a:r>
                    </a:p>
                    <a:p>
                      <a:pPr marL="0" indent="0">
                        <a:buFont typeface="Wingdings" panose="05000000000000000000" pitchFamily="2" charset="2"/>
                        <a:buNone/>
                      </a:pPr>
                      <a:r>
                        <a:rPr lang="fr-FR" sz="2400" dirty="0" smtClean="0"/>
                        <a:t>Nom_Filère</a:t>
                      </a:r>
                    </a:p>
                    <a:p>
                      <a:pPr marL="0" indent="0">
                        <a:buFont typeface="Wingdings" panose="05000000000000000000" pitchFamily="2" charset="2"/>
                        <a:buNone/>
                      </a:pPr>
                      <a:r>
                        <a:rPr lang="fr-FR" sz="2400" dirty="0" smtClean="0"/>
                        <a:t>Specialité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Ellipse 14"/>
          <p:cNvSpPr/>
          <p:nvPr/>
        </p:nvSpPr>
        <p:spPr>
          <a:xfrm>
            <a:off x="4799166" y="2584966"/>
            <a:ext cx="2479986" cy="9947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S’Inscrire </a:t>
            </a:r>
            <a:endParaRPr lang="fr-FR" sz="2000" b="1" dirty="0">
              <a:solidFill>
                <a:schemeClr val="tx1"/>
              </a:solidFill>
            </a:endParaRPr>
          </a:p>
        </p:txBody>
      </p:sp>
      <p:sp>
        <p:nvSpPr>
          <p:cNvPr id="16" name="Ellipse 15"/>
          <p:cNvSpPr/>
          <p:nvPr/>
        </p:nvSpPr>
        <p:spPr>
          <a:xfrm rot="19888437">
            <a:off x="6052267" y="4093939"/>
            <a:ext cx="1999281" cy="12650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Appartient </a:t>
            </a:r>
            <a:endParaRPr lang="fr-FR" sz="2000" b="1" dirty="0">
              <a:solidFill>
                <a:schemeClr val="tx1"/>
              </a:solidFill>
            </a:endParaRPr>
          </a:p>
        </p:txBody>
      </p:sp>
      <p:cxnSp>
        <p:nvCxnSpPr>
          <p:cNvPr id="18" name="Connecteur droit 17"/>
          <p:cNvCxnSpPr/>
          <p:nvPr/>
        </p:nvCxnSpPr>
        <p:spPr>
          <a:xfrm flipV="1">
            <a:off x="3195245" y="3233407"/>
            <a:ext cx="5801531" cy="45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13" idx="3"/>
          </p:cNvCxnSpPr>
          <p:nvPr/>
        </p:nvCxnSpPr>
        <p:spPr>
          <a:xfrm flipV="1">
            <a:off x="5501946" y="4058008"/>
            <a:ext cx="3381128" cy="1815216"/>
          </a:xfrm>
          <a:prstGeom prst="line">
            <a:avLst/>
          </a:prstGeom>
        </p:spPr>
        <p:style>
          <a:lnRef idx="1">
            <a:schemeClr val="accent1"/>
          </a:lnRef>
          <a:fillRef idx="0">
            <a:schemeClr val="accent1"/>
          </a:fillRef>
          <a:effectRef idx="0">
            <a:schemeClr val="accent1"/>
          </a:effectRef>
          <a:fontRef idx="minor">
            <a:schemeClr val="tx1"/>
          </a:fontRef>
        </p:style>
      </p:cxnSp>
      <p:sp>
        <p:nvSpPr>
          <p:cNvPr id="3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4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4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4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43" name="Rectangle 4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4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45" name="object 2"/>
          <p:cNvSpPr txBox="1">
            <a:spLocks/>
          </p:cNvSpPr>
          <p:nvPr/>
        </p:nvSpPr>
        <p:spPr>
          <a:xfrm>
            <a:off x="1346040" y="1591489"/>
            <a:ext cx="9429909" cy="50783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1920">
              <a:lnSpc>
                <a:spcPct val="100000"/>
              </a:lnSpc>
            </a:pPr>
            <a:r>
              <a:rPr lang="fr-FR" sz="3300" b="1" spc="-130" dirty="0">
                <a:solidFill>
                  <a:srgbClr val="C00000"/>
                </a:solidFill>
                <a:latin typeface="Cambria"/>
                <a:cs typeface="Cambria"/>
              </a:rPr>
              <a:t>MERISE  : Modèle Conceptuel des Données (MCD) </a:t>
            </a:r>
            <a:r>
              <a:rPr lang="fr-FR" sz="3300" b="1" spc="-130" dirty="0" smtClean="0">
                <a:solidFill>
                  <a:srgbClr val="C00000"/>
                </a:solidFill>
                <a:latin typeface="Cambria"/>
                <a:cs typeface="Cambria"/>
              </a:rPr>
              <a:t>:</a:t>
            </a:r>
            <a:endParaRPr lang="fr-FR" sz="3300" b="1" spc="-130" dirty="0">
              <a:solidFill>
                <a:srgbClr val="C00000"/>
              </a:solidFill>
              <a:latin typeface="Cambria"/>
              <a:cs typeface="Cambria"/>
            </a:endParaRPr>
          </a:p>
        </p:txBody>
      </p:sp>
      <p:sp>
        <p:nvSpPr>
          <p:cNvPr id="47" name="ZoneTexte 46"/>
          <p:cNvSpPr txBox="1"/>
          <p:nvPr/>
        </p:nvSpPr>
        <p:spPr>
          <a:xfrm flipH="1">
            <a:off x="6745731" y="5759632"/>
            <a:ext cx="5519605" cy="954107"/>
          </a:xfrm>
          <a:prstGeom prst="rect">
            <a:avLst/>
          </a:prstGeom>
          <a:noFill/>
        </p:spPr>
        <p:txBody>
          <a:bodyPr wrap="square" rtlCol="0">
            <a:spAutoFit/>
          </a:bodyPr>
          <a:lstStyle/>
          <a:p>
            <a:r>
              <a:rPr lang="fr-FR" sz="2800" b="1" dirty="0" smtClean="0">
                <a:solidFill>
                  <a:srgbClr val="002060"/>
                </a:solidFill>
              </a:rPr>
              <a:t>Schéma conceptuel  modélisant de l’exemple précèdent </a:t>
            </a:r>
            <a:endParaRPr lang="fr-FR" sz="2800" b="1" dirty="0">
              <a:solidFill>
                <a:srgbClr val="002060"/>
              </a:solidFill>
            </a:endParaRPr>
          </a:p>
        </p:txBody>
      </p:sp>
    </p:spTree>
    <p:extLst>
      <p:ext uri="{BB962C8B-B14F-4D97-AF65-F5344CB8AC3E}">
        <p14:creationId xmlns:p14="http://schemas.microsoft.com/office/powerpoint/2010/main" val="16252913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3"/>
          <p:cNvSpPr>
            <a:spLocks noGrp="1" noChangeArrowheads="1"/>
          </p:cNvSpPr>
          <p:nvPr>
            <p:ph type="body" idx="1"/>
          </p:nvPr>
        </p:nvSpPr>
        <p:spPr>
          <a:xfrm>
            <a:off x="187036" y="2267800"/>
            <a:ext cx="12192000" cy="2828386"/>
          </a:xfrm>
        </p:spPr>
        <p:txBody>
          <a:bodyPr>
            <a:noAutofit/>
          </a:bodyPr>
          <a:lstStyle/>
          <a:p>
            <a:pPr marL="533400" indent="-533400">
              <a:lnSpc>
                <a:spcPct val="170000"/>
              </a:lnSpc>
              <a:buNone/>
            </a:pPr>
            <a:r>
              <a:rPr lang="fr-FR" altLang="fr-FR" sz="2400" b="1" u="sng" dirty="0" smtClean="0"/>
              <a:t>Vocabulaire</a:t>
            </a:r>
            <a:r>
              <a:rPr lang="fr-FR" altLang="fr-FR" sz="2400" u="sng" dirty="0" smtClean="0"/>
              <a:t>:</a:t>
            </a:r>
          </a:p>
          <a:p>
            <a:pPr marL="533400" indent="-533400">
              <a:lnSpc>
                <a:spcPct val="170000"/>
              </a:lnSpc>
              <a:buFont typeface="Wingdings" panose="05000000000000000000" pitchFamily="2" charset="2"/>
              <a:buAutoNum type="arabicPeriod"/>
            </a:pPr>
            <a:r>
              <a:rPr lang="fr-FR" altLang="fr-FR" sz="2400" b="1" dirty="0" smtClean="0"/>
              <a:t>Entité</a:t>
            </a:r>
            <a:r>
              <a:rPr lang="fr-FR" altLang="fr-FR" sz="2400" dirty="0" smtClean="0"/>
              <a:t>:  </a:t>
            </a:r>
            <a:r>
              <a:rPr lang="fr-FR" sz="2400" dirty="0" smtClean="0">
                <a:cs typeface="Calibri"/>
              </a:rPr>
              <a:t>Une</a:t>
            </a:r>
            <a:r>
              <a:rPr lang="fr-FR" sz="2400" spc="-40" dirty="0" smtClean="0">
                <a:cs typeface="Calibri"/>
              </a:rPr>
              <a:t> </a:t>
            </a:r>
            <a:r>
              <a:rPr lang="fr-FR" sz="2400" dirty="0">
                <a:cs typeface="Calibri"/>
              </a:rPr>
              <a:t>entité</a:t>
            </a:r>
            <a:r>
              <a:rPr lang="fr-FR" sz="2400" spc="-40" dirty="0">
                <a:cs typeface="Calibri"/>
              </a:rPr>
              <a:t> </a:t>
            </a:r>
            <a:r>
              <a:rPr lang="fr-FR" sz="2400" dirty="0">
                <a:cs typeface="Calibri"/>
              </a:rPr>
              <a:t>est</a:t>
            </a:r>
            <a:r>
              <a:rPr lang="fr-FR" sz="2400" spc="-40" dirty="0">
                <a:cs typeface="Calibri"/>
              </a:rPr>
              <a:t> </a:t>
            </a:r>
            <a:r>
              <a:rPr lang="fr-FR" sz="2400" dirty="0">
                <a:cs typeface="Calibri"/>
              </a:rPr>
              <a:t>un</a:t>
            </a:r>
            <a:r>
              <a:rPr lang="fr-FR" sz="2400" spc="-35" dirty="0">
                <a:cs typeface="Calibri"/>
              </a:rPr>
              <a:t> </a:t>
            </a:r>
            <a:r>
              <a:rPr lang="fr-FR" sz="2400" dirty="0">
                <a:cs typeface="Calibri"/>
              </a:rPr>
              <a:t>objet,</a:t>
            </a:r>
            <a:r>
              <a:rPr lang="fr-FR" sz="2400" spc="-75" dirty="0">
                <a:cs typeface="Calibri"/>
              </a:rPr>
              <a:t> </a:t>
            </a:r>
            <a:r>
              <a:rPr lang="fr-FR" sz="2400" dirty="0">
                <a:cs typeface="Calibri"/>
              </a:rPr>
              <a:t>une</a:t>
            </a:r>
            <a:r>
              <a:rPr lang="fr-FR" sz="2400" spc="-15" dirty="0">
                <a:cs typeface="Calibri"/>
              </a:rPr>
              <a:t> </a:t>
            </a:r>
            <a:r>
              <a:rPr lang="fr-FR" sz="2400" dirty="0">
                <a:cs typeface="Calibri"/>
              </a:rPr>
              <a:t>chose</a:t>
            </a:r>
            <a:r>
              <a:rPr lang="fr-FR" sz="2400" spc="-40" dirty="0">
                <a:cs typeface="Calibri"/>
              </a:rPr>
              <a:t> </a:t>
            </a:r>
            <a:r>
              <a:rPr lang="fr-FR" sz="2400" dirty="0">
                <a:cs typeface="Calibri"/>
              </a:rPr>
              <a:t>concrète</a:t>
            </a:r>
            <a:r>
              <a:rPr lang="fr-FR" sz="2400" spc="-40" dirty="0">
                <a:cs typeface="Calibri"/>
              </a:rPr>
              <a:t> </a:t>
            </a:r>
            <a:r>
              <a:rPr lang="fr-FR" sz="2400" spc="-25" dirty="0">
                <a:cs typeface="Calibri"/>
              </a:rPr>
              <a:t>ou </a:t>
            </a:r>
            <a:r>
              <a:rPr lang="fr-FR" sz="2400" spc="-10" dirty="0">
                <a:cs typeface="Calibri"/>
              </a:rPr>
              <a:t>abstraite</a:t>
            </a:r>
            <a:r>
              <a:rPr lang="fr-FR" sz="2400" spc="-85" dirty="0">
                <a:cs typeface="Calibri"/>
              </a:rPr>
              <a:t> </a:t>
            </a:r>
            <a:r>
              <a:rPr lang="fr-FR" sz="2400" dirty="0">
                <a:cs typeface="Calibri"/>
              </a:rPr>
              <a:t>qui</a:t>
            </a:r>
            <a:r>
              <a:rPr lang="fr-FR" sz="2400" spc="-50" dirty="0">
                <a:cs typeface="Calibri"/>
              </a:rPr>
              <a:t> </a:t>
            </a:r>
            <a:r>
              <a:rPr lang="fr-FR" sz="2400" dirty="0">
                <a:cs typeface="Calibri"/>
              </a:rPr>
              <a:t>peut</a:t>
            </a:r>
            <a:r>
              <a:rPr lang="fr-FR" sz="2400" spc="-40" dirty="0">
                <a:cs typeface="Calibri"/>
              </a:rPr>
              <a:t> </a:t>
            </a:r>
            <a:r>
              <a:rPr lang="fr-FR" sz="2400" dirty="0">
                <a:cs typeface="Calibri"/>
              </a:rPr>
              <a:t>être</a:t>
            </a:r>
            <a:r>
              <a:rPr lang="fr-FR" sz="2400" spc="-40" dirty="0">
                <a:cs typeface="Calibri"/>
              </a:rPr>
              <a:t> </a:t>
            </a:r>
            <a:r>
              <a:rPr lang="fr-FR" sz="2400" dirty="0">
                <a:cs typeface="Calibri"/>
              </a:rPr>
              <a:t>reconnue</a:t>
            </a:r>
            <a:r>
              <a:rPr lang="fr-FR" sz="2400" spc="-20" dirty="0">
                <a:cs typeface="Calibri"/>
              </a:rPr>
              <a:t> </a:t>
            </a:r>
            <a:r>
              <a:rPr lang="fr-FR" sz="2400" spc="-10" dirty="0">
                <a:cs typeface="Calibri"/>
              </a:rPr>
              <a:t>distinctement </a:t>
            </a:r>
            <a:endParaRPr lang="fr-FR" sz="2400" spc="-10" dirty="0" smtClean="0">
              <a:cs typeface="Calibri"/>
            </a:endParaRPr>
          </a:p>
          <a:p>
            <a:pPr marL="533400" indent="-533400">
              <a:lnSpc>
                <a:spcPct val="170000"/>
              </a:lnSpc>
              <a:buNone/>
            </a:pPr>
            <a:r>
              <a:rPr lang="fr-FR" altLang="fr-FR" sz="2400" b="1" spc="-10" dirty="0" smtClean="0">
                <a:cs typeface="Calibri"/>
              </a:rPr>
              <a:t>2. </a:t>
            </a:r>
            <a:r>
              <a:rPr lang="fr-FR" altLang="fr-FR" sz="2400" b="1" dirty="0" smtClean="0"/>
              <a:t>Représentation graphique :  </a:t>
            </a:r>
            <a:r>
              <a:rPr lang="fr-FR" altLang="fr-FR" sz="2400" dirty="0" smtClean="0">
                <a:cs typeface="Calibri"/>
              </a:rPr>
              <a:t>Rectangle </a:t>
            </a:r>
            <a:r>
              <a:rPr lang="fr-FR" altLang="fr-FR" sz="2400" dirty="0">
                <a:cs typeface="Calibri"/>
              </a:rPr>
              <a:t>ayant l’</a:t>
            </a:r>
            <a:r>
              <a:rPr lang="fr-FR" altLang="fr-FR" sz="2400" dirty="0" err="1">
                <a:cs typeface="Calibri"/>
              </a:rPr>
              <a:t>entete</a:t>
            </a:r>
            <a:r>
              <a:rPr lang="fr-FR" altLang="fr-FR" sz="2400" dirty="0">
                <a:cs typeface="Calibri"/>
              </a:rPr>
              <a:t> le nom de l’entité</a:t>
            </a:r>
          </a:p>
          <a:p>
            <a:pPr marL="533400" indent="-533400">
              <a:lnSpc>
                <a:spcPct val="170000"/>
              </a:lnSpc>
              <a:buNone/>
            </a:pPr>
            <a:endParaRPr lang="fr-FR" altLang="fr-FR" sz="2400" u="sng" dirty="0" smtClean="0"/>
          </a:p>
          <a:p>
            <a:pPr marL="533400" indent="-533400">
              <a:lnSpc>
                <a:spcPct val="170000"/>
              </a:lnSpc>
              <a:buNone/>
            </a:pPr>
            <a:endParaRPr lang="fr-FR" altLang="fr-FR" sz="2400" dirty="0" smtClean="0"/>
          </a:p>
          <a:p>
            <a:pPr marL="533400" indent="-533400">
              <a:lnSpc>
                <a:spcPct val="170000"/>
              </a:lnSpc>
              <a:buNone/>
            </a:pPr>
            <a:endParaRPr lang="fr-FR" altLang="fr-FR" sz="2400" dirty="0" smtClean="0"/>
          </a:p>
        </p:txBody>
      </p:sp>
      <p:graphicFrame>
        <p:nvGraphicFramePr>
          <p:cNvPr id="6" name="Tableau 5"/>
          <p:cNvGraphicFramePr>
            <a:graphicFrameLocks noGrp="1"/>
          </p:cNvGraphicFramePr>
          <p:nvPr>
            <p:extLst>
              <p:ext uri="{D42A27DB-BD31-4B8C-83A1-F6EECF244321}">
                <p14:modId xmlns:p14="http://schemas.microsoft.com/office/powerpoint/2010/main" val="2580981877"/>
              </p:ext>
            </p:extLst>
          </p:nvPr>
        </p:nvGraphicFramePr>
        <p:xfrm>
          <a:off x="1100381" y="5381086"/>
          <a:ext cx="2634712" cy="1196468"/>
        </p:xfrm>
        <a:graphic>
          <a:graphicData uri="http://schemas.openxmlformats.org/drawingml/2006/table">
            <a:tbl>
              <a:tblPr firstRow="1" bandRow="1">
                <a:tableStyleId>{5C22544A-7EE6-4342-B048-85BDC9FD1C3A}</a:tableStyleId>
              </a:tblPr>
              <a:tblGrid>
                <a:gridCol w="2634712"/>
              </a:tblGrid>
              <a:tr h="526941">
                <a:tc>
                  <a:txBody>
                    <a:bodyPr/>
                    <a:lstStyle/>
                    <a:p>
                      <a:pPr algn="ctr"/>
                      <a:r>
                        <a:rPr lang="fr-FR" altLang="fr-FR" sz="2400" dirty="0" err="1" smtClean="0">
                          <a:solidFill>
                            <a:schemeClr val="tx1"/>
                          </a:solidFill>
                          <a:latin typeface="+mn-lt"/>
                        </a:rPr>
                        <a:t>Nom_de_L_Entité</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9527">
                <a:tc>
                  <a:txBody>
                    <a:bodyPr/>
                    <a:lstStyle/>
                    <a:p>
                      <a:pPr marL="0" indent="0">
                        <a:buFont typeface="Wingdings" panose="05000000000000000000" pitchFamily="2" charset="2"/>
                        <a:buNone/>
                      </a:pPr>
                      <a:endParaRPr lang="fr-FR"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923776085"/>
              </p:ext>
            </p:extLst>
          </p:nvPr>
        </p:nvGraphicFramePr>
        <p:xfrm>
          <a:off x="7420244" y="5381086"/>
          <a:ext cx="2634712" cy="1210418"/>
        </p:xfrm>
        <a:graphic>
          <a:graphicData uri="http://schemas.openxmlformats.org/drawingml/2006/table">
            <a:tbl>
              <a:tblPr firstRow="1" bandRow="1">
                <a:tableStyleId>{5C22544A-7EE6-4342-B048-85BDC9FD1C3A}</a:tableStyleId>
              </a:tblPr>
              <a:tblGrid>
                <a:gridCol w="2634712"/>
              </a:tblGrid>
              <a:tr h="753218">
                <a:tc>
                  <a:txBody>
                    <a:bodyPr/>
                    <a:lstStyle/>
                    <a:p>
                      <a:pPr algn="ctr"/>
                      <a:r>
                        <a:rPr lang="fr-FR" altLang="fr-FR" sz="2400" dirty="0" smtClean="0">
                          <a:solidFill>
                            <a:schemeClr val="tx1"/>
                          </a:solidFill>
                          <a:latin typeface="+mn-lt"/>
                        </a:rPr>
                        <a:t>Etudiant</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indent="0">
                        <a:buFont typeface="Wingdings" panose="05000000000000000000" pitchFamily="2" charset="2"/>
                        <a:buNone/>
                      </a:pPr>
                      <a:endParaRPr lang="fr-FR" sz="24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Flèche droite 2"/>
          <p:cNvSpPr/>
          <p:nvPr/>
        </p:nvSpPr>
        <p:spPr>
          <a:xfrm>
            <a:off x="4294538" y="5523073"/>
            <a:ext cx="2566261" cy="890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300" b="1" dirty="0" smtClean="0"/>
              <a:t>Exemple</a:t>
            </a:r>
            <a:endParaRPr lang="fr-FR" sz="3300" b="1" dirty="0"/>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Rectangle 14"/>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6"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7" name="object 2"/>
          <p:cNvSpPr txBox="1">
            <a:spLocks/>
          </p:cNvSpPr>
          <p:nvPr/>
        </p:nvSpPr>
        <p:spPr>
          <a:xfrm>
            <a:off x="1346040" y="1591489"/>
            <a:ext cx="9429909" cy="50783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1920">
              <a:lnSpc>
                <a:spcPct val="100000"/>
              </a:lnSpc>
            </a:pPr>
            <a:r>
              <a:rPr lang="fr-FR" sz="3300" b="1" spc="-130" dirty="0">
                <a:solidFill>
                  <a:srgbClr val="C00000"/>
                </a:solidFill>
                <a:latin typeface="Cambria"/>
                <a:cs typeface="Cambria"/>
              </a:rPr>
              <a:t>MERISE  : Modèle Conceptuel des Données (MCD) </a:t>
            </a:r>
            <a:r>
              <a:rPr lang="fr-FR" sz="3300" b="1" spc="-130" dirty="0" smtClean="0">
                <a:solidFill>
                  <a:srgbClr val="C00000"/>
                </a:solidFill>
                <a:latin typeface="Cambria"/>
                <a:cs typeface="Cambria"/>
              </a:rPr>
              <a:t>:</a:t>
            </a:r>
            <a:endParaRPr lang="fr-FR" sz="3300" b="1" spc="-130" dirty="0">
              <a:solidFill>
                <a:srgbClr val="C00000"/>
              </a:solidFill>
              <a:latin typeface="Cambria"/>
              <a:cs typeface="Cambria"/>
            </a:endParaRPr>
          </a:p>
        </p:txBody>
      </p:sp>
    </p:spTree>
    <p:extLst>
      <p:ext uri="{BB962C8B-B14F-4D97-AF65-F5344CB8AC3E}">
        <p14:creationId xmlns:p14="http://schemas.microsoft.com/office/powerpoint/2010/main" val="26280245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15059" y="2455800"/>
            <a:ext cx="8625032" cy="3340665"/>
          </a:xfrm>
          <a:prstGeom prst="rect">
            <a:avLst/>
          </a:prstGeom>
        </p:spPr>
        <p:txBody>
          <a:bodyPr vert="horz" wrap="square" lIns="0" tIns="102496" rIns="0" bIns="0" rtlCol="0">
            <a:spAutoFit/>
          </a:bodyPr>
          <a:lstStyle/>
          <a:p>
            <a:pPr marL="354128" indent="-343188" algn="just">
              <a:spcBef>
                <a:spcPts val="807"/>
              </a:spcBef>
              <a:buFont typeface="Arial MT"/>
              <a:buChar char="•"/>
              <a:tabLst>
                <a:tab pos="354704" algn="l"/>
              </a:tabLst>
            </a:pPr>
            <a:r>
              <a:rPr sz="2400" b="1" dirty="0" err="1">
                <a:solidFill>
                  <a:srgbClr val="001F60"/>
                </a:solidFill>
                <a:latin typeface="Calibri"/>
                <a:cs typeface="Calibri"/>
              </a:rPr>
              <a:t>Propriété</a:t>
            </a:r>
            <a:r>
              <a:rPr sz="2400" b="1" spc="63" dirty="0">
                <a:solidFill>
                  <a:srgbClr val="001F60"/>
                </a:solidFill>
                <a:latin typeface="Calibri"/>
                <a:cs typeface="Calibri"/>
              </a:rPr>
              <a:t> </a:t>
            </a:r>
            <a:r>
              <a:rPr lang="fr-FR" sz="2400" b="1" spc="63" dirty="0" smtClean="0">
                <a:solidFill>
                  <a:srgbClr val="001F60"/>
                </a:solidFill>
                <a:latin typeface="Calibri"/>
                <a:cs typeface="Calibri"/>
              </a:rPr>
              <a:t>(Attribut) </a:t>
            </a:r>
            <a:r>
              <a:rPr sz="2400" dirty="0" smtClean="0">
                <a:latin typeface="Calibri"/>
                <a:cs typeface="Calibri"/>
              </a:rPr>
              <a:t>:</a:t>
            </a:r>
            <a:r>
              <a:rPr sz="2400" spc="23" dirty="0" smtClean="0">
                <a:latin typeface="Calibri"/>
                <a:cs typeface="Calibri"/>
              </a:rPr>
              <a:t> </a:t>
            </a:r>
            <a:r>
              <a:rPr sz="2400" b="1" dirty="0">
                <a:latin typeface="Calibri"/>
                <a:cs typeface="Calibri"/>
              </a:rPr>
              <a:t>caractéristique</a:t>
            </a:r>
            <a:r>
              <a:rPr sz="2400" spc="50" dirty="0">
                <a:latin typeface="Calibri"/>
                <a:cs typeface="Calibri"/>
              </a:rPr>
              <a:t> </a:t>
            </a:r>
            <a:r>
              <a:rPr sz="2400" dirty="0">
                <a:latin typeface="Calibri"/>
                <a:cs typeface="Calibri"/>
              </a:rPr>
              <a:t>associée</a:t>
            </a:r>
            <a:r>
              <a:rPr sz="2400" spc="23" dirty="0">
                <a:latin typeface="Calibri"/>
                <a:cs typeface="Calibri"/>
              </a:rPr>
              <a:t> </a:t>
            </a:r>
            <a:r>
              <a:rPr sz="2400" dirty="0">
                <a:latin typeface="Calibri"/>
                <a:cs typeface="Calibri"/>
              </a:rPr>
              <a:t>à</a:t>
            </a:r>
            <a:r>
              <a:rPr sz="2400" spc="45" dirty="0">
                <a:latin typeface="Calibri"/>
                <a:cs typeface="Calibri"/>
              </a:rPr>
              <a:t> </a:t>
            </a:r>
            <a:r>
              <a:rPr sz="2400" dirty="0">
                <a:latin typeface="Calibri"/>
                <a:cs typeface="Calibri"/>
              </a:rPr>
              <a:t>une</a:t>
            </a:r>
            <a:r>
              <a:rPr sz="2400" spc="50" dirty="0">
                <a:latin typeface="Calibri"/>
                <a:cs typeface="Calibri"/>
              </a:rPr>
              <a:t> </a:t>
            </a:r>
            <a:r>
              <a:rPr sz="2400" spc="-9" dirty="0">
                <a:latin typeface="Calibri"/>
                <a:cs typeface="Calibri"/>
              </a:rPr>
              <a:t>entité</a:t>
            </a:r>
            <a:endParaRPr sz="2400" dirty="0">
              <a:latin typeface="Calibri"/>
              <a:cs typeface="Calibri"/>
            </a:endParaRPr>
          </a:p>
          <a:p>
            <a:pPr marL="754897" marR="4607" lvl="1" indent="-286182" algn="just">
              <a:lnSpc>
                <a:spcPct val="100699"/>
              </a:lnSpc>
              <a:spcBef>
                <a:spcPts val="635"/>
              </a:spcBef>
              <a:buFont typeface="Arial MT"/>
              <a:buChar char="–"/>
              <a:tabLst>
                <a:tab pos="755472" algn="l"/>
              </a:tabLst>
            </a:pPr>
            <a:r>
              <a:rPr sz="2400" b="1" dirty="0">
                <a:latin typeface="Calibri"/>
                <a:cs typeface="Calibri"/>
              </a:rPr>
              <a:t>Ex</a:t>
            </a:r>
            <a:r>
              <a:rPr sz="2400" b="1" spc="131" dirty="0">
                <a:latin typeface="Calibri"/>
                <a:cs typeface="Calibri"/>
              </a:rPr>
              <a:t> </a:t>
            </a:r>
            <a:r>
              <a:rPr sz="2400" dirty="0">
                <a:latin typeface="Calibri"/>
                <a:cs typeface="Calibri"/>
              </a:rPr>
              <a:t>:</a:t>
            </a:r>
            <a:r>
              <a:rPr sz="2400" spc="154" dirty="0">
                <a:latin typeface="Calibri"/>
                <a:cs typeface="Calibri"/>
              </a:rPr>
              <a:t> </a:t>
            </a:r>
            <a:r>
              <a:rPr sz="2400" b="1" spc="-18" dirty="0">
                <a:latin typeface="Calibri"/>
                <a:cs typeface="Calibri"/>
              </a:rPr>
              <a:t>L’âge</a:t>
            </a:r>
            <a:r>
              <a:rPr sz="2400" spc="127" dirty="0">
                <a:latin typeface="Calibri"/>
                <a:cs typeface="Calibri"/>
              </a:rPr>
              <a:t> </a:t>
            </a:r>
            <a:r>
              <a:rPr sz="2400" dirty="0">
                <a:latin typeface="Calibri"/>
                <a:cs typeface="Calibri"/>
              </a:rPr>
              <a:t>d’une</a:t>
            </a:r>
            <a:r>
              <a:rPr sz="2400" spc="154" dirty="0">
                <a:latin typeface="Calibri"/>
                <a:cs typeface="Calibri"/>
              </a:rPr>
              <a:t> </a:t>
            </a:r>
            <a:r>
              <a:rPr sz="2400" dirty="0">
                <a:latin typeface="Calibri"/>
                <a:cs typeface="Calibri"/>
              </a:rPr>
              <a:t>personne,</a:t>
            </a:r>
            <a:r>
              <a:rPr sz="2400" spc="150" dirty="0">
                <a:latin typeface="Calibri"/>
                <a:cs typeface="Calibri"/>
              </a:rPr>
              <a:t> </a:t>
            </a:r>
            <a:r>
              <a:rPr sz="2400" dirty="0">
                <a:latin typeface="Calibri"/>
                <a:cs typeface="Calibri"/>
              </a:rPr>
              <a:t>la</a:t>
            </a:r>
            <a:r>
              <a:rPr sz="2400" spc="150" dirty="0">
                <a:latin typeface="Calibri"/>
                <a:cs typeface="Calibri"/>
              </a:rPr>
              <a:t> </a:t>
            </a:r>
            <a:r>
              <a:rPr sz="2400" dirty="0">
                <a:latin typeface="Calibri"/>
                <a:cs typeface="Calibri"/>
              </a:rPr>
              <a:t>puissance</a:t>
            </a:r>
            <a:r>
              <a:rPr sz="2400" spc="127" dirty="0">
                <a:latin typeface="Calibri"/>
                <a:cs typeface="Calibri"/>
              </a:rPr>
              <a:t> </a:t>
            </a:r>
            <a:r>
              <a:rPr sz="2400" dirty="0">
                <a:latin typeface="Calibri"/>
                <a:cs typeface="Calibri"/>
              </a:rPr>
              <a:t>d’une</a:t>
            </a:r>
            <a:r>
              <a:rPr sz="2400" spc="154" dirty="0">
                <a:latin typeface="Calibri"/>
                <a:cs typeface="Calibri"/>
              </a:rPr>
              <a:t> </a:t>
            </a:r>
            <a:r>
              <a:rPr sz="2400" spc="-9" dirty="0">
                <a:latin typeface="Calibri"/>
                <a:cs typeface="Calibri"/>
              </a:rPr>
              <a:t>voiture, </a:t>
            </a:r>
            <a:r>
              <a:rPr sz="2400" dirty="0">
                <a:latin typeface="Calibri"/>
                <a:cs typeface="Calibri"/>
              </a:rPr>
              <a:t>le</a:t>
            </a:r>
            <a:r>
              <a:rPr sz="2400" spc="-41" dirty="0">
                <a:latin typeface="Calibri"/>
                <a:cs typeface="Calibri"/>
              </a:rPr>
              <a:t> </a:t>
            </a:r>
            <a:r>
              <a:rPr sz="2400" dirty="0">
                <a:latin typeface="Calibri"/>
                <a:cs typeface="Calibri"/>
              </a:rPr>
              <a:t>numéro</a:t>
            </a:r>
            <a:r>
              <a:rPr sz="2400" spc="-54" dirty="0">
                <a:latin typeface="Calibri"/>
                <a:cs typeface="Calibri"/>
              </a:rPr>
              <a:t> </a:t>
            </a:r>
            <a:r>
              <a:rPr sz="2400" dirty="0">
                <a:latin typeface="Calibri"/>
                <a:cs typeface="Calibri"/>
              </a:rPr>
              <a:t>d’un</a:t>
            </a:r>
            <a:r>
              <a:rPr sz="2400" spc="-45" dirty="0">
                <a:latin typeface="Calibri"/>
                <a:cs typeface="Calibri"/>
              </a:rPr>
              <a:t> </a:t>
            </a:r>
            <a:r>
              <a:rPr sz="2400" spc="-9" dirty="0">
                <a:latin typeface="Calibri"/>
                <a:cs typeface="Calibri"/>
              </a:rPr>
              <a:t>produit...</a:t>
            </a:r>
            <a:endParaRPr sz="2400" dirty="0">
              <a:latin typeface="Calibri"/>
              <a:cs typeface="Calibri"/>
            </a:endParaRPr>
          </a:p>
          <a:p>
            <a:pPr marL="354128" marR="4607" indent="-343188" algn="just">
              <a:lnSpc>
                <a:spcPct val="101299"/>
              </a:lnSpc>
              <a:spcBef>
                <a:spcPts val="657"/>
              </a:spcBef>
              <a:buFont typeface="Arial MT"/>
              <a:buChar char="•"/>
              <a:tabLst>
                <a:tab pos="354704" algn="l"/>
              </a:tabLst>
            </a:pPr>
            <a:r>
              <a:rPr sz="2400" dirty="0">
                <a:latin typeface="Calibri"/>
                <a:cs typeface="Calibri"/>
              </a:rPr>
              <a:t>On</a:t>
            </a:r>
            <a:r>
              <a:rPr sz="2400" spc="208" dirty="0">
                <a:latin typeface="Calibri"/>
                <a:cs typeface="Calibri"/>
              </a:rPr>
              <a:t>  </a:t>
            </a:r>
            <a:r>
              <a:rPr sz="2400" dirty="0">
                <a:latin typeface="Calibri"/>
                <a:cs typeface="Calibri"/>
              </a:rPr>
              <a:t>associe</a:t>
            </a:r>
            <a:r>
              <a:rPr sz="2400" spc="213" dirty="0">
                <a:latin typeface="Calibri"/>
                <a:cs typeface="Calibri"/>
              </a:rPr>
              <a:t>  </a:t>
            </a:r>
            <a:r>
              <a:rPr sz="2400" b="1" dirty="0">
                <a:latin typeface="Calibri"/>
                <a:cs typeface="Calibri"/>
              </a:rPr>
              <a:t>un</a:t>
            </a:r>
            <a:r>
              <a:rPr sz="2400" b="1" spc="213" dirty="0">
                <a:latin typeface="Calibri"/>
                <a:cs typeface="Calibri"/>
              </a:rPr>
              <a:t>  </a:t>
            </a:r>
            <a:r>
              <a:rPr sz="2400" b="1" dirty="0">
                <a:latin typeface="Calibri"/>
                <a:cs typeface="Calibri"/>
              </a:rPr>
              <a:t>domaine</a:t>
            </a:r>
            <a:r>
              <a:rPr sz="2400" b="1" spc="227" dirty="0">
                <a:latin typeface="Calibri"/>
                <a:cs typeface="Calibri"/>
              </a:rPr>
              <a:t>  </a:t>
            </a:r>
            <a:r>
              <a:rPr sz="2400" dirty="0">
                <a:latin typeface="Calibri"/>
                <a:cs typeface="Calibri"/>
              </a:rPr>
              <a:t>à</a:t>
            </a:r>
            <a:r>
              <a:rPr sz="2400" spc="227" dirty="0">
                <a:latin typeface="Calibri"/>
                <a:cs typeface="Calibri"/>
              </a:rPr>
              <a:t>  </a:t>
            </a:r>
            <a:r>
              <a:rPr sz="2400" dirty="0">
                <a:latin typeface="Calibri"/>
                <a:cs typeface="Calibri"/>
              </a:rPr>
              <a:t>chaque</a:t>
            </a:r>
            <a:r>
              <a:rPr sz="2400" spc="227" dirty="0">
                <a:latin typeface="Calibri"/>
                <a:cs typeface="Calibri"/>
              </a:rPr>
              <a:t>  </a:t>
            </a:r>
            <a:r>
              <a:rPr sz="2400" dirty="0">
                <a:latin typeface="Calibri"/>
                <a:cs typeface="Calibri"/>
              </a:rPr>
              <a:t>propriété,</a:t>
            </a:r>
            <a:r>
              <a:rPr sz="2400" spc="227" dirty="0">
                <a:latin typeface="Calibri"/>
                <a:cs typeface="Calibri"/>
              </a:rPr>
              <a:t>  </a:t>
            </a:r>
            <a:r>
              <a:rPr sz="2400" spc="-23" dirty="0">
                <a:latin typeface="Calibri"/>
                <a:cs typeface="Calibri"/>
              </a:rPr>
              <a:t>qui </a:t>
            </a:r>
            <a:r>
              <a:rPr sz="2400" dirty="0">
                <a:latin typeface="Calibri"/>
                <a:cs typeface="Calibri"/>
              </a:rPr>
              <a:t>définit</a:t>
            </a:r>
            <a:r>
              <a:rPr sz="2400" spc="122" dirty="0">
                <a:latin typeface="Calibri"/>
                <a:cs typeface="Calibri"/>
              </a:rPr>
              <a:t>  </a:t>
            </a:r>
            <a:r>
              <a:rPr sz="2400" dirty="0">
                <a:latin typeface="Calibri"/>
                <a:cs typeface="Calibri"/>
              </a:rPr>
              <a:t>l’ensemble</a:t>
            </a:r>
            <a:r>
              <a:rPr sz="2400" spc="141" dirty="0">
                <a:latin typeface="Calibri"/>
                <a:cs typeface="Calibri"/>
              </a:rPr>
              <a:t>  </a:t>
            </a:r>
            <a:r>
              <a:rPr sz="2400" dirty="0">
                <a:latin typeface="Calibri"/>
                <a:cs typeface="Calibri"/>
              </a:rPr>
              <a:t>des</a:t>
            </a:r>
            <a:r>
              <a:rPr sz="2400" spc="122" dirty="0">
                <a:latin typeface="Calibri"/>
                <a:cs typeface="Calibri"/>
              </a:rPr>
              <a:t>  </a:t>
            </a:r>
            <a:r>
              <a:rPr sz="2400" dirty="0">
                <a:latin typeface="Calibri"/>
                <a:cs typeface="Calibri"/>
              </a:rPr>
              <a:t>valeurs</a:t>
            </a:r>
            <a:r>
              <a:rPr sz="2400" spc="136" dirty="0">
                <a:latin typeface="Calibri"/>
                <a:cs typeface="Calibri"/>
              </a:rPr>
              <a:t>  </a:t>
            </a:r>
            <a:r>
              <a:rPr sz="2400" dirty="0">
                <a:latin typeface="Calibri"/>
                <a:cs typeface="Calibri"/>
              </a:rPr>
              <a:t>possibles</a:t>
            </a:r>
            <a:r>
              <a:rPr sz="2400" spc="136" dirty="0">
                <a:latin typeface="Calibri"/>
                <a:cs typeface="Calibri"/>
              </a:rPr>
              <a:t>  </a:t>
            </a:r>
            <a:r>
              <a:rPr sz="2400" dirty="0">
                <a:latin typeface="Calibri"/>
                <a:cs typeface="Calibri"/>
              </a:rPr>
              <a:t>que</a:t>
            </a:r>
            <a:r>
              <a:rPr sz="2400" spc="127" dirty="0">
                <a:latin typeface="Calibri"/>
                <a:cs typeface="Calibri"/>
              </a:rPr>
              <a:t>  </a:t>
            </a:r>
            <a:r>
              <a:rPr sz="2400" spc="-18" dirty="0">
                <a:latin typeface="Calibri"/>
                <a:cs typeface="Calibri"/>
              </a:rPr>
              <a:t>peut </a:t>
            </a:r>
            <a:r>
              <a:rPr sz="2400" dirty="0">
                <a:latin typeface="Calibri"/>
                <a:cs typeface="Calibri"/>
              </a:rPr>
              <a:t>prendre</a:t>
            </a:r>
            <a:r>
              <a:rPr sz="2400" spc="14" dirty="0">
                <a:latin typeface="Calibri"/>
                <a:cs typeface="Calibri"/>
              </a:rPr>
              <a:t> </a:t>
            </a:r>
            <a:r>
              <a:rPr sz="2400" dirty="0">
                <a:latin typeface="Calibri"/>
                <a:cs typeface="Calibri"/>
              </a:rPr>
              <a:t>la</a:t>
            </a:r>
            <a:r>
              <a:rPr sz="2400" spc="32" dirty="0">
                <a:latin typeface="Calibri"/>
                <a:cs typeface="Calibri"/>
              </a:rPr>
              <a:t> </a:t>
            </a:r>
            <a:r>
              <a:rPr sz="2400" spc="-9" dirty="0">
                <a:latin typeface="Calibri"/>
                <a:cs typeface="Calibri"/>
              </a:rPr>
              <a:t>propriété.</a:t>
            </a:r>
            <a:endParaRPr sz="2400" dirty="0">
              <a:latin typeface="Calibri"/>
              <a:cs typeface="Calibri"/>
            </a:endParaRPr>
          </a:p>
          <a:p>
            <a:pPr marL="354128" marR="87524" indent="-343188" algn="just">
              <a:lnSpc>
                <a:spcPct val="101299"/>
              </a:lnSpc>
              <a:spcBef>
                <a:spcPts val="666"/>
              </a:spcBef>
              <a:buFont typeface="Arial MT"/>
              <a:buChar char="•"/>
              <a:tabLst>
                <a:tab pos="354704" algn="l"/>
              </a:tabLst>
            </a:pPr>
            <a:r>
              <a:rPr sz="2400" b="1" dirty="0">
                <a:solidFill>
                  <a:srgbClr val="001F60"/>
                </a:solidFill>
                <a:latin typeface="Calibri"/>
                <a:cs typeface="Calibri"/>
              </a:rPr>
              <a:t>Valeur</a:t>
            </a:r>
            <a:r>
              <a:rPr sz="2400" b="1" spc="36" dirty="0">
                <a:solidFill>
                  <a:srgbClr val="001F60"/>
                </a:solidFill>
                <a:latin typeface="Calibri"/>
                <a:cs typeface="Calibri"/>
              </a:rPr>
              <a:t> </a:t>
            </a:r>
            <a:r>
              <a:rPr sz="2400" dirty="0">
                <a:latin typeface="Calibri"/>
                <a:cs typeface="Calibri"/>
              </a:rPr>
              <a:t>:</a:t>
            </a:r>
            <a:r>
              <a:rPr sz="2400" spc="-14" dirty="0">
                <a:latin typeface="Calibri"/>
                <a:cs typeface="Calibri"/>
              </a:rPr>
              <a:t> </a:t>
            </a:r>
            <a:r>
              <a:rPr sz="2400" dirty="0">
                <a:latin typeface="Calibri"/>
                <a:cs typeface="Calibri"/>
              </a:rPr>
              <a:t>Valeur</a:t>
            </a:r>
            <a:r>
              <a:rPr sz="2400" spc="14" dirty="0">
                <a:latin typeface="Calibri"/>
                <a:cs typeface="Calibri"/>
              </a:rPr>
              <a:t> </a:t>
            </a:r>
            <a:r>
              <a:rPr sz="2400" dirty="0">
                <a:latin typeface="Calibri"/>
                <a:cs typeface="Calibri"/>
              </a:rPr>
              <a:t>que</a:t>
            </a:r>
            <a:r>
              <a:rPr sz="2400" spc="-14" dirty="0">
                <a:latin typeface="Calibri"/>
                <a:cs typeface="Calibri"/>
              </a:rPr>
              <a:t> </a:t>
            </a:r>
            <a:r>
              <a:rPr sz="2400" dirty="0">
                <a:latin typeface="Calibri"/>
                <a:cs typeface="Calibri"/>
              </a:rPr>
              <a:t>prend</a:t>
            </a:r>
            <a:r>
              <a:rPr sz="2400" spc="23" dirty="0">
                <a:latin typeface="Calibri"/>
                <a:cs typeface="Calibri"/>
              </a:rPr>
              <a:t> </a:t>
            </a:r>
            <a:r>
              <a:rPr sz="2400" dirty="0">
                <a:latin typeface="Calibri"/>
                <a:cs typeface="Calibri"/>
              </a:rPr>
              <a:t>une</a:t>
            </a:r>
            <a:r>
              <a:rPr sz="2400" spc="14" dirty="0">
                <a:latin typeface="Calibri"/>
                <a:cs typeface="Calibri"/>
              </a:rPr>
              <a:t> </a:t>
            </a:r>
            <a:r>
              <a:rPr sz="2400" dirty="0">
                <a:latin typeface="Calibri"/>
                <a:cs typeface="Calibri"/>
              </a:rPr>
              <a:t>propriété</a:t>
            </a:r>
            <a:r>
              <a:rPr sz="2400" spc="-14" dirty="0">
                <a:latin typeface="Calibri"/>
                <a:cs typeface="Calibri"/>
              </a:rPr>
              <a:t> </a:t>
            </a:r>
            <a:r>
              <a:rPr sz="2400" dirty="0">
                <a:latin typeface="Calibri"/>
                <a:cs typeface="Calibri"/>
              </a:rPr>
              <a:t>(à</a:t>
            </a:r>
            <a:r>
              <a:rPr sz="2400" spc="14" dirty="0">
                <a:latin typeface="Calibri"/>
                <a:cs typeface="Calibri"/>
              </a:rPr>
              <a:t> </a:t>
            </a:r>
            <a:r>
              <a:rPr sz="2400" spc="-9" dirty="0">
                <a:latin typeface="Calibri"/>
                <a:cs typeface="Calibri"/>
              </a:rPr>
              <a:t>l’intérieur </a:t>
            </a:r>
            <a:r>
              <a:rPr sz="2400" dirty="0">
                <a:latin typeface="Calibri"/>
                <a:cs typeface="Calibri"/>
              </a:rPr>
              <a:t>du</a:t>
            </a:r>
            <a:r>
              <a:rPr sz="2400" spc="73" dirty="0">
                <a:latin typeface="Calibri"/>
                <a:cs typeface="Calibri"/>
              </a:rPr>
              <a:t> </a:t>
            </a:r>
            <a:r>
              <a:rPr sz="2400" dirty="0">
                <a:latin typeface="Calibri"/>
                <a:cs typeface="Calibri"/>
              </a:rPr>
              <a:t>domaine)</a:t>
            </a:r>
            <a:r>
              <a:rPr sz="2400" spc="45" dirty="0">
                <a:latin typeface="Calibri"/>
                <a:cs typeface="Calibri"/>
              </a:rPr>
              <a:t> </a:t>
            </a:r>
            <a:r>
              <a:rPr sz="2400" dirty="0">
                <a:latin typeface="Calibri"/>
                <a:cs typeface="Calibri"/>
              </a:rPr>
              <a:t>pour</a:t>
            </a:r>
            <a:r>
              <a:rPr sz="2400" spc="63" dirty="0">
                <a:latin typeface="Calibri"/>
                <a:cs typeface="Calibri"/>
              </a:rPr>
              <a:t> </a:t>
            </a:r>
            <a:r>
              <a:rPr sz="2400" dirty="0">
                <a:latin typeface="Calibri"/>
                <a:cs typeface="Calibri"/>
              </a:rPr>
              <a:t>une</a:t>
            </a:r>
            <a:r>
              <a:rPr sz="2400" spc="68" dirty="0">
                <a:latin typeface="Calibri"/>
                <a:cs typeface="Calibri"/>
              </a:rPr>
              <a:t> </a:t>
            </a:r>
            <a:r>
              <a:rPr sz="2400" dirty="0">
                <a:latin typeface="Calibri"/>
                <a:cs typeface="Calibri"/>
              </a:rPr>
              <a:t>entité</a:t>
            </a:r>
            <a:r>
              <a:rPr sz="2400" spc="36" dirty="0">
                <a:latin typeface="Calibri"/>
                <a:cs typeface="Calibri"/>
              </a:rPr>
              <a:t> </a:t>
            </a:r>
            <a:r>
              <a:rPr sz="2400" spc="-9" dirty="0" err="1">
                <a:latin typeface="Calibri"/>
                <a:cs typeface="Calibri"/>
              </a:rPr>
              <a:t>particulière</a:t>
            </a:r>
            <a:r>
              <a:rPr sz="2400" spc="-9" dirty="0" smtClean="0">
                <a:latin typeface="Calibri"/>
                <a:cs typeface="Calibri"/>
              </a:rPr>
              <a:t>.</a:t>
            </a:r>
            <a:endParaRPr sz="2400" dirty="0">
              <a:latin typeface="Calibri"/>
              <a:cs typeface="Calibri"/>
            </a:endParaRPr>
          </a:p>
        </p:txBody>
      </p:sp>
      <p:graphicFrame>
        <p:nvGraphicFramePr>
          <p:cNvPr id="6" name="Tableau 5"/>
          <p:cNvGraphicFramePr>
            <a:graphicFrameLocks noGrp="1"/>
          </p:cNvGraphicFramePr>
          <p:nvPr>
            <p:extLst>
              <p:ext uri="{D42A27DB-BD31-4B8C-83A1-F6EECF244321}">
                <p14:modId xmlns:p14="http://schemas.microsoft.com/office/powerpoint/2010/main" val="184068335"/>
              </p:ext>
            </p:extLst>
          </p:nvPr>
        </p:nvGraphicFramePr>
        <p:xfrm>
          <a:off x="9349112" y="3580742"/>
          <a:ext cx="2634712" cy="2011680"/>
        </p:xfrm>
        <a:graphic>
          <a:graphicData uri="http://schemas.openxmlformats.org/drawingml/2006/table">
            <a:tbl>
              <a:tblPr firstRow="1" bandRow="1">
                <a:tableStyleId>{5C22544A-7EE6-4342-B048-85BDC9FD1C3A}</a:tableStyleId>
              </a:tblPr>
              <a:tblGrid>
                <a:gridCol w="2634712"/>
              </a:tblGrid>
              <a:tr h="370840">
                <a:tc>
                  <a:txBody>
                    <a:bodyPr/>
                    <a:lstStyle/>
                    <a:p>
                      <a:pPr algn="ctr"/>
                      <a:r>
                        <a:rPr lang="fr-FR" altLang="fr-FR" sz="2000" dirty="0" smtClean="0">
                          <a:solidFill>
                            <a:schemeClr val="tx1"/>
                          </a:solidFill>
                          <a:latin typeface="+mn-lt"/>
                        </a:rPr>
                        <a:t>Etudiant</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indent="0">
                        <a:buFont typeface="Wingdings" panose="05000000000000000000" pitchFamily="2" charset="2"/>
                        <a:buNone/>
                      </a:pPr>
                      <a:r>
                        <a:rPr lang="fr-FR" sz="2000" b="1" u="sng" dirty="0" smtClean="0"/>
                        <a:t>Code_Massar</a:t>
                      </a:r>
                    </a:p>
                    <a:p>
                      <a:pPr marL="0" indent="0">
                        <a:buFont typeface="Wingdings" panose="05000000000000000000" pitchFamily="2" charset="2"/>
                        <a:buNone/>
                      </a:pPr>
                      <a:r>
                        <a:rPr lang="fr-FR" sz="2000" dirty="0" smtClean="0"/>
                        <a:t>Nom</a:t>
                      </a:r>
                    </a:p>
                    <a:p>
                      <a:pPr marL="0" indent="0">
                        <a:buFont typeface="Wingdings" panose="05000000000000000000" pitchFamily="2" charset="2"/>
                        <a:buNone/>
                      </a:pPr>
                      <a:r>
                        <a:rPr lang="fr-FR" sz="2000" dirty="0" smtClean="0"/>
                        <a:t>Prenom</a:t>
                      </a:r>
                    </a:p>
                    <a:p>
                      <a:pPr marL="0" indent="0">
                        <a:buFont typeface="Wingdings" panose="05000000000000000000" pitchFamily="2" charset="2"/>
                        <a:buNone/>
                      </a:pPr>
                      <a:r>
                        <a:rPr lang="fr-FR" sz="2000" dirty="0" smtClean="0"/>
                        <a:t>Date_naissance</a:t>
                      </a:r>
                    </a:p>
                    <a:p>
                      <a:pPr marL="0" indent="0">
                        <a:buFont typeface="Wingdings" panose="05000000000000000000" pitchFamily="2" charset="2"/>
                        <a:buNone/>
                      </a:pPr>
                      <a:r>
                        <a:rPr lang="fr-FR" sz="2000" dirty="0" smtClean="0"/>
                        <a:t>Adresse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1" name="Rectangle 10"/>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2"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3" name="object 2"/>
          <p:cNvSpPr txBox="1"/>
          <p:nvPr/>
        </p:nvSpPr>
        <p:spPr>
          <a:xfrm>
            <a:off x="415059" y="1666267"/>
            <a:ext cx="11568765" cy="550100"/>
          </a:xfrm>
          <a:prstGeom prst="rect">
            <a:avLst/>
          </a:prstGeom>
          <a:ln w="10667">
            <a:solidFill>
              <a:srgbClr val="8EB3E2"/>
            </a:solidFill>
          </a:ln>
        </p:spPr>
        <p:txBody>
          <a:bodyPr vert="horz" wrap="square" lIns="0" tIns="61037" rIns="0" bIns="0" rtlCol="0">
            <a:spAutoFit/>
          </a:bodyPr>
          <a:lstStyle/>
          <a:p>
            <a:pPr marL="4607">
              <a:spcBef>
                <a:spcPts val="481"/>
              </a:spcBef>
            </a:pPr>
            <a:r>
              <a:rPr sz="3174" b="1" dirty="0">
                <a:solidFill>
                  <a:srgbClr val="002060"/>
                </a:solidFill>
                <a:latin typeface="Calibri"/>
                <a:cs typeface="Calibri"/>
              </a:rPr>
              <a:t>Modèle</a:t>
            </a:r>
            <a:r>
              <a:rPr sz="3174" b="1" spc="5" dirty="0">
                <a:solidFill>
                  <a:srgbClr val="002060"/>
                </a:solidFill>
                <a:latin typeface="Calibri"/>
                <a:cs typeface="Calibri"/>
              </a:rPr>
              <a:t> </a:t>
            </a:r>
            <a:r>
              <a:rPr sz="3174" b="1" dirty="0">
                <a:solidFill>
                  <a:srgbClr val="002060"/>
                </a:solidFill>
                <a:latin typeface="Calibri"/>
                <a:cs typeface="Calibri"/>
              </a:rPr>
              <a:t>Conceptuel des</a:t>
            </a:r>
            <a:r>
              <a:rPr sz="3174" b="1" spc="-14" dirty="0">
                <a:solidFill>
                  <a:srgbClr val="002060"/>
                </a:solidFill>
                <a:latin typeface="Calibri"/>
                <a:cs typeface="Calibri"/>
              </a:rPr>
              <a:t> </a:t>
            </a:r>
            <a:r>
              <a:rPr sz="3174" b="1" dirty="0" err="1">
                <a:solidFill>
                  <a:srgbClr val="002060"/>
                </a:solidFill>
                <a:latin typeface="Calibri"/>
                <a:cs typeface="Calibri"/>
              </a:rPr>
              <a:t>Données</a:t>
            </a:r>
            <a:r>
              <a:rPr sz="3174" b="1" spc="23" dirty="0">
                <a:solidFill>
                  <a:srgbClr val="002060"/>
                </a:solidFill>
                <a:latin typeface="Calibri"/>
                <a:cs typeface="Calibri"/>
              </a:rPr>
              <a:t> </a:t>
            </a:r>
            <a:r>
              <a:rPr sz="3174" b="1" spc="-45" dirty="0" smtClean="0">
                <a:solidFill>
                  <a:srgbClr val="C00000"/>
                </a:solidFill>
                <a:latin typeface="Calibri"/>
                <a:cs typeface="Calibri"/>
              </a:rPr>
              <a:t>:</a:t>
            </a:r>
            <a:r>
              <a:rPr lang="fr-FR" sz="3174" b="1" spc="-45" dirty="0" smtClean="0">
                <a:solidFill>
                  <a:srgbClr val="C00000"/>
                </a:solidFill>
                <a:latin typeface="Calibri"/>
                <a:cs typeface="Calibri"/>
              </a:rPr>
              <a:t> </a:t>
            </a:r>
            <a:r>
              <a:rPr sz="3174" b="1" dirty="0" err="1" smtClean="0">
                <a:solidFill>
                  <a:srgbClr val="C00000"/>
                </a:solidFill>
                <a:latin typeface="Calibri"/>
                <a:cs typeface="Calibri"/>
              </a:rPr>
              <a:t>Propriété</a:t>
            </a:r>
            <a:r>
              <a:rPr sz="3174" b="1" spc="-63" dirty="0" smtClean="0">
                <a:solidFill>
                  <a:srgbClr val="C00000"/>
                </a:solidFill>
                <a:latin typeface="Calibri"/>
                <a:cs typeface="Calibri"/>
              </a:rPr>
              <a:t> </a:t>
            </a:r>
            <a:r>
              <a:rPr sz="3174" b="1" dirty="0">
                <a:solidFill>
                  <a:srgbClr val="C00000"/>
                </a:solidFill>
                <a:latin typeface="Calibri"/>
                <a:cs typeface="Calibri"/>
              </a:rPr>
              <a:t>(ou</a:t>
            </a:r>
            <a:r>
              <a:rPr sz="3174" b="1" spc="-45" dirty="0">
                <a:solidFill>
                  <a:srgbClr val="C00000"/>
                </a:solidFill>
                <a:latin typeface="Calibri"/>
                <a:cs typeface="Calibri"/>
              </a:rPr>
              <a:t> </a:t>
            </a:r>
            <a:r>
              <a:rPr sz="3174" b="1" spc="-9" dirty="0">
                <a:solidFill>
                  <a:srgbClr val="C00000"/>
                </a:solidFill>
                <a:latin typeface="Calibri"/>
                <a:cs typeface="Calibri"/>
              </a:rPr>
              <a:t>Attributs)</a:t>
            </a:r>
            <a:endParaRPr sz="3174" b="1" dirty="0">
              <a:solidFill>
                <a:srgbClr val="C00000"/>
              </a:solidFill>
              <a:latin typeface="Calibri"/>
              <a:cs typeface="Calibri"/>
            </a:endParaRPr>
          </a:p>
        </p:txBody>
      </p:sp>
    </p:spTree>
    <p:extLst>
      <p:ext uri="{BB962C8B-B14F-4D97-AF65-F5344CB8AC3E}">
        <p14:creationId xmlns:p14="http://schemas.microsoft.com/office/powerpoint/2010/main" val="10484465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20588" y="2225648"/>
            <a:ext cx="11871411" cy="2029092"/>
          </a:xfrm>
          <a:prstGeom prst="rect">
            <a:avLst/>
          </a:prstGeom>
        </p:spPr>
        <p:txBody>
          <a:bodyPr vert="horz" wrap="square" lIns="0" tIns="103071" rIns="0" bIns="0" rtlCol="0">
            <a:spAutoFit/>
          </a:bodyPr>
          <a:lstStyle/>
          <a:p>
            <a:pPr marL="354128" indent="-343188">
              <a:lnSpc>
                <a:spcPct val="150000"/>
              </a:lnSpc>
              <a:spcBef>
                <a:spcPts val="811"/>
              </a:spcBef>
              <a:buFont typeface="Arial MT"/>
              <a:buChar char="•"/>
              <a:tabLst>
                <a:tab pos="354128" algn="l"/>
                <a:tab pos="354704" algn="l"/>
              </a:tabLst>
            </a:pPr>
            <a:r>
              <a:rPr sz="3200" b="1" dirty="0">
                <a:solidFill>
                  <a:srgbClr val="002060"/>
                </a:solidFill>
                <a:latin typeface="Calibri"/>
                <a:cs typeface="Calibri"/>
              </a:rPr>
              <a:t>Les</a:t>
            </a:r>
            <a:r>
              <a:rPr sz="3200" b="1" spc="45" dirty="0">
                <a:solidFill>
                  <a:srgbClr val="002060"/>
                </a:solidFill>
                <a:latin typeface="Calibri"/>
                <a:cs typeface="Calibri"/>
              </a:rPr>
              <a:t> </a:t>
            </a:r>
            <a:r>
              <a:rPr sz="3200" b="1" dirty="0">
                <a:solidFill>
                  <a:srgbClr val="002060"/>
                </a:solidFill>
                <a:latin typeface="Calibri"/>
                <a:cs typeface="Calibri"/>
              </a:rPr>
              <a:t>occurrences</a:t>
            </a:r>
            <a:r>
              <a:rPr sz="3200" b="1" spc="77" dirty="0">
                <a:solidFill>
                  <a:srgbClr val="002060"/>
                </a:solidFill>
                <a:latin typeface="Calibri"/>
                <a:cs typeface="Calibri"/>
              </a:rPr>
              <a:t> </a:t>
            </a:r>
            <a:r>
              <a:rPr sz="2766" dirty="0" err="1">
                <a:latin typeface="Calibri"/>
                <a:cs typeface="Calibri"/>
              </a:rPr>
              <a:t>d’une</a:t>
            </a:r>
            <a:r>
              <a:rPr sz="2766" spc="54" dirty="0">
                <a:latin typeface="Calibri"/>
                <a:cs typeface="Calibri"/>
              </a:rPr>
              <a:t> </a:t>
            </a:r>
            <a:r>
              <a:rPr sz="2766" spc="-9" dirty="0" err="1" smtClean="0">
                <a:latin typeface="Calibri"/>
                <a:cs typeface="Calibri"/>
              </a:rPr>
              <a:t>entité</a:t>
            </a:r>
            <a:r>
              <a:rPr lang="fr-FR" sz="2766" spc="-9" dirty="0" smtClean="0">
                <a:latin typeface="Calibri"/>
                <a:cs typeface="Calibri"/>
              </a:rPr>
              <a:t> ( </a:t>
            </a:r>
            <a:r>
              <a:rPr lang="fr-FR" sz="2766" spc="-9" dirty="0" err="1" smtClean="0">
                <a:latin typeface="Calibri"/>
                <a:cs typeface="Calibri"/>
              </a:rPr>
              <a:t>Tuple</a:t>
            </a:r>
            <a:r>
              <a:rPr lang="fr-FR" sz="2766" spc="-9" dirty="0" smtClean="0">
                <a:latin typeface="Calibri"/>
                <a:cs typeface="Calibri"/>
              </a:rPr>
              <a:t>)</a:t>
            </a:r>
            <a:r>
              <a:rPr sz="2766" spc="-9" dirty="0" smtClean="0">
                <a:latin typeface="Calibri"/>
                <a:cs typeface="Calibri"/>
              </a:rPr>
              <a:t>:</a:t>
            </a:r>
            <a:r>
              <a:rPr lang="fr-FR" sz="2766" dirty="0">
                <a:latin typeface="Calibri"/>
                <a:cs typeface="Calibri"/>
              </a:rPr>
              <a:t> </a:t>
            </a:r>
            <a:r>
              <a:rPr sz="2403" spc="-23" dirty="0" err="1" smtClean="0">
                <a:latin typeface="Calibri"/>
                <a:cs typeface="Calibri"/>
              </a:rPr>
              <a:t>Une</a:t>
            </a:r>
            <a:r>
              <a:rPr lang="fr-FR" sz="2403" dirty="0" smtClean="0">
                <a:latin typeface="Calibri"/>
                <a:cs typeface="Calibri"/>
              </a:rPr>
              <a:t> </a:t>
            </a:r>
            <a:r>
              <a:rPr sz="2403" b="1" spc="-9" dirty="0" smtClean="0">
                <a:solidFill>
                  <a:srgbClr val="BF0000"/>
                </a:solidFill>
                <a:latin typeface="Calibri"/>
                <a:cs typeface="Calibri"/>
              </a:rPr>
              <a:t>occurrence</a:t>
            </a:r>
            <a:r>
              <a:rPr sz="2403" dirty="0">
                <a:solidFill>
                  <a:srgbClr val="BF0000"/>
                </a:solidFill>
                <a:latin typeface="Calibri"/>
                <a:cs typeface="Calibri"/>
              </a:rPr>
              <a:t>	</a:t>
            </a:r>
            <a:r>
              <a:rPr sz="2403" spc="-23" dirty="0" err="1" smtClean="0">
                <a:latin typeface="Calibri"/>
                <a:cs typeface="Calibri"/>
              </a:rPr>
              <a:t>ou</a:t>
            </a:r>
            <a:r>
              <a:rPr lang="fr-FR" sz="2403" dirty="0">
                <a:latin typeface="Calibri"/>
                <a:cs typeface="Calibri"/>
              </a:rPr>
              <a:t> </a:t>
            </a:r>
            <a:r>
              <a:rPr sz="2403" b="1" spc="-18" dirty="0" smtClean="0">
                <a:solidFill>
                  <a:srgbClr val="BF0000"/>
                </a:solidFill>
                <a:latin typeface="Calibri"/>
                <a:cs typeface="Calibri"/>
              </a:rPr>
              <a:t>tuple</a:t>
            </a:r>
            <a:r>
              <a:rPr lang="fr-FR" sz="2403" dirty="0">
                <a:solidFill>
                  <a:srgbClr val="BF0000"/>
                </a:solidFill>
                <a:latin typeface="Calibri"/>
                <a:cs typeface="Calibri"/>
              </a:rPr>
              <a:t> </a:t>
            </a:r>
            <a:r>
              <a:rPr sz="2403" spc="-23" dirty="0" err="1" smtClean="0">
                <a:latin typeface="Calibri"/>
                <a:cs typeface="Calibri"/>
              </a:rPr>
              <a:t>est</a:t>
            </a:r>
            <a:r>
              <a:rPr lang="fr-FR" sz="2403" dirty="0">
                <a:latin typeface="Calibri"/>
                <a:cs typeface="Calibri"/>
              </a:rPr>
              <a:t> </a:t>
            </a:r>
            <a:r>
              <a:rPr sz="2403" spc="-23" dirty="0" err="1" smtClean="0">
                <a:latin typeface="Calibri"/>
                <a:cs typeface="Calibri"/>
              </a:rPr>
              <a:t>une</a:t>
            </a:r>
            <a:r>
              <a:rPr lang="fr-FR" sz="2403" spc="-23" dirty="0" smtClean="0">
                <a:latin typeface="Calibri"/>
                <a:cs typeface="Calibri"/>
              </a:rPr>
              <a:t> </a:t>
            </a:r>
            <a:r>
              <a:rPr sz="2403" spc="-9" dirty="0" err="1" smtClean="0">
                <a:latin typeface="Calibri"/>
                <a:cs typeface="Calibri"/>
              </a:rPr>
              <a:t>réalisation</a:t>
            </a:r>
            <a:r>
              <a:rPr sz="2403" dirty="0">
                <a:latin typeface="Calibri"/>
                <a:cs typeface="Calibri"/>
              </a:rPr>
              <a:t>	</a:t>
            </a:r>
            <a:r>
              <a:rPr sz="2403" spc="-9" dirty="0">
                <a:latin typeface="Calibri"/>
                <a:cs typeface="Calibri"/>
              </a:rPr>
              <a:t>particulière</a:t>
            </a:r>
            <a:r>
              <a:rPr sz="2403" dirty="0">
                <a:latin typeface="Calibri"/>
                <a:cs typeface="Calibri"/>
              </a:rPr>
              <a:t>	</a:t>
            </a:r>
            <a:r>
              <a:rPr sz="2403" spc="-23" dirty="0">
                <a:latin typeface="Calibri"/>
                <a:cs typeface="Calibri"/>
              </a:rPr>
              <a:t>de </a:t>
            </a:r>
            <a:r>
              <a:rPr sz="2403" spc="-18" dirty="0">
                <a:latin typeface="Calibri"/>
                <a:cs typeface="Calibri"/>
              </a:rPr>
              <a:t>l’entité</a:t>
            </a:r>
            <a:r>
              <a:rPr sz="2403" spc="-41" dirty="0">
                <a:latin typeface="Calibri"/>
                <a:cs typeface="Calibri"/>
              </a:rPr>
              <a:t> </a:t>
            </a:r>
            <a:r>
              <a:rPr sz="2403" dirty="0">
                <a:latin typeface="Calibri"/>
                <a:cs typeface="Calibri"/>
              </a:rPr>
              <a:t>ou</a:t>
            </a:r>
            <a:r>
              <a:rPr sz="2403" spc="-50" dirty="0">
                <a:latin typeface="Calibri"/>
                <a:cs typeface="Calibri"/>
              </a:rPr>
              <a:t> </a:t>
            </a:r>
            <a:r>
              <a:rPr sz="2403" dirty="0">
                <a:latin typeface="Calibri"/>
                <a:cs typeface="Calibri"/>
              </a:rPr>
              <a:t>un</a:t>
            </a:r>
            <a:r>
              <a:rPr sz="2403" spc="-23" dirty="0">
                <a:latin typeface="Calibri"/>
                <a:cs typeface="Calibri"/>
              </a:rPr>
              <a:t> </a:t>
            </a:r>
            <a:r>
              <a:rPr sz="2403" spc="-9" dirty="0">
                <a:latin typeface="Calibri"/>
                <a:cs typeface="Calibri"/>
              </a:rPr>
              <a:t>exemplaire</a:t>
            </a:r>
            <a:r>
              <a:rPr sz="2403" spc="-59" dirty="0">
                <a:latin typeface="Calibri"/>
                <a:cs typeface="Calibri"/>
              </a:rPr>
              <a:t> </a:t>
            </a:r>
            <a:r>
              <a:rPr sz="2403" dirty="0">
                <a:latin typeface="Calibri"/>
                <a:cs typeface="Calibri"/>
              </a:rPr>
              <a:t>de</a:t>
            </a:r>
            <a:r>
              <a:rPr sz="2403" spc="-27" dirty="0">
                <a:latin typeface="Calibri"/>
                <a:cs typeface="Calibri"/>
              </a:rPr>
              <a:t> </a:t>
            </a:r>
            <a:r>
              <a:rPr sz="2403" spc="-9" dirty="0">
                <a:latin typeface="Calibri"/>
                <a:cs typeface="Calibri"/>
              </a:rPr>
              <a:t>l’entité.</a:t>
            </a:r>
            <a:endParaRPr sz="2403" dirty="0">
              <a:latin typeface="Calibri"/>
              <a:cs typeface="Calibri"/>
            </a:endParaRPr>
          </a:p>
          <a:p>
            <a:pPr marL="354128" indent="-343188">
              <a:lnSpc>
                <a:spcPct val="150000"/>
              </a:lnSpc>
              <a:spcBef>
                <a:spcPts val="580"/>
              </a:spcBef>
              <a:buFont typeface="Courier New"/>
              <a:buChar char="o"/>
              <a:tabLst>
                <a:tab pos="354704" algn="l"/>
              </a:tabLst>
            </a:pPr>
            <a:r>
              <a:rPr sz="2403" spc="-32" dirty="0">
                <a:latin typeface="Calibri"/>
                <a:cs typeface="Calibri"/>
              </a:rPr>
              <a:t>L’ensemble</a:t>
            </a:r>
            <a:r>
              <a:rPr sz="2403" spc="-54" dirty="0">
                <a:latin typeface="Calibri"/>
                <a:cs typeface="Calibri"/>
              </a:rPr>
              <a:t> </a:t>
            </a:r>
            <a:r>
              <a:rPr sz="2403" dirty="0">
                <a:latin typeface="Calibri"/>
                <a:cs typeface="Calibri"/>
              </a:rPr>
              <a:t>des</a:t>
            </a:r>
            <a:r>
              <a:rPr sz="2403" spc="-59" dirty="0">
                <a:latin typeface="Calibri"/>
                <a:cs typeface="Calibri"/>
              </a:rPr>
              <a:t> </a:t>
            </a:r>
            <a:r>
              <a:rPr sz="2403" dirty="0" smtClean="0">
                <a:latin typeface="Calibri"/>
                <a:cs typeface="Calibri"/>
              </a:rPr>
              <a:t>occurrences</a:t>
            </a:r>
            <a:r>
              <a:rPr lang="fr-FR" sz="2403" dirty="0" smtClean="0">
                <a:latin typeface="Calibri"/>
                <a:cs typeface="Calibri"/>
              </a:rPr>
              <a:t> (</a:t>
            </a:r>
            <a:r>
              <a:rPr lang="fr-FR" sz="2403" b="1" dirty="0" smtClean="0">
                <a:latin typeface="Calibri"/>
                <a:cs typeface="Calibri"/>
              </a:rPr>
              <a:t>n-</a:t>
            </a:r>
            <a:r>
              <a:rPr lang="fr-FR" sz="2403" b="1" dirty="0" err="1" smtClean="0">
                <a:latin typeface="Calibri"/>
                <a:cs typeface="Calibri"/>
              </a:rPr>
              <a:t>Tuples</a:t>
            </a:r>
            <a:r>
              <a:rPr lang="fr-FR" sz="2403" dirty="0" smtClean="0">
                <a:latin typeface="Calibri"/>
                <a:cs typeface="Calibri"/>
              </a:rPr>
              <a:t>)</a:t>
            </a:r>
            <a:r>
              <a:rPr sz="2403" spc="-36" dirty="0" smtClean="0">
                <a:latin typeface="Calibri"/>
                <a:cs typeface="Calibri"/>
              </a:rPr>
              <a:t> </a:t>
            </a:r>
            <a:r>
              <a:rPr sz="2403" dirty="0">
                <a:latin typeface="Calibri"/>
                <a:cs typeface="Calibri"/>
              </a:rPr>
              <a:t>forme</a:t>
            </a:r>
            <a:r>
              <a:rPr sz="2403" spc="-54" dirty="0">
                <a:latin typeface="Calibri"/>
                <a:cs typeface="Calibri"/>
              </a:rPr>
              <a:t> </a:t>
            </a:r>
            <a:r>
              <a:rPr sz="2403" spc="-23" dirty="0">
                <a:latin typeface="Calibri"/>
                <a:cs typeface="Calibri"/>
              </a:rPr>
              <a:t>l’entité</a:t>
            </a:r>
            <a:r>
              <a:rPr sz="2403" spc="-73" dirty="0">
                <a:latin typeface="Calibri"/>
                <a:cs typeface="Calibri"/>
              </a:rPr>
              <a:t> </a:t>
            </a:r>
            <a:r>
              <a:rPr sz="2403" b="1" spc="-9" dirty="0">
                <a:latin typeface="Calibri"/>
                <a:cs typeface="Calibri"/>
              </a:rPr>
              <a:t>désignée</a:t>
            </a:r>
            <a:r>
              <a:rPr sz="2403" spc="-9" dirty="0">
                <a:latin typeface="Calibri"/>
                <a:cs typeface="Calibri"/>
              </a:rPr>
              <a:t>.</a:t>
            </a:r>
            <a:endParaRPr sz="2403" dirty="0">
              <a:latin typeface="Calibri"/>
              <a:cs typeface="Calibri"/>
            </a:endParaRPr>
          </a:p>
        </p:txBody>
      </p:sp>
      <p:grpSp>
        <p:nvGrpSpPr>
          <p:cNvPr id="31" name="object 31"/>
          <p:cNvGrpSpPr/>
          <p:nvPr/>
        </p:nvGrpSpPr>
        <p:grpSpPr>
          <a:xfrm>
            <a:off x="2310902" y="4319147"/>
            <a:ext cx="1137818" cy="378889"/>
            <a:chOff x="2818574" y="3621722"/>
            <a:chExt cx="1254760" cy="417830"/>
          </a:xfrm>
        </p:grpSpPr>
        <p:sp>
          <p:nvSpPr>
            <p:cNvPr id="32" name="object 32"/>
            <p:cNvSpPr/>
            <p:nvPr/>
          </p:nvSpPr>
          <p:spPr>
            <a:xfrm>
              <a:off x="2823972" y="3627119"/>
              <a:ext cx="0" cy="0"/>
            </a:xfrm>
            <a:custGeom>
              <a:avLst/>
              <a:gdLst/>
              <a:ahLst/>
              <a:cxnLst/>
              <a:rect l="l" t="t" r="r" b="b"/>
              <a:pathLst>
                <a:path>
                  <a:moveTo>
                    <a:pt x="0" y="0"/>
                  </a:moveTo>
                  <a:lnTo>
                    <a:pt x="0" y="0"/>
                  </a:lnTo>
                </a:path>
              </a:pathLst>
            </a:custGeom>
            <a:ln w="10668">
              <a:solidFill>
                <a:srgbClr val="F9F9F9"/>
              </a:solidFill>
            </a:ln>
          </p:spPr>
          <p:txBody>
            <a:bodyPr wrap="square" lIns="0" tIns="0" rIns="0" bIns="0" rtlCol="0"/>
            <a:lstStyle/>
            <a:p>
              <a:endParaRPr sz="1632"/>
            </a:p>
          </p:txBody>
        </p:sp>
        <p:pic>
          <p:nvPicPr>
            <p:cNvPr id="33" name="object 33"/>
            <p:cNvPicPr/>
            <p:nvPr/>
          </p:nvPicPr>
          <p:blipFill>
            <a:blip r:embed="rId2" cstate="print"/>
            <a:stretch>
              <a:fillRect/>
            </a:stretch>
          </p:blipFill>
          <p:spPr>
            <a:xfrm>
              <a:off x="2818638" y="3621785"/>
              <a:ext cx="1254251" cy="417576"/>
            </a:xfrm>
            <a:prstGeom prst="rect">
              <a:avLst/>
            </a:prstGeom>
          </p:spPr>
        </p:pic>
        <p:sp>
          <p:nvSpPr>
            <p:cNvPr id="34" name="object 34"/>
            <p:cNvSpPr/>
            <p:nvPr/>
          </p:nvSpPr>
          <p:spPr>
            <a:xfrm>
              <a:off x="2823972" y="3627119"/>
              <a:ext cx="1243965" cy="407034"/>
            </a:xfrm>
            <a:custGeom>
              <a:avLst/>
              <a:gdLst/>
              <a:ahLst/>
              <a:cxnLst/>
              <a:rect l="l" t="t" r="r" b="b"/>
              <a:pathLst>
                <a:path w="1243964" h="407035">
                  <a:moveTo>
                    <a:pt x="0" y="0"/>
                  </a:moveTo>
                  <a:lnTo>
                    <a:pt x="1243583" y="0"/>
                  </a:lnTo>
                  <a:lnTo>
                    <a:pt x="1243583" y="406908"/>
                  </a:lnTo>
                  <a:lnTo>
                    <a:pt x="0" y="406908"/>
                  </a:lnTo>
                  <a:lnTo>
                    <a:pt x="0" y="0"/>
                  </a:lnTo>
                  <a:close/>
                </a:path>
              </a:pathLst>
            </a:custGeom>
            <a:ln w="10668">
              <a:solidFill>
                <a:srgbClr val="F9F9F9"/>
              </a:solidFill>
            </a:ln>
          </p:spPr>
          <p:txBody>
            <a:bodyPr wrap="square" lIns="0" tIns="0" rIns="0" bIns="0" rtlCol="0"/>
            <a:lstStyle/>
            <a:p>
              <a:endParaRPr sz="1632"/>
            </a:p>
          </p:txBody>
        </p:sp>
      </p:grpSp>
      <p:sp>
        <p:nvSpPr>
          <p:cNvPr id="35" name="object 35"/>
          <p:cNvSpPr txBox="1"/>
          <p:nvPr/>
        </p:nvSpPr>
        <p:spPr>
          <a:xfrm>
            <a:off x="2310960" y="4384061"/>
            <a:ext cx="1988741" cy="384449"/>
          </a:xfrm>
          <a:prstGeom prst="rect">
            <a:avLst/>
          </a:prstGeom>
        </p:spPr>
        <p:txBody>
          <a:bodyPr vert="horz" wrap="square" lIns="0" tIns="14971" rIns="0" bIns="0" rtlCol="0">
            <a:spAutoFit/>
          </a:bodyPr>
          <a:lstStyle/>
          <a:p>
            <a:pPr marL="11516">
              <a:spcBef>
                <a:spcPts val="118"/>
              </a:spcBef>
            </a:pPr>
            <a:r>
              <a:rPr lang="fr-FR" sz="2400" b="1" spc="-9" dirty="0" smtClean="0">
                <a:latin typeface="Calibri"/>
                <a:cs typeface="Calibri"/>
              </a:rPr>
              <a:t>Etudiant</a:t>
            </a:r>
            <a:endParaRPr sz="2400" dirty="0">
              <a:latin typeface="Calibri"/>
              <a:cs typeface="Calibri"/>
            </a:endParaRPr>
          </a:p>
        </p:txBody>
      </p:sp>
      <p:sp>
        <p:nvSpPr>
          <p:cNvPr id="36" name="object 36"/>
          <p:cNvSpPr/>
          <p:nvPr/>
        </p:nvSpPr>
        <p:spPr>
          <a:xfrm>
            <a:off x="345193" y="5251331"/>
            <a:ext cx="1295016" cy="720349"/>
          </a:xfrm>
          <a:custGeom>
            <a:avLst/>
            <a:gdLst/>
            <a:ahLst/>
            <a:cxnLst/>
            <a:rect l="l" t="t" r="r" b="b"/>
            <a:pathLst>
              <a:path w="1428114" h="794385">
                <a:moveTo>
                  <a:pt x="0" y="0"/>
                </a:moveTo>
                <a:lnTo>
                  <a:pt x="1427988" y="0"/>
                </a:lnTo>
                <a:lnTo>
                  <a:pt x="1427988" y="794003"/>
                </a:lnTo>
                <a:lnTo>
                  <a:pt x="0" y="794003"/>
                </a:lnTo>
                <a:lnTo>
                  <a:pt x="0" y="0"/>
                </a:lnTo>
                <a:close/>
              </a:path>
            </a:pathLst>
          </a:custGeom>
          <a:ln w="27432">
            <a:solidFill>
              <a:srgbClr val="4BACC6"/>
            </a:solidFill>
          </a:ln>
        </p:spPr>
        <p:txBody>
          <a:bodyPr wrap="square" lIns="0" tIns="0" rIns="0" bIns="0" rtlCol="0"/>
          <a:lstStyle/>
          <a:p>
            <a:endParaRPr sz="1632"/>
          </a:p>
        </p:txBody>
      </p:sp>
      <p:sp>
        <p:nvSpPr>
          <p:cNvPr id="37" name="object 37"/>
          <p:cNvSpPr txBox="1"/>
          <p:nvPr/>
        </p:nvSpPr>
        <p:spPr>
          <a:xfrm>
            <a:off x="377320" y="5235418"/>
            <a:ext cx="1057779" cy="564327"/>
          </a:xfrm>
          <a:prstGeom prst="rect">
            <a:avLst/>
          </a:prstGeom>
        </p:spPr>
        <p:txBody>
          <a:bodyPr vert="horz" wrap="square" lIns="0" tIns="9213" rIns="0" bIns="0" rtlCol="0">
            <a:spAutoFit/>
          </a:bodyPr>
          <a:lstStyle/>
          <a:p>
            <a:pPr marL="141075" marR="4607" indent="-130135">
              <a:lnSpc>
                <a:spcPct val="102099"/>
              </a:lnSpc>
              <a:spcBef>
                <a:spcPts val="73"/>
              </a:spcBef>
            </a:pPr>
            <a:r>
              <a:rPr sz="1768" spc="-9" dirty="0">
                <a:solidFill>
                  <a:srgbClr val="BF0000"/>
                </a:solidFill>
                <a:latin typeface="Calibri"/>
                <a:cs typeface="Calibri"/>
              </a:rPr>
              <a:t>occurrence </a:t>
            </a:r>
            <a:r>
              <a:rPr sz="1768" dirty="0">
                <a:latin typeface="Calibri"/>
                <a:cs typeface="Calibri"/>
              </a:rPr>
              <a:t>ou</a:t>
            </a:r>
            <a:r>
              <a:rPr sz="1768" spc="41" dirty="0">
                <a:latin typeface="Calibri"/>
                <a:cs typeface="Calibri"/>
              </a:rPr>
              <a:t> </a:t>
            </a:r>
            <a:r>
              <a:rPr sz="1768" spc="-9" dirty="0">
                <a:solidFill>
                  <a:srgbClr val="BF0000"/>
                </a:solidFill>
                <a:latin typeface="Calibri"/>
                <a:cs typeface="Calibri"/>
              </a:rPr>
              <a:t>tuple</a:t>
            </a:r>
            <a:endParaRPr sz="1768" dirty="0">
              <a:latin typeface="Calibri"/>
              <a:cs typeface="Calibri"/>
            </a:endParaRPr>
          </a:p>
        </p:txBody>
      </p:sp>
      <p:sp>
        <p:nvSpPr>
          <p:cNvPr id="38" name="object 38"/>
          <p:cNvSpPr/>
          <p:nvPr/>
        </p:nvSpPr>
        <p:spPr>
          <a:xfrm>
            <a:off x="1670548" y="5408383"/>
            <a:ext cx="745290" cy="1310563"/>
          </a:xfrm>
          <a:custGeom>
            <a:avLst/>
            <a:gdLst/>
            <a:ahLst/>
            <a:cxnLst/>
            <a:rect l="l" t="t" r="r" b="b"/>
            <a:pathLst>
              <a:path w="588644" h="1445260">
                <a:moveTo>
                  <a:pt x="588264" y="1336535"/>
                </a:moveTo>
                <a:lnTo>
                  <a:pt x="585216" y="1333487"/>
                </a:lnTo>
                <a:lnTo>
                  <a:pt x="579120" y="1333487"/>
                </a:lnTo>
                <a:lnTo>
                  <a:pt x="577596" y="1335011"/>
                </a:lnTo>
                <a:lnTo>
                  <a:pt x="577596" y="1338059"/>
                </a:lnTo>
                <a:lnTo>
                  <a:pt x="570433" y="1414462"/>
                </a:lnTo>
                <a:lnTo>
                  <a:pt x="44475" y="318846"/>
                </a:lnTo>
                <a:lnTo>
                  <a:pt x="557212" y="1104442"/>
                </a:lnTo>
                <a:lnTo>
                  <a:pt x="486156" y="1068324"/>
                </a:lnTo>
                <a:lnTo>
                  <a:pt x="483095" y="1069848"/>
                </a:lnTo>
                <a:lnTo>
                  <a:pt x="481571" y="1072896"/>
                </a:lnTo>
                <a:lnTo>
                  <a:pt x="480047" y="1074420"/>
                </a:lnTo>
                <a:lnTo>
                  <a:pt x="481571" y="1078992"/>
                </a:lnTo>
                <a:lnTo>
                  <a:pt x="483095" y="1078992"/>
                </a:lnTo>
                <a:lnTo>
                  <a:pt x="579120" y="1127760"/>
                </a:lnTo>
                <a:lnTo>
                  <a:pt x="578764" y="1121664"/>
                </a:lnTo>
                <a:lnTo>
                  <a:pt x="573024" y="1021080"/>
                </a:lnTo>
                <a:lnTo>
                  <a:pt x="573024" y="1018032"/>
                </a:lnTo>
                <a:lnTo>
                  <a:pt x="571500" y="1016508"/>
                </a:lnTo>
                <a:lnTo>
                  <a:pt x="565404" y="1016508"/>
                </a:lnTo>
                <a:lnTo>
                  <a:pt x="562356" y="1018032"/>
                </a:lnTo>
                <a:lnTo>
                  <a:pt x="562356" y="1021080"/>
                </a:lnTo>
                <a:lnTo>
                  <a:pt x="567270" y="1099794"/>
                </a:lnTo>
                <a:lnTo>
                  <a:pt x="36207" y="288290"/>
                </a:lnTo>
                <a:lnTo>
                  <a:pt x="554431" y="792543"/>
                </a:lnTo>
                <a:lnTo>
                  <a:pt x="478523" y="774192"/>
                </a:lnTo>
                <a:lnTo>
                  <a:pt x="475475" y="772668"/>
                </a:lnTo>
                <a:lnTo>
                  <a:pt x="472427" y="774192"/>
                </a:lnTo>
                <a:lnTo>
                  <a:pt x="472427" y="777240"/>
                </a:lnTo>
                <a:lnTo>
                  <a:pt x="470916" y="780288"/>
                </a:lnTo>
                <a:lnTo>
                  <a:pt x="472427" y="783336"/>
                </a:lnTo>
                <a:lnTo>
                  <a:pt x="475475" y="783336"/>
                </a:lnTo>
                <a:lnTo>
                  <a:pt x="579120" y="809244"/>
                </a:lnTo>
                <a:lnTo>
                  <a:pt x="578243" y="806196"/>
                </a:lnTo>
                <a:lnTo>
                  <a:pt x="574548" y="793165"/>
                </a:lnTo>
                <a:lnTo>
                  <a:pt x="574548" y="798576"/>
                </a:lnTo>
                <a:lnTo>
                  <a:pt x="568452" y="806196"/>
                </a:lnTo>
                <a:lnTo>
                  <a:pt x="570877" y="803148"/>
                </a:lnTo>
                <a:lnTo>
                  <a:pt x="574548" y="798576"/>
                </a:lnTo>
                <a:lnTo>
                  <a:pt x="574548" y="793165"/>
                </a:lnTo>
                <a:lnTo>
                  <a:pt x="550151" y="707136"/>
                </a:lnTo>
                <a:lnTo>
                  <a:pt x="550151" y="704088"/>
                </a:lnTo>
                <a:lnTo>
                  <a:pt x="547116" y="702564"/>
                </a:lnTo>
                <a:lnTo>
                  <a:pt x="544068" y="704088"/>
                </a:lnTo>
                <a:lnTo>
                  <a:pt x="541020" y="704088"/>
                </a:lnTo>
                <a:lnTo>
                  <a:pt x="539496" y="707136"/>
                </a:lnTo>
                <a:lnTo>
                  <a:pt x="541020" y="710184"/>
                </a:lnTo>
                <a:lnTo>
                  <a:pt x="562330" y="786650"/>
                </a:lnTo>
                <a:lnTo>
                  <a:pt x="22618" y="260057"/>
                </a:lnTo>
                <a:lnTo>
                  <a:pt x="549656" y="409625"/>
                </a:lnTo>
                <a:lnTo>
                  <a:pt x="473964" y="428231"/>
                </a:lnTo>
                <a:lnTo>
                  <a:pt x="470916" y="429755"/>
                </a:lnTo>
                <a:lnTo>
                  <a:pt x="469392" y="432803"/>
                </a:lnTo>
                <a:lnTo>
                  <a:pt x="469392" y="435851"/>
                </a:lnTo>
                <a:lnTo>
                  <a:pt x="473964" y="440423"/>
                </a:lnTo>
                <a:lnTo>
                  <a:pt x="475488" y="438899"/>
                </a:lnTo>
                <a:lnTo>
                  <a:pt x="573024" y="414515"/>
                </a:lnTo>
                <a:lnTo>
                  <a:pt x="579120" y="412991"/>
                </a:lnTo>
                <a:lnTo>
                  <a:pt x="504444" y="336791"/>
                </a:lnTo>
                <a:lnTo>
                  <a:pt x="502920" y="333743"/>
                </a:lnTo>
                <a:lnTo>
                  <a:pt x="499872" y="333743"/>
                </a:lnTo>
                <a:lnTo>
                  <a:pt x="495300" y="338315"/>
                </a:lnTo>
                <a:lnTo>
                  <a:pt x="495300" y="341363"/>
                </a:lnTo>
                <a:lnTo>
                  <a:pt x="498348" y="342887"/>
                </a:lnTo>
                <a:lnTo>
                  <a:pt x="553694" y="400761"/>
                </a:lnTo>
                <a:lnTo>
                  <a:pt x="20218" y="249364"/>
                </a:lnTo>
                <a:lnTo>
                  <a:pt x="553834" y="31584"/>
                </a:lnTo>
                <a:lnTo>
                  <a:pt x="505955" y="92964"/>
                </a:lnTo>
                <a:lnTo>
                  <a:pt x="504431" y="96012"/>
                </a:lnTo>
                <a:lnTo>
                  <a:pt x="504431" y="99060"/>
                </a:lnTo>
                <a:lnTo>
                  <a:pt x="507479" y="100584"/>
                </a:lnTo>
                <a:lnTo>
                  <a:pt x="509003" y="102108"/>
                </a:lnTo>
                <a:lnTo>
                  <a:pt x="512051" y="102108"/>
                </a:lnTo>
                <a:lnTo>
                  <a:pt x="513575" y="100584"/>
                </a:lnTo>
                <a:lnTo>
                  <a:pt x="579107" y="15227"/>
                </a:lnTo>
                <a:lnTo>
                  <a:pt x="473951" y="1524"/>
                </a:lnTo>
                <a:lnTo>
                  <a:pt x="470903" y="0"/>
                </a:lnTo>
                <a:lnTo>
                  <a:pt x="467855" y="3035"/>
                </a:lnTo>
                <a:lnTo>
                  <a:pt x="467855" y="7607"/>
                </a:lnTo>
                <a:lnTo>
                  <a:pt x="469379" y="10655"/>
                </a:lnTo>
                <a:lnTo>
                  <a:pt x="472427" y="10655"/>
                </a:lnTo>
                <a:lnTo>
                  <a:pt x="550722" y="21844"/>
                </a:lnTo>
                <a:lnTo>
                  <a:pt x="3035" y="245364"/>
                </a:lnTo>
                <a:lnTo>
                  <a:pt x="4864" y="249034"/>
                </a:lnTo>
                <a:lnTo>
                  <a:pt x="4279" y="250774"/>
                </a:lnTo>
                <a:lnTo>
                  <a:pt x="3289" y="251561"/>
                </a:lnTo>
                <a:lnTo>
                  <a:pt x="0" y="252971"/>
                </a:lnTo>
                <a:lnTo>
                  <a:pt x="561911" y="1420380"/>
                </a:lnTo>
                <a:lnTo>
                  <a:pt x="496824" y="1376159"/>
                </a:lnTo>
                <a:lnTo>
                  <a:pt x="493776" y="1374635"/>
                </a:lnTo>
                <a:lnTo>
                  <a:pt x="490728" y="1376159"/>
                </a:lnTo>
                <a:lnTo>
                  <a:pt x="489204" y="1377683"/>
                </a:lnTo>
                <a:lnTo>
                  <a:pt x="487680" y="1380731"/>
                </a:lnTo>
                <a:lnTo>
                  <a:pt x="489204" y="1383779"/>
                </a:lnTo>
                <a:lnTo>
                  <a:pt x="490728" y="1385303"/>
                </a:lnTo>
                <a:lnTo>
                  <a:pt x="579120" y="1444739"/>
                </a:lnTo>
                <a:lnTo>
                  <a:pt x="579653" y="1437119"/>
                </a:lnTo>
                <a:lnTo>
                  <a:pt x="586740" y="1338059"/>
                </a:lnTo>
                <a:lnTo>
                  <a:pt x="588264" y="1336535"/>
                </a:lnTo>
                <a:close/>
              </a:path>
            </a:pathLst>
          </a:custGeom>
          <a:solidFill>
            <a:srgbClr val="497EBA"/>
          </a:solidFill>
        </p:spPr>
        <p:txBody>
          <a:bodyPr wrap="square" lIns="0" tIns="0" rIns="0" bIns="0" rtlCol="0"/>
          <a:lstStyle/>
          <a:p>
            <a:endParaRPr sz="1632"/>
          </a:p>
        </p:txBody>
      </p:sp>
      <p:graphicFrame>
        <p:nvGraphicFramePr>
          <p:cNvPr id="39" name="Tableau 38"/>
          <p:cNvGraphicFramePr>
            <a:graphicFrameLocks noGrp="1"/>
          </p:cNvGraphicFramePr>
          <p:nvPr>
            <p:extLst>
              <p:ext uri="{D42A27DB-BD31-4B8C-83A1-F6EECF244321}">
                <p14:modId xmlns:p14="http://schemas.microsoft.com/office/powerpoint/2010/main" val="2879093030"/>
              </p:ext>
            </p:extLst>
          </p:nvPr>
        </p:nvGraphicFramePr>
        <p:xfrm>
          <a:off x="9341973" y="4605666"/>
          <a:ext cx="2634712" cy="2011680"/>
        </p:xfrm>
        <a:graphic>
          <a:graphicData uri="http://schemas.openxmlformats.org/drawingml/2006/table">
            <a:tbl>
              <a:tblPr firstRow="1" bandRow="1">
                <a:tableStyleId>{5C22544A-7EE6-4342-B048-85BDC9FD1C3A}</a:tableStyleId>
              </a:tblPr>
              <a:tblGrid>
                <a:gridCol w="2634712"/>
              </a:tblGrid>
              <a:tr h="370840">
                <a:tc>
                  <a:txBody>
                    <a:bodyPr/>
                    <a:lstStyle/>
                    <a:p>
                      <a:pPr algn="ctr"/>
                      <a:r>
                        <a:rPr lang="fr-FR" altLang="fr-FR" sz="2000" dirty="0" smtClean="0">
                          <a:solidFill>
                            <a:schemeClr val="tx1"/>
                          </a:solidFill>
                          <a:latin typeface="+mn-lt"/>
                        </a:rPr>
                        <a:t>Etudiant</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indent="0">
                        <a:buFont typeface="Wingdings" panose="05000000000000000000" pitchFamily="2" charset="2"/>
                        <a:buNone/>
                      </a:pPr>
                      <a:r>
                        <a:rPr lang="fr-FR" sz="2000" b="1" u="sng" dirty="0" smtClean="0"/>
                        <a:t>Code_Massar</a:t>
                      </a:r>
                    </a:p>
                    <a:p>
                      <a:pPr marL="0" indent="0">
                        <a:buFont typeface="Wingdings" panose="05000000000000000000" pitchFamily="2" charset="2"/>
                        <a:buNone/>
                      </a:pPr>
                      <a:r>
                        <a:rPr lang="fr-FR" sz="2000" dirty="0" smtClean="0"/>
                        <a:t>Nom</a:t>
                      </a:r>
                    </a:p>
                    <a:p>
                      <a:pPr marL="0" indent="0">
                        <a:buFont typeface="Wingdings" panose="05000000000000000000" pitchFamily="2" charset="2"/>
                        <a:buNone/>
                      </a:pPr>
                      <a:r>
                        <a:rPr lang="fr-FR" sz="2000" dirty="0" smtClean="0"/>
                        <a:t>Prenom</a:t>
                      </a:r>
                    </a:p>
                    <a:p>
                      <a:pPr marL="0" indent="0">
                        <a:buFont typeface="Wingdings" panose="05000000000000000000" pitchFamily="2" charset="2"/>
                        <a:buNone/>
                      </a:pPr>
                      <a:r>
                        <a:rPr lang="fr-FR" sz="2000" dirty="0" smtClean="0"/>
                        <a:t>Date_naissance</a:t>
                      </a:r>
                    </a:p>
                    <a:p>
                      <a:pPr marL="0" indent="0">
                        <a:buFont typeface="Wingdings" panose="05000000000000000000" pitchFamily="2" charset="2"/>
                        <a:buNone/>
                      </a:pPr>
                      <a:r>
                        <a:rPr lang="fr-FR" sz="2000" dirty="0" smtClean="0"/>
                        <a:t>Adresse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0" name="Tableau 39"/>
          <p:cNvGraphicFramePr>
            <a:graphicFrameLocks noGrp="1"/>
          </p:cNvGraphicFramePr>
          <p:nvPr>
            <p:extLst>
              <p:ext uri="{D42A27DB-BD31-4B8C-83A1-F6EECF244321}">
                <p14:modId xmlns:p14="http://schemas.microsoft.com/office/powerpoint/2010/main" val="3548472961"/>
              </p:ext>
            </p:extLst>
          </p:nvPr>
        </p:nvGraphicFramePr>
        <p:xfrm>
          <a:off x="2478841" y="4864746"/>
          <a:ext cx="6117842" cy="1854200"/>
        </p:xfrm>
        <a:graphic>
          <a:graphicData uri="http://schemas.openxmlformats.org/drawingml/2006/table">
            <a:tbl>
              <a:tblPr firstRow="1" bandRow="1">
                <a:tableStyleId>{5C22544A-7EE6-4342-B048-85BDC9FD1C3A}</a:tableStyleId>
              </a:tblPr>
              <a:tblGrid>
                <a:gridCol w="1516380"/>
                <a:gridCol w="826770"/>
                <a:gridCol w="1083502"/>
                <a:gridCol w="1711516"/>
                <a:gridCol w="979674"/>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smtClean="0">
                          <a:solidFill>
                            <a:schemeClr val="tx1"/>
                          </a:solidFill>
                        </a:rPr>
                        <a:t>Code_Massar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NOM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Prenom</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Date_naissance</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Adresse</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dirty="0" smtClean="0">
                          <a:solidFill>
                            <a:schemeClr val="tx1"/>
                          </a:solidFill>
                        </a:rPr>
                        <a:t>M123567</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DAKI</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Yasser</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12/12/2004</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err="1" smtClean="0">
                          <a:solidFill>
                            <a:schemeClr val="tx1"/>
                          </a:solidFill>
                        </a:rPr>
                        <a:t>Azrou</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dirty="0" smtClean="0">
                          <a:solidFill>
                            <a:schemeClr val="tx1"/>
                          </a:solidFill>
                        </a:rPr>
                        <a:t>R2345678</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err="1" smtClean="0">
                          <a:solidFill>
                            <a:schemeClr val="tx1"/>
                          </a:solidFill>
                        </a:rPr>
                        <a:t>Naimi</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Fatima</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01/05/2003</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err="1" smtClean="0">
                          <a:solidFill>
                            <a:schemeClr val="tx1"/>
                          </a:solidFill>
                        </a:rPr>
                        <a:t>Midelt</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dirty="0" smtClean="0">
                          <a:solidFill>
                            <a:schemeClr val="tx1"/>
                          </a:solidFill>
                        </a:rPr>
                        <a:t>M224578</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err="1" smtClean="0">
                          <a:solidFill>
                            <a:schemeClr val="tx1"/>
                          </a:solidFill>
                        </a:rPr>
                        <a:t>Karimi</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Rachida</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20/02/2002</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err="1" smtClean="0">
                          <a:solidFill>
                            <a:schemeClr val="tx1"/>
                          </a:solidFill>
                        </a:rPr>
                        <a:t>Meknes</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dirty="0" smtClean="0">
                          <a:solidFill>
                            <a:schemeClr val="tx1"/>
                          </a:solidFill>
                        </a:rPr>
                        <a:t>R1230986</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err="1" smtClean="0">
                          <a:solidFill>
                            <a:schemeClr val="tx1"/>
                          </a:solidFill>
                        </a:rPr>
                        <a:t>Sahi</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err="1" smtClean="0">
                          <a:solidFill>
                            <a:schemeClr val="tx1"/>
                          </a:solidFill>
                        </a:rPr>
                        <a:t>Aissa</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22/09/2004</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chemeClr val="tx1"/>
                          </a:solidFill>
                        </a:rPr>
                        <a:t>Rabat</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4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4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4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46" name="Rectangle 45"/>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47"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48" name="object 2"/>
          <p:cNvSpPr txBox="1"/>
          <p:nvPr/>
        </p:nvSpPr>
        <p:spPr>
          <a:xfrm>
            <a:off x="415059" y="1666267"/>
            <a:ext cx="11410950" cy="550100"/>
          </a:xfrm>
          <a:prstGeom prst="rect">
            <a:avLst/>
          </a:prstGeom>
          <a:ln w="10667">
            <a:solidFill>
              <a:srgbClr val="8EB3E2"/>
            </a:solidFill>
          </a:ln>
        </p:spPr>
        <p:txBody>
          <a:bodyPr vert="horz" wrap="square" lIns="0" tIns="61037" rIns="0" bIns="0" rtlCol="0">
            <a:spAutoFit/>
          </a:bodyPr>
          <a:lstStyle/>
          <a:p>
            <a:pPr marL="4607">
              <a:spcBef>
                <a:spcPts val="481"/>
              </a:spcBef>
            </a:pPr>
            <a:r>
              <a:rPr sz="3174" b="1" dirty="0">
                <a:solidFill>
                  <a:srgbClr val="002060"/>
                </a:solidFill>
                <a:latin typeface="Calibri"/>
                <a:cs typeface="Calibri"/>
              </a:rPr>
              <a:t>Modèle</a:t>
            </a:r>
            <a:r>
              <a:rPr sz="3174" b="1" spc="5" dirty="0">
                <a:solidFill>
                  <a:srgbClr val="002060"/>
                </a:solidFill>
                <a:latin typeface="Calibri"/>
                <a:cs typeface="Calibri"/>
              </a:rPr>
              <a:t> </a:t>
            </a:r>
            <a:r>
              <a:rPr sz="3174" b="1" dirty="0">
                <a:solidFill>
                  <a:srgbClr val="002060"/>
                </a:solidFill>
                <a:latin typeface="Calibri"/>
                <a:cs typeface="Calibri"/>
              </a:rPr>
              <a:t>Conceptuel des</a:t>
            </a:r>
            <a:r>
              <a:rPr sz="3174" b="1" spc="-14" dirty="0">
                <a:solidFill>
                  <a:srgbClr val="002060"/>
                </a:solidFill>
                <a:latin typeface="Calibri"/>
                <a:cs typeface="Calibri"/>
              </a:rPr>
              <a:t> </a:t>
            </a:r>
            <a:r>
              <a:rPr sz="3174" b="1" dirty="0" err="1">
                <a:solidFill>
                  <a:srgbClr val="002060"/>
                </a:solidFill>
                <a:latin typeface="Calibri"/>
                <a:cs typeface="Calibri"/>
              </a:rPr>
              <a:t>Données</a:t>
            </a:r>
            <a:r>
              <a:rPr sz="3174" b="1" spc="23" dirty="0">
                <a:solidFill>
                  <a:srgbClr val="002060"/>
                </a:solidFill>
                <a:latin typeface="Calibri"/>
                <a:cs typeface="Calibri"/>
              </a:rPr>
              <a:t> </a:t>
            </a:r>
            <a:r>
              <a:rPr sz="3174" b="1" spc="-45" dirty="0" smtClean="0">
                <a:solidFill>
                  <a:srgbClr val="C00000"/>
                </a:solidFill>
                <a:latin typeface="Calibri"/>
                <a:cs typeface="Calibri"/>
              </a:rPr>
              <a:t>:</a:t>
            </a:r>
            <a:r>
              <a:rPr lang="fr-FR" sz="3174" b="1" spc="-45" dirty="0" smtClean="0">
                <a:solidFill>
                  <a:srgbClr val="C00000"/>
                </a:solidFill>
                <a:latin typeface="Calibri"/>
                <a:cs typeface="Calibri"/>
              </a:rPr>
              <a:t> </a:t>
            </a:r>
            <a:r>
              <a:rPr sz="3174" b="1" dirty="0" err="1" smtClean="0">
                <a:solidFill>
                  <a:srgbClr val="C00000"/>
                </a:solidFill>
                <a:latin typeface="Calibri"/>
                <a:cs typeface="Calibri"/>
              </a:rPr>
              <a:t>Propriété</a:t>
            </a:r>
            <a:r>
              <a:rPr sz="3174" b="1" spc="-63" dirty="0" smtClean="0">
                <a:solidFill>
                  <a:srgbClr val="C00000"/>
                </a:solidFill>
                <a:latin typeface="Calibri"/>
                <a:cs typeface="Calibri"/>
              </a:rPr>
              <a:t> </a:t>
            </a:r>
            <a:r>
              <a:rPr sz="3174" b="1" dirty="0">
                <a:solidFill>
                  <a:srgbClr val="C00000"/>
                </a:solidFill>
                <a:latin typeface="Calibri"/>
                <a:cs typeface="Calibri"/>
              </a:rPr>
              <a:t>(ou</a:t>
            </a:r>
            <a:r>
              <a:rPr sz="3174" b="1" spc="-45" dirty="0">
                <a:solidFill>
                  <a:srgbClr val="C00000"/>
                </a:solidFill>
                <a:latin typeface="Calibri"/>
                <a:cs typeface="Calibri"/>
              </a:rPr>
              <a:t> </a:t>
            </a:r>
            <a:r>
              <a:rPr sz="3174" b="1" spc="-9" dirty="0">
                <a:solidFill>
                  <a:srgbClr val="C00000"/>
                </a:solidFill>
                <a:latin typeface="Calibri"/>
                <a:cs typeface="Calibri"/>
              </a:rPr>
              <a:t>Attributs)</a:t>
            </a:r>
            <a:endParaRPr sz="3174" b="1" dirty="0">
              <a:solidFill>
                <a:srgbClr val="C00000"/>
              </a:solidFill>
              <a:latin typeface="Calibri"/>
              <a:cs typeface="Calibri"/>
            </a:endParaRPr>
          </a:p>
        </p:txBody>
      </p:sp>
    </p:spTree>
    <p:extLst>
      <p:ext uri="{BB962C8B-B14F-4D97-AF65-F5344CB8AC3E}">
        <p14:creationId xmlns:p14="http://schemas.microsoft.com/office/powerpoint/2010/main" val="22245805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CCEBEC85-ABA1-4321-B683-7CDC5438EF72}" type="slidenum">
              <a:rPr lang="ar-SA" altLang="fr-FR">
                <a:cs typeface="Arial" panose="020B0604020202020204" pitchFamily="34" charset="0"/>
              </a:rPr>
              <a:pPr eaLnBrk="1" hangingPunct="1"/>
              <a:t>74</a:t>
            </a:fld>
            <a:endParaRPr lang="fr-FR" altLang="fr-FR"/>
          </a:p>
        </p:txBody>
      </p:sp>
      <p:graphicFrame>
        <p:nvGraphicFramePr>
          <p:cNvPr id="7" name="Tableau 6"/>
          <p:cNvGraphicFramePr>
            <a:graphicFrameLocks noGrp="1"/>
          </p:cNvGraphicFramePr>
          <p:nvPr>
            <p:extLst>
              <p:ext uri="{D42A27DB-BD31-4B8C-83A1-F6EECF244321}">
                <p14:modId xmlns:p14="http://schemas.microsoft.com/office/powerpoint/2010/main" val="2855925141"/>
              </p:ext>
            </p:extLst>
          </p:nvPr>
        </p:nvGraphicFramePr>
        <p:xfrm>
          <a:off x="7206712" y="4709796"/>
          <a:ext cx="2848244" cy="2072640"/>
        </p:xfrm>
        <a:graphic>
          <a:graphicData uri="http://schemas.openxmlformats.org/drawingml/2006/table">
            <a:tbl>
              <a:tblPr firstRow="1" bandRow="1">
                <a:tableStyleId>{5C22544A-7EE6-4342-B048-85BDC9FD1C3A}</a:tableStyleId>
              </a:tblPr>
              <a:tblGrid>
                <a:gridCol w="2848244"/>
              </a:tblGrid>
              <a:tr h="370840">
                <a:tc>
                  <a:txBody>
                    <a:bodyPr/>
                    <a:lstStyle/>
                    <a:p>
                      <a:pPr algn="ctr"/>
                      <a:r>
                        <a:rPr lang="fr-FR" altLang="fr-FR" sz="2400" dirty="0" smtClean="0">
                          <a:solidFill>
                            <a:schemeClr val="tx1"/>
                          </a:solidFill>
                          <a:latin typeface="+mn-lt"/>
                        </a:rPr>
                        <a:t>Etudiant</a:t>
                      </a:r>
                      <a:endParaRPr lang="fr-F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indent="0">
                        <a:buFont typeface="Wingdings" panose="05000000000000000000" pitchFamily="2" charset="2"/>
                        <a:buNone/>
                      </a:pPr>
                      <a:r>
                        <a:rPr lang="fr-FR" sz="2000" b="1" u="none" dirty="0" smtClean="0"/>
                        <a:t>    </a:t>
                      </a:r>
                      <a:r>
                        <a:rPr lang="fr-FR" sz="2000" b="1" u="sng" dirty="0" smtClean="0"/>
                        <a:t> Code_Massar</a:t>
                      </a:r>
                    </a:p>
                    <a:p>
                      <a:pPr marL="0" indent="0">
                        <a:buFont typeface="Wingdings" panose="05000000000000000000" pitchFamily="2" charset="2"/>
                        <a:buNone/>
                      </a:pPr>
                      <a:r>
                        <a:rPr lang="fr-FR" sz="2000" dirty="0" smtClean="0"/>
                        <a:t>     Nom</a:t>
                      </a:r>
                    </a:p>
                    <a:p>
                      <a:pPr marL="0" indent="0">
                        <a:buFont typeface="Wingdings" panose="05000000000000000000" pitchFamily="2" charset="2"/>
                        <a:buNone/>
                      </a:pPr>
                      <a:r>
                        <a:rPr lang="fr-FR" sz="2000" dirty="0" smtClean="0"/>
                        <a:t>      Prenom</a:t>
                      </a:r>
                    </a:p>
                    <a:p>
                      <a:pPr marL="0" indent="0">
                        <a:buFont typeface="Wingdings" panose="05000000000000000000" pitchFamily="2" charset="2"/>
                        <a:buNone/>
                      </a:pPr>
                      <a:r>
                        <a:rPr lang="fr-FR" sz="2000" dirty="0" smtClean="0"/>
                        <a:t>     Date_naissance</a:t>
                      </a:r>
                    </a:p>
                    <a:p>
                      <a:pPr marL="0" indent="0">
                        <a:buFont typeface="Wingdings" panose="05000000000000000000" pitchFamily="2" charset="2"/>
                        <a:buNone/>
                      </a:pPr>
                      <a:r>
                        <a:rPr lang="fr-FR" sz="2000" dirty="0" smtClean="0"/>
                        <a:t>      Adresse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object 37"/>
          <p:cNvSpPr txBox="1"/>
          <p:nvPr/>
        </p:nvSpPr>
        <p:spPr>
          <a:xfrm>
            <a:off x="3262746" y="5525520"/>
            <a:ext cx="1725098" cy="448782"/>
          </a:xfrm>
          <a:prstGeom prst="rect">
            <a:avLst/>
          </a:prstGeom>
        </p:spPr>
        <p:txBody>
          <a:bodyPr vert="horz" wrap="square" lIns="0" tIns="9213" rIns="0" bIns="0" rtlCol="0">
            <a:spAutoFit/>
          </a:bodyPr>
          <a:lstStyle/>
          <a:p>
            <a:pPr marL="141075" marR="4607" indent="-130135">
              <a:lnSpc>
                <a:spcPct val="102099"/>
              </a:lnSpc>
              <a:spcBef>
                <a:spcPts val="73"/>
              </a:spcBef>
            </a:pPr>
            <a:r>
              <a:rPr lang="fr-FR" sz="2800" b="1" spc="-9" dirty="0" smtClean="0">
                <a:solidFill>
                  <a:srgbClr val="BF0000"/>
                </a:solidFill>
                <a:latin typeface="Calibri"/>
                <a:cs typeface="Calibri"/>
              </a:rPr>
              <a:t>Identifiant</a:t>
            </a:r>
            <a:endParaRPr sz="2800" b="1" dirty="0">
              <a:latin typeface="Calibri"/>
              <a:cs typeface="Calibri"/>
            </a:endParaRPr>
          </a:p>
        </p:txBody>
      </p:sp>
      <p:cxnSp>
        <p:nvCxnSpPr>
          <p:cNvPr id="4" name="Connecteur droit avec flèche 3"/>
          <p:cNvCxnSpPr>
            <a:stCxn id="9" idx="3"/>
          </p:cNvCxnSpPr>
          <p:nvPr/>
        </p:nvCxnSpPr>
        <p:spPr>
          <a:xfrm flipV="1">
            <a:off x="4987844" y="5525521"/>
            <a:ext cx="2555956" cy="2243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 name="Espace réservé du texte 5"/>
          <p:cNvSpPr>
            <a:spLocks noGrp="1"/>
          </p:cNvSpPr>
          <p:nvPr>
            <p:ph type="body" sz="half" idx="1"/>
          </p:nvPr>
        </p:nvSpPr>
        <p:spPr>
          <a:xfrm>
            <a:off x="196306" y="2403064"/>
            <a:ext cx="11848455" cy="2642917"/>
          </a:xfrm>
        </p:spPr>
        <p:txBody>
          <a:bodyPr>
            <a:normAutofit lnSpcReduction="10000"/>
          </a:bodyPr>
          <a:lstStyle/>
          <a:p>
            <a:pPr marL="390525" marR="43815" indent="-378460">
              <a:lnSpc>
                <a:spcPct val="150000"/>
              </a:lnSpc>
              <a:spcBef>
                <a:spcPts val="105"/>
              </a:spcBef>
              <a:buFont typeface="Arial MT"/>
              <a:buChar char="•"/>
              <a:tabLst>
                <a:tab pos="390525" algn="l"/>
                <a:tab pos="391160" algn="l"/>
              </a:tabLst>
            </a:pPr>
            <a:r>
              <a:rPr lang="fr-FR" b="1" dirty="0">
                <a:solidFill>
                  <a:srgbClr val="001F60"/>
                </a:solidFill>
                <a:cs typeface="Calibri"/>
              </a:rPr>
              <a:t>Identifiant</a:t>
            </a:r>
            <a:r>
              <a:rPr lang="fr-FR" sz="2650" b="1" spc="-45" dirty="0">
                <a:solidFill>
                  <a:srgbClr val="001F60"/>
                </a:solidFill>
                <a:cs typeface="Calibri"/>
              </a:rPr>
              <a:t> </a:t>
            </a:r>
            <a:r>
              <a:rPr lang="fr-FR" sz="2650" dirty="0">
                <a:cs typeface="Calibri"/>
              </a:rPr>
              <a:t>:</a:t>
            </a:r>
            <a:r>
              <a:rPr lang="fr-FR" sz="2650" spc="-45" dirty="0">
                <a:cs typeface="Calibri"/>
              </a:rPr>
              <a:t> </a:t>
            </a:r>
            <a:r>
              <a:rPr lang="fr-FR" sz="2650" dirty="0">
                <a:cs typeface="Calibri"/>
              </a:rPr>
              <a:t>une</a:t>
            </a:r>
            <a:r>
              <a:rPr lang="fr-FR" sz="2650" spc="-45" dirty="0">
                <a:cs typeface="Calibri"/>
              </a:rPr>
              <a:t> </a:t>
            </a:r>
            <a:r>
              <a:rPr lang="fr-FR" sz="2650" b="1" dirty="0">
                <a:cs typeface="Calibri"/>
              </a:rPr>
              <a:t>ou</a:t>
            </a:r>
            <a:r>
              <a:rPr lang="fr-FR" sz="2650" b="1" spc="-65" dirty="0">
                <a:cs typeface="Calibri"/>
              </a:rPr>
              <a:t> </a:t>
            </a:r>
            <a:r>
              <a:rPr lang="fr-FR" sz="2650" b="1" dirty="0">
                <a:cs typeface="Calibri"/>
              </a:rPr>
              <a:t>plusieurs</a:t>
            </a:r>
            <a:r>
              <a:rPr lang="fr-FR" sz="2650" b="1" spc="-50" dirty="0">
                <a:cs typeface="Calibri"/>
              </a:rPr>
              <a:t> </a:t>
            </a:r>
            <a:r>
              <a:rPr lang="fr-FR" sz="2650" b="1" dirty="0">
                <a:cs typeface="Calibri"/>
              </a:rPr>
              <a:t>propriétés</a:t>
            </a:r>
            <a:r>
              <a:rPr lang="fr-FR" sz="2650" b="1" spc="-55" dirty="0">
                <a:cs typeface="Calibri"/>
              </a:rPr>
              <a:t> </a:t>
            </a:r>
            <a:r>
              <a:rPr lang="fr-FR" sz="2650" dirty="0">
                <a:cs typeface="Calibri"/>
              </a:rPr>
              <a:t>d’une</a:t>
            </a:r>
            <a:r>
              <a:rPr lang="fr-FR" sz="2650" spc="-45" dirty="0">
                <a:cs typeface="Calibri"/>
              </a:rPr>
              <a:t> </a:t>
            </a:r>
            <a:r>
              <a:rPr lang="fr-FR" sz="2650" dirty="0">
                <a:cs typeface="Calibri"/>
              </a:rPr>
              <a:t>entité</a:t>
            </a:r>
            <a:r>
              <a:rPr lang="fr-FR" sz="2650" spc="-75" dirty="0">
                <a:cs typeface="Calibri"/>
              </a:rPr>
              <a:t> </a:t>
            </a:r>
            <a:r>
              <a:rPr lang="fr-FR" sz="2650" dirty="0">
                <a:cs typeface="Calibri"/>
              </a:rPr>
              <a:t>ou</a:t>
            </a:r>
            <a:r>
              <a:rPr lang="fr-FR" sz="2650" spc="-35" dirty="0">
                <a:cs typeface="Calibri"/>
              </a:rPr>
              <a:t> </a:t>
            </a:r>
            <a:r>
              <a:rPr lang="fr-FR" sz="2650" spc="-10" dirty="0">
                <a:cs typeface="Calibri"/>
              </a:rPr>
              <a:t>d’une </a:t>
            </a:r>
            <a:r>
              <a:rPr lang="fr-FR" sz="2650" dirty="0">
                <a:cs typeface="Calibri"/>
              </a:rPr>
              <a:t>association</a:t>
            </a:r>
            <a:r>
              <a:rPr lang="fr-FR" sz="2650" spc="-55" dirty="0">
                <a:cs typeface="Calibri"/>
              </a:rPr>
              <a:t> </a:t>
            </a:r>
            <a:r>
              <a:rPr lang="fr-FR" sz="2650" dirty="0">
                <a:cs typeface="Calibri"/>
              </a:rPr>
              <a:t>qui</a:t>
            </a:r>
            <a:r>
              <a:rPr lang="fr-FR" sz="2650" spc="-35" dirty="0">
                <a:cs typeface="Calibri"/>
              </a:rPr>
              <a:t> </a:t>
            </a:r>
            <a:r>
              <a:rPr lang="fr-FR" sz="2650" dirty="0">
                <a:cs typeface="Calibri"/>
              </a:rPr>
              <a:t>ont</a:t>
            </a:r>
            <a:r>
              <a:rPr lang="fr-FR" sz="2650" spc="-30" dirty="0">
                <a:cs typeface="Calibri"/>
              </a:rPr>
              <a:t> </a:t>
            </a:r>
            <a:r>
              <a:rPr lang="fr-FR" sz="2650" dirty="0">
                <a:cs typeface="Calibri"/>
              </a:rPr>
              <a:t>une</a:t>
            </a:r>
            <a:r>
              <a:rPr lang="fr-FR" sz="2650" spc="-30" dirty="0">
                <a:cs typeface="Calibri"/>
              </a:rPr>
              <a:t> </a:t>
            </a:r>
            <a:r>
              <a:rPr lang="fr-FR" sz="2650" dirty="0">
                <a:cs typeface="Calibri"/>
              </a:rPr>
              <a:t>valeur</a:t>
            </a:r>
            <a:r>
              <a:rPr lang="fr-FR" sz="2650" spc="-35" dirty="0">
                <a:cs typeface="Calibri"/>
              </a:rPr>
              <a:t> </a:t>
            </a:r>
            <a:r>
              <a:rPr lang="fr-FR" sz="2650" b="1" dirty="0">
                <a:cs typeface="Calibri"/>
              </a:rPr>
              <a:t>unique</a:t>
            </a:r>
            <a:r>
              <a:rPr lang="fr-FR" sz="2650" spc="-10" dirty="0">
                <a:cs typeface="Calibri"/>
              </a:rPr>
              <a:t> </a:t>
            </a:r>
            <a:r>
              <a:rPr lang="fr-FR" sz="2650" dirty="0">
                <a:cs typeface="Calibri"/>
              </a:rPr>
              <a:t>pour</a:t>
            </a:r>
            <a:r>
              <a:rPr lang="fr-FR" sz="2650" spc="-35" dirty="0">
                <a:cs typeface="Calibri"/>
              </a:rPr>
              <a:t> </a:t>
            </a:r>
            <a:r>
              <a:rPr lang="fr-FR" sz="2650" spc="-10" dirty="0">
                <a:cs typeface="Calibri"/>
              </a:rPr>
              <a:t>chaque </a:t>
            </a:r>
            <a:r>
              <a:rPr lang="fr-FR" sz="2650" dirty="0">
                <a:cs typeface="Calibri"/>
              </a:rPr>
              <a:t>occurrence</a:t>
            </a:r>
            <a:r>
              <a:rPr lang="fr-FR" sz="2650" spc="-30" dirty="0">
                <a:cs typeface="Calibri"/>
              </a:rPr>
              <a:t> </a:t>
            </a:r>
            <a:r>
              <a:rPr lang="fr-FR" sz="2650" dirty="0">
                <a:cs typeface="Calibri"/>
              </a:rPr>
              <a:t>de</a:t>
            </a:r>
            <a:r>
              <a:rPr lang="fr-FR" sz="2650" spc="-15" dirty="0">
                <a:cs typeface="Calibri"/>
              </a:rPr>
              <a:t> </a:t>
            </a:r>
            <a:r>
              <a:rPr lang="fr-FR" sz="2650" spc="-25" dirty="0">
                <a:cs typeface="Calibri"/>
              </a:rPr>
              <a:t>l’entité</a:t>
            </a:r>
            <a:r>
              <a:rPr lang="fr-FR" sz="2650" spc="-70" dirty="0">
                <a:cs typeface="Calibri"/>
              </a:rPr>
              <a:t> </a:t>
            </a:r>
            <a:r>
              <a:rPr lang="fr-FR" sz="2650" dirty="0">
                <a:cs typeface="Calibri"/>
              </a:rPr>
              <a:t>ou</a:t>
            </a:r>
            <a:r>
              <a:rPr lang="fr-FR" sz="2650" spc="-35" dirty="0">
                <a:cs typeface="Calibri"/>
              </a:rPr>
              <a:t> </a:t>
            </a:r>
            <a:r>
              <a:rPr lang="fr-FR" sz="2650" dirty="0">
                <a:cs typeface="Calibri"/>
              </a:rPr>
              <a:t>de</a:t>
            </a:r>
            <a:r>
              <a:rPr lang="fr-FR" sz="2650" spc="-40" dirty="0">
                <a:cs typeface="Calibri"/>
              </a:rPr>
              <a:t> </a:t>
            </a:r>
            <a:r>
              <a:rPr lang="fr-FR" sz="2650" spc="-10" dirty="0">
                <a:cs typeface="Calibri"/>
              </a:rPr>
              <a:t>l’association</a:t>
            </a:r>
            <a:endParaRPr lang="fr-FR" sz="2650" dirty="0">
              <a:cs typeface="Calibri"/>
            </a:endParaRPr>
          </a:p>
          <a:p>
            <a:pPr marL="449263" marR="6985" lvl="1" indent="-314325" algn="just">
              <a:lnSpc>
                <a:spcPct val="150000"/>
              </a:lnSpc>
              <a:spcBef>
                <a:spcPts val="640"/>
              </a:spcBef>
              <a:buFont typeface="Arial MT"/>
              <a:buChar char="–"/>
              <a:tabLst>
                <a:tab pos="93663" algn="l"/>
                <a:tab pos="831850" algn="l"/>
                <a:tab pos="1360488" algn="l"/>
                <a:tab pos="1670050" algn="l"/>
                <a:tab pos="2198688" algn="l"/>
                <a:tab pos="3498850" algn="l"/>
                <a:tab pos="4060825" algn="l"/>
                <a:tab pos="4762500" algn="l"/>
                <a:tab pos="5756275" algn="l"/>
                <a:tab pos="7342188" algn="l"/>
                <a:tab pos="7807325" algn="l"/>
              </a:tabLst>
            </a:pPr>
            <a:r>
              <a:rPr lang="fr-FR" sz="2650" spc="-25" dirty="0" smtClean="0">
                <a:solidFill>
                  <a:srgbClr val="C00000"/>
                </a:solidFill>
                <a:cs typeface="Calibri"/>
              </a:rPr>
              <a:t>Exemples</a:t>
            </a:r>
            <a:r>
              <a:rPr lang="fr-FR" sz="2650" spc="-50" dirty="0" smtClean="0">
                <a:solidFill>
                  <a:srgbClr val="C00000"/>
                </a:solidFill>
                <a:cs typeface="Calibri"/>
              </a:rPr>
              <a:t>: </a:t>
            </a:r>
            <a:r>
              <a:rPr lang="fr-FR" sz="2650" b="1" dirty="0" smtClean="0">
                <a:cs typeface="Calibri"/>
              </a:rPr>
              <a:t>Le code </a:t>
            </a:r>
            <a:r>
              <a:rPr lang="fr-FR" sz="2650" b="1" dirty="0" err="1" smtClean="0">
                <a:cs typeface="Calibri"/>
              </a:rPr>
              <a:t>Massar</a:t>
            </a:r>
            <a:r>
              <a:rPr lang="fr-FR" sz="2650" b="1" dirty="0" smtClean="0">
                <a:cs typeface="Calibri"/>
              </a:rPr>
              <a:t> </a:t>
            </a:r>
            <a:r>
              <a:rPr lang="fr-FR" sz="2650" dirty="0" smtClean="0">
                <a:cs typeface="Calibri"/>
              </a:rPr>
              <a:t>d’un </a:t>
            </a:r>
            <a:r>
              <a:rPr lang="fr-FR" sz="2650" dirty="0" err="1" smtClean="0">
                <a:cs typeface="Calibri"/>
              </a:rPr>
              <a:t>etudiant</a:t>
            </a:r>
            <a:r>
              <a:rPr lang="fr-FR" sz="2650" dirty="0" smtClean="0">
                <a:cs typeface="Calibri"/>
              </a:rPr>
              <a:t>, </a:t>
            </a:r>
            <a:r>
              <a:rPr lang="fr-FR" sz="2650" spc="-25" dirty="0" smtClean="0">
                <a:cs typeface="Calibri"/>
              </a:rPr>
              <a:t>Le</a:t>
            </a:r>
            <a:r>
              <a:rPr lang="fr-FR" sz="2650" dirty="0">
                <a:cs typeface="Calibri"/>
              </a:rPr>
              <a:t> </a:t>
            </a:r>
            <a:r>
              <a:rPr lang="fr-FR" sz="2650" spc="-10" dirty="0" smtClean="0">
                <a:cs typeface="Calibri"/>
              </a:rPr>
              <a:t>numéro</a:t>
            </a:r>
            <a:r>
              <a:rPr lang="fr-FR" sz="2650" dirty="0">
                <a:cs typeface="Calibri"/>
              </a:rPr>
              <a:t> </a:t>
            </a:r>
            <a:r>
              <a:rPr lang="fr-FR" sz="2650" spc="-25" dirty="0" smtClean="0">
                <a:cs typeface="Calibri"/>
              </a:rPr>
              <a:t>de </a:t>
            </a:r>
            <a:r>
              <a:rPr lang="fr-FR" sz="2650" b="1" spc="-25" dirty="0" smtClean="0">
                <a:cs typeface="Calibri"/>
              </a:rPr>
              <a:t>CIN </a:t>
            </a:r>
            <a:r>
              <a:rPr lang="fr-FR" sz="2650" spc="-10" dirty="0" smtClean="0">
                <a:cs typeface="Calibri"/>
              </a:rPr>
              <a:t>d’une</a:t>
            </a:r>
            <a:r>
              <a:rPr lang="fr-FR" sz="2650" dirty="0">
                <a:cs typeface="Calibri"/>
              </a:rPr>
              <a:t>	</a:t>
            </a:r>
            <a:r>
              <a:rPr lang="fr-FR" sz="2650" spc="-10" dirty="0" smtClean="0">
                <a:cs typeface="Calibri"/>
              </a:rPr>
              <a:t>personne,</a:t>
            </a:r>
          </a:p>
          <a:p>
            <a:pPr marL="449263" marR="6985" lvl="1" indent="-314325" algn="just">
              <a:lnSpc>
                <a:spcPct val="150000"/>
              </a:lnSpc>
              <a:spcBef>
                <a:spcPts val="640"/>
              </a:spcBef>
              <a:buFont typeface="Arial MT"/>
              <a:buChar char="–"/>
              <a:tabLst>
                <a:tab pos="93663" algn="l"/>
                <a:tab pos="831850" algn="l"/>
                <a:tab pos="1360488" algn="l"/>
                <a:tab pos="1670050" algn="l"/>
                <a:tab pos="2198688" algn="l"/>
                <a:tab pos="3498850" algn="l"/>
                <a:tab pos="4060825" algn="l"/>
                <a:tab pos="4762500" algn="l"/>
                <a:tab pos="5756275" algn="l"/>
                <a:tab pos="7342188" algn="l"/>
                <a:tab pos="7807325" algn="l"/>
              </a:tabLst>
            </a:pPr>
            <a:r>
              <a:rPr lang="fr-FR" sz="2650" b="1" dirty="0" smtClean="0">
                <a:solidFill>
                  <a:srgbClr val="C00000"/>
                </a:solidFill>
                <a:cs typeface="Calibri"/>
              </a:rPr>
              <a:t>On</a:t>
            </a:r>
            <a:r>
              <a:rPr lang="fr-FR" sz="2650" b="1" spc="-50" dirty="0" smtClean="0">
                <a:solidFill>
                  <a:srgbClr val="C00000"/>
                </a:solidFill>
                <a:cs typeface="Calibri"/>
              </a:rPr>
              <a:t> </a:t>
            </a:r>
            <a:r>
              <a:rPr lang="fr-FR" sz="2650" b="1" u="sng" dirty="0">
                <a:solidFill>
                  <a:srgbClr val="C00000"/>
                </a:solidFill>
                <a:cs typeface="Calibri"/>
              </a:rPr>
              <a:t>souligne</a:t>
            </a:r>
            <a:r>
              <a:rPr lang="fr-FR" sz="2650" b="1" spc="-65" dirty="0">
                <a:solidFill>
                  <a:srgbClr val="C00000"/>
                </a:solidFill>
                <a:cs typeface="Calibri"/>
              </a:rPr>
              <a:t> </a:t>
            </a:r>
            <a:r>
              <a:rPr lang="fr-FR" sz="2650" dirty="0">
                <a:cs typeface="Calibri"/>
              </a:rPr>
              <a:t>les</a:t>
            </a:r>
            <a:r>
              <a:rPr lang="fr-FR" sz="2650" spc="-30" dirty="0">
                <a:cs typeface="Calibri"/>
              </a:rPr>
              <a:t> </a:t>
            </a:r>
            <a:r>
              <a:rPr lang="fr-FR" sz="2650" dirty="0">
                <a:cs typeface="Calibri"/>
              </a:rPr>
              <a:t>identifiants</a:t>
            </a:r>
            <a:r>
              <a:rPr lang="fr-FR" sz="2650" spc="-75" dirty="0">
                <a:cs typeface="Calibri"/>
              </a:rPr>
              <a:t> </a:t>
            </a:r>
            <a:r>
              <a:rPr lang="fr-FR" sz="2650" dirty="0">
                <a:cs typeface="Calibri"/>
              </a:rPr>
              <a:t>d’une</a:t>
            </a:r>
            <a:r>
              <a:rPr lang="fr-FR" sz="2650" spc="-15" dirty="0">
                <a:cs typeface="Calibri"/>
              </a:rPr>
              <a:t> </a:t>
            </a:r>
            <a:r>
              <a:rPr lang="fr-FR" sz="2650" spc="-10" dirty="0" smtClean="0">
                <a:cs typeface="Calibri"/>
              </a:rPr>
              <a:t>entité</a:t>
            </a:r>
            <a:endParaRPr lang="fr-FR" sz="2650" dirty="0">
              <a:cs typeface="Calibri"/>
            </a:endParaRPr>
          </a:p>
        </p:txBody>
      </p:sp>
      <p:sp>
        <p:nvSpPr>
          <p:cNvPr id="14" name="object 2"/>
          <p:cNvSpPr txBox="1"/>
          <p:nvPr/>
        </p:nvSpPr>
        <p:spPr>
          <a:xfrm>
            <a:off x="415059" y="1666267"/>
            <a:ext cx="11373846" cy="550100"/>
          </a:xfrm>
          <a:prstGeom prst="rect">
            <a:avLst/>
          </a:prstGeom>
          <a:ln w="10667">
            <a:solidFill>
              <a:srgbClr val="8EB3E2"/>
            </a:solidFill>
          </a:ln>
        </p:spPr>
        <p:txBody>
          <a:bodyPr vert="horz" wrap="square" lIns="0" tIns="61037" rIns="0" bIns="0" rtlCol="0">
            <a:spAutoFit/>
          </a:bodyPr>
          <a:lstStyle/>
          <a:p>
            <a:pPr marL="4607">
              <a:spcBef>
                <a:spcPts val="481"/>
              </a:spcBef>
            </a:pPr>
            <a:r>
              <a:rPr sz="3174" b="1" dirty="0">
                <a:solidFill>
                  <a:srgbClr val="002060"/>
                </a:solidFill>
                <a:latin typeface="Calibri"/>
                <a:cs typeface="Calibri"/>
              </a:rPr>
              <a:t>Modèle</a:t>
            </a:r>
            <a:r>
              <a:rPr sz="3174" b="1" spc="5" dirty="0">
                <a:solidFill>
                  <a:srgbClr val="002060"/>
                </a:solidFill>
                <a:latin typeface="Calibri"/>
                <a:cs typeface="Calibri"/>
              </a:rPr>
              <a:t> </a:t>
            </a:r>
            <a:r>
              <a:rPr sz="3174" b="1" dirty="0">
                <a:solidFill>
                  <a:srgbClr val="002060"/>
                </a:solidFill>
                <a:latin typeface="Calibri"/>
                <a:cs typeface="Calibri"/>
              </a:rPr>
              <a:t>Conceptuel des</a:t>
            </a:r>
            <a:r>
              <a:rPr sz="3174" b="1" spc="-14" dirty="0">
                <a:solidFill>
                  <a:srgbClr val="002060"/>
                </a:solidFill>
                <a:latin typeface="Calibri"/>
                <a:cs typeface="Calibri"/>
              </a:rPr>
              <a:t> </a:t>
            </a:r>
            <a:r>
              <a:rPr sz="3174" b="1" dirty="0" err="1">
                <a:solidFill>
                  <a:srgbClr val="002060"/>
                </a:solidFill>
                <a:latin typeface="Calibri"/>
                <a:cs typeface="Calibri"/>
              </a:rPr>
              <a:t>Données</a:t>
            </a:r>
            <a:r>
              <a:rPr sz="3174" b="1" spc="23" dirty="0">
                <a:solidFill>
                  <a:srgbClr val="002060"/>
                </a:solidFill>
                <a:latin typeface="Calibri"/>
                <a:cs typeface="Calibri"/>
              </a:rPr>
              <a:t> </a:t>
            </a:r>
            <a:r>
              <a:rPr sz="3174" b="1" spc="-45" dirty="0" smtClean="0">
                <a:solidFill>
                  <a:srgbClr val="C00000"/>
                </a:solidFill>
                <a:latin typeface="Calibri"/>
                <a:cs typeface="Calibri"/>
              </a:rPr>
              <a:t>:</a:t>
            </a:r>
            <a:r>
              <a:rPr lang="fr-FR" sz="3174" b="1" spc="-45" dirty="0" smtClean="0">
                <a:solidFill>
                  <a:srgbClr val="C00000"/>
                </a:solidFill>
                <a:latin typeface="Calibri"/>
                <a:cs typeface="Calibri"/>
              </a:rPr>
              <a:t> </a:t>
            </a:r>
            <a:r>
              <a:rPr sz="3174" b="1" dirty="0" err="1" smtClean="0">
                <a:solidFill>
                  <a:srgbClr val="C00000"/>
                </a:solidFill>
                <a:latin typeface="Calibri"/>
                <a:cs typeface="Calibri"/>
              </a:rPr>
              <a:t>Propriété</a:t>
            </a:r>
            <a:r>
              <a:rPr sz="3174" b="1" spc="-63" dirty="0" smtClean="0">
                <a:solidFill>
                  <a:srgbClr val="C00000"/>
                </a:solidFill>
                <a:latin typeface="Calibri"/>
                <a:cs typeface="Calibri"/>
              </a:rPr>
              <a:t> </a:t>
            </a:r>
            <a:r>
              <a:rPr sz="3174" b="1" dirty="0">
                <a:solidFill>
                  <a:srgbClr val="C00000"/>
                </a:solidFill>
                <a:latin typeface="Calibri"/>
                <a:cs typeface="Calibri"/>
              </a:rPr>
              <a:t>(ou</a:t>
            </a:r>
            <a:r>
              <a:rPr sz="3174" b="1" spc="-45" dirty="0">
                <a:solidFill>
                  <a:srgbClr val="C00000"/>
                </a:solidFill>
                <a:latin typeface="Calibri"/>
                <a:cs typeface="Calibri"/>
              </a:rPr>
              <a:t> </a:t>
            </a:r>
            <a:r>
              <a:rPr sz="3174" b="1" spc="-9" dirty="0">
                <a:solidFill>
                  <a:srgbClr val="C00000"/>
                </a:solidFill>
                <a:latin typeface="Calibri"/>
                <a:cs typeface="Calibri"/>
              </a:rPr>
              <a:t>Attributs)</a:t>
            </a:r>
            <a:endParaRPr sz="3174" b="1" dirty="0">
              <a:solidFill>
                <a:srgbClr val="C00000"/>
              </a:solidFill>
              <a:latin typeface="Calibri"/>
              <a:cs typeface="Calibri"/>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2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Tree>
    <p:extLst>
      <p:ext uri="{BB962C8B-B14F-4D97-AF65-F5344CB8AC3E}">
        <p14:creationId xmlns:p14="http://schemas.microsoft.com/office/powerpoint/2010/main" val="27701582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u numéro de diapositive 7"/>
          <p:cNvSpPr>
            <a:spLocks noGrp="1"/>
          </p:cNvSpPr>
          <p:nvPr>
            <p:ph type="sldNum" sz="quarter" idx="12"/>
          </p:nvPr>
        </p:nvSpPr>
        <p:spPr>
          <a:xfrm>
            <a:off x="6753817" y="6681817"/>
            <a:ext cx="28448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95D0E789-9B92-4BB4-895B-3EA5A788B305}" type="slidenum">
              <a:rPr lang="ar-SA" altLang="fr-FR">
                <a:cs typeface="Arial" panose="020B0604020202020204" pitchFamily="34" charset="0"/>
              </a:rPr>
              <a:pPr eaLnBrk="1" hangingPunct="1"/>
              <a:t>75</a:t>
            </a:fld>
            <a:endParaRPr lang="fr-FR" altLang="fr-FR"/>
          </a:p>
        </p:txBody>
      </p:sp>
      <p:sp>
        <p:nvSpPr>
          <p:cNvPr id="66564" name="Rectangle 3"/>
          <p:cNvSpPr>
            <a:spLocks noGrp="1" noChangeArrowheads="1"/>
          </p:cNvSpPr>
          <p:nvPr>
            <p:ph type="body" sz="half" idx="1"/>
          </p:nvPr>
        </p:nvSpPr>
        <p:spPr>
          <a:xfrm>
            <a:off x="130142" y="1718143"/>
            <a:ext cx="12243849" cy="1686745"/>
          </a:xfrm>
        </p:spPr>
        <p:txBody>
          <a:bodyPr>
            <a:noAutofit/>
          </a:bodyPr>
          <a:lstStyle/>
          <a:p>
            <a:pPr eaLnBrk="1" hangingPunct="1"/>
            <a:r>
              <a:rPr lang="fr-FR" altLang="fr-FR" sz="2800" b="1" dirty="0" smtClean="0">
                <a:solidFill>
                  <a:srgbClr val="002060"/>
                </a:solidFill>
              </a:rPr>
              <a:t>Une </a:t>
            </a:r>
            <a:r>
              <a:rPr lang="fr-FR" altLang="fr-FR" sz="2800" b="1" dirty="0">
                <a:solidFill>
                  <a:srgbClr val="002060"/>
                </a:solidFill>
              </a:rPr>
              <a:t>association </a:t>
            </a:r>
            <a:r>
              <a:rPr lang="fr-FR" altLang="fr-FR" sz="2800" dirty="0"/>
              <a:t>définit une relation entre </a:t>
            </a:r>
            <a:r>
              <a:rPr lang="fr-FR" altLang="fr-FR" sz="2800" b="1" dirty="0"/>
              <a:t>une ou plusieurs </a:t>
            </a:r>
            <a:r>
              <a:rPr lang="fr-FR" altLang="fr-FR" sz="2800" b="1" dirty="0" smtClean="0"/>
              <a:t>entités</a:t>
            </a:r>
          </a:p>
          <a:p>
            <a:pPr marL="832485" marR="6985" lvl="1" indent="-315595">
              <a:spcBef>
                <a:spcPts val="625"/>
              </a:spcBef>
              <a:buFont typeface="Arial MT"/>
              <a:buChar char="–"/>
              <a:tabLst>
                <a:tab pos="833119" algn="l"/>
                <a:tab pos="1549400" algn="l"/>
                <a:tab pos="3223895" algn="l"/>
                <a:tab pos="3785870" algn="l"/>
                <a:tab pos="5028565" algn="l"/>
                <a:tab pos="6409690" algn="l"/>
                <a:tab pos="7016115" algn="l"/>
                <a:tab pos="7524750" algn="l"/>
                <a:tab pos="8457565" algn="l"/>
              </a:tabLst>
            </a:pPr>
            <a:r>
              <a:rPr lang="fr-FR" spc="-25" dirty="0">
                <a:cs typeface="Calibri"/>
              </a:rPr>
              <a:t>Une</a:t>
            </a:r>
            <a:r>
              <a:rPr lang="fr-FR" dirty="0">
                <a:cs typeface="Calibri"/>
              </a:rPr>
              <a:t>	</a:t>
            </a:r>
            <a:r>
              <a:rPr lang="fr-FR" spc="-10" dirty="0">
                <a:cs typeface="Calibri"/>
              </a:rPr>
              <a:t>association</a:t>
            </a:r>
            <a:r>
              <a:rPr lang="fr-FR" dirty="0">
                <a:cs typeface="Calibri"/>
              </a:rPr>
              <a:t>	</a:t>
            </a:r>
            <a:r>
              <a:rPr lang="fr-FR" spc="-25" dirty="0">
                <a:cs typeface="Calibri"/>
              </a:rPr>
              <a:t>est</a:t>
            </a:r>
            <a:r>
              <a:rPr lang="fr-FR" dirty="0">
                <a:cs typeface="Calibri"/>
              </a:rPr>
              <a:t>	</a:t>
            </a:r>
            <a:r>
              <a:rPr lang="fr-FR" spc="-10" dirty="0">
                <a:cs typeface="Calibri"/>
              </a:rPr>
              <a:t>souvent</a:t>
            </a:r>
            <a:r>
              <a:rPr lang="fr-FR" dirty="0">
                <a:cs typeface="Calibri"/>
              </a:rPr>
              <a:t>	</a:t>
            </a:r>
            <a:r>
              <a:rPr lang="fr-FR" spc="-10" dirty="0">
                <a:cs typeface="Calibri"/>
              </a:rPr>
              <a:t>nommée</a:t>
            </a:r>
            <a:r>
              <a:rPr lang="fr-FR" dirty="0">
                <a:cs typeface="Calibri"/>
              </a:rPr>
              <a:t>	</a:t>
            </a:r>
            <a:r>
              <a:rPr lang="fr-FR" b="1" spc="-25" dirty="0">
                <a:solidFill>
                  <a:srgbClr val="C00000"/>
                </a:solidFill>
                <a:cs typeface="Calibri"/>
              </a:rPr>
              <a:t>par</a:t>
            </a:r>
            <a:r>
              <a:rPr lang="fr-FR" b="1" dirty="0">
                <a:solidFill>
                  <a:srgbClr val="C00000"/>
                </a:solidFill>
                <a:cs typeface="Calibri"/>
              </a:rPr>
              <a:t>	</a:t>
            </a:r>
            <a:r>
              <a:rPr lang="fr-FR" b="1" spc="-25" dirty="0">
                <a:solidFill>
                  <a:srgbClr val="C00000"/>
                </a:solidFill>
                <a:cs typeface="Calibri"/>
              </a:rPr>
              <a:t>un</a:t>
            </a:r>
            <a:r>
              <a:rPr lang="fr-FR" b="1" dirty="0">
                <a:solidFill>
                  <a:srgbClr val="C00000"/>
                </a:solidFill>
                <a:cs typeface="Calibri"/>
              </a:rPr>
              <a:t>	</a:t>
            </a:r>
            <a:r>
              <a:rPr lang="fr-FR" b="1" spc="-10" dirty="0">
                <a:solidFill>
                  <a:srgbClr val="C00000"/>
                </a:solidFill>
                <a:cs typeface="Calibri"/>
              </a:rPr>
              <a:t>verbe</a:t>
            </a:r>
            <a:r>
              <a:rPr lang="fr-FR" dirty="0">
                <a:cs typeface="Calibri"/>
              </a:rPr>
              <a:t>	</a:t>
            </a:r>
            <a:r>
              <a:rPr lang="fr-FR" spc="-25" dirty="0">
                <a:cs typeface="Calibri"/>
              </a:rPr>
              <a:t>qui </a:t>
            </a:r>
            <a:r>
              <a:rPr lang="fr-FR" dirty="0">
                <a:cs typeface="Calibri"/>
              </a:rPr>
              <a:t>exprime</a:t>
            </a:r>
            <a:r>
              <a:rPr lang="fr-FR" spc="-45" dirty="0">
                <a:cs typeface="Calibri"/>
              </a:rPr>
              <a:t> </a:t>
            </a:r>
            <a:r>
              <a:rPr lang="fr-FR" dirty="0">
                <a:cs typeface="Calibri"/>
              </a:rPr>
              <a:t>le</a:t>
            </a:r>
            <a:r>
              <a:rPr lang="fr-FR" spc="-30" dirty="0">
                <a:cs typeface="Calibri"/>
              </a:rPr>
              <a:t> </a:t>
            </a:r>
            <a:r>
              <a:rPr lang="fr-FR" dirty="0">
                <a:cs typeface="Calibri"/>
              </a:rPr>
              <a:t>sens</a:t>
            </a:r>
            <a:r>
              <a:rPr lang="fr-FR" spc="-15" dirty="0">
                <a:cs typeface="Calibri"/>
              </a:rPr>
              <a:t> </a:t>
            </a:r>
            <a:r>
              <a:rPr lang="fr-FR" dirty="0">
                <a:cs typeface="Calibri"/>
              </a:rPr>
              <a:t>du</a:t>
            </a:r>
            <a:r>
              <a:rPr lang="fr-FR" spc="-30" dirty="0">
                <a:cs typeface="Calibri"/>
              </a:rPr>
              <a:t> </a:t>
            </a:r>
            <a:r>
              <a:rPr lang="fr-FR" dirty="0">
                <a:cs typeface="Calibri"/>
              </a:rPr>
              <a:t>lien</a:t>
            </a:r>
            <a:r>
              <a:rPr lang="fr-FR" spc="-25" dirty="0">
                <a:cs typeface="Calibri"/>
              </a:rPr>
              <a:t> </a:t>
            </a:r>
            <a:r>
              <a:rPr lang="fr-FR" dirty="0">
                <a:cs typeface="Calibri"/>
              </a:rPr>
              <a:t>entre</a:t>
            </a:r>
            <a:r>
              <a:rPr lang="fr-FR" spc="-30" dirty="0">
                <a:cs typeface="Calibri"/>
              </a:rPr>
              <a:t> </a:t>
            </a:r>
            <a:r>
              <a:rPr lang="fr-FR" dirty="0">
                <a:cs typeface="Calibri"/>
              </a:rPr>
              <a:t>les</a:t>
            </a:r>
            <a:r>
              <a:rPr lang="fr-FR" spc="-40" dirty="0">
                <a:cs typeface="Calibri"/>
              </a:rPr>
              <a:t> </a:t>
            </a:r>
            <a:r>
              <a:rPr lang="fr-FR" spc="-10" dirty="0">
                <a:cs typeface="Calibri"/>
              </a:rPr>
              <a:t>entités.</a:t>
            </a:r>
            <a:endParaRPr lang="fr-FR" dirty="0">
              <a:cs typeface="Calibri"/>
            </a:endParaRPr>
          </a:p>
          <a:p>
            <a:pPr marL="832485" marR="6350" lvl="1" indent="-315595">
              <a:spcBef>
                <a:spcPts val="635"/>
              </a:spcBef>
              <a:buFont typeface="Arial MT"/>
              <a:buChar char="–"/>
              <a:tabLst>
                <a:tab pos="833119" algn="l"/>
              </a:tabLst>
            </a:pPr>
            <a:r>
              <a:rPr lang="fr-FR" dirty="0">
                <a:cs typeface="Calibri"/>
              </a:rPr>
              <a:t>Les</a:t>
            </a:r>
            <a:r>
              <a:rPr lang="fr-FR" spc="110" dirty="0">
                <a:cs typeface="Calibri"/>
              </a:rPr>
              <a:t> </a:t>
            </a:r>
            <a:r>
              <a:rPr lang="fr-FR" dirty="0">
                <a:cs typeface="Calibri"/>
              </a:rPr>
              <a:t>liens</a:t>
            </a:r>
            <a:r>
              <a:rPr lang="fr-FR" spc="95" dirty="0">
                <a:cs typeface="Calibri"/>
              </a:rPr>
              <a:t> </a:t>
            </a:r>
            <a:r>
              <a:rPr lang="fr-FR" dirty="0">
                <a:cs typeface="Calibri"/>
              </a:rPr>
              <a:t>logiques</a:t>
            </a:r>
            <a:r>
              <a:rPr lang="fr-FR" spc="140" dirty="0">
                <a:cs typeface="Calibri"/>
              </a:rPr>
              <a:t> </a:t>
            </a:r>
            <a:r>
              <a:rPr lang="fr-FR" dirty="0">
                <a:cs typeface="Calibri"/>
              </a:rPr>
              <a:t>existant</a:t>
            </a:r>
            <a:r>
              <a:rPr lang="fr-FR" spc="110" dirty="0">
                <a:cs typeface="Calibri"/>
              </a:rPr>
              <a:t> </a:t>
            </a:r>
            <a:r>
              <a:rPr lang="fr-FR" dirty="0">
                <a:cs typeface="Calibri"/>
              </a:rPr>
              <a:t>entre</a:t>
            </a:r>
            <a:r>
              <a:rPr lang="fr-FR" spc="100" dirty="0">
                <a:cs typeface="Calibri"/>
              </a:rPr>
              <a:t> </a:t>
            </a:r>
            <a:r>
              <a:rPr lang="fr-FR" dirty="0">
                <a:cs typeface="Calibri"/>
              </a:rPr>
              <a:t>deux</a:t>
            </a:r>
            <a:r>
              <a:rPr lang="fr-FR" spc="140" dirty="0">
                <a:cs typeface="Calibri"/>
              </a:rPr>
              <a:t> </a:t>
            </a:r>
            <a:r>
              <a:rPr lang="fr-FR" dirty="0">
                <a:cs typeface="Calibri"/>
              </a:rPr>
              <a:t>entités</a:t>
            </a:r>
            <a:r>
              <a:rPr lang="fr-FR" spc="114" dirty="0">
                <a:cs typeface="Calibri"/>
              </a:rPr>
              <a:t> </a:t>
            </a:r>
            <a:r>
              <a:rPr lang="fr-FR" dirty="0">
                <a:cs typeface="Calibri"/>
              </a:rPr>
              <a:t>sont</a:t>
            </a:r>
            <a:r>
              <a:rPr lang="fr-FR" spc="135" dirty="0">
                <a:cs typeface="Calibri"/>
              </a:rPr>
              <a:t> </a:t>
            </a:r>
            <a:r>
              <a:rPr lang="fr-FR" spc="-10" dirty="0">
                <a:cs typeface="Calibri"/>
              </a:rPr>
              <a:t>appelés </a:t>
            </a:r>
            <a:r>
              <a:rPr lang="fr-FR" b="1" spc="-10" dirty="0">
                <a:solidFill>
                  <a:srgbClr val="002060"/>
                </a:solidFill>
                <a:cs typeface="Calibri"/>
              </a:rPr>
              <a:t>Associations</a:t>
            </a:r>
            <a:r>
              <a:rPr lang="fr-FR" spc="-10" dirty="0" smtClean="0">
                <a:cs typeface="Calibri"/>
              </a:rPr>
              <a:t>.</a:t>
            </a:r>
            <a:endParaRPr lang="fr-FR" altLang="fr-FR" b="1" dirty="0"/>
          </a:p>
          <a:p>
            <a:pPr marL="0" indent="0" eaLnBrk="1" hangingPunct="1">
              <a:buNone/>
            </a:pPr>
            <a:endParaRPr lang="fr-FR" altLang="fr-FR" sz="2800" b="1" dirty="0"/>
          </a:p>
          <a:p>
            <a:pPr marL="0" indent="0" eaLnBrk="1" hangingPunct="1">
              <a:buNone/>
            </a:pPr>
            <a:endParaRPr lang="fr-FR" altLang="fr-FR" sz="2800" b="1" dirty="0"/>
          </a:p>
          <a:p>
            <a:pPr eaLnBrk="1" hangingPunct="1"/>
            <a:endParaRPr lang="fr-FR" altLang="fr-FR" sz="2800" b="1" dirty="0"/>
          </a:p>
          <a:p>
            <a:pPr marL="0" indent="0" eaLnBrk="1" hangingPunct="1">
              <a:buNone/>
            </a:pPr>
            <a:endParaRPr lang="fr-FR" altLang="fr-FR" sz="2800" b="1" dirty="0"/>
          </a:p>
          <a:p>
            <a:pPr eaLnBrk="1" hangingPunct="1">
              <a:buFont typeface="Wingdings" panose="05000000000000000000" pitchFamily="2" charset="2"/>
              <a:buNone/>
            </a:pPr>
            <a:endParaRPr lang="fr-FR" altLang="fr-FR" sz="2800" dirty="0"/>
          </a:p>
        </p:txBody>
      </p:sp>
      <p:graphicFrame>
        <p:nvGraphicFramePr>
          <p:cNvPr id="71728" name="Group 48"/>
          <p:cNvGraphicFramePr>
            <a:graphicFrameLocks noGrp="1"/>
          </p:cNvGraphicFramePr>
          <p:nvPr>
            <p:ph sz="quarter" idx="2"/>
            <p:extLst>
              <p:ext uri="{D42A27DB-BD31-4B8C-83A1-F6EECF244321}">
                <p14:modId xmlns:p14="http://schemas.microsoft.com/office/powerpoint/2010/main" val="713094277"/>
              </p:ext>
            </p:extLst>
          </p:nvPr>
        </p:nvGraphicFramePr>
        <p:xfrm>
          <a:off x="5914031" y="5477679"/>
          <a:ext cx="2085975" cy="1092359"/>
        </p:xfrm>
        <a:graphic>
          <a:graphicData uri="http://schemas.openxmlformats.org/drawingml/2006/table">
            <a:tbl>
              <a:tblPr/>
              <a:tblGrid>
                <a:gridCol w="2085975"/>
              </a:tblGrid>
              <a:tr h="36554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smtClean="0">
                          <a:ln>
                            <a:noFill/>
                          </a:ln>
                          <a:solidFill>
                            <a:schemeClr val="tx1"/>
                          </a:solidFill>
                          <a:effectLst/>
                          <a:latin typeface="Verdana" pitchFamily="34" charset="0"/>
                        </a:rPr>
                        <a:t>Commande</a:t>
                      </a:r>
                    </a:p>
                  </a:txBody>
                  <a:tcPr marT="45693" marB="4569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665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sng" strike="noStrike" cap="none" normalizeH="0" baseline="0" dirty="0" smtClean="0">
                          <a:ln>
                            <a:noFill/>
                          </a:ln>
                          <a:solidFill>
                            <a:schemeClr val="tx1"/>
                          </a:solidFill>
                          <a:effectLst/>
                          <a:latin typeface="Verdana" pitchFamily="34" charset="0"/>
                        </a:rPr>
                        <a:t>Num commande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Date commande</a:t>
                      </a:r>
                    </a:p>
                  </a:txBody>
                  <a:tcPr marT="45693" marB="4569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573" name="Oval 15"/>
          <p:cNvSpPr>
            <a:spLocks noChangeArrowheads="1"/>
          </p:cNvSpPr>
          <p:nvPr/>
        </p:nvSpPr>
        <p:spPr bwMode="auto">
          <a:xfrm>
            <a:off x="3032717" y="5561817"/>
            <a:ext cx="2159000" cy="936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fr-FR" altLang="fr-FR" sz="1600"/>
              <a:t>Passe</a:t>
            </a:r>
          </a:p>
          <a:p>
            <a:pPr algn="ctr" eaLnBrk="1" hangingPunct="1"/>
            <a:endParaRPr lang="fr-FR" altLang="fr-FR" sz="1600"/>
          </a:p>
          <a:p>
            <a:pPr algn="ctr" eaLnBrk="1" hangingPunct="1"/>
            <a:endParaRPr lang="fr-FR" altLang="fr-FR" sz="1600"/>
          </a:p>
        </p:txBody>
      </p:sp>
      <p:sp>
        <p:nvSpPr>
          <p:cNvPr id="66574" name="Line 16"/>
          <p:cNvSpPr>
            <a:spLocks noChangeShapeType="1"/>
          </p:cNvSpPr>
          <p:nvPr/>
        </p:nvSpPr>
        <p:spPr bwMode="auto">
          <a:xfrm>
            <a:off x="3032717" y="5993616"/>
            <a:ext cx="215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aphicFrame>
        <p:nvGraphicFramePr>
          <p:cNvPr id="71717" name="Group 37"/>
          <p:cNvGraphicFramePr>
            <a:graphicFrameLocks noGrp="1"/>
          </p:cNvGraphicFramePr>
          <p:nvPr>
            <p:ph sz="quarter" idx="3"/>
            <p:extLst>
              <p:ext uri="{D42A27DB-BD31-4B8C-83A1-F6EECF244321}">
                <p14:modId xmlns:p14="http://schemas.microsoft.com/office/powerpoint/2010/main" val="1311527526"/>
              </p:ext>
            </p:extLst>
          </p:nvPr>
        </p:nvGraphicFramePr>
        <p:xfrm>
          <a:off x="511767" y="5426124"/>
          <a:ext cx="1944688" cy="1390650"/>
        </p:xfrm>
        <a:graphic>
          <a:graphicData uri="http://schemas.openxmlformats.org/drawingml/2006/table">
            <a:tbl>
              <a:tblPr/>
              <a:tblGrid>
                <a:gridCol w="1944688"/>
              </a:tblGrid>
              <a:tr h="36596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Client</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6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sng" strike="noStrike" cap="none" normalizeH="0" baseline="0" dirty="0" smtClean="0">
                          <a:ln>
                            <a:noFill/>
                          </a:ln>
                          <a:solidFill>
                            <a:schemeClr val="tx1"/>
                          </a:solidFill>
                          <a:effectLst/>
                          <a:latin typeface="Verdana" pitchFamily="34" charset="0"/>
                        </a:rPr>
                        <a:t>Num client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Nom client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Adresse client</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583" name="Line 44"/>
          <p:cNvSpPr>
            <a:spLocks noChangeShapeType="1"/>
          </p:cNvSpPr>
          <p:nvPr/>
        </p:nvSpPr>
        <p:spPr bwMode="auto">
          <a:xfrm>
            <a:off x="2456455" y="6065053"/>
            <a:ext cx="576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84" name="Line 45"/>
          <p:cNvSpPr>
            <a:spLocks noChangeShapeType="1"/>
          </p:cNvSpPr>
          <p:nvPr/>
        </p:nvSpPr>
        <p:spPr bwMode="auto">
          <a:xfrm>
            <a:off x="5191718" y="6065053"/>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11" name="object 7"/>
          <p:cNvPicPr/>
          <p:nvPr/>
        </p:nvPicPr>
        <p:blipFill>
          <a:blip r:embed="rId2" cstate="print"/>
          <a:stretch>
            <a:fillRect/>
          </a:stretch>
        </p:blipFill>
        <p:spPr>
          <a:xfrm>
            <a:off x="5552080" y="3751007"/>
            <a:ext cx="6236825" cy="1499090"/>
          </a:xfrm>
          <a:prstGeom prst="rect">
            <a:avLst/>
          </a:prstGeom>
        </p:spPr>
      </p:pic>
      <p:sp>
        <p:nvSpPr>
          <p:cNvPr id="2" name="Rectangle 1"/>
          <p:cNvSpPr/>
          <p:nvPr/>
        </p:nvSpPr>
        <p:spPr>
          <a:xfrm>
            <a:off x="69225" y="4788432"/>
            <a:ext cx="5362365" cy="461665"/>
          </a:xfrm>
          <a:prstGeom prst="rect">
            <a:avLst/>
          </a:prstGeom>
        </p:spPr>
        <p:txBody>
          <a:bodyPr wrap="none">
            <a:spAutoFit/>
          </a:bodyPr>
          <a:lstStyle/>
          <a:p>
            <a:r>
              <a:rPr lang="fr-FR" altLang="fr-FR" sz="2400" b="1" dirty="0" smtClean="0"/>
              <a:t>Exemple</a:t>
            </a:r>
            <a:r>
              <a:rPr lang="fr-FR" altLang="fr-FR" sz="2400" dirty="0" smtClean="0"/>
              <a:t> : un client </a:t>
            </a:r>
            <a:r>
              <a:rPr lang="fr-FR" altLang="fr-FR" sz="2400" b="1" dirty="0" smtClean="0">
                <a:solidFill>
                  <a:srgbClr val="C00000"/>
                </a:solidFill>
              </a:rPr>
              <a:t>passe</a:t>
            </a:r>
            <a:r>
              <a:rPr lang="fr-FR" altLang="fr-FR" sz="2400" dirty="0" smtClean="0">
                <a:solidFill>
                  <a:srgbClr val="C00000"/>
                </a:solidFill>
              </a:rPr>
              <a:t> </a:t>
            </a:r>
            <a:r>
              <a:rPr lang="fr-FR" altLang="fr-FR" sz="2400" dirty="0" smtClean="0"/>
              <a:t>une commande</a:t>
            </a:r>
            <a:endParaRPr lang="fr-FR" altLang="fr-FR" sz="2400" dirty="0"/>
          </a:p>
        </p:txBody>
      </p:sp>
      <p:sp>
        <p:nvSpPr>
          <p:cNvPr id="3" name="Rectangle 2"/>
          <p:cNvSpPr/>
          <p:nvPr/>
        </p:nvSpPr>
        <p:spPr>
          <a:xfrm>
            <a:off x="425342" y="3516667"/>
            <a:ext cx="3797085" cy="1200329"/>
          </a:xfrm>
          <a:prstGeom prst="rect">
            <a:avLst/>
          </a:prstGeom>
        </p:spPr>
        <p:txBody>
          <a:bodyPr wrap="square">
            <a:spAutoFit/>
          </a:bodyPr>
          <a:lstStyle/>
          <a:p>
            <a:endParaRPr lang="fr-FR" altLang="fr-FR" sz="2400" dirty="0" smtClean="0"/>
          </a:p>
          <a:p>
            <a:r>
              <a:rPr lang="fr-FR" altLang="fr-FR" sz="2400" b="1" u="sng" dirty="0" smtClean="0"/>
              <a:t>Représentation graphique :</a:t>
            </a:r>
          </a:p>
          <a:p>
            <a:endParaRPr lang="fr-FR" altLang="fr-FR" sz="2400" b="1" dirty="0"/>
          </a:p>
        </p:txBody>
      </p:sp>
      <p:sp>
        <p:nvSpPr>
          <p:cNvPr id="1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8" name="Rectangle 17"/>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9"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4" name="Rectangle 3"/>
          <p:cNvSpPr/>
          <p:nvPr/>
        </p:nvSpPr>
        <p:spPr>
          <a:xfrm>
            <a:off x="4483806" y="1371484"/>
            <a:ext cx="3271473" cy="584775"/>
          </a:xfrm>
          <a:prstGeom prst="rect">
            <a:avLst/>
          </a:prstGeom>
        </p:spPr>
        <p:txBody>
          <a:bodyPr wrap="none">
            <a:spAutoFit/>
          </a:bodyPr>
          <a:lstStyle/>
          <a:p>
            <a:r>
              <a:rPr lang="fr-FR" altLang="fr-FR" sz="3200" b="1" dirty="0" smtClean="0">
                <a:solidFill>
                  <a:srgbClr val="C00000"/>
                </a:solidFill>
              </a:rPr>
              <a:t>MCD : Association</a:t>
            </a:r>
            <a:endParaRPr lang="fr-FR" sz="3200" dirty="0">
              <a:solidFill>
                <a:srgbClr val="C00000"/>
              </a:solidFill>
            </a:endParaRPr>
          </a:p>
        </p:txBody>
      </p:sp>
    </p:spTree>
    <p:extLst>
      <p:ext uri="{BB962C8B-B14F-4D97-AF65-F5344CB8AC3E}">
        <p14:creationId xmlns:p14="http://schemas.microsoft.com/office/powerpoint/2010/main" val="542407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614967D8-36A9-45D6-B1FB-82A73F01B46F}" type="slidenum">
              <a:rPr lang="ar-SA" altLang="fr-FR">
                <a:cs typeface="Arial" panose="020B0604020202020204" pitchFamily="34" charset="0"/>
              </a:rPr>
              <a:pPr eaLnBrk="1" hangingPunct="1"/>
              <a:t>76</a:t>
            </a:fld>
            <a:endParaRPr lang="fr-FR" altLang="fr-FR"/>
          </a:p>
        </p:txBody>
      </p:sp>
      <p:sp>
        <p:nvSpPr>
          <p:cNvPr id="67588" name="Rectangle 3"/>
          <p:cNvSpPr>
            <a:spLocks noGrp="1" noChangeArrowheads="1"/>
          </p:cNvSpPr>
          <p:nvPr>
            <p:ph type="body" idx="1"/>
          </p:nvPr>
        </p:nvSpPr>
        <p:spPr>
          <a:xfrm>
            <a:off x="144657" y="1955719"/>
            <a:ext cx="12040810" cy="852778"/>
          </a:xfrm>
        </p:spPr>
        <p:txBody>
          <a:bodyPr>
            <a:noAutofit/>
          </a:bodyPr>
          <a:lstStyle/>
          <a:p>
            <a:pPr eaLnBrk="1" hangingPunct="1">
              <a:lnSpc>
                <a:spcPct val="120000"/>
              </a:lnSpc>
            </a:pPr>
            <a:r>
              <a:rPr lang="fr-FR" altLang="fr-FR" sz="2800" dirty="0" smtClean="0"/>
              <a:t>Une </a:t>
            </a:r>
            <a:r>
              <a:rPr lang="fr-FR" altLang="fr-FR" sz="2800" dirty="0"/>
              <a:t>association peut être </a:t>
            </a:r>
            <a:r>
              <a:rPr lang="fr-FR" altLang="fr-FR" sz="2800" b="1" dirty="0">
                <a:solidFill>
                  <a:srgbClr val="C00000"/>
                </a:solidFill>
              </a:rPr>
              <a:t>porteuse</a:t>
            </a:r>
            <a:r>
              <a:rPr lang="fr-FR" altLang="fr-FR" sz="2800" dirty="0"/>
              <a:t> de </a:t>
            </a:r>
            <a:r>
              <a:rPr lang="fr-FR" altLang="fr-FR" sz="2800" b="1" dirty="0" smtClean="0"/>
              <a:t>propriétés (Attributs) :</a:t>
            </a:r>
            <a:r>
              <a:rPr lang="fr-FR" altLang="fr-FR" sz="2800" b="1" dirty="0"/>
              <a:t> </a:t>
            </a:r>
            <a:r>
              <a:rPr lang="fr-FR" altLang="fr-FR" sz="2800" dirty="0" smtClean="0"/>
              <a:t>Pour </a:t>
            </a:r>
            <a:r>
              <a:rPr lang="fr-FR" altLang="fr-FR" sz="2800" dirty="0"/>
              <a:t>désigner une occurrence de </a:t>
            </a:r>
            <a:r>
              <a:rPr lang="fr-FR" altLang="fr-FR" sz="2800" b="1" dirty="0"/>
              <a:t>l'association</a:t>
            </a:r>
            <a:r>
              <a:rPr lang="fr-FR" altLang="fr-FR" sz="2800" dirty="0"/>
              <a:t>, il faut désigner les occurrences des entités qui la composent </a:t>
            </a:r>
            <a:endParaRPr lang="fr-FR" altLang="fr-FR" sz="2800" b="1" dirty="0"/>
          </a:p>
          <a:p>
            <a:pPr eaLnBrk="1" hangingPunct="1">
              <a:lnSpc>
                <a:spcPct val="120000"/>
              </a:lnSpc>
              <a:buFont typeface="Wingdings" panose="05000000000000000000" pitchFamily="2" charset="2"/>
              <a:buNone/>
            </a:pPr>
            <a:endParaRPr lang="fr-FR" altLang="fr-FR" sz="2800" dirty="0"/>
          </a:p>
          <a:p>
            <a:pPr lvl="1" eaLnBrk="1" hangingPunct="1">
              <a:lnSpc>
                <a:spcPct val="90000"/>
              </a:lnSpc>
              <a:buFont typeface="Wingdings" panose="05000000000000000000" pitchFamily="2" charset="2"/>
              <a:buNone/>
            </a:pPr>
            <a:endParaRPr lang="fr-FR" altLang="fr-FR" dirty="0"/>
          </a:p>
          <a:p>
            <a:pPr lvl="1" eaLnBrk="1" hangingPunct="1">
              <a:lnSpc>
                <a:spcPct val="130000"/>
              </a:lnSpc>
              <a:buFont typeface="Wingdings" panose="05000000000000000000" pitchFamily="2" charset="2"/>
              <a:buNone/>
            </a:pPr>
            <a:endParaRPr lang="fr-FR" altLang="fr-FR" dirty="0"/>
          </a:p>
        </p:txBody>
      </p:sp>
      <p:pic>
        <p:nvPicPr>
          <p:cNvPr id="4" name="Image 3"/>
          <p:cNvPicPr>
            <a:picLocks noChangeAspect="1"/>
          </p:cNvPicPr>
          <p:nvPr/>
        </p:nvPicPr>
        <p:blipFill>
          <a:blip r:embed="rId2"/>
          <a:stretch>
            <a:fillRect/>
          </a:stretch>
        </p:blipFill>
        <p:spPr>
          <a:xfrm>
            <a:off x="3362761" y="4868033"/>
            <a:ext cx="8102789" cy="1964053"/>
          </a:xfrm>
          <a:prstGeom prst="rect">
            <a:avLst/>
          </a:prstGeom>
        </p:spPr>
      </p:pic>
      <p:pic>
        <p:nvPicPr>
          <p:cNvPr id="6" name="Image 5"/>
          <p:cNvPicPr>
            <a:picLocks noChangeAspect="1"/>
          </p:cNvPicPr>
          <p:nvPr/>
        </p:nvPicPr>
        <p:blipFill>
          <a:blip r:embed="rId3"/>
          <a:stretch>
            <a:fillRect/>
          </a:stretch>
        </p:blipFill>
        <p:spPr>
          <a:xfrm>
            <a:off x="4483806" y="3166304"/>
            <a:ext cx="5860701" cy="1174172"/>
          </a:xfrm>
          <a:prstGeom prst="rect">
            <a:avLst/>
          </a:prstGeom>
        </p:spPr>
      </p:pic>
      <p:sp>
        <p:nvSpPr>
          <p:cNvPr id="7" name="Rectangle 6"/>
          <p:cNvSpPr/>
          <p:nvPr/>
        </p:nvSpPr>
        <p:spPr>
          <a:xfrm>
            <a:off x="27535" y="4318081"/>
            <a:ext cx="12185997" cy="465384"/>
          </a:xfrm>
          <a:prstGeom prst="rect">
            <a:avLst/>
          </a:prstGeom>
        </p:spPr>
        <p:txBody>
          <a:bodyPr wrap="square">
            <a:spAutoFit/>
          </a:bodyPr>
          <a:lstStyle/>
          <a:p>
            <a:pPr marL="354965" marR="5080" indent="-342900">
              <a:lnSpc>
                <a:spcPct val="101299"/>
              </a:lnSpc>
              <a:spcBef>
                <a:spcPts val="85"/>
              </a:spcBef>
              <a:buFont typeface="Wingdings" panose="05000000000000000000" pitchFamily="2" charset="2"/>
              <a:buChar char="§"/>
              <a:tabLst>
                <a:tab pos="390525" algn="l"/>
                <a:tab pos="391160" algn="l"/>
                <a:tab pos="754380" algn="l"/>
                <a:tab pos="1667510" algn="l"/>
                <a:tab pos="2019935" algn="l"/>
                <a:tab pos="2979420" algn="l"/>
                <a:tab pos="4585335" algn="l"/>
                <a:tab pos="6692265" algn="l"/>
                <a:tab pos="7577455" algn="l"/>
                <a:tab pos="8451215" algn="l"/>
              </a:tabLst>
            </a:pPr>
            <a:r>
              <a:rPr lang="fr-FR" sz="2400" spc="-25" dirty="0">
                <a:cs typeface="Calibri"/>
              </a:rPr>
              <a:t>Il</a:t>
            </a:r>
            <a:r>
              <a:rPr lang="fr-FR" sz="2400" dirty="0">
                <a:cs typeface="Calibri"/>
              </a:rPr>
              <a:t>	</a:t>
            </a:r>
            <a:r>
              <a:rPr lang="fr-FR" sz="2400" spc="-20" dirty="0" smtClean="0">
                <a:cs typeface="Calibri"/>
              </a:rPr>
              <a:t>peut</a:t>
            </a:r>
            <a:r>
              <a:rPr lang="fr-FR" sz="2400" dirty="0" smtClean="0">
                <a:cs typeface="Calibri"/>
              </a:rPr>
              <a:t> </a:t>
            </a:r>
            <a:r>
              <a:rPr lang="fr-FR" sz="2400" spc="-50" dirty="0" smtClean="0">
                <a:cs typeface="Calibri"/>
              </a:rPr>
              <a:t>y</a:t>
            </a:r>
            <a:r>
              <a:rPr lang="fr-FR" sz="2400" dirty="0">
                <a:cs typeface="Calibri"/>
              </a:rPr>
              <a:t>	</a:t>
            </a:r>
            <a:r>
              <a:rPr lang="fr-FR" sz="2400" spc="-20" dirty="0" smtClean="0">
                <a:cs typeface="Calibri"/>
              </a:rPr>
              <a:t>avoir</a:t>
            </a:r>
            <a:r>
              <a:rPr lang="fr-FR" sz="2400" dirty="0" smtClean="0">
                <a:cs typeface="Calibri"/>
              </a:rPr>
              <a:t> </a:t>
            </a:r>
            <a:r>
              <a:rPr lang="fr-FR" sz="2400" b="1" spc="-10" dirty="0" smtClean="0">
                <a:cs typeface="Calibri"/>
              </a:rPr>
              <a:t>plusieurs</a:t>
            </a:r>
            <a:r>
              <a:rPr lang="fr-FR" sz="2400" b="1" dirty="0" smtClean="0">
                <a:cs typeface="Calibri"/>
              </a:rPr>
              <a:t> </a:t>
            </a:r>
            <a:r>
              <a:rPr lang="fr-FR" sz="2400" b="1" spc="-10" dirty="0" smtClean="0">
                <a:cs typeface="Calibri"/>
              </a:rPr>
              <a:t>associations</a:t>
            </a:r>
            <a:r>
              <a:rPr lang="fr-FR" sz="2400" dirty="0" smtClean="0">
                <a:cs typeface="Calibri"/>
              </a:rPr>
              <a:t> </a:t>
            </a:r>
            <a:r>
              <a:rPr lang="fr-FR" sz="2400" spc="-10" dirty="0" smtClean="0">
                <a:cs typeface="Calibri"/>
              </a:rPr>
              <a:t>liant</a:t>
            </a:r>
            <a:r>
              <a:rPr lang="fr-FR" sz="2400" dirty="0" smtClean="0">
                <a:cs typeface="Calibri"/>
              </a:rPr>
              <a:t> </a:t>
            </a:r>
            <a:r>
              <a:rPr lang="fr-FR" sz="2400" spc="-25" dirty="0" smtClean="0">
                <a:cs typeface="Calibri"/>
              </a:rPr>
              <a:t>les </a:t>
            </a:r>
            <a:r>
              <a:rPr lang="fr-FR" sz="2400" b="1" dirty="0">
                <a:cs typeface="Calibri"/>
              </a:rPr>
              <a:t>mêmes</a:t>
            </a:r>
            <a:r>
              <a:rPr lang="fr-FR" sz="2400" b="1" spc="45" dirty="0">
                <a:cs typeface="Calibri"/>
              </a:rPr>
              <a:t> </a:t>
            </a:r>
            <a:r>
              <a:rPr lang="fr-FR" sz="2400" b="1" dirty="0">
                <a:cs typeface="Calibri"/>
              </a:rPr>
              <a:t>entités</a:t>
            </a:r>
            <a:r>
              <a:rPr lang="fr-FR" sz="2400" b="1" spc="80" dirty="0">
                <a:cs typeface="Calibri"/>
              </a:rPr>
              <a:t> </a:t>
            </a:r>
            <a:r>
              <a:rPr lang="fr-FR" sz="2400" dirty="0">
                <a:cs typeface="Calibri"/>
              </a:rPr>
              <a:t>si</a:t>
            </a:r>
            <a:r>
              <a:rPr lang="fr-FR" sz="2400" spc="50" dirty="0">
                <a:cs typeface="Calibri"/>
              </a:rPr>
              <a:t> </a:t>
            </a:r>
            <a:r>
              <a:rPr lang="fr-FR" sz="2400" dirty="0">
                <a:cs typeface="Calibri"/>
              </a:rPr>
              <a:t>la</a:t>
            </a:r>
            <a:r>
              <a:rPr lang="fr-FR" sz="2400" spc="55" dirty="0">
                <a:cs typeface="Calibri"/>
              </a:rPr>
              <a:t> </a:t>
            </a:r>
            <a:r>
              <a:rPr lang="fr-FR" sz="2400" b="1" dirty="0">
                <a:cs typeface="Calibri"/>
              </a:rPr>
              <a:t>sémantique</a:t>
            </a:r>
            <a:r>
              <a:rPr lang="fr-FR" sz="2400" spc="55" dirty="0">
                <a:cs typeface="Calibri"/>
              </a:rPr>
              <a:t> </a:t>
            </a:r>
            <a:r>
              <a:rPr lang="fr-FR" sz="2400" dirty="0">
                <a:cs typeface="Calibri"/>
              </a:rPr>
              <a:t>est</a:t>
            </a:r>
            <a:r>
              <a:rPr lang="fr-FR" sz="2400" spc="30" dirty="0">
                <a:cs typeface="Calibri"/>
              </a:rPr>
              <a:t> </a:t>
            </a:r>
            <a:r>
              <a:rPr lang="fr-FR" sz="2400" spc="-10" dirty="0">
                <a:cs typeface="Calibri"/>
              </a:rPr>
              <a:t>différente</a:t>
            </a:r>
            <a:endParaRPr lang="fr-FR" sz="2400" dirty="0">
              <a:cs typeface="Calibri"/>
            </a:endParaRPr>
          </a:p>
        </p:txBody>
      </p:sp>
      <p:sp>
        <p:nvSpPr>
          <p:cNvPr id="8" name="Rectangle 7"/>
          <p:cNvSpPr/>
          <p:nvPr/>
        </p:nvSpPr>
        <p:spPr>
          <a:xfrm>
            <a:off x="2310333" y="3498609"/>
            <a:ext cx="1270541" cy="461665"/>
          </a:xfrm>
          <a:prstGeom prst="rect">
            <a:avLst/>
          </a:prstGeom>
        </p:spPr>
        <p:txBody>
          <a:bodyPr wrap="none">
            <a:spAutoFit/>
          </a:bodyPr>
          <a:lstStyle/>
          <a:p>
            <a:r>
              <a:rPr lang="fr-FR" altLang="fr-FR" sz="2400" b="1" u="sng" dirty="0" smtClean="0"/>
              <a:t>Exemple</a:t>
            </a:r>
            <a:endParaRPr lang="fr-FR" sz="2400" dirty="0"/>
          </a:p>
        </p:txBody>
      </p:sp>
      <p:sp>
        <p:nvSpPr>
          <p:cNvPr id="20"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1"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2"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3"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4" name="Rectangle 23"/>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25"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26" name="Rectangle 25"/>
          <p:cNvSpPr/>
          <p:nvPr/>
        </p:nvSpPr>
        <p:spPr>
          <a:xfrm>
            <a:off x="4483806" y="1371484"/>
            <a:ext cx="4366132" cy="584775"/>
          </a:xfrm>
          <a:prstGeom prst="rect">
            <a:avLst/>
          </a:prstGeom>
        </p:spPr>
        <p:txBody>
          <a:bodyPr wrap="none">
            <a:spAutoFit/>
          </a:bodyPr>
          <a:lstStyle/>
          <a:p>
            <a:r>
              <a:rPr lang="fr-FR" altLang="fr-FR" sz="3200" b="1" dirty="0" smtClean="0">
                <a:solidFill>
                  <a:srgbClr val="C00000"/>
                </a:solidFill>
              </a:rPr>
              <a:t>MCD Association (Suite) </a:t>
            </a:r>
            <a:endParaRPr lang="fr-FR" sz="3200" dirty="0">
              <a:solidFill>
                <a:srgbClr val="C00000"/>
              </a:solidFill>
            </a:endParaRPr>
          </a:p>
        </p:txBody>
      </p:sp>
      <p:sp>
        <p:nvSpPr>
          <p:cNvPr id="27" name="Rectangle 26"/>
          <p:cNvSpPr/>
          <p:nvPr/>
        </p:nvSpPr>
        <p:spPr>
          <a:xfrm>
            <a:off x="841751" y="5619226"/>
            <a:ext cx="1270541" cy="461665"/>
          </a:xfrm>
          <a:prstGeom prst="rect">
            <a:avLst/>
          </a:prstGeom>
        </p:spPr>
        <p:txBody>
          <a:bodyPr wrap="none">
            <a:spAutoFit/>
          </a:bodyPr>
          <a:lstStyle/>
          <a:p>
            <a:r>
              <a:rPr lang="fr-FR" altLang="fr-FR" sz="2400" b="1" u="sng" dirty="0" smtClean="0"/>
              <a:t>Exemple</a:t>
            </a:r>
            <a:endParaRPr lang="fr-FR" sz="2400" dirty="0"/>
          </a:p>
        </p:txBody>
      </p:sp>
    </p:spTree>
    <p:extLst>
      <p:ext uri="{BB962C8B-B14F-4D97-AF65-F5344CB8AC3E}">
        <p14:creationId xmlns:p14="http://schemas.microsoft.com/office/powerpoint/2010/main" val="34631590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2FC0203A-EE9C-4A9B-9DDF-BC1196555435}" type="slidenum">
              <a:rPr lang="ar-SA" altLang="fr-FR">
                <a:cs typeface="Arial" panose="020B0604020202020204" pitchFamily="34" charset="0"/>
              </a:rPr>
              <a:pPr eaLnBrk="1" hangingPunct="1"/>
              <a:t>77</a:t>
            </a:fld>
            <a:endParaRPr lang="fr-FR" altLang="fr-FR"/>
          </a:p>
        </p:txBody>
      </p:sp>
      <p:sp>
        <p:nvSpPr>
          <p:cNvPr id="68612" name="Rectangle 3"/>
          <p:cNvSpPr>
            <a:spLocks noGrp="1" noChangeArrowheads="1"/>
          </p:cNvSpPr>
          <p:nvPr>
            <p:ph type="body" sz="half" idx="1"/>
          </p:nvPr>
        </p:nvSpPr>
        <p:spPr>
          <a:xfrm>
            <a:off x="138994" y="2554350"/>
            <a:ext cx="12306637" cy="1433354"/>
          </a:xfrm>
        </p:spPr>
        <p:txBody>
          <a:bodyPr>
            <a:noAutofit/>
          </a:bodyPr>
          <a:lstStyle/>
          <a:p>
            <a:pPr marL="457200" indent="-457200">
              <a:lnSpc>
                <a:spcPct val="150000"/>
              </a:lnSpc>
              <a:buFont typeface="Wingdings" panose="05000000000000000000" pitchFamily="2" charset="2"/>
              <a:buAutoNum type="arabicPeriod"/>
            </a:pPr>
            <a:r>
              <a:rPr lang="fr-FR" altLang="fr-FR" sz="2300" b="1" dirty="0"/>
              <a:t>Association </a:t>
            </a:r>
            <a:r>
              <a:rPr lang="fr-FR" altLang="fr-FR" sz="2300" b="1" dirty="0" smtClean="0"/>
              <a:t>binaire </a:t>
            </a:r>
            <a:r>
              <a:rPr lang="fr-FR" altLang="fr-FR" sz="2300" dirty="0"/>
              <a:t> </a:t>
            </a:r>
            <a:r>
              <a:rPr lang="fr-FR" altLang="fr-FR" sz="2300" dirty="0" smtClean="0"/>
              <a:t>est dite à l’association liant </a:t>
            </a:r>
            <a:r>
              <a:rPr lang="fr-FR" altLang="fr-FR" sz="2300" b="1" dirty="0" smtClean="0"/>
              <a:t>deux entité </a:t>
            </a:r>
            <a:r>
              <a:rPr lang="fr-FR" altLang="fr-FR" sz="2300" dirty="0" smtClean="0"/>
              <a:t>: les cas vus précédemment </a:t>
            </a:r>
            <a:endParaRPr lang="fr-FR" altLang="fr-FR" sz="2300" dirty="0"/>
          </a:p>
          <a:p>
            <a:pPr marL="457200" indent="-457200">
              <a:lnSpc>
                <a:spcPct val="150000"/>
              </a:lnSpc>
              <a:buFont typeface="Wingdings" panose="05000000000000000000" pitchFamily="2" charset="2"/>
              <a:buAutoNum type="arabicPeriod"/>
            </a:pPr>
            <a:r>
              <a:rPr lang="fr-FR" altLang="fr-FR" sz="2300" b="1" dirty="0" smtClean="0"/>
              <a:t>Association ternaire: </a:t>
            </a:r>
            <a:r>
              <a:rPr lang="fr-FR" altLang="fr-FR" sz="2300" dirty="0"/>
              <a:t>est dite </a:t>
            </a:r>
            <a:r>
              <a:rPr lang="fr-FR" altLang="fr-FR" sz="2300" dirty="0" smtClean="0"/>
              <a:t>pour l’Association </a:t>
            </a:r>
            <a:r>
              <a:rPr lang="fr-FR" altLang="fr-FR" sz="2300" dirty="0"/>
              <a:t>liant </a:t>
            </a:r>
            <a:r>
              <a:rPr lang="fr-FR" altLang="fr-FR" sz="2300" b="1" dirty="0" smtClean="0"/>
              <a:t>Trois entité </a:t>
            </a:r>
            <a:endParaRPr lang="fr-FR" altLang="fr-FR" sz="2300" dirty="0"/>
          </a:p>
          <a:p>
            <a:pPr marL="457200" indent="-457200">
              <a:lnSpc>
                <a:spcPct val="150000"/>
              </a:lnSpc>
              <a:buNone/>
            </a:pPr>
            <a:endParaRPr lang="fr-FR" altLang="fr-FR" sz="2300" u="sng" dirty="0"/>
          </a:p>
          <a:p>
            <a:pPr marL="457200" indent="-457200">
              <a:lnSpc>
                <a:spcPct val="150000"/>
              </a:lnSpc>
              <a:buNone/>
            </a:pPr>
            <a:endParaRPr lang="fr-FR" altLang="fr-FR" sz="2300" u="sng" dirty="0"/>
          </a:p>
          <a:p>
            <a:pPr marL="457200" indent="-457200">
              <a:lnSpc>
                <a:spcPct val="150000"/>
              </a:lnSpc>
              <a:buNone/>
            </a:pPr>
            <a:endParaRPr lang="fr-FR" altLang="fr-FR" sz="2300" u="sng" dirty="0"/>
          </a:p>
          <a:p>
            <a:pPr marL="457200" indent="-457200">
              <a:lnSpc>
                <a:spcPct val="150000"/>
              </a:lnSpc>
              <a:buNone/>
            </a:pPr>
            <a:endParaRPr lang="fr-FR" altLang="fr-FR" sz="2300" u="sng" dirty="0"/>
          </a:p>
        </p:txBody>
      </p:sp>
      <p:sp>
        <p:nvSpPr>
          <p:cNvPr id="3" name="Rectangle 2"/>
          <p:cNvSpPr/>
          <p:nvPr/>
        </p:nvSpPr>
        <p:spPr>
          <a:xfrm>
            <a:off x="277988" y="1828265"/>
            <a:ext cx="4205818" cy="854080"/>
          </a:xfrm>
          <a:prstGeom prst="rect">
            <a:avLst/>
          </a:prstGeom>
        </p:spPr>
        <p:txBody>
          <a:bodyPr wrap="square">
            <a:spAutoFit/>
          </a:bodyPr>
          <a:lstStyle/>
          <a:p>
            <a:pPr marL="12065" marR="443865">
              <a:lnSpc>
                <a:spcPct val="149800"/>
              </a:lnSpc>
              <a:spcBef>
                <a:spcPts val="100"/>
              </a:spcBef>
              <a:tabLst>
                <a:tab pos="390525" algn="l"/>
                <a:tab pos="391160" algn="l"/>
              </a:tabLst>
            </a:pPr>
            <a:r>
              <a:rPr lang="fr-FR" sz="3300" b="1" dirty="0" smtClean="0">
                <a:solidFill>
                  <a:srgbClr val="C00000"/>
                </a:solidFill>
                <a:cs typeface="Calibri"/>
              </a:rPr>
              <a:t>Selon la Dimension</a:t>
            </a:r>
            <a:r>
              <a:rPr lang="fr-FR" sz="3300" b="1" spc="-40" dirty="0" smtClean="0">
                <a:solidFill>
                  <a:srgbClr val="C00000"/>
                </a:solidFill>
                <a:cs typeface="Calibri"/>
              </a:rPr>
              <a:t> </a:t>
            </a:r>
            <a:r>
              <a:rPr lang="fr-FR" sz="3300" b="1" dirty="0" smtClean="0">
                <a:solidFill>
                  <a:srgbClr val="C00000"/>
                </a:solidFill>
                <a:cs typeface="Calibri"/>
              </a:rPr>
              <a:t>:</a:t>
            </a:r>
            <a:endParaRPr lang="fr-FR" sz="3300" b="1" dirty="0">
              <a:solidFill>
                <a:srgbClr val="C00000"/>
              </a:solidFill>
              <a:cs typeface="Calibri"/>
            </a:endParaRPr>
          </a:p>
        </p:txBody>
      </p:sp>
      <p:pic>
        <p:nvPicPr>
          <p:cNvPr id="6" name="Image 5"/>
          <p:cNvPicPr>
            <a:picLocks noChangeAspect="1"/>
          </p:cNvPicPr>
          <p:nvPr/>
        </p:nvPicPr>
        <p:blipFill>
          <a:blip r:embed="rId2"/>
          <a:stretch>
            <a:fillRect/>
          </a:stretch>
        </p:blipFill>
        <p:spPr>
          <a:xfrm>
            <a:off x="6098701" y="3772469"/>
            <a:ext cx="6093299" cy="3085531"/>
          </a:xfrm>
          <a:prstGeom prst="rect">
            <a:avLst/>
          </a:prstGeom>
        </p:spPr>
      </p:pic>
      <p:sp>
        <p:nvSpPr>
          <p:cNvPr id="2" name="Rectangle 1"/>
          <p:cNvSpPr/>
          <p:nvPr/>
        </p:nvSpPr>
        <p:spPr>
          <a:xfrm>
            <a:off x="138994" y="5898782"/>
            <a:ext cx="7107587" cy="446276"/>
          </a:xfrm>
          <a:prstGeom prst="rect">
            <a:avLst/>
          </a:prstGeom>
        </p:spPr>
        <p:txBody>
          <a:bodyPr wrap="none">
            <a:spAutoFit/>
          </a:bodyPr>
          <a:lstStyle/>
          <a:p>
            <a:r>
              <a:rPr lang="fr-FR" altLang="fr-FR" sz="2300" b="1" dirty="0" smtClean="0"/>
              <a:t>3. Association N-</a:t>
            </a:r>
            <a:r>
              <a:rPr lang="fr-FR" altLang="fr-FR" sz="2300" b="1" dirty="0" err="1" smtClean="0"/>
              <a:t>naire</a:t>
            </a:r>
            <a:r>
              <a:rPr lang="fr-FR" altLang="fr-FR" sz="2300" b="1" dirty="0" smtClean="0"/>
              <a:t> </a:t>
            </a:r>
            <a:r>
              <a:rPr lang="fr-FR" altLang="fr-FR" sz="2300" dirty="0" smtClean="0">
                <a:sym typeface="Wingdings" panose="05000000000000000000" pitchFamily="2" charset="2"/>
              </a:rPr>
              <a:t>: est une </a:t>
            </a:r>
            <a:r>
              <a:rPr lang="fr-FR" altLang="fr-FR" sz="2300" dirty="0" smtClean="0"/>
              <a:t>Association liant </a:t>
            </a:r>
            <a:r>
              <a:rPr lang="fr-FR" altLang="fr-FR" sz="2300" b="1" dirty="0" smtClean="0"/>
              <a:t>N entité </a:t>
            </a:r>
            <a:endParaRPr lang="fr-FR" altLang="fr-FR" sz="2300" b="1" dirty="0"/>
          </a:p>
        </p:txBody>
      </p:sp>
      <p:sp>
        <p:nvSpPr>
          <p:cNvPr id="16" name="Rectangle 15"/>
          <p:cNvSpPr/>
          <p:nvPr/>
        </p:nvSpPr>
        <p:spPr>
          <a:xfrm>
            <a:off x="3938242" y="4258740"/>
            <a:ext cx="1270541" cy="461665"/>
          </a:xfrm>
          <a:prstGeom prst="rect">
            <a:avLst/>
          </a:prstGeom>
        </p:spPr>
        <p:txBody>
          <a:bodyPr wrap="none">
            <a:spAutoFit/>
          </a:bodyPr>
          <a:lstStyle/>
          <a:p>
            <a:r>
              <a:rPr lang="fr-FR" altLang="fr-FR" sz="2400" b="1" u="sng" dirty="0" smtClean="0"/>
              <a:t>Exemple</a:t>
            </a:r>
            <a:endParaRPr lang="fr-FR" sz="2400" dirty="0"/>
          </a:p>
        </p:txBody>
      </p:sp>
      <p:sp>
        <p:nvSpPr>
          <p:cNvPr id="1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2" name="Rectangle 21"/>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23"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24" name="Rectangle 23"/>
          <p:cNvSpPr/>
          <p:nvPr/>
        </p:nvSpPr>
        <p:spPr>
          <a:xfrm>
            <a:off x="4483806" y="1371484"/>
            <a:ext cx="4387163" cy="584775"/>
          </a:xfrm>
          <a:prstGeom prst="rect">
            <a:avLst/>
          </a:prstGeom>
        </p:spPr>
        <p:txBody>
          <a:bodyPr wrap="none">
            <a:spAutoFit/>
          </a:bodyPr>
          <a:lstStyle/>
          <a:p>
            <a:r>
              <a:rPr lang="fr-FR" altLang="fr-FR" sz="3200" b="1" dirty="0" smtClean="0">
                <a:solidFill>
                  <a:srgbClr val="C00000"/>
                </a:solidFill>
              </a:rPr>
              <a:t>MCD Type d’ Association</a:t>
            </a:r>
            <a:endParaRPr lang="fr-FR" sz="3200" dirty="0">
              <a:solidFill>
                <a:srgbClr val="C00000"/>
              </a:solidFill>
            </a:endParaRPr>
          </a:p>
        </p:txBody>
      </p:sp>
    </p:spTree>
    <p:extLst>
      <p:ext uri="{BB962C8B-B14F-4D97-AF65-F5344CB8AC3E}">
        <p14:creationId xmlns:p14="http://schemas.microsoft.com/office/powerpoint/2010/main" val="25063291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4"/>
          <p:cNvSpPr txBox="1"/>
          <p:nvPr/>
        </p:nvSpPr>
        <p:spPr>
          <a:xfrm>
            <a:off x="205255" y="1721640"/>
            <a:ext cx="11582400" cy="940001"/>
          </a:xfrm>
          <a:prstGeom prst="rect">
            <a:avLst/>
          </a:prstGeom>
        </p:spPr>
        <p:txBody>
          <a:bodyPr vert="horz" wrap="square" lIns="0" tIns="92075" rIns="0" bIns="0" rtlCol="0">
            <a:spAutoFit/>
          </a:bodyPr>
          <a:lstStyle/>
          <a:p>
            <a:pPr marL="390525" indent="-378460">
              <a:lnSpc>
                <a:spcPct val="200000"/>
              </a:lnSpc>
              <a:spcBef>
                <a:spcPts val="725"/>
              </a:spcBef>
              <a:buFont typeface="Arial MT"/>
              <a:buChar char="•"/>
              <a:tabLst>
                <a:tab pos="390525" algn="l"/>
                <a:tab pos="391160" algn="l"/>
              </a:tabLst>
            </a:pPr>
            <a:r>
              <a:rPr lang="fr-FR" sz="3200" b="1" dirty="0" smtClean="0">
                <a:solidFill>
                  <a:srgbClr val="C00000"/>
                </a:solidFill>
                <a:latin typeface="Calibri"/>
                <a:cs typeface="Calibri"/>
              </a:rPr>
              <a:t>Association réflexive </a:t>
            </a:r>
            <a:r>
              <a:rPr lang="fr-FR" sz="2800" dirty="0" smtClean="0">
                <a:cs typeface="Calibri"/>
              </a:rPr>
              <a:t>est </a:t>
            </a:r>
            <a:r>
              <a:rPr lang="fr-FR" sz="2650" b="1" dirty="0" smtClean="0">
                <a:solidFill>
                  <a:srgbClr val="001F60"/>
                </a:solidFill>
                <a:latin typeface="Calibri"/>
                <a:cs typeface="Calibri"/>
              </a:rPr>
              <a:t> </a:t>
            </a:r>
            <a:r>
              <a:rPr lang="fr-FR" sz="2800" spc="-10" dirty="0">
                <a:cs typeface="Calibri"/>
              </a:rPr>
              <a:t>une association liant la </a:t>
            </a:r>
            <a:r>
              <a:rPr lang="fr-FR" sz="2800" b="1" spc="-10" dirty="0">
                <a:cs typeface="Calibri"/>
              </a:rPr>
              <a:t>même entité </a:t>
            </a:r>
          </a:p>
        </p:txBody>
      </p:sp>
      <p:pic>
        <p:nvPicPr>
          <p:cNvPr id="11" name="Image 10"/>
          <p:cNvPicPr>
            <a:picLocks noChangeAspect="1"/>
          </p:cNvPicPr>
          <p:nvPr/>
        </p:nvPicPr>
        <p:blipFill>
          <a:blip r:embed="rId2"/>
          <a:stretch>
            <a:fillRect/>
          </a:stretch>
        </p:blipFill>
        <p:spPr>
          <a:xfrm>
            <a:off x="519139" y="3412237"/>
            <a:ext cx="4329193" cy="2343689"/>
          </a:xfrm>
          <a:prstGeom prst="rect">
            <a:avLst/>
          </a:prstGeom>
        </p:spPr>
      </p:pic>
      <p:sp>
        <p:nvSpPr>
          <p:cNvPr id="12" name="object 5"/>
          <p:cNvSpPr/>
          <p:nvPr/>
        </p:nvSpPr>
        <p:spPr>
          <a:xfrm>
            <a:off x="7338090" y="6001690"/>
            <a:ext cx="1584325" cy="360680"/>
          </a:xfrm>
          <a:custGeom>
            <a:avLst/>
            <a:gdLst/>
            <a:ahLst/>
            <a:cxnLst/>
            <a:rect l="l" t="t" r="r" b="b"/>
            <a:pathLst>
              <a:path w="1584325" h="360679">
                <a:moveTo>
                  <a:pt x="0" y="360365"/>
                </a:moveTo>
                <a:lnTo>
                  <a:pt x="1584197" y="360365"/>
                </a:lnTo>
                <a:lnTo>
                  <a:pt x="1584197" y="0"/>
                </a:lnTo>
                <a:lnTo>
                  <a:pt x="0" y="0"/>
                </a:lnTo>
                <a:lnTo>
                  <a:pt x="0" y="360365"/>
                </a:lnTo>
                <a:close/>
              </a:path>
            </a:pathLst>
          </a:custGeom>
          <a:solidFill>
            <a:srgbClr val="FFFFFF"/>
          </a:solidFill>
        </p:spPr>
        <p:txBody>
          <a:bodyPr wrap="square" lIns="0" tIns="0" rIns="0" bIns="0" rtlCol="0"/>
          <a:lstStyle/>
          <a:p>
            <a:endParaRPr/>
          </a:p>
        </p:txBody>
      </p:sp>
      <p:sp>
        <p:nvSpPr>
          <p:cNvPr id="13" name="object 6"/>
          <p:cNvSpPr/>
          <p:nvPr/>
        </p:nvSpPr>
        <p:spPr>
          <a:xfrm>
            <a:off x="8877231" y="5452459"/>
            <a:ext cx="1417716" cy="831921"/>
          </a:xfrm>
          <a:prstGeom prst="rect">
            <a:avLst/>
          </a:prstGeom>
          <a:blipFill>
            <a:blip r:embed="rId3" cstate="print"/>
            <a:stretch>
              <a:fillRect/>
            </a:stretch>
          </a:blipFill>
        </p:spPr>
        <p:txBody>
          <a:bodyPr wrap="square" lIns="0" tIns="0" rIns="0" bIns="0" rtlCol="0"/>
          <a:lstStyle/>
          <a:p>
            <a:endParaRPr/>
          </a:p>
        </p:txBody>
      </p:sp>
      <p:sp>
        <p:nvSpPr>
          <p:cNvPr id="14" name="object 7"/>
          <p:cNvSpPr/>
          <p:nvPr/>
        </p:nvSpPr>
        <p:spPr>
          <a:xfrm>
            <a:off x="8846095" y="5442515"/>
            <a:ext cx="1417955" cy="857250"/>
          </a:xfrm>
          <a:custGeom>
            <a:avLst/>
            <a:gdLst/>
            <a:ahLst/>
            <a:cxnLst/>
            <a:rect l="l" t="t" r="r" b="b"/>
            <a:pathLst>
              <a:path w="1417954" h="857250">
                <a:moveTo>
                  <a:pt x="0" y="142874"/>
                </a:moveTo>
                <a:lnTo>
                  <a:pt x="6497" y="100177"/>
                </a:lnTo>
                <a:lnTo>
                  <a:pt x="24672" y="62626"/>
                </a:lnTo>
                <a:lnTo>
                  <a:pt x="52548" y="32199"/>
                </a:lnTo>
                <a:lnTo>
                  <a:pt x="88149" y="10871"/>
                </a:lnTo>
                <a:lnTo>
                  <a:pt x="129499" y="619"/>
                </a:lnTo>
                <a:lnTo>
                  <a:pt x="1274825" y="0"/>
                </a:lnTo>
                <a:lnTo>
                  <a:pt x="1289510" y="746"/>
                </a:lnTo>
                <a:lnTo>
                  <a:pt x="1330718" y="11355"/>
                </a:lnTo>
                <a:lnTo>
                  <a:pt x="1366118" y="32982"/>
                </a:lnTo>
                <a:lnTo>
                  <a:pt x="1393734" y="63650"/>
                </a:lnTo>
                <a:lnTo>
                  <a:pt x="1411590" y="101383"/>
                </a:lnTo>
                <a:lnTo>
                  <a:pt x="1417716" y="714112"/>
                </a:lnTo>
                <a:lnTo>
                  <a:pt x="1416969" y="728799"/>
                </a:lnTo>
                <a:lnTo>
                  <a:pt x="1406355" y="770003"/>
                </a:lnTo>
                <a:lnTo>
                  <a:pt x="1384717" y="805387"/>
                </a:lnTo>
                <a:lnTo>
                  <a:pt x="1354033" y="832980"/>
                </a:lnTo>
                <a:lnTo>
                  <a:pt x="1316281" y="850812"/>
                </a:lnTo>
                <a:lnTo>
                  <a:pt x="142890" y="856917"/>
                </a:lnTo>
                <a:lnTo>
                  <a:pt x="128201" y="856171"/>
                </a:lnTo>
                <a:lnTo>
                  <a:pt x="86985" y="845569"/>
                </a:lnTo>
                <a:lnTo>
                  <a:pt x="51579" y="823952"/>
                </a:lnTo>
                <a:lnTo>
                  <a:pt x="23962" y="793292"/>
                </a:lnTo>
                <a:lnTo>
                  <a:pt x="6112" y="755559"/>
                </a:lnTo>
                <a:lnTo>
                  <a:pt x="0" y="142874"/>
                </a:lnTo>
                <a:close/>
              </a:path>
            </a:pathLst>
          </a:custGeom>
          <a:ln w="9524">
            <a:solidFill>
              <a:srgbClr val="715F55"/>
            </a:solidFill>
          </a:ln>
        </p:spPr>
        <p:txBody>
          <a:bodyPr wrap="square" lIns="0" tIns="0" rIns="0" bIns="0" rtlCol="0"/>
          <a:lstStyle/>
          <a:p>
            <a:endParaRPr/>
          </a:p>
        </p:txBody>
      </p:sp>
      <p:sp>
        <p:nvSpPr>
          <p:cNvPr id="15" name="object 8"/>
          <p:cNvSpPr/>
          <p:nvPr/>
        </p:nvSpPr>
        <p:spPr>
          <a:xfrm>
            <a:off x="8105030" y="5215388"/>
            <a:ext cx="817385" cy="243314"/>
          </a:xfrm>
          <a:custGeom>
            <a:avLst/>
            <a:gdLst/>
            <a:ahLst/>
            <a:cxnLst/>
            <a:rect l="l" t="t" r="r" b="b"/>
            <a:pathLst>
              <a:path w="852170" h="170179">
                <a:moveTo>
                  <a:pt x="0" y="0"/>
                </a:moveTo>
                <a:lnTo>
                  <a:pt x="851672" y="170044"/>
                </a:lnTo>
              </a:path>
            </a:pathLst>
          </a:custGeom>
          <a:ln w="9524">
            <a:solidFill>
              <a:srgbClr val="292934"/>
            </a:solidFill>
          </a:ln>
        </p:spPr>
        <p:txBody>
          <a:bodyPr wrap="square" lIns="0" tIns="0" rIns="0" bIns="0" rtlCol="0"/>
          <a:lstStyle/>
          <a:p>
            <a:endParaRPr/>
          </a:p>
        </p:txBody>
      </p:sp>
      <p:sp>
        <p:nvSpPr>
          <p:cNvPr id="16" name="object 10"/>
          <p:cNvSpPr txBox="1"/>
          <p:nvPr/>
        </p:nvSpPr>
        <p:spPr>
          <a:xfrm>
            <a:off x="8862466" y="5442332"/>
            <a:ext cx="1401584" cy="830997"/>
          </a:xfrm>
          <a:prstGeom prst="rect">
            <a:avLst/>
          </a:prstGeom>
        </p:spPr>
        <p:txBody>
          <a:bodyPr vert="horz" wrap="square" lIns="0" tIns="0" rIns="0" bIns="0" rtlCol="0">
            <a:spAutoFit/>
          </a:bodyPr>
          <a:lstStyle/>
          <a:p>
            <a:pPr marL="12700">
              <a:tabLst>
                <a:tab pos="370205" algn="l"/>
                <a:tab pos="1476375" algn="l"/>
              </a:tabLst>
            </a:pPr>
            <a:r>
              <a:rPr lang="fr-FR" b="1" spc="-10" dirty="0" smtClean="0">
                <a:solidFill>
                  <a:srgbClr val="292934"/>
                </a:solidFill>
                <a:latin typeface="Arial"/>
                <a:cs typeface="Arial"/>
              </a:rPr>
              <a:t>Est</a:t>
            </a:r>
            <a:r>
              <a:rPr lang="fr-FR" b="1" spc="20" dirty="0" smtClean="0">
                <a:solidFill>
                  <a:srgbClr val="292934"/>
                </a:solidFill>
                <a:latin typeface="Times New Roman"/>
                <a:cs typeface="Times New Roman"/>
              </a:rPr>
              <a:t> </a:t>
            </a:r>
            <a:r>
              <a:rPr lang="fr-FR" b="1" dirty="0" smtClean="0">
                <a:solidFill>
                  <a:srgbClr val="292934"/>
                </a:solidFill>
                <a:latin typeface="Arial"/>
                <a:cs typeface="Arial"/>
              </a:rPr>
              <a:t>chef</a:t>
            </a:r>
            <a:r>
              <a:rPr lang="fr-FR" b="1" spc="30" dirty="0" smtClean="0">
                <a:solidFill>
                  <a:srgbClr val="292934"/>
                </a:solidFill>
                <a:latin typeface="Times New Roman"/>
                <a:cs typeface="Times New Roman"/>
              </a:rPr>
              <a:t> </a:t>
            </a:r>
            <a:r>
              <a:rPr lang="fr-FR" b="1" spc="-10" dirty="0" smtClean="0">
                <a:solidFill>
                  <a:srgbClr val="292934"/>
                </a:solidFill>
                <a:latin typeface="Arial"/>
                <a:cs typeface="Arial"/>
              </a:rPr>
              <a:t>de</a:t>
            </a:r>
          </a:p>
          <a:p>
            <a:pPr marL="12700">
              <a:tabLst>
                <a:tab pos="370205" algn="l"/>
                <a:tab pos="1476375" algn="l"/>
              </a:tabLst>
            </a:pPr>
            <a:r>
              <a:rPr lang="fr-FR" b="1" spc="-10" dirty="0" smtClean="0">
                <a:solidFill>
                  <a:srgbClr val="292934"/>
                </a:solidFill>
                <a:latin typeface="Arial"/>
                <a:cs typeface="Arial"/>
              </a:rPr>
              <a:t>------------------</a:t>
            </a:r>
            <a:endParaRPr lang="fr-FR" dirty="0" smtClean="0">
              <a:latin typeface="Arial"/>
              <a:cs typeface="Arial"/>
            </a:endParaRPr>
          </a:p>
          <a:p>
            <a:pPr marL="12700">
              <a:lnSpc>
                <a:spcPct val="100000"/>
              </a:lnSpc>
              <a:tabLst>
                <a:tab pos="370205" algn="l"/>
                <a:tab pos="1476375" algn="l"/>
              </a:tabLst>
            </a:pPr>
            <a:endParaRPr dirty="0">
              <a:latin typeface="Times New Roman"/>
              <a:cs typeface="Times New Roman"/>
            </a:endParaRPr>
          </a:p>
        </p:txBody>
      </p:sp>
      <p:sp>
        <p:nvSpPr>
          <p:cNvPr id="18" name="object 5"/>
          <p:cNvSpPr/>
          <p:nvPr/>
        </p:nvSpPr>
        <p:spPr>
          <a:xfrm>
            <a:off x="6350265" y="5032970"/>
            <a:ext cx="1795009" cy="1691887"/>
          </a:xfrm>
          <a:custGeom>
            <a:avLst/>
            <a:gdLst/>
            <a:ahLst/>
            <a:cxnLst/>
            <a:rect l="l" t="t" r="r" b="b"/>
            <a:pathLst>
              <a:path w="1584325" h="1397000">
                <a:moveTo>
                  <a:pt x="0" y="1396483"/>
                </a:moveTo>
                <a:lnTo>
                  <a:pt x="1584197" y="1396483"/>
                </a:lnTo>
                <a:lnTo>
                  <a:pt x="1584197" y="0"/>
                </a:lnTo>
                <a:lnTo>
                  <a:pt x="0" y="0"/>
                </a:lnTo>
                <a:lnTo>
                  <a:pt x="0" y="1396483"/>
                </a:lnTo>
                <a:close/>
              </a:path>
            </a:pathLst>
          </a:custGeom>
          <a:ln w="28574">
            <a:solidFill>
              <a:srgbClr val="79463C"/>
            </a:solidFill>
          </a:ln>
        </p:spPr>
        <p:txBody>
          <a:bodyPr wrap="square" lIns="0" tIns="0" rIns="0" bIns="0" rtlCol="0"/>
          <a:lstStyle/>
          <a:p>
            <a:endParaRPr/>
          </a:p>
        </p:txBody>
      </p:sp>
      <p:sp>
        <p:nvSpPr>
          <p:cNvPr id="19" name="object 6"/>
          <p:cNvSpPr txBox="1"/>
          <p:nvPr/>
        </p:nvSpPr>
        <p:spPr>
          <a:xfrm>
            <a:off x="5996455" y="5629281"/>
            <a:ext cx="2471037" cy="830997"/>
          </a:xfrm>
          <a:prstGeom prst="rect">
            <a:avLst/>
          </a:prstGeom>
        </p:spPr>
        <p:txBody>
          <a:bodyPr vert="horz" wrap="square" lIns="0" tIns="0" rIns="0" bIns="0" rtlCol="0">
            <a:spAutoFit/>
          </a:bodyPr>
          <a:lstStyle/>
          <a:p>
            <a:pPr algn="ctr">
              <a:lnSpc>
                <a:spcPct val="100000"/>
              </a:lnSpc>
            </a:pPr>
            <a:r>
              <a:rPr b="1" u="sng" spc="-10" dirty="0" err="1" smtClean="0">
                <a:solidFill>
                  <a:srgbClr val="292934"/>
                </a:solidFill>
                <a:latin typeface="Arial"/>
                <a:cs typeface="Arial"/>
              </a:rPr>
              <a:t>nu</a:t>
            </a:r>
            <a:r>
              <a:rPr b="1" u="sng" spc="-5" dirty="0" err="1" smtClean="0">
                <a:solidFill>
                  <a:srgbClr val="292934"/>
                </a:solidFill>
                <a:latin typeface="Arial"/>
                <a:cs typeface="Arial"/>
              </a:rPr>
              <a:t>m</a:t>
            </a:r>
            <a:r>
              <a:rPr lang="fr-FR" b="1" u="sng" spc="-5" dirty="0" smtClean="0">
                <a:solidFill>
                  <a:srgbClr val="292934"/>
                </a:solidFill>
                <a:latin typeface="Arial"/>
                <a:cs typeface="Arial"/>
              </a:rPr>
              <a:t>Employé</a:t>
            </a:r>
            <a:endParaRPr u="sng" dirty="0">
              <a:latin typeface="Arial"/>
              <a:cs typeface="Arial"/>
            </a:endParaRPr>
          </a:p>
          <a:p>
            <a:pPr marL="288925" marR="279400" indent="635" algn="ctr">
              <a:lnSpc>
                <a:spcPct val="100000"/>
              </a:lnSpc>
            </a:pPr>
            <a:r>
              <a:rPr spc="-5" dirty="0">
                <a:solidFill>
                  <a:srgbClr val="292934"/>
                </a:solidFill>
                <a:latin typeface="Arial"/>
                <a:cs typeface="Arial"/>
              </a:rPr>
              <a:t>nom</a:t>
            </a:r>
            <a:r>
              <a:rPr spc="-5" dirty="0">
                <a:solidFill>
                  <a:srgbClr val="292934"/>
                </a:solidFill>
                <a:latin typeface="Times New Roman"/>
                <a:cs typeface="Times New Roman"/>
              </a:rPr>
              <a:t> </a:t>
            </a:r>
            <a:r>
              <a:rPr spc="-5" dirty="0" err="1">
                <a:solidFill>
                  <a:srgbClr val="292934"/>
                </a:solidFill>
                <a:latin typeface="Arial"/>
                <a:cs typeface="Arial"/>
              </a:rPr>
              <a:t>p</a:t>
            </a:r>
            <a:r>
              <a:rPr dirty="0" err="1">
                <a:solidFill>
                  <a:srgbClr val="292934"/>
                </a:solidFill>
                <a:latin typeface="Arial"/>
                <a:cs typeface="Arial"/>
              </a:rPr>
              <a:t>renom</a:t>
            </a:r>
            <a:r>
              <a:rPr dirty="0">
                <a:solidFill>
                  <a:srgbClr val="292934"/>
                </a:solidFill>
                <a:latin typeface="Times New Roman"/>
                <a:cs typeface="Times New Roman"/>
              </a:rPr>
              <a:t> </a:t>
            </a:r>
            <a:endParaRPr lang="fr-FR" dirty="0" smtClean="0">
              <a:solidFill>
                <a:srgbClr val="292934"/>
              </a:solidFill>
              <a:latin typeface="Times New Roman"/>
              <a:cs typeface="Times New Roman"/>
            </a:endParaRPr>
          </a:p>
          <a:p>
            <a:pPr marL="288925" marR="279400" indent="635" algn="ctr">
              <a:lnSpc>
                <a:spcPct val="100000"/>
              </a:lnSpc>
            </a:pPr>
            <a:r>
              <a:rPr lang="fr-FR" spc="-5" dirty="0" smtClean="0">
                <a:solidFill>
                  <a:srgbClr val="292934"/>
                </a:solidFill>
                <a:latin typeface="Times New Roman"/>
                <a:cs typeface="Times New Roman"/>
              </a:rPr>
              <a:t>Fonction </a:t>
            </a:r>
            <a:r>
              <a:rPr spc="-5" dirty="0" err="1" smtClean="0">
                <a:solidFill>
                  <a:srgbClr val="292934"/>
                </a:solidFill>
                <a:latin typeface="Arial"/>
                <a:cs typeface="Arial"/>
              </a:rPr>
              <a:t>adre</a:t>
            </a:r>
            <a:r>
              <a:rPr dirty="0" err="1" smtClean="0">
                <a:solidFill>
                  <a:srgbClr val="292934"/>
                </a:solidFill>
                <a:latin typeface="Arial"/>
                <a:cs typeface="Arial"/>
              </a:rPr>
              <a:t>sse</a:t>
            </a:r>
            <a:endParaRPr dirty="0">
              <a:latin typeface="Arial"/>
              <a:cs typeface="Arial"/>
            </a:endParaRPr>
          </a:p>
        </p:txBody>
      </p:sp>
      <p:sp>
        <p:nvSpPr>
          <p:cNvPr id="20" name="object 7"/>
          <p:cNvSpPr/>
          <p:nvPr/>
        </p:nvSpPr>
        <p:spPr>
          <a:xfrm>
            <a:off x="6560949" y="5032959"/>
            <a:ext cx="1584325" cy="360680"/>
          </a:xfrm>
          <a:custGeom>
            <a:avLst/>
            <a:gdLst/>
            <a:ahLst/>
            <a:cxnLst/>
            <a:rect l="l" t="t" r="r" b="b"/>
            <a:pathLst>
              <a:path w="1584325" h="360679">
                <a:moveTo>
                  <a:pt x="0" y="360355"/>
                </a:moveTo>
                <a:lnTo>
                  <a:pt x="1584197" y="360355"/>
                </a:lnTo>
                <a:lnTo>
                  <a:pt x="1584197" y="0"/>
                </a:lnTo>
                <a:lnTo>
                  <a:pt x="0" y="0"/>
                </a:lnTo>
                <a:lnTo>
                  <a:pt x="0" y="360355"/>
                </a:lnTo>
                <a:close/>
              </a:path>
            </a:pathLst>
          </a:custGeom>
          <a:solidFill>
            <a:srgbClr val="FFFFFF"/>
          </a:solidFill>
        </p:spPr>
        <p:txBody>
          <a:bodyPr wrap="square" lIns="0" tIns="0" rIns="0" bIns="0" rtlCol="0"/>
          <a:lstStyle/>
          <a:p>
            <a:endParaRPr/>
          </a:p>
        </p:txBody>
      </p:sp>
      <p:sp>
        <p:nvSpPr>
          <p:cNvPr id="21" name="object 8"/>
          <p:cNvSpPr/>
          <p:nvPr/>
        </p:nvSpPr>
        <p:spPr>
          <a:xfrm>
            <a:off x="6375985" y="5032958"/>
            <a:ext cx="1785164" cy="388845"/>
          </a:xfrm>
          <a:custGeom>
            <a:avLst/>
            <a:gdLst/>
            <a:ahLst/>
            <a:cxnLst/>
            <a:rect l="l" t="t" r="r" b="b"/>
            <a:pathLst>
              <a:path w="1584325" h="360679">
                <a:moveTo>
                  <a:pt x="0" y="360355"/>
                </a:moveTo>
                <a:lnTo>
                  <a:pt x="1584197" y="360355"/>
                </a:lnTo>
                <a:lnTo>
                  <a:pt x="1584197" y="0"/>
                </a:lnTo>
                <a:lnTo>
                  <a:pt x="0" y="0"/>
                </a:lnTo>
                <a:lnTo>
                  <a:pt x="0" y="360355"/>
                </a:lnTo>
                <a:close/>
              </a:path>
            </a:pathLst>
          </a:custGeom>
          <a:ln w="28574">
            <a:solidFill>
              <a:srgbClr val="79463C"/>
            </a:solidFill>
          </a:ln>
        </p:spPr>
        <p:txBody>
          <a:bodyPr wrap="square" lIns="0" tIns="0" rIns="0" bIns="0" rtlCol="0"/>
          <a:lstStyle/>
          <a:p>
            <a:endParaRPr/>
          </a:p>
        </p:txBody>
      </p:sp>
      <p:sp>
        <p:nvSpPr>
          <p:cNvPr id="22" name="object 9"/>
          <p:cNvSpPr txBox="1"/>
          <p:nvPr/>
        </p:nvSpPr>
        <p:spPr>
          <a:xfrm>
            <a:off x="6804319" y="5074799"/>
            <a:ext cx="1310792" cy="276999"/>
          </a:xfrm>
          <a:prstGeom prst="rect">
            <a:avLst/>
          </a:prstGeom>
        </p:spPr>
        <p:txBody>
          <a:bodyPr vert="horz" wrap="square" lIns="0" tIns="0" rIns="0" bIns="0" rtlCol="0">
            <a:spAutoFit/>
          </a:bodyPr>
          <a:lstStyle/>
          <a:p>
            <a:pPr marL="12700">
              <a:lnSpc>
                <a:spcPct val="100000"/>
              </a:lnSpc>
            </a:pPr>
            <a:r>
              <a:rPr lang="fr-FR" b="1" dirty="0" smtClean="0">
                <a:solidFill>
                  <a:srgbClr val="292934"/>
                </a:solidFill>
                <a:latin typeface="Arial"/>
                <a:cs typeface="Arial"/>
              </a:rPr>
              <a:t>Employée</a:t>
            </a:r>
            <a:endParaRPr b="1" dirty="0">
              <a:latin typeface="Arial"/>
              <a:cs typeface="Arial"/>
            </a:endParaRPr>
          </a:p>
        </p:txBody>
      </p:sp>
      <p:sp>
        <p:nvSpPr>
          <p:cNvPr id="23" name="object 8"/>
          <p:cNvSpPr/>
          <p:nvPr/>
        </p:nvSpPr>
        <p:spPr>
          <a:xfrm>
            <a:off x="8161150" y="6175959"/>
            <a:ext cx="838200" cy="45719"/>
          </a:xfrm>
          <a:custGeom>
            <a:avLst/>
            <a:gdLst/>
            <a:ahLst/>
            <a:cxnLst/>
            <a:rect l="l" t="t" r="r" b="b"/>
            <a:pathLst>
              <a:path w="852170" h="170179">
                <a:moveTo>
                  <a:pt x="0" y="0"/>
                </a:moveTo>
                <a:lnTo>
                  <a:pt x="851672" y="170044"/>
                </a:lnTo>
              </a:path>
            </a:pathLst>
          </a:custGeom>
          <a:ln w="9524">
            <a:solidFill>
              <a:srgbClr val="292934"/>
            </a:solidFill>
          </a:ln>
        </p:spPr>
        <p:txBody>
          <a:bodyPr wrap="square" lIns="0" tIns="0" rIns="0" bIns="0" rtlCol="0"/>
          <a:lstStyle/>
          <a:p>
            <a:endParaRPr/>
          </a:p>
        </p:txBody>
      </p:sp>
      <p:sp>
        <p:nvSpPr>
          <p:cNvPr id="26" name="Rectangle 25"/>
          <p:cNvSpPr/>
          <p:nvPr/>
        </p:nvSpPr>
        <p:spPr>
          <a:xfrm>
            <a:off x="143362" y="2775329"/>
            <a:ext cx="7681462" cy="523220"/>
          </a:xfrm>
          <a:prstGeom prst="rect">
            <a:avLst/>
          </a:prstGeom>
        </p:spPr>
        <p:txBody>
          <a:bodyPr wrap="none">
            <a:spAutoFit/>
          </a:bodyPr>
          <a:lstStyle/>
          <a:p>
            <a:pPr marL="12065">
              <a:spcBef>
                <a:spcPts val="725"/>
              </a:spcBef>
              <a:tabLst>
                <a:tab pos="390525" algn="l"/>
                <a:tab pos="391160" algn="l"/>
              </a:tabLst>
            </a:pPr>
            <a:r>
              <a:rPr lang="fr-FR" sz="2800" b="1" dirty="0">
                <a:solidFill>
                  <a:srgbClr val="001F60"/>
                </a:solidFill>
                <a:cs typeface="Calibri"/>
              </a:rPr>
              <a:t>Exemple</a:t>
            </a:r>
            <a:r>
              <a:rPr lang="fr-FR" sz="2800" b="1" spc="-90" dirty="0">
                <a:solidFill>
                  <a:srgbClr val="001F60"/>
                </a:solidFill>
                <a:cs typeface="Calibri"/>
              </a:rPr>
              <a:t>1</a:t>
            </a:r>
            <a:r>
              <a:rPr lang="fr-FR" sz="2800" spc="-50" dirty="0">
                <a:cs typeface="Calibri"/>
              </a:rPr>
              <a:t>: </a:t>
            </a:r>
            <a:r>
              <a:rPr lang="fr-FR" sz="2800" dirty="0">
                <a:cs typeface="Calibri"/>
              </a:rPr>
              <a:t> </a:t>
            </a:r>
            <a:r>
              <a:rPr lang="fr-FR" sz="2800" spc="-50" dirty="0">
                <a:cs typeface="Calibri"/>
              </a:rPr>
              <a:t>un </a:t>
            </a:r>
            <a:r>
              <a:rPr lang="fr-FR" sz="2800" b="1" spc="-50" dirty="0">
                <a:cs typeface="Calibri"/>
              </a:rPr>
              <a:t>pays</a:t>
            </a:r>
            <a:r>
              <a:rPr lang="fr-FR" sz="2800" spc="-50" dirty="0">
                <a:cs typeface="Calibri"/>
              </a:rPr>
              <a:t> est voisin d’un ou plusieurs </a:t>
            </a:r>
            <a:r>
              <a:rPr lang="fr-FR" sz="2800" b="1" spc="-50" dirty="0">
                <a:cs typeface="Calibri"/>
              </a:rPr>
              <a:t>pays  </a:t>
            </a:r>
          </a:p>
        </p:txBody>
      </p:sp>
      <p:sp>
        <p:nvSpPr>
          <p:cNvPr id="27" name="Rectangle 26"/>
          <p:cNvSpPr/>
          <p:nvPr/>
        </p:nvSpPr>
        <p:spPr>
          <a:xfrm>
            <a:off x="5625473" y="4066794"/>
            <a:ext cx="6473986" cy="892552"/>
          </a:xfrm>
          <a:prstGeom prst="rect">
            <a:avLst/>
          </a:prstGeom>
        </p:spPr>
        <p:txBody>
          <a:bodyPr wrap="square">
            <a:spAutoFit/>
          </a:bodyPr>
          <a:lstStyle/>
          <a:p>
            <a:pPr marL="12065">
              <a:spcBef>
                <a:spcPts val="725"/>
              </a:spcBef>
              <a:tabLst>
                <a:tab pos="390525" algn="l"/>
                <a:tab pos="391160" algn="l"/>
              </a:tabLst>
            </a:pPr>
            <a:r>
              <a:rPr lang="fr-FR" sz="2600" b="1" dirty="0" smtClean="0">
                <a:solidFill>
                  <a:srgbClr val="001F60"/>
                </a:solidFill>
                <a:cs typeface="Calibri"/>
              </a:rPr>
              <a:t>Exemple</a:t>
            </a:r>
            <a:r>
              <a:rPr lang="fr-FR" sz="2600" b="1" spc="-90" dirty="0" smtClean="0">
                <a:solidFill>
                  <a:srgbClr val="001F60"/>
                </a:solidFill>
                <a:cs typeface="Calibri"/>
              </a:rPr>
              <a:t>2</a:t>
            </a:r>
            <a:r>
              <a:rPr lang="fr-FR" sz="2600" spc="-50" dirty="0" smtClean="0">
                <a:cs typeface="Calibri"/>
              </a:rPr>
              <a:t>:  un </a:t>
            </a:r>
            <a:r>
              <a:rPr lang="fr-FR" sz="2600" b="1" spc="-50" dirty="0" smtClean="0">
                <a:cs typeface="Calibri"/>
              </a:rPr>
              <a:t>Employée</a:t>
            </a:r>
            <a:r>
              <a:rPr lang="fr-FR" sz="2600" spc="-50" dirty="0" smtClean="0">
                <a:cs typeface="Calibri"/>
              </a:rPr>
              <a:t> est Chef de plusieurs </a:t>
            </a:r>
            <a:r>
              <a:rPr lang="fr-FR" sz="2600" b="1" spc="-50" dirty="0">
                <a:cs typeface="Calibri"/>
              </a:rPr>
              <a:t>E</a:t>
            </a:r>
            <a:r>
              <a:rPr lang="fr-FR" sz="2600" b="1" spc="-50" dirty="0" smtClean="0">
                <a:cs typeface="Calibri"/>
              </a:rPr>
              <a:t>mployées</a:t>
            </a:r>
            <a:endParaRPr lang="fr-FR" sz="2600" b="1" spc="-50" dirty="0">
              <a:cs typeface="Calibri"/>
            </a:endParaRPr>
          </a:p>
        </p:txBody>
      </p:sp>
      <p:sp>
        <p:nvSpPr>
          <p:cNvPr id="2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2" name="Rectangle 31"/>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33"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34" name="Rectangle 33"/>
          <p:cNvSpPr/>
          <p:nvPr/>
        </p:nvSpPr>
        <p:spPr>
          <a:xfrm>
            <a:off x="4483806" y="1371484"/>
            <a:ext cx="5688609" cy="584775"/>
          </a:xfrm>
          <a:prstGeom prst="rect">
            <a:avLst/>
          </a:prstGeom>
        </p:spPr>
        <p:txBody>
          <a:bodyPr wrap="none">
            <a:spAutoFit/>
          </a:bodyPr>
          <a:lstStyle/>
          <a:p>
            <a:r>
              <a:rPr lang="fr-FR" altLang="fr-FR" sz="3200" b="1" dirty="0" smtClean="0">
                <a:solidFill>
                  <a:srgbClr val="C00000"/>
                </a:solidFill>
              </a:rPr>
              <a:t>MCD Type d’ Association (Suite) </a:t>
            </a:r>
            <a:endParaRPr lang="fr-FR" sz="3200" dirty="0">
              <a:solidFill>
                <a:srgbClr val="C00000"/>
              </a:solidFill>
            </a:endParaRPr>
          </a:p>
        </p:txBody>
      </p:sp>
    </p:spTree>
    <p:extLst>
      <p:ext uri="{BB962C8B-B14F-4D97-AF65-F5344CB8AC3E}">
        <p14:creationId xmlns:p14="http://schemas.microsoft.com/office/powerpoint/2010/main" val="2413941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5492" y="2010495"/>
            <a:ext cx="11463413" cy="2257028"/>
          </a:xfrm>
          <a:prstGeom prst="rect">
            <a:avLst/>
          </a:prstGeom>
        </p:spPr>
        <p:txBody>
          <a:bodyPr wrap="square">
            <a:spAutoFit/>
          </a:bodyPr>
          <a:lstStyle/>
          <a:p>
            <a:pPr marL="390525" marR="5080" indent="-378460" algn="just">
              <a:spcBef>
                <a:spcPts val="100"/>
              </a:spcBef>
              <a:buFont typeface="Arial MT"/>
              <a:buChar char="•"/>
              <a:tabLst>
                <a:tab pos="391160" algn="l"/>
              </a:tabLst>
            </a:pPr>
            <a:r>
              <a:rPr lang="fr-FR" sz="3200" b="1" dirty="0">
                <a:solidFill>
                  <a:srgbClr val="001F60"/>
                </a:solidFill>
                <a:cs typeface="Calibri"/>
              </a:rPr>
              <a:t>Cardinalité</a:t>
            </a:r>
            <a:r>
              <a:rPr lang="fr-FR" sz="3200" b="1" spc="225" dirty="0">
                <a:solidFill>
                  <a:srgbClr val="001F60"/>
                </a:solidFill>
                <a:cs typeface="Calibri"/>
              </a:rPr>
              <a:t> </a:t>
            </a:r>
            <a:r>
              <a:rPr lang="fr-FR" sz="3200" b="1" dirty="0">
                <a:solidFill>
                  <a:srgbClr val="001F60"/>
                </a:solidFill>
                <a:cs typeface="Calibri"/>
              </a:rPr>
              <a:t>d’une</a:t>
            </a:r>
            <a:r>
              <a:rPr lang="fr-FR" sz="3200" b="1" spc="204" dirty="0">
                <a:solidFill>
                  <a:srgbClr val="001F60"/>
                </a:solidFill>
                <a:cs typeface="Calibri"/>
              </a:rPr>
              <a:t> </a:t>
            </a:r>
            <a:r>
              <a:rPr lang="fr-FR" sz="3200" b="1" dirty="0">
                <a:solidFill>
                  <a:srgbClr val="001F60"/>
                </a:solidFill>
                <a:cs typeface="Calibri"/>
              </a:rPr>
              <a:t>association</a:t>
            </a:r>
            <a:r>
              <a:rPr lang="fr-FR" sz="3200" b="1" spc="210" dirty="0">
                <a:solidFill>
                  <a:srgbClr val="001F60"/>
                </a:solidFill>
                <a:cs typeface="Calibri"/>
              </a:rPr>
              <a:t> </a:t>
            </a:r>
            <a:r>
              <a:rPr lang="fr-FR" sz="2400" dirty="0">
                <a:cs typeface="Calibri"/>
              </a:rPr>
              <a:t>:</a:t>
            </a:r>
            <a:r>
              <a:rPr lang="fr-FR" sz="2400" spc="190" dirty="0">
                <a:cs typeface="Calibri"/>
              </a:rPr>
              <a:t> </a:t>
            </a:r>
            <a:r>
              <a:rPr lang="fr-FR" sz="2400" dirty="0">
                <a:cs typeface="Calibri"/>
              </a:rPr>
              <a:t>le</a:t>
            </a:r>
            <a:r>
              <a:rPr lang="fr-FR" sz="2400" spc="220" dirty="0">
                <a:cs typeface="Calibri"/>
              </a:rPr>
              <a:t> </a:t>
            </a:r>
            <a:r>
              <a:rPr lang="fr-FR" sz="2400" dirty="0">
                <a:cs typeface="Calibri"/>
              </a:rPr>
              <a:t>nombre</a:t>
            </a:r>
            <a:r>
              <a:rPr lang="fr-FR" sz="2400" spc="185" dirty="0">
                <a:cs typeface="Calibri"/>
              </a:rPr>
              <a:t> </a:t>
            </a:r>
            <a:r>
              <a:rPr lang="fr-FR" sz="2400" dirty="0">
                <a:cs typeface="Calibri"/>
              </a:rPr>
              <a:t>de</a:t>
            </a:r>
            <a:r>
              <a:rPr lang="fr-FR" sz="2400" spc="220" dirty="0">
                <a:cs typeface="Calibri"/>
              </a:rPr>
              <a:t> </a:t>
            </a:r>
            <a:r>
              <a:rPr lang="fr-FR" sz="2400" dirty="0">
                <a:cs typeface="Calibri"/>
              </a:rPr>
              <a:t>fois</a:t>
            </a:r>
            <a:r>
              <a:rPr lang="fr-FR" sz="2400" spc="190" dirty="0">
                <a:cs typeface="Calibri"/>
              </a:rPr>
              <a:t> </a:t>
            </a:r>
            <a:r>
              <a:rPr lang="fr-FR" sz="2400" b="1" i="1" dirty="0">
                <a:cs typeface="Calibri"/>
              </a:rPr>
              <a:t>minimal</a:t>
            </a:r>
            <a:r>
              <a:rPr lang="fr-FR" sz="2400" b="1" i="1" spc="200" dirty="0">
                <a:cs typeface="Calibri"/>
              </a:rPr>
              <a:t> </a:t>
            </a:r>
            <a:r>
              <a:rPr lang="fr-FR" sz="2400" spc="-25" dirty="0">
                <a:cs typeface="Calibri"/>
              </a:rPr>
              <a:t>et </a:t>
            </a:r>
            <a:r>
              <a:rPr lang="fr-FR" sz="2400" b="1" i="1" dirty="0">
                <a:cs typeface="Calibri"/>
              </a:rPr>
              <a:t>maximal</a:t>
            </a:r>
            <a:r>
              <a:rPr lang="fr-FR" sz="2400" b="1" i="1" spc="260" dirty="0">
                <a:cs typeface="Calibri"/>
              </a:rPr>
              <a:t> </a:t>
            </a:r>
            <a:r>
              <a:rPr lang="fr-FR" sz="2400" dirty="0">
                <a:cs typeface="Calibri"/>
              </a:rPr>
              <a:t>qu’une</a:t>
            </a:r>
            <a:r>
              <a:rPr lang="fr-FR" sz="2400" spc="275" dirty="0">
                <a:cs typeface="Calibri"/>
              </a:rPr>
              <a:t> </a:t>
            </a:r>
            <a:r>
              <a:rPr lang="fr-FR" sz="2400" dirty="0">
                <a:cs typeface="Calibri"/>
              </a:rPr>
              <a:t>occurrence</a:t>
            </a:r>
            <a:r>
              <a:rPr lang="fr-FR" sz="2400" spc="300" dirty="0">
                <a:cs typeface="Calibri"/>
              </a:rPr>
              <a:t> </a:t>
            </a:r>
            <a:r>
              <a:rPr lang="fr-FR" sz="2400" dirty="0">
                <a:cs typeface="Calibri"/>
              </a:rPr>
              <a:t>d’une</a:t>
            </a:r>
            <a:r>
              <a:rPr lang="fr-FR" sz="2400" spc="280" dirty="0">
                <a:cs typeface="Calibri"/>
              </a:rPr>
              <a:t> </a:t>
            </a:r>
            <a:r>
              <a:rPr lang="fr-FR" sz="2400" dirty="0">
                <a:cs typeface="Calibri"/>
              </a:rPr>
              <a:t>des</a:t>
            </a:r>
            <a:r>
              <a:rPr lang="fr-FR" sz="2400" spc="290" dirty="0">
                <a:cs typeface="Calibri"/>
              </a:rPr>
              <a:t> </a:t>
            </a:r>
            <a:r>
              <a:rPr lang="fr-FR" sz="2400" dirty="0">
                <a:cs typeface="Calibri"/>
              </a:rPr>
              <a:t>entités</a:t>
            </a:r>
            <a:r>
              <a:rPr lang="fr-FR" sz="2400" spc="270" dirty="0">
                <a:cs typeface="Calibri"/>
              </a:rPr>
              <a:t> </a:t>
            </a:r>
            <a:r>
              <a:rPr lang="fr-FR" sz="2400" dirty="0">
                <a:cs typeface="Calibri"/>
              </a:rPr>
              <a:t>associée</a:t>
            </a:r>
            <a:r>
              <a:rPr lang="fr-FR" sz="2400" spc="275" dirty="0">
                <a:cs typeface="Calibri"/>
              </a:rPr>
              <a:t> </a:t>
            </a:r>
            <a:r>
              <a:rPr lang="fr-FR" sz="2400" spc="-20" dirty="0">
                <a:cs typeface="Calibri"/>
              </a:rPr>
              <a:t>peut </a:t>
            </a:r>
            <a:r>
              <a:rPr lang="fr-FR" sz="2400" dirty="0">
                <a:cs typeface="Calibri"/>
              </a:rPr>
              <a:t>intervenir</a:t>
            </a:r>
            <a:r>
              <a:rPr lang="fr-FR" sz="2400" spc="-55" dirty="0">
                <a:cs typeface="Calibri"/>
              </a:rPr>
              <a:t> </a:t>
            </a:r>
            <a:r>
              <a:rPr lang="fr-FR" sz="2400" dirty="0">
                <a:cs typeface="Calibri"/>
              </a:rPr>
              <a:t>dans</a:t>
            </a:r>
            <a:r>
              <a:rPr lang="fr-FR" sz="2400" spc="-50" dirty="0">
                <a:cs typeface="Calibri"/>
              </a:rPr>
              <a:t> </a:t>
            </a:r>
            <a:r>
              <a:rPr lang="fr-FR" sz="2400" spc="-10" dirty="0">
                <a:cs typeface="Calibri"/>
              </a:rPr>
              <a:t>l’association</a:t>
            </a:r>
            <a:endParaRPr lang="fr-FR" sz="2400" dirty="0">
              <a:cs typeface="Calibri"/>
            </a:endParaRPr>
          </a:p>
          <a:p>
            <a:pPr marL="516890" algn="just">
              <a:spcBef>
                <a:spcPts val="2220"/>
              </a:spcBef>
            </a:pPr>
            <a:r>
              <a:rPr lang="fr-FR" sz="2400" b="1" dirty="0" smtClean="0">
                <a:latin typeface="Arial MT"/>
                <a:cs typeface="Arial MT"/>
              </a:rPr>
              <a:t>–</a:t>
            </a:r>
            <a:r>
              <a:rPr lang="fr-FR" sz="2400" b="1" spc="250" dirty="0" smtClean="0">
                <a:latin typeface="Arial MT"/>
                <a:cs typeface="Arial MT"/>
              </a:rPr>
              <a:t> </a:t>
            </a:r>
            <a:r>
              <a:rPr lang="fr-FR" sz="2400" b="1" dirty="0">
                <a:cs typeface="Calibri"/>
              </a:rPr>
              <a:t>Ex</a:t>
            </a:r>
            <a:r>
              <a:rPr lang="fr-FR" sz="2400" b="1" spc="-15" dirty="0">
                <a:cs typeface="Calibri"/>
              </a:rPr>
              <a:t> </a:t>
            </a:r>
            <a:r>
              <a:rPr lang="fr-FR" sz="2400" b="1" dirty="0">
                <a:cs typeface="Calibri"/>
              </a:rPr>
              <a:t>:</a:t>
            </a:r>
            <a:r>
              <a:rPr lang="fr-FR" sz="2400" b="1" spc="-50" dirty="0">
                <a:cs typeface="Calibri"/>
              </a:rPr>
              <a:t> </a:t>
            </a:r>
            <a:r>
              <a:rPr lang="fr-FR" sz="2400" b="1" dirty="0">
                <a:cs typeface="Calibri"/>
              </a:rPr>
              <a:t>un</a:t>
            </a:r>
            <a:r>
              <a:rPr lang="fr-FR" sz="2400" b="1" spc="-45" dirty="0">
                <a:cs typeface="Calibri"/>
              </a:rPr>
              <a:t> </a:t>
            </a:r>
            <a:r>
              <a:rPr lang="fr-FR" sz="2400" b="1" dirty="0">
                <a:cs typeface="Calibri"/>
              </a:rPr>
              <a:t>client</a:t>
            </a:r>
            <a:r>
              <a:rPr lang="fr-FR" sz="2400" b="1" spc="-15" dirty="0">
                <a:cs typeface="Calibri"/>
              </a:rPr>
              <a:t> </a:t>
            </a:r>
            <a:r>
              <a:rPr lang="fr-FR" sz="2400" b="1" dirty="0">
                <a:cs typeface="Calibri"/>
              </a:rPr>
              <a:t>peut</a:t>
            </a:r>
            <a:r>
              <a:rPr lang="fr-FR" sz="2400" b="1" spc="-20" dirty="0">
                <a:cs typeface="Calibri"/>
              </a:rPr>
              <a:t> </a:t>
            </a:r>
            <a:r>
              <a:rPr lang="fr-FR" sz="2400" b="1" dirty="0">
                <a:cs typeface="Calibri"/>
              </a:rPr>
              <a:t>commander</a:t>
            </a:r>
            <a:r>
              <a:rPr lang="fr-FR" sz="2400" b="1" spc="-50" dirty="0">
                <a:cs typeface="Calibri"/>
              </a:rPr>
              <a:t> </a:t>
            </a:r>
            <a:r>
              <a:rPr lang="fr-FR" sz="2400" b="1" dirty="0">
                <a:cs typeface="Calibri"/>
              </a:rPr>
              <a:t>entre</a:t>
            </a:r>
            <a:r>
              <a:rPr lang="fr-FR" sz="2400" b="1" spc="-20" dirty="0">
                <a:cs typeface="Calibri"/>
              </a:rPr>
              <a:t> </a:t>
            </a:r>
            <a:r>
              <a:rPr lang="fr-FR" sz="2400" b="1" dirty="0">
                <a:cs typeface="Calibri"/>
              </a:rPr>
              <a:t>1</a:t>
            </a:r>
            <a:r>
              <a:rPr lang="fr-FR" sz="2400" b="1" spc="-25" dirty="0">
                <a:cs typeface="Calibri"/>
              </a:rPr>
              <a:t> </a:t>
            </a:r>
            <a:r>
              <a:rPr lang="fr-FR" sz="2400" b="1" dirty="0">
                <a:cs typeface="Calibri"/>
              </a:rPr>
              <a:t>et</a:t>
            </a:r>
            <a:r>
              <a:rPr lang="fr-FR" sz="2400" b="1" spc="-15" dirty="0">
                <a:cs typeface="Calibri"/>
              </a:rPr>
              <a:t> </a:t>
            </a:r>
            <a:r>
              <a:rPr lang="fr-FR" sz="2400" b="1" dirty="0">
                <a:cs typeface="Calibri"/>
              </a:rPr>
              <a:t>n</a:t>
            </a:r>
            <a:r>
              <a:rPr lang="fr-FR" sz="2400" b="1" spc="-40" dirty="0">
                <a:cs typeface="Calibri"/>
              </a:rPr>
              <a:t> </a:t>
            </a:r>
            <a:r>
              <a:rPr lang="fr-FR" sz="2400" b="1" spc="-10" dirty="0" smtClean="0">
                <a:cs typeface="Calibri"/>
              </a:rPr>
              <a:t>produits  ( n=Plusieurs produit) </a:t>
            </a:r>
          </a:p>
          <a:p>
            <a:pPr marL="516890" algn="just">
              <a:spcBef>
                <a:spcPts val="2220"/>
              </a:spcBef>
            </a:pPr>
            <a:r>
              <a:rPr lang="fr-FR" sz="2400" b="1" spc="-10" dirty="0">
                <a:cs typeface="Calibri"/>
              </a:rPr>
              <a:t> </a:t>
            </a:r>
            <a:r>
              <a:rPr lang="fr-FR" sz="2400" b="1" spc="-10" dirty="0" smtClean="0">
                <a:cs typeface="Calibri"/>
              </a:rPr>
              <a:t>un produit est commandé par 0 ou n client (n=Plusieurs clients) </a:t>
            </a:r>
          </a:p>
        </p:txBody>
      </p:sp>
      <p:graphicFrame>
        <p:nvGraphicFramePr>
          <p:cNvPr id="8" name="Group 28"/>
          <p:cNvGraphicFramePr>
            <a:graphicFrameLocks noGrp="1"/>
          </p:cNvGraphicFramePr>
          <p:nvPr>
            <p:extLst>
              <p:ext uri="{D42A27DB-BD31-4B8C-83A1-F6EECF244321}">
                <p14:modId xmlns:p14="http://schemas.microsoft.com/office/powerpoint/2010/main" val="2627101669"/>
              </p:ext>
            </p:extLst>
          </p:nvPr>
        </p:nvGraphicFramePr>
        <p:xfrm>
          <a:off x="8594823" y="4663577"/>
          <a:ext cx="2303463" cy="1390650"/>
        </p:xfrm>
        <a:graphic>
          <a:graphicData uri="http://schemas.openxmlformats.org/drawingml/2006/table">
            <a:tbl>
              <a:tblPr/>
              <a:tblGrid>
                <a:gridCol w="2303463"/>
              </a:tblGrid>
              <a:tr h="36596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Produit</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6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sng" strike="noStrike" cap="none" normalizeH="0" baseline="0" dirty="0" smtClean="0">
                          <a:ln>
                            <a:noFill/>
                          </a:ln>
                          <a:solidFill>
                            <a:schemeClr val="tx1"/>
                          </a:solidFill>
                          <a:effectLst/>
                          <a:latin typeface="Verdana" pitchFamily="34" charset="0"/>
                        </a:rPr>
                        <a:t>Num Appartement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Adresse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Étage</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Oval 13"/>
          <p:cNvSpPr>
            <a:spLocks noChangeArrowheads="1"/>
          </p:cNvSpPr>
          <p:nvPr/>
        </p:nvSpPr>
        <p:spPr bwMode="auto">
          <a:xfrm>
            <a:off x="3961534" y="4745432"/>
            <a:ext cx="2159000" cy="936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fr-FR" altLang="fr-FR" b="1" dirty="0" smtClean="0"/>
              <a:t>Commander</a:t>
            </a:r>
            <a:endParaRPr lang="fr-FR" altLang="fr-FR" b="1" dirty="0"/>
          </a:p>
          <a:p>
            <a:pPr algn="ctr" eaLnBrk="1" hangingPunct="1"/>
            <a:r>
              <a:rPr lang="fr-FR" altLang="fr-FR" dirty="0" smtClean="0"/>
              <a:t>______________</a:t>
            </a:r>
            <a:endParaRPr lang="fr-FR" altLang="fr-FR" dirty="0"/>
          </a:p>
          <a:p>
            <a:pPr algn="ctr" eaLnBrk="1" hangingPunct="1"/>
            <a:endParaRPr lang="fr-FR" altLang="fr-FR" sz="1600" dirty="0"/>
          </a:p>
        </p:txBody>
      </p:sp>
      <p:graphicFrame>
        <p:nvGraphicFramePr>
          <p:cNvPr id="10" name="Group 32"/>
          <p:cNvGraphicFramePr>
            <a:graphicFrameLocks noGrp="1"/>
          </p:cNvGraphicFramePr>
          <p:nvPr>
            <p:extLst>
              <p:ext uri="{D42A27DB-BD31-4B8C-83A1-F6EECF244321}">
                <p14:modId xmlns:p14="http://schemas.microsoft.com/office/powerpoint/2010/main" val="1908050089"/>
              </p:ext>
            </p:extLst>
          </p:nvPr>
        </p:nvGraphicFramePr>
        <p:xfrm>
          <a:off x="684213" y="4662005"/>
          <a:ext cx="2087562" cy="2048220"/>
        </p:xfrm>
        <a:graphic>
          <a:graphicData uri="http://schemas.openxmlformats.org/drawingml/2006/table">
            <a:tbl>
              <a:tblPr/>
              <a:tblGrid>
                <a:gridCol w="2087562"/>
              </a:tblGrid>
              <a:tr h="36569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none" strike="noStrike" cap="none" normalizeH="0" baseline="0" dirty="0" smtClean="0">
                          <a:ln>
                            <a:noFill/>
                          </a:ln>
                          <a:solidFill>
                            <a:schemeClr val="tx1"/>
                          </a:solidFill>
                          <a:effectLst/>
                          <a:latin typeface="Verdana" pitchFamily="34" charset="0"/>
                        </a:rPr>
                        <a:t>Client</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218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sng" strike="noStrike" cap="none" normalizeH="0" baseline="0" dirty="0" smtClean="0">
                          <a:ln>
                            <a:noFill/>
                          </a:ln>
                          <a:solidFill>
                            <a:schemeClr val="tx1"/>
                          </a:solidFill>
                          <a:effectLst/>
                          <a:latin typeface="Verdana" pitchFamily="34" charset="0"/>
                        </a:rPr>
                        <a:t>Num_Client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Nom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Prénom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Adresse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Téléphone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Line 22"/>
          <p:cNvSpPr>
            <a:spLocks noChangeShapeType="1"/>
          </p:cNvSpPr>
          <p:nvPr/>
        </p:nvSpPr>
        <p:spPr bwMode="auto">
          <a:xfrm>
            <a:off x="2771775" y="5300934"/>
            <a:ext cx="1189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 name="Line 23"/>
          <p:cNvSpPr>
            <a:spLocks noChangeShapeType="1"/>
          </p:cNvSpPr>
          <p:nvPr/>
        </p:nvSpPr>
        <p:spPr bwMode="auto">
          <a:xfrm>
            <a:off x="6174030" y="5300934"/>
            <a:ext cx="23672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 name="Text Box 29"/>
          <p:cNvSpPr txBox="1">
            <a:spLocks noChangeArrowheads="1"/>
          </p:cNvSpPr>
          <p:nvPr/>
        </p:nvSpPr>
        <p:spPr bwMode="auto">
          <a:xfrm>
            <a:off x="2714037" y="4690525"/>
            <a:ext cx="10522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sp>
        <p:nvSpPr>
          <p:cNvPr id="14" name="Text Box 30"/>
          <p:cNvSpPr txBox="1">
            <a:spLocks noChangeArrowheads="1"/>
          </p:cNvSpPr>
          <p:nvPr/>
        </p:nvSpPr>
        <p:spPr bwMode="auto">
          <a:xfrm>
            <a:off x="7453838" y="4690525"/>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0,n</a:t>
            </a: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2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21" name="Rectangle 20"/>
          <p:cNvSpPr/>
          <p:nvPr/>
        </p:nvSpPr>
        <p:spPr>
          <a:xfrm>
            <a:off x="3303392" y="1340043"/>
            <a:ext cx="6250494" cy="584775"/>
          </a:xfrm>
          <a:prstGeom prst="rect">
            <a:avLst/>
          </a:prstGeom>
        </p:spPr>
        <p:txBody>
          <a:bodyPr wrap="none">
            <a:spAutoFit/>
          </a:bodyPr>
          <a:lstStyle/>
          <a:p>
            <a:r>
              <a:rPr lang="fr-FR" altLang="fr-FR" sz="3200" b="1" dirty="0" smtClean="0">
                <a:solidFill>
                  <a:srgbClr val="C00000"/>
                </a:solidFill>
              </a:rPr>
              <a:t>MCD Cardinalité d’une </a:t>
            </a:r>
            <a:r>
              <a:rPr lang="fr-FR" altLang="fr-FR" sz="3200" b="1" dirty="0">
                <a:solidFill>
                  <a:srgbClr val="C00000"/>
                </a:solidFill>
              </a:rPr>
              <a:t>Association </a:t>
            </a:r>
            <a:r>
              <a:rPr lang="fr-FR" altLang="fr-FR" sz="3200" b="1" dirty="0" smtClean="0">
                <a:solidFill>
                  <a:srgbClr val="C00000"/>
                </a:solidFill>
              </a:rPr>
              <a:t> </a:t>
            </a:r>
            <a:endParaRPr lang="fr-FR" sz="3200" dirty="0">
              <a:solidFill>
                <a:srgbClr val="C00000"/>
              </a:solidFill>
            </a:endParaRPr>
          </a:p>
        </p:txBody>
      </p:sp>
      <p:cxnSp>
        <p:nvCxnSpPr>
          <p:cNvPr id="23" name="Connecteur droit avec flèche 22"/>
          <p:cNvCxnSpPr>
            <a:stCxn id="32" idx="1"/>
          </p:cNvCxnSpPr>
          <p:nvPr/>
        </p:nvCxnSpPr>
        <p:spPr>
          <a:xfrm flipH="1" flipV="1">
            <a:off x="3213185" y="5098601"/>
            <a:ext cx="1298656" cy="14938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32" idx="3"/>
          </p:cNvCxnSpPr>
          <p:nvPr/>
        </p:nvCxnSpPr>
        <p:spPr>
          <a:xfrm flipV="1">
            <a:off x="6399794" y="5098599"/>
            <a:ext cx="1598619" cy="14938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4511841" y="6330869"/>
            <a:ext cx="1887953" cy="523220"/>
          </a:xfrm>
          <a:prstGeom prst="rect">
            <a:avLst/>
          </a:prstGeom>
          <a:noFill/>
        </p:spPr>
        <p:txBody>
          <a:bodyPr wrap="none" rtlCol="0">
            <a:spAutoFit/>
          </a:bodyPr>
          <a:lstStyle/>
          <a:p>
            <a:r>
              <a:rPr lang="fr-FR" sz="2800" b="1" dirty="0" smtClean="0">
                <a:solidFill>
                  <a:srgbClr val="C00000"/>
                </a:solidFill>
              </a:rPr>
              <a:t>Cardinalité </a:t>
            </a:r>
            <a:endParaRPr lang="fr-FR" sz="2800" b="1" dirty="0">
              <a:solidFill>
                <a:srgbClr val="C00000"/>
              </a:solidFill>
            </a:endParaRPr>
          </a:p>
        </p:txBody>
      </p:sp>
    </p:spTree>
    <p:extLst>
      <p:ext uri="{BB962C8B-B14F-4D97-AF65-F5344CB8AC3E}">
        <p14:creationId xmlns:p14="http://schemas.microsoft.com/office/powerpoint/2010/main" val="10225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514600" y="3292642"/>
            <a:ext cx="6553200" cy="3352800"/>
            <a:chOff x="609600" y="3276600"/>
            <a:chExt cx="6553200" cy="3352800"/>
          </a:xfrm>
        </p:grpSpPr>
        <p:sp>
          <p:nvSpPr>
            <p:cNvPr id="4" name="Rectangle 3"/>
            <p:cNvSpPr/>
            <p:nvPr/>
          </p:nvSpPr>
          <p:spPr>
            <a:xfrm>
              <a:off x="609600" y="32766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a:t>
              </a:r>
            </a:p>
          </p:txBody>
        </p:sp>
        <p:sp>
          <p:nvSpPr>
            <p:cNvPr id="5" name="Rectangle 4"/>
            <p:cNvSpPr/>
            <p:nvPr/>
          </p:nvSpPr>
          <p:spPr>
            <a:xfrm>
              <a:off x="2971800" y="32766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Traitement</a:t>
              </a:r>
              <a:endParaRPr lang="en-US" dirty="0"/>
            </a:p>
          </p:txBody>
        </p:sp>
        <p:sp>
          <p:nvSpPr>
            <p:cNvPr id="6" name="Rectangle 5"/>
            <p:cNvSpPr/>
            <p:nvPr/>
          </p:nvSpPr>
          <p:spPr>
            <a:xfrm>
              <a:off x="5638800" y="32766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a:t>
              </a:r>
            </a:p>
          </p:txBody>
        </p:sp>
        <p:sp>
          <p:nvSpPr>
            <p:cNvPr id="7" name="Rectangle 6"/>
            <p:cNvSpPr/>
            <p:nvPr/>
          </p:nvSpPr>
          <p:spPr>
            <a:xfrm>
              <a:off x="3048000" y="45720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Stockage</a:t>
              </a:r>
              <a:endParaRPr lang="en-US" dirty="0"/>
            </a:p>
          </p:txBody>
        </p:sp>
        <p:sp>
          <p:nvSpPr>
            <p:cNvPr id="8" name="Rectangle 7"/>
            <p:cNvSpPr/>
            <p:nvPr/>
          </p:nvSpPr>
          <p:spPr>
            <a:xfrm>
              <a:off x="3048000" y="57150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FeedBack</a:t>
              </a:r>
              <a:endParaRPr lang="en-US" dirty="0"/>
            </a:p>
          </p:txBody>
        </p:sp>
        <p:cxnSp>
          <p:nvCxnSpPr>
            <p:cNvPr id="10" name="Straight Arrow Connector 9"/>
            <p:cNvCxnSpPr>
              <a:stCxn id="4" idx="3"/>
              <a:endCxn id="5" idx="1"/>
            </p:cNvCxnSpPr>
            <p:nvPr/>
          </p:nvCxnSpPr>
          <p:spPr>
            <a:xfrm>
              <a:off x="2133600" y="37338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24400" y="37338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p:cNvCxnSpPr>
            <p:nvPr/>
          </p:nvCxnSpPr>
          <p:spPr>
            <a:xfrm rot="5400000">
              <a:off x="3695700" y="4381500"/>
              <a:ext cx="381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p:cNvCxnSpPr>
            <p:nvPr/>
          </p:nvCxnSpPr>
          <p:spPr>
            <a:xfrm rot="5400000">
              <a:off x="5372100" y="5219700"/>
              <a:ext cx="2057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8" idx="3"/>
            </p:cNvCxnSpPr>
            <p:nvPr/>
          </p:nvCxnSpPr>
          <p:spPr>
            <a:xfrm rot="10800000">
              <a:off x="4876800" y="61722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1"/>
            </p:cNvCxnSpPr>
            <p:nvPr/>
          </p:nvCxnSpPr>
          <p:spPr>
            <a:xfrm rot="10800000">
              <a:off x="1295400" y="617220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457200" y="51816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8" name="Titre 1"/>
          <p:cNvSpPr txBox="1">
            <a:spLocks/>
          </p:cNvSpPr>
          <p:nvPr/>
        </p:nvSpPr>
        <p:spPr>
          <a:xfrm>
            <a:off x="1426505" y="-127720"/>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9" name="Titre 1"/>
          <p:cNvSpPr txBox="1">
            <a:spLocks/>
          </p:cNvSpPr>
          <p:nvPr/>
        </p:nvSpPr>
        <p:spPr>
          <a:xfrm>
            <a:off x="942242" y="740794"/>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400" b="1" dirty="0" smtClean="0">
                <a:solidFill>
                  <a:srgbClr val="C00000"/>
                </a:solidFill>
              </a:rPr>
              <a:t>Le SI c’est Quoi ?</a:t>
            </a:r>
            <a:endParaRPr lang="fr-FR" sz="3400" b="1" dirty="0">
              <a:solidFill>
                <a:srgbClr val="C00000"/>
              </a:solidFill>
            </a:endParaRPr>
          </a:p>
        </p:txBody>
      </p:sp>
      <p:sp>
        <p:nvSpPr>
          <p:cNvPr id="21" name="Content Placeholder 2"/>
          <p:cNvSpPr>
            <a:spLocks noGrp="1"/>
          </p:cNvSpPr>
          <p:nvPr>
            <p:ph idx="1"/>
          </p:nvPr>
        </p:nvSpPr>
        <p:spPr>
          <a:xfrm>
            <a:off x="208085" y="1507453"/>
            <a:ext cx="11983915" cy="1324693"/>
          </a:xfrm>
        </p:spPr>
        <p:txBody>
          <a:bodyPr>
            <a:noAutofit/>
          </a:bodyPr>
          <a:lstStyle/>
          <a:p>
            <a:pPr marL="0" indent="0" algn="just">
              <a:buNone/>
            </a:pPr>
            <a:r>
              <a:rPr lang="fr-FR" sz="3300" dirty="0" smtClean="0"/>
              <a:t>Le SI peut être une combinaison organisée de ressources humaines, matérielles, logicielles et de données qui recueille des informations de transformation ou de filtrage dans une organisation.</a:t>
            </a:r>
            <a:endParaRPr lang="en-US" sz="3300" dirty="0" smtClean="0"/>
          </a:p>
          <a:p>
            <a:pPr algn="just"/>
            <a:endParaRPr lang="en-US" sz="3300" dirty="0"/>
          </a:p>
        </p:txBody>
      </p:sp>
    </p:spTree>
    <p:extLst>
      <p:ext uri="{BB962C8B-B14F-4D97-AF65-F5344CB8AC3E}">
        <p14:creationId xmlns:p14="http://schemas.microsoft.com/office/powerpoint/2010/main" val="414137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1000"/>
                                        <p:tgtEl>
                                          <p:spTgt spid="2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46453" y="2228729"/>
            <a:ext cx="11379556" cy="3380371"/>
          </a:xfrm>
          <a:prstGeom prst="rect">
            <a:avLst/>
          </a:prstGeom>
        </p:spPr>
        <p:txBody>
          <a:bodyPr vert="horz" wrap="square" lIns="0" tIns="11516" rIns="0" bIns="0" rtlCol="0">
            <a:spAutoFit/>
          </a:bodyPr>
          <a:lstStyle/>
          <a:p>
            <a:pPr marL="354128" indent="-343188">
              <a:spcBef>
                <a:spcPts val="91"/>
              </a:spcBef>
              <a:buFont typeface="Arial MT"/>
              <a:buChar char="•"/>
              <a:tabLst>
                <a:tab pos="354128" algn="l"/>
                <a:tab pos="354704" algn="l"/>
              </a:tabLst>
            </a:pPr>
            <a:r>
              <a:rPr sz="2403" b="1" dirty="0">
                <a:solidFill>
                  <a:srgbClr val="001F60"/>
                </a:solidFill>
                <a:latin typeface="Calibri"/>
                <a:cs typeface="Calibri"/>
              </a:rPr>
              <a:t>Cardinalité</a:t>
            </a:r>
            <a:r>
              <a:rPr sz="2403" b="1" spc="-82" dirty="0">
                <a:solidFill>
                  <a:srgbClr val="001F60"/>
                </a:solidFill>
                <a:latin typeface="Calibri"/>
                <a:cs typeface="Calibri"/>
              </a:rPr>
              <a:t> </a:t>
            </a:r>
            <a:r>
              <a:rPr sz="2403" b="1" spc="-9" dirty="0">
                <a:solidFill>
                  <a:srgbClr val="001F60"/>
                </a:solidFill>
                <a:latin typeface="Calibri"/>
                <a:cs typeface="Calibri"/>
              </a:rPr>
              <a:t>minimale</a:t>
            </a:r>
            <a:endParaRPr sz="2403" dirty="0">
              <a:latin typeface="Calibri"/>
              <a:cs typeface="Calibri"/>
            </a:endParaRPr>
          </a:p>
          <a:p>
            <a:pPr marL="754897" marR="4607" lvl="1" indent="-286182">
              <a:lnSpc>
                <a:spcPct val="149800"/>
              </a:lnSpc>
              <a:spcBef>
                <a:spcPts val="576"/>
              </a:spcBef>
              <a:buFont typeface="Arial MT"/>
              <a:buChar char="•"/>
              <a:tabLst>
                <a:tab pos="754897" algn="l"/>
                <a:tab pos="755472" algn="l"/>
                <a:tab pos="1100388" algn="l"/>
                <a:tab pos="1478701" algn="l"/>
                <a:tab pos="2141467" algn="l"/>
                <a:tab pos="3711723" algn="l"/>
                <a:tab pos="4215564" algn="l"/>
                <a:tab pos="5260097" algn="l"/>
                <a:tab pos="6026510" algn="l"/>
                <a:tab pos="7037648" algn="l"/>
                <a:tab pos="7749359" algn="l"/>
              </a:tabLst>
            </a:pPr>
            <a:r>
              <a:rPr sz="2403" b="1" spc="-45" dirty="0">
                <a:solidFill>
                  <a:srgbClr val="FF0000"/>
                </a:solidFill>
                <a:latin typeface="Calibri"/>
                <a:cs typeface="Calibri"/>
              </a:rPr>
              <a:t>0</a:t>
            </a:r>
            <a:r>
              <a:rPr sz="2403" b="1" dirty="0">
                <a:solidFill>
                  <a:srgbClr val="FF0000"/>
                </a:solidFill>
                <a:latin typeface="Calibri"/>
                <a:cs typeface="Calibri"/>
              </a:rPr>
              <a:t>	</a:t>
            </a:r>
            <a:r>
              <a:rPr sz="2403" spc="-23" dirty="0">
                <a:latin typeface="Calibri"/>
                <a:cs typeface="Calibri"/>
              </a:rPr>
              <a:t>si</a:t>
            </a:r>
            <a:r>
              <a:rPr sz="2403" dirty="0">
                <a:latin typeface="Calibri"/>
                <a:cs typeface="Calibri"/>
              </a:rPr>
              <a:t>	</a:t>
            </a:r>
            <a:r>
              <a:rPr sz="2403" spc="-23" dirty="0">
                <a:latin typeface="Calibri"/>
                <a:cs typeface="Calibri"/>
              </a:rPr>
              <a:t>une</a:t>
            </a:r>
            <a:r>
              <a:rPr sz="2403" dirty="0">
                <a:latin typeface="Calibri"/>
                <a:cs typeface="Calibri"/>
              </a:rPr>
              <a:t>	</a:t>
            </a:r>
            <a:r>
              <a:rPr sz="2403" spc="-9" dirty="0">
                <a:latin typeface="Calibri"/>
                <a:cs typeface="Calibri"/>
              </a:rPr>
              <a:t>occurrence</a:t>
            </a:r>
            <a:r>
              <a:rPr sz="2403" dirty="0">
                <a:latin typeface="Calibri"/>
                <a:cs typeface="Calibri"/>
              </a:rPr>
              <a:t>	</a:t>
            </a:r>
            <a:r>
              <a:rPr sz="2403" spc="-23" dirty="0">
                <a:latin typeface="Calibri"/>
                <a:cs typeface="Calibri"/>
              </a:rPr>
              <a:t>de</a:t>
            </a:r>
            <a:r>
              <a:rPr sz="2403" dirty="0">
                <a:latin typeface="Calibri"/>
                <a:cs typeface="Calibri"/>
              </a:rPr>
              <a:t>	</a:t>
            </a:r>
            <a:r>
              <a:rPr sz="2403" spc="-9" dirty="0">
                <a:latin typeface="Calibri"/>
                <a:cs typeface="Calibri"/>
              </a:rPr>
              <a:t>l’entité</a:t>
            </a:r>
            <a:r>
              <a:rPr sz="2403" dirty="0">
                <a:latin typeface="Calibri"/>
                <a:cs typeface="Calibri"/>
              </a:rPr>
              <a:t>	</a:t>
            </a:r>
            <a:r>
              <a:rPr sz="2403" spc="-18" dirty="0">
                <a:latin typeface="Calibri"/>
                <a:cs typeface="Calibri"/>
              </a:rPr>
              <a:t>peut</a:t>
            </a:r>
            <a:r>
              <a:rPr sz="2403" dirty="0">
                <a:latin typeface="Calibri"/>
                <a:cs typeface="Calibri"/>
              </a:rPr>
              <a:t>	</a:t>
            </a:r>
            <a:r>
              <a:rPr sz="2403" spc="-9" dirty="0">
                <a:latin typeface="Calibri"/>
                <a:cs typeface="Calibri"/>
              </a:rPr>
              <a:t>exister</a:t>
            </a:r>
            <a:r>
              <a:rPr sz="2403" dirty="0">
                <a:latin typeface="Calibri"/>
                <a:cs typeface="Calibri"/>
              </a:rPr>
              <a:t>	</a:t>
            </a:r>
            <a:r>
              <a:rPr sz="2403" spc="-18" dirty="0">
                <a:latin typeface="Calibri"/>
                <a:cs typeface="Calibri"/>
              </a:rPr>
              <a:t>tout</a:t>
            </a:r>
            <a:r>
              <a:rPr sz="2403" dirty="0">
                <a:latin typeface="Calibri"/>
                <a:cs typeface="Calibri"/>
              </a:rPr>
              <a:t>	</a:t>
            </a:r>
            <a:r>
              <a:rPr sz="2403" spc="-23" dirty="0">
                <a:latin typeface="Calibri"/>
                <a:cs typeface="Calibri"/>
              </a:rPr>
              <a:t>en </a:t>
            </a:r>
            <a:r>
              <a:rPr sz="2403" dirty="0">
                <a:latin typeface="Calibri"/>
                <a:cs typeface="Calibri"/>
              </a:rPr>
              <a:t>n’intervenant</a:t>
            </a:r>
            <a:r>
              <a:rPr sz="2403" spc="-63" dirty="0">
                <a:latin typeface="Calibri"/>
                <a:cs typeface="Calibri"/>
              </a:rPr>
              <a:t> </a:t>
            </a:r>
            <a:r>
              <a:rPr sz="2403" dirty="0">
                <a:latin typeface="Calibri"/>
                <a:cs typeface="Calibri"/>
              </a:rPr>
              <a:t>dans</a:t>
            </a:r>
            <a:r>
              <a:rPr sz="2403" spc="-45" dirty="0">
                <a:latin typeface="Calibri"/>
                <a:cs typeface="Calibri"/>
              </a:rPr>
              <a:t> </a:t>
            </a:r>
            <a:r>
              <a:rPr sz="2403" dirty="0">
                <a:latin typeface="Calibri"/>
                <a:cs typeface="Calibri"/>
              </a:rPr>
              <a:t>aucune</a:t>
            </a:r>
            <a:r>
              <a:rPr sz="2403" spc="-36" dirty="0">
                <a:latin typeface="Calibri"/>
                <a:cs typeface="Calibri"/>
              </a:rPr>
              <a:t> </a:t>
            </a:r>
            <a:r>
              <a:rPr sz="2403" dirty="0">
                <a:latin typeface="Calibri"/>
                <a:cs typeface="Calibri"/>
              </a:rPr>
              <a:t>occurrence</a:t>
            </a:r>
            <a:r>
              <a:rPr sz="2403" spc="-36" dirty="0">
                <a:latin typeface="Calibri"/>
                <a:cs typeface="Calibri"/>
              </a:rPr>
              <a:t> </a:t>
            </a:r>
            <a:r>
              <a:rPr sz="2403" dirty="0">
                <a:latin typeface="Calibri"/>
                <a:cs typeface="Calibri"/>
              </a:rPr>
              <a:t>de</a:t>
            </a:r>
            <a:r>
              <a:rPr sz="2403" spc="-36" dirty="0">
                <a:latin typeface="Calibri"/>
                <a:cs typeface="Calibri"/>
              </a:rPr>
              <a:t> </a:t>
            </a:r>
            <a:r>
              <a:rPr sz="2403" spc="-9" dirty="0">
                <a:latin typeface="Calibri"/>
                <a:cs typeface="Calibri"/>
              </a:rPr>
              <a:t>l’association</a:t>
            </a:r>
            <a:endParaRPr sz="2403" dirty="0">
              <a:latin typeface="Calibri"/>
              <a:cs typeface="Calibri"/>
            </a:endParaRPr>
          </a:p>
          <a:p>
            <a:pPr marL="754897" marR="6334" lvl="1" indent="-286182">
              <a:lnSpc>
                <a:spcPct val="150200"/>
              </a:lnSpc>
              <a:spcBef>
                <a:spcPts val="567"/>
              </a:spcBef>
              <a:buFont typeface="Arial MT"/>
              <a:buChar char="•"/>
              <a:tabLst>
                <a:tab pos="754897" algn="l"/>
                <a:tab pos="755472" algn="l"/>
              </a:tabLst>
            </a:pPr>
            <a:r>
              <a:rPr sz="2403" b="1" dirty="0">
                <a:solidFill>
                  <a:srgbClr val="FF0000"/>
                </a:solidFill>
                <a:latin typeface="Calibri"/>
                <a:cs typeface="Calibri"/>
              </a:rPr>
              <a:t>1</a:t>
            </a:r>
            <a:r>
              <a:rPr sz="2403" b="1" spc="222" dirty="0">
                <a:solidFill>
                  <a:srgbClr val="FF0000"/>
                </a:solidFill>
                <a:latin typeface="Calibri"/>
                <a:cs typeface="Calibri"/>
              </a:rPr>
              <a:t> </a:t>
            </a:r>
            <a:r>
              <a:rPr sz="2403" dirty="0">
                <a:latin typeface="Calibri"/>
                <a:cs typeface="Calibri"/>
              </a:rPr>
              <a:t>si</a:t>
            </a:r>
            <a:r>
              <a:rPr sz="2403" spc="213" dirty="0">
                <a:latin typeface="Calibri"/>
                <a:cs typeface="Calibri"/>
              </a:rPr>
              <a:t> </a:t>
            </a:r>
            <a:r>
              <a:rPr sz="2403" dirty="0">
                <a:latin typeface="Calibri"/>
                <a:cs typeface="Calibri"/>
              </a:rPr>
              <a:t>une</a:t>
            </a:r>
            <a:r>
              <a:rPr sz="2403" spc="218" dirty="0">
                <a:latin typeface="Calibri"/>
                <a:cs typeface="Calibri"/>
              </a:rPr>
              <a:t> </a:t>
            </a:r>
            <a:r>
              <a:rPr sz="2403" dirty="0">
                <a:latin typeface="Calibri"/>
                <a:cs typeface="Calibri"/>
              </a:rPr>
              <a:t>occurrence</a:t>
            </a:r>
            <a:r>
              <a:rPr sz="2403" spc="218" dirty="0">
                <a:latin typeface="Calibri"/>
                <a:cs typeface="Calibri"/>
              </a:rPr>
              <a:t> </a:t>
            </a:r>
            <a:r>
              <a:rPr sz="2403" dirty="0">
                <a:latin typeface="Calibri"/>
                <a:cs typeface="Calibri"/>
              </a:rPr>
              <a:t>de</a:t>
            </a:r>
            <a:r>
              <a:rPr sz="2403" spc="218" dirty="0">
                <a:latin typeface="Calibri"/>
                <a:cs typeface="Calibri"/>
              </a:rPr>
              <a:t> </a:t>
            </a:r>
            <a:r>
              <a:rPr sz="2403" dirty="0">
                <a:latin typeface="Calibri"/>
                <a:cs typeface="Calibri"/>
              </a:rPr>
              <a:t>l’entité</a:t>
            </a:r>
            <a:r>
              <a:rPr sz="2403" spc="222" dirty="0">
                <a:latin typeface="Calibri"/>
                <a:cs typeface="Calibri"/>
              </a:rPr>
              <a:t> </a:t>
            </a:r>
            <a:r>
              <a:rPr sz="2403" dirty="0">
                <a:latin typeface="Calibri"/>
                <a:cs typeface="Calibri"/>
              </a:rPr>
              <a:t>ne</a:t>
            </a:r>
            <a:r>
              <a:rPr sz="2403" spc="218" dirty="0">
                <a:latin typeface="Calibri"/>
                <a:cs typeface="Calibri"/>
              </a:rPr>
              <a:t> </a:t>
            </a:r>
            <a:r>
              <a:rPr sz="2403" dirty="0">
                <a:latin typeface="Calibri"/>
                <a:cs typeface="Calibri"/>
              </a:rPr>
              <a:t>peut</a:t>
            </a:r>
            <a:r>
              <a:rPr sz="2403" spc="222" dirty="0">
                <a:latin typeface="Calibri"/>
                <a:cs typeface="Calibri"/>
              </a:rPr>
              <a:t> </a:t>
            </a:r>
            <a:r>
              <a:rPr sz="2403" dirty="0">
                <a:latin typeface="Calibri"/>
                <a:cs typeface="Calibri"/>
              </a:rPr>
              <a:t>exister</a:t>
            </a:r>
            <a:r>
              <a:rPr sz="2403" spc="213" dirty="0">
                <a:latin typeface="Calibri"/>
                <a:cs typeface="Calibri"/>
              </a:rPr>
              <a:t> </a:t>
            </a:r>
            <a:r>
              <a:rPr sz="2403" dirty="0">
                <a:latin typeface="Calibri"/>
                <a:cs typeface="Calibri"/>
              </a:rPr>
              <a:t>que</a:t>
            </a:r>
            <a:r>
              <a:rPr sz="2403" spc="218" dirty="0">
                <a:latin typeface="Calibri"/>
                <a:cs typeface="Calibri"/>
              </a:rPr>
              <a:t> </a:t>
            </a:r>
            <a:r>
              <a:rPr sz="2403" dirty="0">
                <a:latin typeface="Calibri"/>
                <a:cs typeface="Calibri"/>
              </a:rPr>
              <a:t>si</a:t>
            </a:r>
            <a:r>
              <a:rPr sz="2403" spc="213" dirty="0">
                <a:latin typeface="Calibri"/>
                <a:cs typeface="Calibri"/>
              </a:rPr>
              <a:t> </a:t>
            </a:r>
            <a:r>
              <a:rPr sz="2403" spc="-18" dirty="0">
                <a:latin typeface="Calibri"/>
                <a:cs typeface="Calibri"/>
              </a:rPr>
              <a:t>elle </a:t>
            </a:r>
            <a:r>
              <a:rPr sz="2403" dirty="0">
                <a:latin typeface="Calibri"/>
                <a:cs typeface="Calibri"/>
              </a:rPr>
              <a:t>intervient</a:t>
            </a:r>
            <a:r>
              <a:rPr sz="2403" spc="-41" dirty="0">
                <a:latin typeface="Calibri"/>
                <a:cs typeface="Calibri"/>
              </a:rPr>
              <a:t> </a:t>
            </a:r>
            <a:r>
              <a:rPr sz="2403" dirty="0">
                <a:latin typeface="Calibri"/>
                <a:cs typeface="Calibri"/>
              </a:rPr>
              <a:t>dans</a:t>
            </a:r>
            <a:r>
              <a:rPr sz="2403" spc="-36" dirty="0">
                <a:latin typeface="Calibri"/>
                <a:cs typeface="Calibri"/>
              </a:rPr>
              <a:t> </a:t>
            </a:r>
            <a:r>
              <a:rPr sz="2403" dirty="0">
                <a:latin typeface="Calibri"/>
                <a:cs typeface="Calibri"/>
              </a:rPr>
              <a:t>au</a:t>
            </a:r>
            <a:r>
              <a:rPr sz="2403" spc="-27" dirty="0">
                <a:latin typeface="Calibri"/>
                <a:cs typeface="Calibri"/>
              </a:rPr>
              <a:t> </a:t>
            </a:r>
            <a:r>
              <a:rPr sz="2403" dirty="0">
                <a:latin typeface="Calibri"/>
                <a:cs typeface="Calibri"/>
              </a:rPr>
              <a:t>moins</a:t>
            </a:r>
            <a:r>
              <a:rPr sz="2403" spc="-41" dirty="0">
                <a:latin typeface="Calibri"/>
                <a:cs typeface="Calibri"/>
              </a:rPr>
              <a:t> </a:t>
            </a:r>
            <a:r>
              <a:rPr sz="2403" dirty="0">
                <a:latin typeface="Calibri"/>
                <a:cs typeface="Calibri"/>
              </a:rPr>
              <a:t>une</a:t>
            </a:r>
            <a:r>
              <a:rPr sz="2403" spc="-32" dirty="0">
                <a:latin typeface="Calibri"/>
                <a:cs typeface="Calibri"/>
              </a:rPr>
              <a:t> </a:t>
            </a:r>
            <a:r>
              <a:rPr sz="2403" dirty="0">
                <a:latin typeface="Calibri"/>
                <a:cs typeface="Calibri"/>
              </a:rPr>
              <a:t>occurrence</a:t>
            </a:r>
            <a:r>
              <a:rPr sz="2403" spc="-14" dirty="0">
                <a:latin typeface="Calibri"/>
                <a:cs typeface="Calibri"/>
              </a:rPr>
              <a:t> </a:t>
            </a:r>
            <a:r>
              <a:rPr sz="2403" dirty="0">
                <a:latin typeface="Calibri"/>
                <a:cs typeface="Calibri"/>
              </a:rPr>
              <a:t>de</a:t>
            </a:r>
            <a:r>
              <a:rPr sz="2403" spc="-27" dirty="0">
                <a:latin typeface="Calibri"/>
                <a:cs typeface="Calibri"/>
              </a:rPr>
              <a:t> </a:t>
            </a:r>
            <a:r>
              <a:rPr sz="2403" spc="-9" dirty="0">
                <a:latin typeface="Calibri"/>
                <a:cs typeface="Calibri"/>
              </a:rPr>
              <a:t>l’association</a:t>
            </a:r>
            <a:endParaRPr sz="2403" dirty="0">
              <a:latin typeface="Calibri"/>
              <a:cs typeface="Calibri"/>
            </a:endParaRPr>
          </a:p>
          <a:p>
            <a:pPr marL="754897" lvl="1" indent="-286757">
              <a:spcBef>
                <a:spcPts val="2013"/>
              </a:spcBef>
              <a:buFont typeface="Arial MT"/>
              <a:buChar char="•"/>
              <a:tabLst>
                <a:tab pos="754897" algn="l"/>
                <a:tab pos="755472" algn="l"/>
              </a:tabLst>
            </a:pPr>
            <a:r>
              <a:rPr sz="2403" b="1" dirty="0">
                <a:solidFill>
                  <a:srgbClr val="FF0000"/>
                </a:solidFill>
                <a:latin typeface="Calibri"/>
                <a:cs typeface="Calibri"/>
              </a:rPr>
              <a:t>n</a:t>
            </a:r>
            <a:r>
              <a:rPr sz="2403" b="1" spc="-36" dirty="0">
                <a:solidFill>
                  <a:srgbClr val="FF0000"/>
                </a:solidFill>
                <a:latin typeface="Calibri"/>
                <a:cs typeface="Calibri"/>
              </a:rPr>
              <a:t> </a:t>
            </a:r>
            <a:r>
              <a:rPr sz="2403" dirty="0">
                <a:latin typeface="Calibri"/>
                <a:cs typeface="Calibri"/>
              </a:rPr>
              <a:t>:</a:t>
            </a:r>
            <a:r>
              <a:rPr sz="2403" spc="-32" dirty="0">
                <a:latin typeface="Calibri"/>
                <a:cs typeface="Calibri"/>
              </a:rPr>
              <a:t> </a:t>
            </a:r>
            <a:r>
              <a:rPr sz="2403" dirty="0">
                <a:latin typeface="Calibri"/>
                <a:cs typeface="Calibri"/>
              </a:rPr>
              <a:t>cas</a:t>
            </a:r>
            <a:r>
              <a:rPr sz="2403" spc="-45" dirty="0">
                <a:latin typeface="Calibri"/>
                <a:cs typeface="Calibri"/>
              </a:rPr>
              <a:t> </a:t>
            </a:r>
            <a:r>
              <a:rPr sz="2403" dirty="0">
                <a:latin typeface="Calibri"/>
                <a:cs typeface="Calibri"/>
              </a:rPr>
              <a:t>rare</a:t>
            </a:r>
            <a:r>
              <a:rPr sz="2403" spc="-9" dirty="0">
                <a:latin typeface="Calibri"/>
                <a:cs typeface="Calibri"/>
              </a:rPr>
              <a:t> </a:t>
            </a:r>
            <a:r>
              <a:rPr sz="2403" dirty="0">
                <a:latin typeface="Calibri"/>
                <a:cs typeface="Calibri"/>
              </a:rPr>
              <a:t>à</a:t>
            </a:r>
            <a:r>
              <a:rPr sz="2403" spc="-36" dirty="0">
                <a:latin typeface="Calibri"/>
                <a:cs typeface="Calibri"/>
              </a:rPr>
              <a:t> </a:t>
            </a:r>
            <a:r>
              <a:rPr sz="2403" spc="-9" dirty="0">
                <a:latin typeface="Calibri"/>
                <a:cs typeface="Calibri"/>
              </a:rPr>
              <a:t>éviter</a:t>
            </a:r>
            <a:endParaRPr sz="2403" dirty="0">
              <a:latin typeface="Calibri"/>
              <a:cs typeface="Calibri"/>
            </a:endParaRPr>
          </a:p>
        </p:txBody>
      </p:sp>
      <p:sp>
        <p:nvSpPr>
          <p:cNvPr id="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9" name="Rectangle 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MLD</a:t>
            </a:r>
            <a:endParaRPr lang="fr-FR" altLang="fr-FR" sz="3000" b="1" dirty="0" smtClean="0">
              <a:solidFill>
                <a:srgbClr val="002060"/>
              </a:solidFill>
            </a:endParaRPr>
          </a:p>
        </p:txBody>
      </p:sp>
      <p:sp>
        <p:nvSpPr>
          <p:cNvPr id="1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2" name="Rectangle 11"/>
          <p:cNvSpPr/>
          <p:nvPr/>
        </p:nvSpPr>
        <p:spPr>
          <a:xfrm>
            <a:off x="3303392" y="1340043"/>
            <a:ext cx="7365991" cy="584775"/>
          </a:xfrm>
          <a:prstGeom prst="rect">
            <a:avLst/>
          </a:prstGeom>
        </p:spPr>
        <p:txBody>
          <a:bodyPr wrap="none">
            <a:spAutoFit/>
          </a:bodyPr>
          <a:lstStyle/>
          <a:p>
            <a:r>
              <a:rPr lang="fr-FR" altLang="fr-FR" sz="3200" b="1" dirty="0" smtClean="0">
                <a:solidFill>
                  <a:srgbClr val="C00000"/>
                </a:solidFill>
              </a:rPr>
              <a:t>MCD Cardinalité d’une </a:t>
            </a:r>
            <a:r>
              <a:rPr lang="fr-FR" altLang="fr-FR" sz="3200" b="1" dirty="0">
                <a:solidFill>
                  <a:srgbClr val="C00000"/>
                </a:solidFill>
              </a:rPr>
              <a:t>Association (Suite) </a:t>
            </a:r>
            <a:endParaRPr lang="fr-FR" sz="3200" dirty="0">
              <a:solidFill>
                <a:srgbClr val="C00000"/>
              </a:solidFill>
            </a:endParaRPr>
          </a:p>
        </p:txBody>
      </p:sp>
    </p:spTree>
    <p:extLst>
      <p:ext uri="{BB962C8B-B14F-4D97-AF65-F5344CB8AC3E}">
        <p14:creationId xmlns:p14="http://schemas.microsoft.com/office/powerpoint/2010/main" val="36412118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9" name="Rectangle 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2" name="object 4"/>
          <p:cNvSpPr txBox="1"/>
          <p:nvPr/>
        </p:nvSpPr>
        <p:spPr>
          <a:xfrm>
            <a:off x="606338" y="2769056"/>
            <a:ext cx="11093826" cy="2754110"/>
          </a:xfrm>
          <a:prstGeom prst="rect">
            <a:avLst/>
          </a:prstGeom>
        </p:spPr>
        <p:txBody>
          <a:bodyPr vert="horz" wrap="square" lIns="0" tIns="11516" rIns="0" bIns="0" rtlCol="0">
            <a:spAutoFit/>
          </a:bodyPr>
          <a:lstStyle/>
          <a:p>
            <a:pPr marL="354128" indent="-343188">
              <a:spcBef>
                <a:spcPts val="91"/>
              </a:spcBef>
              <a:buFont typeface="Arial MT"/>
              <a:buChar char="•"/>
              <a:tabLst>
                <a:tab pos="354128" algn="l"/>
                <a:tab pos="354704" algn="l"/>
              </a:tabLst>
            </a:pPr>
            <a:r>
              <a:rPr sz="2403" b="1" dirty="0">
                <a:solidFill>
                  <a:srgbClr val="001F60"/>
                </a:solidFill>
                <a:latin typeface="Calibri"/>
                <a:cs typeface="Calibri"/>
              </a:rPr>
              <a:t>Cardinalité</a:t>
            </a:r>
            <a:r>
              <a:rPr sz="2403" b="1" spc="-82" dirty="0">
                <a:solidFill>
                  <a:srgbClr val="001F60"/>
                </a:solidFill>
                <a:latin typeface="Calibri"/>
                <a:cs typeface="Calibri"/>
              </a:rPr>
              <a:t> </a:t>
            </a:r>
            <a:r>
              <a:rPr sz="2403" b="1" spc="-9" dirty="0">
                <a:solidFill>
                  <a:srgbClr val="001F60"/>
                </a:solidFill>
                <a:latin typeface="Calibri"/>
                <a:cs typeface="Calibri"/>
              </a:rPr>
              <a:t>maximale</a:t>
            </a:r>
            <a:endParaRPr sz="2403" dirty="0">
              <a:latin typeface="Calibri"/>
              <a:cs typeface="Calibri"/>
            </a:endParaRPr>
          </a:p>
          <a:p>
            <a:pPr marL="754897" marR="4607" lvl="1" indent="-286182">
              <a:lnSpc>
                <a:spcPct val="149800"/>
              </a:lnSpc>
              <a:spcBef>
                <a:spcPts val="576"/>
              </a:spcBef>
              <a:buFont typeface="Arial MT"/>
              <a:buChar char="•"/>
              <a:tabLst>
                <a:tab pos="754897" algn="l"/>
                <a:tab pos="755472" algn="l"/>
              </a:tabLst>
            </a:pPr>
            <a:r>
              <a:rPr sz="2403" b="1" dirty="0">
                <a:solidFill>
                  <a:srgbClr val="FF0000"/>
                </a:solidFill>
                <a:latin typeface="Calibri"/>
                <a:cs typeface="Calibri"/>
              </a:rPr>
              <a:t>1</a:t>
            </a:r>
            <a:r>
              <a:rPr sz="2403" b="1" spc="118" dirty="0">
                <a:solidFill>
                  <a:srgbClr val="FF0000"/>
                </a:solidFill>
                <a:latin typeface="Calibri"/>
                <a:cs typeface="Calibri"/>
              </a:rPr>
              <a:t> </a:t>
            </a:r>
            <a:r>
              <a:rPr sz="2403" dirty="0">
                <a:latin typeface="Calibri"/>
                <a:cs typeface="Calibri"/>
              </a:rPr>
              <a:t>si</a:t>
            </a:r>
            <a:r>
              <a:rPr sz="2403" spc="91" dirty="0">
                <a:latin typeface="Calibri"/>
                <a:cs typeface="Calibri"/>
              </a:rPr>
              <a:t> </a:t>
            </a:r>
            <a:r>
              <a:rPr sz="2403" dirty="0">
                <a:latin typeface="Calibri"/>
                <a:cs typeface="Calibri"/>
              </a:rPr>
              <a:t>une</a:t>
            </a:r>
            <a:r>
              <a:rPr sz="2403" spc="127" dirty="0">
                <a:latin typeface="Calibri"/>
                <a:cs typeface="Calibri"/>
              </a:rPr>
              <a:t> </a:t>
            </a:r>
            <a:r>
              <a:rPr sz="2403" dirty="0">
                <a:latin typeface="Calibri"/>
                <a:cs typeface="Calibri"/>
              </a:rPr>
              <a:t>occurrence</a:t>
            </a:r>
            <a:r>
              <a:rPr sz="2403" spc="122" dirty="0">
                <a:latin typeface="Calibri"/>
                <a:cs typeface="Calibri"/>
              </a:rPr>
              <a:t> </a:t>
            </a:r>
            <a:r>
              <a:rPr sz="2403" dirty="0">
                <a:latin typeface="Calibri"/>
                <a:cs typeface="Calibri"/>
              </a:rPr>
              <a:t>de</a:t>
            </a:r>
            <a:r>
              <a:rPr sz="2403" spc="100" dirty="0">
                <a:latin typeface="Calibri"/>
                <a:cs typeface="Calibri"/>
              </a:rPr>
              <a:t> </a:t>
            </a:r>
            <a:r>
              <a:rPr sz="2403" dirty="0">
                <a:latin typeface="Calibri"/>
                <a:cs typeface="Calibri"/>
              </a:rPr>
              <a:t>l’entité</a:t>
            </a:r>
            <a:r>
              <a:rPr sz="2403" spc="100" dirty="0">
                <a:latin typeface="Calibri"/>
                <a:cs typeface="Calibri"/>
              </a:rPr>
              <a:t> </a:t>
            </a:r>
            <a:r>
              <a:rPr sz="2403" dirty="0">
                <a:latin typeface="Calibri"/>
                <a:cs typeface="Calibri"/>
              </a:rPr>
              <a:t>ne</a:t>
            </a:r>
            <a:r>
              <a:rPr sz="2403" spc="122" dirty="0">
                <a:latin typeface="Calibri"/>
                <a:cs typeface="Calibri"/>
              </a:rPr>
              <a:t> </a:t>
            </a:r>
            <a:r>
              <a:rPr sz="2403" dirty="0">
                <a:latin typeface="Calibri"/>
                <a:cs typeface="Calibri"/>
              </a:rPr>
              <a:t>peut</a:t>
            </a:r>
            <a:r>
              <a:rPr sz="2403" spc="109" dirty="0">
                <a:latin typeface="Calibri"/>
                <a:cs typeface="Calibri"/>
              </a:rPr>
              <a:t> </a:t>
            </a:r>
            <a:r>
              <a:rPr sz="2403" dirty="0">
                <a:latin typeface="Calibri"/>
                <a:cs typeface="Calibri"/>
              </a:rPr>
              <a:t>pas</a:t>
            </a:r>
            <a:r>
              <a:rPr sz="2403" spc="118" dirty="0">
                <a:latin typeface="Calibri"/>
                <a:cs typeface="Calibri"/>
              </a:rPr>
              <a:t> </a:t>
            </a:r>
            <a:r>
              <a:rPr sz="2403" dirty="0">
                <a:latin typeface="Calibri"/>
                <a:cs typeface="Calibri"/>
              </a:rPr>
              <a:t>être</a:t>
            </a:r>
            <a:r>
              <a:rPr sz="2403" spc="122" dirty="0">
                <a:latin typeface="Calibri"/>
                <a:cs typeface="Calibri"/>
              </a:rPr>
              <a:t> </a:t>
            </a:r>
            <a:r>
              <a:rPr sz="2403" spc="-9" dirty="0">
                <a:latin typeface="Calibri"/>
                <a:cs typeface="Calibri"/>
              </a:rPr>
              <a:t>impliquée </a:t>
            </a:r>
            <a:r>
              <a:rPr sz="2403" dirty="0">
                <a:latin typeface="Calibri"/>
                <a:cs typeface="Calibri"/>
              </a:rPr>
              <a:t>dans</a:t>
            </a:r>
            <a:r>
              <a:rPr sz="2403" spc="-41" dirty="0">
                <a:latin typeface="Calibri"/>
                <a:cs typeface="Calibri"/>
              </a:rPr>
              <a:t> </a:t>
            </a:r>
            <a:r>
              <a:rPr sz="2403" dirty="0">
                <a:latin typeface="Calibri"/>
                <a:cs typeface="Calibri"/>
              </a:rPr>
              <a:t>plus</a:t>
            </a:r>
            <a:r>
              <a:rPr sz="2403" spc="-45" dirty="0">
                <a:latin typeface="Calibri"/>
                <a:cs typeface="Calibri"/>
              </a:rPr>
              <a:t> </a:t>
            </a:r>
            <a:r>
              <a:rPr sz="2403" dirty="0">
                <a:latin typeface="Calibri"/>
                <a:cs typeface="Calibri"/>
              </a:rPr>
              <a:t>d’une</a:t>
            </a:r>
            <a:r>
              <a:rPr sz="2403" spc="-41" dirty="0">
                <a:latin typeface="Calibri"/>
                <a:cs typeface="Calibri"/>
              </a:rPr>
              <a:t> </a:t>
            </a:r>
            <a:r>
              <a:rPr sz="2403" dirty="0">
                <a:latin typeface="Calibri"/>
                <a:cs typeface="Calibri"/>
              </a:rPr>
              <a:t>occurrence</a:t>
            </a:r>
            <a:r>
              <a:rPr sz="2403" spc="-18" dirty="0">
                <a:latin typeface="Calibri"/>
                <a:cs typeface="Calibri"/>
              </a:rPr>
              <a:t> </a:t>
            </a:r>
            <a:r>
              <a:rPr sz="2403" dirty="0">
                <a:latin typeface="Calibri"/>
                <a:cs typeface="Calibri"/>
              </a:rPr>
              <a:t>de</a:t>
            </a:r>
            <a:r>
              <a:rPr sz="2403" spc="-18" dirty="0">
                <a:latin typeface="Calibri"/>
                <a:cs typeface="Calibri"/>
              </a:rPr>
              <a:t> </a:t>
            </a:r>
            <a:r>
              <a:rPr sz="2403" spc="-9" dirty="0">
                <a:latin typeface="Calibri"/>
                <a:cs typeface="Calibri"/>
              </a:rPr>
              <a:t>l’association</a:t>
            </a:r>
            <a:endParaRPr sz="2403" dirty="0">
              <a:latin typeface="Calibri"/>
              <a:cs typeface="Calibri"/>
            </a:endParaRPr>
          </a:p>
          <a:p>
            <a:pPr marL="754897" marR="4607" lvl="1" indent="-286182">
              <a:lnSpc>
                <a:spcPct val="150200"/>
              </a:lnSpc>
              <a:spcBef>
                <a:spcPts val="567"/>
              </a:spcBef>
              <a:buFont typeface="Arial MT"/>
              <a:buChar char="•"/>
              <a:tabLst>
                <a:tab pos="754897" algn="l"/>
                <a:tab pos="755472" algn="l"/>
                <a:tab pos="1034169" algn="l"/>
                <a:tab pos="1336474" algn="l"/>
                <a:tab pos="3416327" algn="l"/>
              </a:tabLst>
            </a:pPr>
            <a:r>
              <a:rPr sz="2403" b="1" spc="-45" dirty="0">
                <a:solidFill>
                  <a:srgbClr val="FF0000"/>
                </a:solidFill>
                <a:latin typeface="Calibri"/>
                <a:cs typeface="Calibri"/>
              </a:rPr>
              <a:t>n</a:t>
            </a:r>
            <a:r>
              <a:rPr sz="2403" b="1" dirty="0">
                <a:solidFill>
                  <a:srgbClr val="FF0000"/>
                </a:solidFill>
                <a:latin typeface="Calibri"/>
                <a:cs typeface="Calibri"/>
              </a:rPr>
              <a:t>	</a:t>
            </a:r>
            <a:r>
              <a:rPr sz="2403" spc="-23" dirty="0">
                <a:latin typeface="Calibri"/>
                <a:cs typeface="Calibri"/>
              </a:rPr>
              <a:t>si</a:t>
            </a:r>
            <a:r>
              <a:rPr sz="2403" dirty="0">
                <a:latin typeface="Calibri"/>
                <a:cs typeface="Calibri"/>
              </a:rPr>
              <a:t>	une</a:t>
            </a:r>
            <a:r>
              <a:rPr sz="2403" spc="317" dirty="0">
                <a:latin typeface="Calibri"/>
                <a:cs typeface="Calibri"/>
              </a:rPr>
              <a:t> </a:t>
            </a:r>
            <a:r>
              <a:rPr sz="2403" spc="-9" dirty="0">
                <a:latin typeface="Calibri"/>
                <a:cs typeface="Calibri"/>
              </a:rPr>
              <a:t>occurrence</a:t>
            </a:r>
            <a:r>
              <a:rPr sz="2403" dirty="0">
                <a:latin typeface="Calibri"/>
                <a:cs typeface="Calibri"/>
              </a:rPr>
              <a:t>	de</a:t>
            </a:r>
            <a:r>
              <a:rPr sz="2403" spc="281" dirty="0">
                <a:latin typeface="Calibri"/>
                <a:cs typeface="Calibri"/>
              </a:rPr>
              <a:t> </a:t>
            </a:r>
            <a:r>
              <a:rPr sz="2403" dirty="0">
                <a:latin typeface="Calibri"/>
                <a:cs typeface="Calibri"/>
              </a:rPr>
              <a:t>l’entité</a:t>
            </a:r>
            <a:r>
              <a:rPr sz="2403" spc="281" dirty="0">
                <a:latin typeface="Calibri"/>
                <a:cs typeface="Calibri"/>
              </a:rPr>
              <a:t> </a:t>
            </a:r>
            <a:r>
              <a:rPr sz="2403" dirty="0">
                <a:latin typeface="Calibri"/>
                <a:cs typeface="Calibri"/>
              </a:rPr>
              <a:t>peut</a:t>
            </a:r>
            <a:r>
              <a:rPr sz="2403" spc="295" dirty="0">
                <a:latin typeface="Calibri"/>
                <a:cs typeface="Calibri"/>
              </a:rPr>
              <a:t> </a:t>
            </a:r>
            <a:r>
              <a:rPr sz="2403" dirty="0">
                <a:latin typeface="Calibri"/>
                <a:cs typeface="Calibri"/>
              </a:rPr>
              <a:t>être</a:t>
            </a:r>
            <a:r>
              <a:rPr sz="2403" spc="281" dirty="0">
                <a:latin typeface="Calibri"/>
                <a:cs typeface="Calibri"/>
              </a:rPr>
              <a:t> </a:t>
            </a:r>
            <a:r>
              <a:rPr sz="2403" dirty="0">
                <a:latin typeface="Calibri"/>
                <a:cs typeface="Calibri"/>
              </a:rPr>
              <a:t>impliquée</a:t>
            </a:r>
            <a:r>
              <a:rPr sz="2403" spc="281" dirty="0">
                <a:latin typeface="Calibri"/>
                <a:cs typeface="Calibri"/>
              </a:rPr>
              <a:t> </a:t>
            </a:r>
            <a:r>
              <a:rPr sz="2403" spc="-18" dirty="0">
                <a:latin typeface="Calibri"/>
                <a:cs typeface="Calibri"/>
              </a:rPr>
              <a:t>dans </a:t>
            </a:r>
            <a:r>
              <a:rPr sz="2403" dirty="0">
                <a:latin typeface="Calibri"/>
                <a:cs typeface="Calibri"/>
              </a:rPr>
              <a:t>plus</a:t>
            </a:r>
            <a:r>
              <a:rPr sz="2403" spc="-63" dirty="0">
                <a:latin typeface="Calibri"/>
                <a:cs typeface="Calibri"/>
              </a:rPr>
              <a:t> </a:t>
            </a:r>
            <a:r>
              <a:rPr sz="2403" dirty="0">
                <a:latin typeface="Calibri"/>
                <a:cs typeface="Calibri"/>
              </a:rPr>
              <a:t>d’une</a:t>
            </a:r>
            <a:r>
              <a:rPr sz="2403" spc="-18" dirty="0">
                <a:latin typeface="Calibri"/>
                <a:cs typeface="Calibri"/>
              </a:rPr>
              <a:t> </a:t>
            </a:r>
            <a:r>
              <a:rPr sz="2403" dirty="0">
                <a:latin typeface="Calibri"/>
                <a:cs typeface="Calibri"/>
              </a:rPr>
              <a:t>occurrence</a:t>
            </a:r>
            <a:r>
              <a:rPr sz="2403" spc="-41" dirty="0">
                <a:latin typeface="Calibri"/>
                <a:cs typeface="Calibri"/>
              </a:rPr>
              <a:t> </a:t>
            </a:r>
            <a:r>
              <a:rPr sz="2403" dirty="0">
                <a:latin typeface="Calibri"/>
                <a:cs typeface="Calibri"/>
              </a:rPr>
              <a:t>de</a:t>
            </a:r>
            <a:r>
              <a:rPr sz="2403" spc="-41" dirty="0">
                <a:latin typeface="Calibri"/>
                <a:cs typeface="Calibri"/>
              </a:rPr>
              <a:t> </a:t>
            </a:r>
            <a:r>
              <a:rPr sz="2403" spc="-9" dirty="0">
                <a:latin typeface="Calibri"/>
                <a:cs typeface="Calibri"/>
              </a:rPr>
              <a:t>l’association</a:t>
            </a:r>
            <a:endParaRPr sz="2403" dirty="0">
              <a:latin typeface="Calibri"/>
              <a:cs typeface="Calibri"/>
            </a:endParaRPr>
          </a:p>
        </p:txBody>
      </p:sp>
      <p:sp>
        <p:nvSpPr>
          <p:cNvPr id="13" name="Rectangle 12"/>
          <p:cNvSpPr/>
          <p:nvPr/>
        </p:nvSpPr>
        <p:spPr>
          <a:xfrm>
            <a:off x="3303392" y="1340043"/>
            <a:ext cx="7365991" cy="584775"/>
          </a:xfrm>
          <a:prstGeom prst="rect">
            <a:avLst/>
          </a:prstGeom>
        </p:spPr>
        <p:txBody>
          <a:bodyPr wrap="none">
            <a:spAutoFit/>
          </a:bodyPr>
          <a:lstStyle/>
          <a:p>
            <a:r>
              <a:rPr lang="fr-FR" altLang="fr-FR" sz="3200" b="1" dirty="0" smtClean="0">
                <a:solidFill>
                  <a:srgbClr val="C00000"/>
                </a:solidFill>
              </a:rPr>
              <a:t>MCD Cardinalité d’une </a:t>
            </a:r>
            <a:r>
              <a:rPr lang="fr-FR" altLang="fr-FR" sz="3200" b="1" dirty="0">
                <a:solidFill>
                  <a:srgbClr val="C00000"/>
                </a:solidFill>
              </a:rPr>
              <a:t>Association (Suite) </a:t>
            </a:r>
            <a:endParaRPr lang="fr-FR" sz="3200" dirty="0">
              <a:solidFill>
                <a:srgbClr val="C00000"/>
              </a:solidFill>
            </a:endParaRPr>
          </a:p>
        </p:txBody>
      </p:sp>
    </p:spTree>
    <p:extLst>
      <p:ext uri="{BB962C8B-B14F-4D97-AF65-F5344CB8AC3E}">
        <p14:creationId xmlns:p14="http://schemas.microsoft.com/office/powerpoint/2010/main" val="34707630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2"/>
          <a:stretch>
            <a:fillRect/>
          </a:stretch>
        </p:blipFill>
        <p:spPr>
          <a:xfrm>
            <a:off x="2675965" y="1705642"/>
            <a:ext cx="9503761" cy="3253348"/>
          </a:xfrm>
          <a:prstGeom prst="rect">
            <a:avLst/>
          </a:prstGeom>
        </p:spPr>
      </p:pic>
      <p:sp>
        <p:nvSpPr>
          <p:cNvPr id="21" name="Rectangle 20"/>
          <p:cNvSpPr/>
          <p:nvPr/>
        </p:nvSpPr>
        <p:spPr>
          <a:xfrm>
            <a:off x="267717" y="4958990"/>
            <a:ext cx="10422695" cy="430887"/>
          </a:xfrm>
          <a:prstGeom prst="rect">
            <a:avLst/>
          </a:prstGeom>
        </p:spPr>
        <p:txBody>
          <a:bodyPr wrap="square">
            <a:spAutoFit/>
          </a:bodyPr>
          <a:lstStyle/>
          <a:p>
            <a:pPr marL="269875" lvl="1" indent="-269875">
              <a:buFont typeface="Wingdings" panose="05000000000000000000" pitchFamily="2" charset="2"/>
              <a:buChar char="ü"/>
            </a:pPr>
            <a:r>
              <a:rPr lang="fr-FR" altLang="fr-FR" sz="2200" dirty="0" smtClean="0"/>
              <a:t>Un Etudiant peut être inscrit dans </a:t>
            </a:r>
            <a:r>
              <a:rPr lang="fr-FR" altLang="fr-FR" sz="2200" b="1" dirty="0" smtClean="0">
                <a:solidFill>
                  <a:srgbClr val="C00000"/>
                </a:solidFill>
              </a:rPr>
              <a:t>une</a:t>
            </a:r>
            <a:r>
              <a:rPr lang="fr-FR" altLang="fr-FR" sz="2200" dirty="0" smtClean="0">
                <a:solidFill>
                  <a:srgbClr val="C00000"/>
                </a:solidFill>
              </a:rPr>
              <a:t> </a:t>
            </a:r>
            <a:r>
              <a:rPr lang="fr-FR" altLang="fr-FR" sz="2200" dirty="0" smtClean="0"/>
              <a:t>et </a:t>
            </a:r>
            <a:r>
              <a:rPr lang="fr-FR" altLang="fr-FR" sz="2200" b="1" dirty="0" smtClean="0">
                <a:solidFill>
                  <a:srgbClr val="C00000"/>
                </a:solidFill>
              </a:rPr>
              <a:t>une seule </a:t>
            </a:r>
            <a:r>
              <a:rPr lang="fr-FR" altLang="fr-FR" sz="2200" dirty="0" smtClean="0"/>
              <a:t>filière  ( pas  plusieurs Filère)  </a:t>
            </a:r>
          </a:p>
        </p:txBody>
      </p:sp>
      <p:sp>
        <p:nvSpPr>
          <p:cNvPr id="2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6" name="Rectangle 25"/>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27"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28" name="Rectangle 27"/>
          <p:cNvSpPr/>
          <p:nvPr/>
        </p:nvSpPr>
        <p:spPr>
          <a:xfrm>
            <a:off x="4021282" y="1305023"/>
            <a:ext cx="2645661" cy="584775"/>
          </a:xfrm>
          <a:prstGeom prst="rect">
            <a:avLst/>
          </a:prstGeom>
        </p:spPr>
        <p:txBody>
          <a:bodyPr wrap="none">
            <a:spAutoFit/>
          </a:bodyPr>
          <a:lstStyle/>
          <a:p>
            <a:r>
              <a:rPr lang="fr-FR" altLang="fr-FR" sz="3200" b="1" dirty="0" smtClean="0">
                <a:solidFill>
                  <a:srgbClr val="C00000"/>
                </a:solidFill>
              </a:rPr>
              <a:t>MCD Complet </a:t>
            </a:r>
            <a:endParaRPr lang="fr-FR" sz="3200" dirty="0">
              <a:solidFill>
                <a:srgbClr val="C00000"/>
              </a:solidFill>
            </a:endParaRPr>
          </a:p>
        </p:txBody>
      </p:sp>
      <p:sp>
        <p:nvSpPr>
          <p:cNvPr id="29" name="Rectangle 28"/>
          <p:cNvSpPr/>
          <p:nvPr/>
        </p:nvSpPr>
        <p:spPr>
          <a:xfrm>
            <a:off x="-51064" y="4149284"/>
            <a:ext cx="2727029" cy="553998"/>
          </a:xfrm>
          <a:prstGeom prst="rect">
            <a:avLst/>
          </a:prstGeom>
        </p:spPr>
        <p:txBody>
          <a:bodyPr wrap="none">
            <a:spAutoFit/>
          </a:bodyPr>
          <a:lstStyle/>
          <a:p>
            <a:r>
              <a:rPr lang="fr-FR" altLang="fr-FR" sz="3000" b="1" dirty="0" smtClean="0">
                <a:solidFill>
                  <a:srgbClr val="C00000"/>
                </a:solidFill>
              </a:rPr>
              <a:t>Lisons Ce MCD !</a:t>
            </a:r>
            <a:endParaRPr lang="fr-FR" sz="3000" b="1" dirty="0">
              <a:solidFill>
                <a:srgbClr val="C00000"/>
              </a:solidFill>
            </a:endParaRPr>
          </a:p>
        </p:txBody>
      </p:sp>
      <p:sp>
        <p:nvSpPr>
          <p:cNvPr id="30" name="Rectangle 29"/>
          <p:cNvSpPr/>
          <p:nvPr/>
        </p:nvSpPr>
        <p:spPr>
          <a:xfrm>
            <a:off x="309281" y="5470407"/>
            <a:ext cx="8042564" cy="430887"/>
          </a:xfrm>
          <a:prstGeom prst="rect">
            <a:avLst/>
          </a:prstGeom>
        </p:spPr>
        <p:txBody>
          <a:bodyPr wrap="square">
            <a:spAutoFit/>
          </a:bodyPr>
          <a:lstStyle/>
          <a:p>
            <a:pPr marL="354013" lvl="1" indent="-354013">
              <a:buFont typeface="Wingdings" panose="05000000000000000000" pitchFamily="2" charset="2"/>
              <a:buChar char="ü"/>
            </a:pPr>
            <a:r>
              <a:rPr lang="fr-FR" altLang="fr-FR" sz="2200" dirty="0" smtClean="0"/>
              <a:t>Dans une filière sont inscrits </a:t>
            </a:r>
            <a:r>
              <a:rPr lang="fr-FR" altLang="fr-FR" sz="2200" b="1" dirty="0" smtClean="0">
                <a:solidFill>
                  <a:srgbClr val="C00000"/>
                </a:solidFill>
              </a:rPr>
              <a:t>1</a:t>
            </a:r>
            <a:r>
              <a:rPr lang="fr-FR" altLang="fr-FR" sz="2200" dirty="0" smtClean="0"/>
              <a:t> , ou </a:t>
            </a:r>
            <a:r>
              <a:rPr lang="fr-FR" altLang="fr-FR" sz="2200" b="1" dirty="0" smtClean="0">
                <a:solidFill>
                  <a:srgbClr val="C00000"/>
                </a:solidFill>
              </a:rPr>
              <a:t>n </a:t>
            </a:r>
            <a:r>
              <a:rPr lang="fr-FR" altLang="fr-FR" sz="2200" dirty="0" smtClean="0"/>
              <a:t>étudiants </a:t>
            </a:r>
          </a:p>
        </p:txBody>
      </p:sp>
      <p:sp>
        <p:nvSpPr>
          <p:cNvPr id="31" name="Rectangle 30"/>
          <p:cNvSpPr/>
          <p:nvPr/>
        </p:nvSpPr>
        <p:spPr>
          <a:xfrm>
            <a:off x="356430" y="5931281"/>
            <a:ext cx="10938163" cy="430887"/>
          </a:xfrm>
          <a:prstGeom prst="rect">
            <a:avLst/>
          </a:prstGeom>
        </p:spPr>
        <p:txBody>
          <a:bodyPr wrap="square">
            <a:spAutoFit/>
          </a:bodyPr>
          <a:lstStyle/>
          <a:p>
            <a:pPr marL="269875" lvl="1" indent="-269875">
              <a:buFont typeface="Wingdings" panose="05000000000000000000" pitchFamily="2" charset="2"/>
              <a:buChar char="ü"/>
            </a:pPr>
            <a:r>
              <a:rPr lang="fr-FR" altLang="fr-FR" sz="2200" dirty="0" smtClean="0"/>
              <a:t>Une Filière appartient à </a:t>
            </a:r>
            <a:r>
              <a:rPr lang="fr-FR" altLang="fr-FR" sz="2200" b="1" dirty="0" smtClean="0">
                <a:solidFill>
                  <a:srgbClr val="C00000"/>
                </a:solidFill>
              </a:rPr>
              <a:t>un</a:t>
            </a:r>
            <a:r>
              <a:rPr lang="fr-FR" altLang="fr-FR" sz="2200" dirty="0" smtClean="0">
                <a:solidFill>
                  <a:srgbClr val="C00000"/>
                </a:solidFill>
              </a:rPr>
              <a:t> </a:t>
            </a:r>
            <a:r>
              <a:rPr lang="fr-FR" altLang="fr-FR" sz="2200" dirty="0" smtClean="0"/>
              <a:t>et </a:t>
            </a:r>
            <a:r>
              <a:rPr lang="fr-FR" altLang="fr-FR" sz="2200" b="1" dirty="0" smtClean="0">
                <a:solidFill>
                  <a:srgbClr val="C00000"/>
                </a:solidFill>
              </a:rPr>
              <a:t>un</a:t>
            </a:r>
            <a:r>
              <a:rPr lang="fr-FR" altLang="fr-FR" sz="2200" dirty="0" smtClean="0">
                <a:solidFill>
                  <a:srgbClr val="C00000"/>
                </a:solidFill>
              </a:rPr>
              <a:t> </a:t>
            </a:r>
            <a:r>
              <a:rPr lang="fr-FR" altLang="fr-FR" sz="2200" dirty="0" smtClean="0"/>
              <a:t>seul  département </a:t>
            </a:r>
          </a:p>
        </p:txBody>
      </p:sp>
      <p:sp>
        <p:nvSpPr>
          <p:cNvPr id="32" name="Rectangle 31"/>
          <p:cNvSpPr/>
          <p:nvPr/>
        </p:nvSpPr>
        <p:spPr>
          <a:xfrm>
            <a:off x="356430" y="6334780"/>
            <a:ext cx="9786376" cy="430887"/>
          </a:xfrm>
          <a:prstGeom prst="rect">
            <a:avLst/>
          </a:prstGeom>
        </p:spPr>
        <p:txBody>
          <a:bodyPr wrap="square">
            <a:spAutoFit/>
          </a:bodyPr>
          <a:lstStyle/>
          <a:p>
            <a:pPr marL="187325" lvl="1" indent="-187325">
              <a:buFont typeface="Wingdings" panose="05000000000000000000" pitchFamily="2" charset="2"/>
              <a:buChar char="ü"/>
            </a:pPr>
            <a:r>
              <a:rPr lang="fr-FR" altLang="fr-FR" sz="2200" dirty="0" smtClean="0"/>
              <a:t>un département contient 1 ou n  (</a:t>
            </a:r>
            <a:r>
              <a:rPr lang="fr-FR" altLang="fr-FR" sz="2200" b="1" dirty="0" err="1" smtClean="0"/>
              <a:t>plusieur</a:t>
            </a:r>
            <a:r>
              <a:rPr lang="fr-FR" altLang="fr-FR" sz="2200" b="1" dirty="0" smtClean="0"/>
              <a:t>)</a:t>
            </a:r>
            <a:r>
              <a:rPr lang="fr-FR" altLang="fr-FR" sz="2200" dirty="0" smtClean="0"/>
              <a:t> </a:t>
            </a:r>
            <a:r>
              <a:rPr lang="fr-FR" altLang="fr-FR" sz="2200" dirty="0" err="1" smtClean="0"/>
              <a:t>Filères</a:t>
            </a:r>
            <a:r>
              <a:rPr lang="fr-FR" altLang="fr-FR" sz="2200" dirty="0" smtClean="0"/>
              <a:t>)</a:t>
            </a:r>
            <a:endParaRPr lang="fr-FR" altLang="fr-FR" sz="2200" dirty="0"/>
          </a:p>
        </p:txBody>
      </p:sp>
    </p:spTree>
    <p:extLst>
      <p:ext uri="{BB962C8B-B14F-4D97-AF65-F5344CB8AC3E}">
        <p14:creationId xmlns:p14="http://schemas.microsoft.com/office/powerpoint/2010/main" val="163119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31" grpId="0"/>
      <p:bldP spid="3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2284" y="1800119"/>
            <a:ext cx="11764285" cy="1015663"/>
          </a:xfrm>
          <a:prstGeom prst="rect">
            <a:avLst/>
          </a:prstGeom>
        </p:spPr>
        <p:txBody>
          <a:bodyPr wrap="square">
            <a:spAutoFit/>
          </a:bodyPr>
          <a:lstStyle/>
          <a:p>
            <a:pPr>
              <a:lnSpc>
                <a:spcPct val="150000"/>
              </a:lnSpc>
            </a:pPr>
            <a:r>
              <a:rPr lang="fr-FR" sz="2000" dirty="0" smtClean="0"/>
              <a:t>Une </a:t>
            </a:r>
            <a:r>
              <a:rPr lang="fr-FR" sz="2000" dirty="0"/>
              <a:t>propriété </a:t>
            </a:r>
            <a:r>
              <a:rPr lang="fr-FR" sz="2000" b="1" dirty="0"/>
              <a:t>B</a:t>
            </a:r>
            <a:r>
              <a:rPr lang="fr-FR" sz="2000" dirty="0"/>
              <a:t> </a:t>
            </a:r>
            <a:r>
              <a:rPr lang="fr-FR" sz="2000" b="1" dirty="0">
                <a:solidFill>
                  <a:srgbClr val="C00000"/>
                </a:solidFill>
              </a:rPr>
              <a:t>dépend fonctionnellement </a:t>
            </a:r>
            <a:r>
              <a:rPr lang="fr-FR" sz="2000" dirty="0"/>
              <a:t>d’une propriété </a:t>
            </a:r>
            <a:r>
              <a:rPr lang="fr-FR" sz="2000" b="1" dirty="0"/>
              <a:t>A </a:t>
            </a:r>
            <a:r>
              <a:rPr lang="fr-FR" sz="2000" dirty="0"/>
              <a:t>lorsque </a:t>
            </a:r>
            <a:endParaRPr lang="fr-FR" sz="2000" dirty="0" smtClean="0"/>
          </a:p>
          <a:p>
            <a:pPr>
              <a:lnSpc>
                <a:spcPct val="150000"/>
              </a:lnSpc>
            </a:pPr>
            <a:r>
              <a:rPr lang="fr-FR" sz="2000" b="1" dirty="0" smtClean="0"/>
              <a:t>la </a:t>
            </a:r>
            <a:r>
              <a:rPr lang="fr-FR" sz="2000" b="1" dirty="0"/>
              <a:t>connaissance </a:t>
            </a:r>
            <a:r>
              <a:rPr lang="fr-FR" sz="2000" dirty="0"/>
              <a:t>de la valeur </a:t>
            </a:r>
            <a:r>
              <a:rPr lang="fr-FR" sz="2000" b="1" dirty="0"/>
              <a:t>de A </a:t>
            </a:r>
            <a:r>
              <a:rPr lang="fr-FR" sz="2000" dirty="0"/>
              <a:t>entraîne la connaissance </a:t>
            </a:r>
            <a:r>
              <a:rPr lang="fr-FR" sz="2000" b="1" dirty="0"/>
              <a:t>d’une</a:t>
            </a:r>
            <a:r>
              <a:rPr lang="fr-FR" sz="2000" dirty="0"/>
              <a:t> et au </a:t>
            </a:r>
            <a:r>
              <a:rPr lang="fr-FR" sz="2000" dirty="0" smtClean="0"/>
              <a:t>maximum </a:t>
            </a:r>
            <a:r>
              <a:rPr lang="fr-FR" sz="2000" b="1" dirty="0" smtClean="0"/>
              <a:t>une </a:t>
            </a:r>
            <a:r>
              <a:rPr lang="fr-FR" sz="2000" b="1" dirty="0"/>
              <a:t>seule valeur de B</a:t>
            </a:r>
            <a:r>
              <a:rPr lang="fr-FR" sz="2000" dirty="0"/>
              <a:t>.</a:t>
            </a:r>
          </a:p>
        </p:txBody>
      </p:sp>
      <p:pic>
        <p:nvPicPr>
          <p:cNvPr id="13" name="Image 12"/>
          <p:cNvPicPr>
            <a:picLocks noChangeAspect="1"/>
          </p:cNvPicPr>
          <p:nvPr/>
        </p:nvPicPr>
        <p:blipFill>
          <a:blip r:embed="rId2"/>
          <a:stretch>
            <a:fillRect/>
          </a:stretch>
        </p:blipFill>
        <p:spPr>
          <a:xfrm>
            <a:off x="415059" y="2785040"/>
            <a:ext cx="2963141" cy="614212"/>
          </a:xfrm>
          <a:prstGeom prst="rect">
            <a:avLst/>
          </a:prstGeom>
        </p:spPr>
      </p:pic>
      <p:sp>
        <p:nvSpPr>
          <p:cNvPr id="14" name="Rectangle 13"/>
          <p:cNvSpPr/>
          <p:nvPr/>
        </p:nvSpPr>
        <p:spPr>
          <a:xfrm>
            <a:off x="46396" y="4295252"/>
            <a:ext cx="5179623" cy="430887"/>
          </a:xfrm>
          <a:prstGeom prst="rect">
            <a:avLst/>
          </a:prstGeom>
        </p:spPr>
        <p:txBody>
          <a:bodyPr wrap="none">
            <a:spAutoFit/>
          </a:bodyPr>
          <a:lstStyle/>
          <a:p>
            <a:r>
              <a:rPr lang="fr-FR" sz="2200" b="1" dirty="0" smtClean="0">
                <a:solidFill>
                  <a:srgbClr val="0070C0"/>
                </a:solidFill>
              </a:rPr>
              <a:t>1- Dépendance Fonctionnelle </a:t>
            </a:r>
            <a:r>
              <a:rPr lang="fr-FR" sz="2200" b="1" dirty="0">
                <a:solidFill>
                  <a:srgbClr val="0070C0"/>
                </a:solidFill>
              </a:rPr>
              <a:t>Élémentaire :</a:t>
            </a:r>
          </a:p>
        </p:txBody>
      </p:sp>
      <p:pic>
        <p:nvPicPr>
          <p:cNvPr id="16" name="Image 15"/>
          <p:cNvPicPr>
            <a:picLocks noChangeAspect="1"/>
          </p:cNvPicPr>
          <p:nvPr/>
        </p:nvPicPr>
        <p:blipFill>
          <a:blip r:embed="rId3"/>
          <a:stretch>
            <a:fillRect/>
          </a:stretch>
        </p:blipFill>
        <p:spPr>
          <a:xfrm>
            <a:off x="0" y="4825339"/>
            <a:ext cx="5535829" cy="584833"/>
          </a:xfrm>
          <a:prstGeom prst="rect">
            <a:avLst/>
          </a:prstGeom>
        </p:spPr>
      </p:pic>
      <p:pic>
        <p:nvPicPr>
          <p:cNvPr id="18" name="Image 17"/>
          <p:cNvPicPr>
            <a:picLocks noChangeAspect="1"/>
          </p:cNvPicPr>
          <p:nvPr/>
        </p:nvPicPr>
        <p:blipFill>
          <a:blip r:embed="rId4"/>
          <a:stretch>
            <a:fillRect/>
          </a:stretch>
        </p:blipFill>
        <p:spPr>
          <a:xfrm>
            <a:off x="46396" y="5579392"/>
            <a:ext cx="5861427" cy="1090349"/>
          </a:xfrm>
          <a:prstGeom prst="rect">
            <a:avLst/>
          </a:prstGeom>
        </p:spPr>
      </p:pic>
      <p:sp>
        <p:nvSpPr>
          <p:cNvPr id="19" name="Rectangle 18"/>
          <p:cNvSpPr/>
          <p:nvPr/>
        </p:nvSpPr>
        <p:spPr>
          <a:xfrm>
            <a:off x="6319934" y="2932739"/>
            <a:ext cx="6013904" cy="430887"/>
          </a:xfrm>
          <a:prstGeom prst="rect">
            <a:avLst/>
          </a:prstGeom>
        </p:spPr>
        <p:txBody>
          <a:bodyPr wrap="square">
            <a:spAutoFit/>
          </a:bodyPr>
          <a:lstStyle/>
          <a:p>
            <a:r>
              <a:rPr lang="fr-FR" sz="2200" b="1" dirty="0" smtClean="0">
                <a:solidFill>
                  <a:srgbClr val="0070C0"/>
                </a:solidFill>
              </a:rPr>
              <a:t>2- Dépendance </a:t>
            </a:r>
            <a:r>
              <a:rPr lang="fr-FR" sz="2200" b="1" dirty="0">
                <a:solidFill>
                  <a:srgbClr val="0070C0"/>
                </a:solidFill>
              </a:rPr>
              <a:t>F</a:t>
            </a:r>
            <a:r>
              <a:rPr lang="fr-FR" sz="2200" b="1" dirty="0" smtClean="0">
                <a:solidFill>
                  <a:srgbClr val="0070C0"/>
                </a:solidFill>
              </a:rPr>
              <a:t>onctionnelle </a:t>
            </a:r>
            <a:r>
              <a:rPr lang="fr-FR" sz="2200" b="1" dirty="0">
                <a:solidFill>
                  <a:srgbClr val="0070C0"/>
                </a:solidFill>
              </a:rPr>
              <a:t>Élémentaire </a:t>
            </a:r>
            <a:r>
              <a:rPr lang="fr-FR" sz="2200" b="1" dirty="0" smtClean="0">
                <a:solidFill>
                  <a:srgbClr val="0070C0"/>
                </a:solidFill>
              </a:rPr>
              <a:t>Directe</a:t>
            </a:r>
            <a:endParaRPr lang="fr-FR" sz="2200" b="1" dirty="0">
              <a:solidFill>
                <a:srgbClr val="0070C0"/>
              </a:solidFill>
            </a:endParaRPr>
          </a:p>
        </p:txBody>
      </p:sp>
      <p:pic>
        <p:nvPicPr>
          <p:cNvPr id="21" name="Image 20"/>
          <p:cNvPicPr>
            <a:picLocks noChangeAspect="1"/>
          </p:cNvPicPr>
          <p:nvPr/>
        </p:nvPicPr>
        <p:blipFill>
          <a:blip r:embed="rId5"/>
          <a:stretch>
            <a:fillRect/>
          </a:stretch>
        </p:blipFill>
        <p:spPr>
          <a:xfrm>
            <a:off x="6424203" y="3529140"/>
            <a:ext cx="5552366" cy="1653174"/>
          </a:xfrm>
          <a:prstGeom prst="rect">
            <a:avLst/>
          </a:prstGeom>
        </p:spPr>
      </p:pic>
      <p:pic>
        <p:nvPicPr>
          <p:cNvPr id="26" name="Image 25"/>
          <p:cNvPicPr>
            <a:picLocks noChangeAspect="1"/>
          </p:cNvPicPr>
          <p:nvPr/>
        </p:nvPicPr>
        <p:blipFill>
          <a:blip r:embed="rId6"/>
          <a:stretch>
            <a:fillRect/>
          </a:stretch>
        </p:blipFill>
        <p:spPr>
          <a:xfrm>
            <a:off x="6418477" y="5410172"/>
            <a:ext cx="5611077" cy="1300497"/>
          </a:xfrm>
          <a:prstGeom prst="rect">
            <a:avLst/>
          </a:prstGeom>
        </p:spPr>
      </p:pic>
      <p:cxnSp>
        <p:nvCxnSpPr>
          <p:cNvPr id="29" name="Connecteur droit 28"/>
          <p:cNvCxnSpPr/>
          <p:nvPr/>
        </p:nvCxnSpPr>
        <p:spPr>
          <a:xfrm flipH="1">
            <a:off x="6319934" y="3135790"/>
            <a:ext cx="1" cy="3722210"/>
          </a:xfrm>
          <a:prstGeom prst="line">
            <a:avLst/>
          </a:prstGeom>
        </p:spPr>
        <p:style>
          <a:lnRef idx="2">
            <a:schemeClr val="accent2"/>
          </a:lnRef>
          <a:fillRef idx="0">
            <a:schemeClr val="accent2"/>
          </a:fillRef>
          <a:effectRef idx="1">
            <a:schemeClr val="accent2"/>
          </a:effectRef>
          <a:fontRef idx="minor">
            <a:schemeClr val="tx1"/>
          </a:fontRef>
        </p:style>
      </p:cxnSp>
      <p:sp>
        <p:nvSpPr>
          <p:cNvPr id="31"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32"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33"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4"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5"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6" name="Rectangle 35"/>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37"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38" name="Rectangle 37"/>
          <p:cNvSpPr/>
          <p:nvPr/>
        </p:nvSpPr>
        <p:spPr>
          <a:xfrm>
            <a:off x="2728582" y="1348823"/>
            <a:ext cx="5791778" cy="584775"/>
          </a:xfrm>
          <a:prstGeom prst="rect">
            <a:avLst/>
          </a:prstGeom>
        </p:spPr>
        <p:txBody>
          <a:bodyPr wrap="none">
            <a:spAutoFit/>
          </a:bodyPr>
          <a:lstStyle/>
          <a:p>
            <a:r>
              <a:rPr lang="fr-FR" altLang="fr-FR" sz="3200" b="1" dirty="0" smtClean="0">
                <a:solidFill>
                  <a:srgbClr val="C00000"/>
                </a:solidFill>
              </a:rPr>
              <a:t>Dépendance Fonctionnelle  A</a:t>
            </a:r>
            <a:r>
              <a:rPr lang="fr-FR" altLang="fr-FR" sz="3200" b="1" dirty="0" smtClean="0">
                <a:solidFill>
                  <a:srgbClr val="C00000"/>
                </a:solidFill>
                <a:sym typeface="Wingdings" panose="05000000000000000000" pitchFamily="2" charset="2"/>
              </a:rPr>
              <a:t>B</a:t>
            </a:r>
            <a:endParaRPr lang="fr-FR" sz="3200" dirty="0">
              <a:solidFill>
                <a:srgbClr val="C00000"/>
              </a:solidFill>
            </a:endParaRPr>
          </a:p>
        </p:txBody>
      </p:sp>
      <p:sp>
        <p:nvSpPr>
          <p:cNvPr id="39" name="Rectangle 38"/>
          <p:cNvSpPr/>
          <p:nvPr/>
        </p:nvSpPr>
        <p:spPr>
          <a:xfrm>
            <a:off x="34835" y="3525096"/>
            <a:ext cx="6372081" cy="707886"/>
          </a:xfrm>
          <a:prstGeom prst="rect">
            <a:avLst/>
          </a:prstGeom>
        </p:spPr>
        <p:txBody>
          <a:bodyPr wrap="square">
            <a:spAutoFit/>
          </a:bodyPr>
          <a:lstStyle/>
          <a:p>
            <a:pPr algn="ctr"/>
            <a:r>
              <a:rPr lang="fr-FR" altLang="fr-FR" sz="2000" dirty="0" smtClean="0">
                <a:solidFill>
                  <a:schemeClr val="tx2">
                    <a:lumMod val="75000"/>
                  </a:schemeClr>
                </a:solidFill>
              </a:rPr>
              <a:t>On peut distinguer </a:t>
            </a:r>
            <a:r>
              <a:rPr lang="fr-FR" altLang="fr-FR" sz="2000" b="1" dirty="0" smtClean="0">
                <a:solidFill>
                  <a:srgbClr val="C00000"/>
                </a:solidFill>
              </a:rPr>
              <a:t>4 types </a:t>
            </a:r>
            <a:r>
              <a:rPr lang="fr-FR" altLang="fr-FR" sz="2000" b="1" dirty="0" smtClean="0"/>
              <a:t>de Dépendances Fonctionnelles</a:t>
            </a:r>
            <a:r>
              <a:rPr lang="fr-FR" altLang="fr-FR" sz="2000" dirty="0" smtClean="0">
                <a:solidFill>
                  <a:srgbClr val="C00000"/>
                </a:solidFill>
              </a:rPr>
              <a:t> </a:t>
            </a:r>
            <a:r>
              <a:rPr lang="fr-FR" altLang="fr-FR" sz="2000" b="1" dirty="0" smtClean="0">
                <a:solidFill>
                  <a:srgbClr val="C00000"/>
                </a:solidFill>
              </a:rPr>
              <a:t> A</a:t>
            </a:r>
            <a:r>
              <a:rPr lang="fr-FR" altLang="fr-FR" sz="2000" b="1" dirty="0" smtClean="0">
                <a:solidFill>
                  <a:srgbClr val="C00000"/>
                </a:solidFill>
                <a:sym typeface="Wingdings" panose="05000000000000000000" pitchFamily="2" charset="2"/>
              </a:rPr>
              <a:t>B</a:t>
            </a:r>
            <a:endParaRPr lang="fr-FR" sz="2000" dirty="0">
              <a:solidFill>
                <a:srgbClr val="C00000"/>
              </a:solidFill>
            </a:endParaRPr>
          </a:p>
        </p:txBody>
      </p:sp>
    </p:spTree>
    <p:extLst>
      <p:ext uri="{BB962C8B-B14F-4D97-AF65-F5344CB8AC3E}">
        <p14:creationId xmlns:p14="http://schemas.microsoft.com/office/powerpoint/2010/main" val="5442649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07003" y="2226044"/>
            <a:ext cx="6057997" cy="1015663"/>
          </a:xfrm>
          <a:prstGeom prst="rect">
            <a:avLst/>
          </a:prstGeom>
        </p:spPr>
        <p:txBody>
          <a:bodyPr wrap="square">
            <a:spAutoFit/>
          </a:bodyPr>
          <a:lstStyle/>
          <a:p>
            <a:pPr>
              <a:lnSpc>
                <a:spcPct val="150000"/>
              </a:lnSpc>
            </a:pPr>
            <a:r>
              <a:rPr lang="fr-FR" sz="2000" dirty="0" smtClean="0"/>
              <a:t>Une </a:t>
            </a:r>
            <a:r>
              <a:rPr lang="fr-FR" sz="2000" dirty="0"/>
              <a:t>dépendance fonctionnelle qui comporte plusieurs attributs est dite composée. </a:t>
            </a:r>
            <a:endParaRPr lang="fr-FR" sz="2000" dirty="0" smtClean="0"/>
          </a:p>
        </p:txBody>
      </p:sp>
      <p:sp>
        <p:nvSpPr>
          <p:cNvPr id="8" name="Rectangle 7"/>
          <p:cNvSpPr/>
          <p:nvPr/>
        </p:nvSpPr>
        <p:spPr>
          <a:xfrm>
            <a:off x="3939734" y="5132814"/>
            <a:ext cx="4361599" cy="369332"/>
          </a:xfrm>
          <a:prstGeom prst="rect">
            <a:avLst/>
          </a:prstGeom>
        </p:spPr>
        <p:txBody>
          <a:bodyPr wrap="square">
            <a:spAutoFit/>
          </a:bodyPr>
          <a:lstStyle/>
          <a:p>
            <a:r>
              <a:rPr lang="fr-FR" b="1" dirty="0" smtClean="0"/>
              <a:t>CNE</a:t>
            </a:r>
            <a:r>
              <a:rPr lang="fr-FR" dirty="0" smtClean="0">
                <a:sym typeface="Wingdings" panose="05000000000000000000" pitchFamily="2" charset="2"/>
              </a:rPr>
              <a:t> </a:t>
            </a:r>
            <a:r>
              <a:rPr lang="fr-FR" dirty="0" err="1" smtClean="0"/>
              <a:t>Nom,Prénom,Adresse,CP,Ville</a:t>
            </a:r>
            <a:r>
              <a:rPr lang="fr-FR" dirty="0"/>
              <a:t>, Email</a:t>
            </a:r>
          </a:p>
        </p:txBody>
      </p:sp>
      <p:pic>
        <p:nvPicPr>
          <p:cNvPr id="10" name="Image 9"/>
          <p:cNvPicPr>
            <a:picLocks noChangeAspect="1"/>
          </p:cNvPicPr>
          <p:nvPr/>
        </p:nvPicPr>
        <p:blipFill>
          <a:blip r:embed="rId2"/>
          <a:stretch>
            <a:fillRect/>
          </a:stretch>
        </p:blipFill>
        <p:spPr>
          <a:xfrm>
            <a:off x="4226742" y="5502146"/>
            <a:ext cx="5203014" cy="1327602"/>
          </a:xfrm>
          <a:prstGeom prst="rect">
            <a:avLst/>
          </a:prstGeom>
        </p:spPr>
      </p:pic>
      <p:sp>
        <p:nvSpPr>
          <p:cNvPr id="11" name="Rectangle 10"/>
          <p:cNvSpPr/>
          <p:nvPr/>
        </p:nvSpPr>
        <p:spPr>
          <a:xfrm>
            <a:off x="6258227" y="1918486"/>
            <a:ext cx="5045484" cy="430887"/>
          </a:xfrm>
          <a:prstGeom prst="rect">
            <a:avLst/>
          </a:prstGeom>
        </p:spPr>
        <p:txBody>
          <a:bodyPr wrap="none">
            <a:spAutoFit/>
          </a:bodyPr>
          <a:lstStyle/>
          <a:p>
            <a:r>
              <a:rPr lang="fr-FR" sz="2200" b="1" dirty="0">
                <a:solidFill>
                  <a:srgbClr val="0070C0"/>
                </a:solidFill>
              </a:rPr>
              <a:t>4</a:t>
            </a:r>
            <a:r>
              <a:rPr lang="fr-FR" sz="2200" b="1" dirty="0" smtClean="0">
                <a:solidFill>
                  <a:srgbClr val="0070C0"/>
                </a:solidFill>
              </a:rPr>
              <a:t>- Dépendance </a:t>
            </a:r>
            <a:r>
              <a:rPr lang="fr-FR" sz="2200" b="1" dirty="0">
                <a:solidFill>
                  <a:srgbClr val="0070C0"/>
                </a:solidFill>
              </a:rPr>
              <a:t>fonctionnelle </a:t>
            </a:r>
            <a:r>
              <a:rPr lang="fr-FR" sz="2200" b="1" dirty="0" smtClean="0">
                <a:solidFill>
                  <a:srgbClr val="0070C0"/>
                </a:solidFill>
              </a:rPr>
              <a:t>Composées:</a:t>
            </a:r>
            <a:endParaRPr lang="fr-FR" sz="2200" b="1" dirty="0">
              <a:solidFill>
                <a:srgbClr val="0070C0"/>
              </a:solidFill>
            </a:endParaRPr>
          </a:p>
        </p:txBody>
      </p:sp>
      <p:sp>
        <p:nvSpPr>
          <p:cNvPr id="12" name="Rectangle 11"/>
          <p:cNvSpPr/>
          <p:nvPr/>
        </p:nvSpPr>
        <p:spPr>
          <a:xfrm>
            <a:off x="3771431" y="4649866"/>
            <a:ext cx="5094472" cy="461665"/>
          </a:xfrm>
          <a:prstGeom prst="rect">
            <a:avLst/>
          </a:prstGeom>
        </p:spPr>
        <p:txBody>
          <a:bodyPr wrap="none">
            <a:spAutoFit/>
          </a:bodyPr>
          <a:lstStyle/>
          <a:p>
            <a:r>
              <a:rPr lang="fr-FR" sz="2400" b="1" dirty="0" smtClean="0">
                <a:solidFill>
                  <a:srgbClr val="C00000"/>
                </a:solidFill>
              </a:rPr>
              <a:t>Graphe de Dépendance </a:t>
            </a:r>
            <a:r>
              <a:rPr lang="fr-FR" sz="2400" b="1" dirty="0">
                <a:solidFill>
                  <a:srgbClr val="C00000"/>
                </a:solidFill>
              </a:rPr>
              <a:t>fonctionnelle </a:t>
            </a:r>
            <a:r>
              <a:rPr lang="fr-FR" sz="2400" b="1" dirty="0" smtClean="0">
                <a:solidFill>
                  <a:srgbClr val="C00000"/>
                </a:solidFill>
              </a:rPr>
              <a:t>:</a:t>
            </a:r>
            <a:endParaRPr lang="fr-FR" sz="2400" b="1" dirty="0">
              <a:solidFill>
                <a:srgbClr val="C00000"/>
              </a:solidFill>
            </a:endParaRPr>
          </a:p>
        </p:txBody>
      </p:sp>
      <p:cxnSp>
        <p:nvCxnSpPr>
          <p:cNvPr id="15" name="Connecteur droit 14"/>
          <p:cNvCxnSpPr/>
          <p:nvPr/>
        </p:nvCxnSpPr>
        <p:spPr>
          <a:xfrm>
            <a:off x="6007003" y="1933598"/>
            <a:ext cx="2963" cy="2600770"/>
          </a:xfrm>
          <a:prstGeom prst="line">
            <a:avLst/>
          </a:prstGeom>
        </p:spPr>
        <p:style>
          <a:lnRef idx="2">
            <a:schemeClr val="accent2"/>
          </a:lnRef>
          <a:fillRef idx="0">
            <a:schemeClr val="accent2"/>
          </a:fillRef>
          <a:effectRef idx="1">
            <a:schemeClr val="accent2"/>
          </a:effectRef>
          <a:fontRef idx="minor">
            <a:schemeClr val="tx1"/>
          </a:fontRef>
        </p:style>
      </p:cxn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Rectangle 20"/>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22"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23" name="Rectangle 22"/>
          <p:cNvSpPr/>
          <p:nvPr/>
        </p:nvSpPr>
        <p:spPr>
          <a:xfrm>
            <a:off x="2728582" y="1348823"/>
            <a:ext cx="5791778" cy="584775"/>
          </a:xfrm>
          <a:prstGeom prst="rect">
            <a:avLst/>
          </a:prstGeom>
        </p:spPr>
        <p:txBody>
          <a:bodyPr wrap="none">
            <a:spAutoFit/>
          </a:bodyPr>
          <a:lstStyle/>
          <a:p>
            <a:r>
              <a:rPr lang="fr-FR" altLang="fr-FR" sz="3200" b="1" dirty="0" smtClean="0">
                <a:solidFill>
                  <a:srgbClr val="C00000"/>
                </a:solidFill>
              </a:rPr>
              <a:t>Dépendance Fonctionnelle  A</a:t>
            </a:r>
            <a:r>
              <a:rPr lang="fr-FR" altLang="fr-FR" sz="3200" b="1" dirty="0" smtClean="0">
                <a:solidFill>
                  <a:srgbClr val="C00000"/>
                </a:solidFill>
                <a:sym typeface="Wingdings" panose="05000000000000000000" pitchFamily="2" charset="2"/>
              </a:rPr>
              <a:t>B</a:t>
            </a:r>
            <a:endParaRPr lang="fr-FR" sz="3200" dirty="0">
              <a:solidFill>
                <a:srgbClr val="C00000"/>
              </a:solidFill>
            </a:endParaRPr>
          </a:p>
        </p:txBody>
      </p:sp>
      <p:sp>
        <p:nvSpPr>
          <p:cNvPr id="24" name="Rectangle 23"/>
          <p:cNvSpPr/>
          <p:nvPr/>
        </p:nvSpPr>
        <p:spPr>
          <a:xfrm>
            <a:off x="88656" y="2291524"/>
            <a:ext cx="5745151" cy="923330"/>
          </a:xfrm>
          <a:prstGeom prst="rect">
            <a:avLst/>
          </a:prstGeom>
        </p:spPr>
        <p:txBody>
          <a:bodyPr wrap="square">
            <a:spAutoFit/>
          </a:bodyPr>
          <a:lstStyle/>
          <a:p>
            <a:pPr>
              <a:lnSpc>
                <a:spcPct val="150000"/>
              </a:lnSpc>
            </a:pPr>
            <a:r>
              <a:rPr lang="fr-FR" dirty="0" smtClean="0"/>
              <a:t>Une </a:t>
            </a:r>
            <a:r>
              <a:rPr lang="fr-FR" dirty="0"/>
              <a:t>dépendance fonctionnelle ( notée </a:t>
            </a:r>
            <a:r>
              <a:rPr lang="fr-FR" b="1" dirty="0"/>
              <a:t>A </a:t>
            </a:r>
            <a:r>
              <a:rPr lang="fr-FR" b="1" dirty="0">
                <a:sym typeface="Wingdings" panose="05000000000000000000" pitchFamily="2" charset="2"/>
              </a:rPr>
              <a:t> </a:t>
            </a:r>
            <a:r>
              <a:rPr lang="fr-FR" b="1" dirty="0"/>
              <a:t>B </a:t>
            </a:r>
            <a:r>
              <a:rPr lang="fr-FR" dirty="0"/>
              <a:t>) est dite </a:t>
            </a:r>
            <a:r>
              <a:rPr lang="fr-FR" b="1" dirty="0">
                <a:solidFill>
                  <a:srgbClr val="002060"/>
                </a:solidFill>
              </a:rPr>
              <a:t>Transitive</a:t>
            </a:r>
            <a:r>
              <a:rPr lang="fr-FR" dirty="0">
                <a:solidFill>
                  <a:srgbClr val="002060"/>
                </a:solidFill>
              </a:rPr>
              <a:t> </a:t>
            </a:r>
            <a:r>
              <a:rPr lang="fr-FR" dirty="0"/>
              <a:t>si il existe une donnée </a:t>
            </a:r>
            <a:r>
              <a:rPr lang="fr-FR" b="1" dirty="0"/>
              <a:t>C</a:t>
            </a:r>
            <a:r>
              <a:rPr lang="fr-FR" dirty="0"/>
              <a:t> telle que A </a:t>
            </a:r>
            <a:r>
              <a:rPr lang="fr-FR" dirty="0">
                <a:sym typeface="Wingdings" panose="05000000000000000000" pitchFamily="2" charset="2"/>
              </a:rPr>
              <a:t></a:t>
            </a:r>
            <a:r>
              <a:rPr lang="fr-FR" dirty="0"/>
              <a:t>C et C </a:t>
            </a:r>
            <a:r>
              <a:rPr lang="fr-FR" dirty="0">
                <a:sym typeface="Wingdings" panose="05000000000000000000" pitchFamily="2" charset="2"/>
              </a:rPr>
              <a:t></a:t>
            </a:r>
            <a:r>
              <a:rPr lang="fr-FR" dirty="0"/>
              <a:t>B</a:t>
            </a:r>
          </a:p>
        </p:txBody>
      </p:sp>
      <p:sp>
        <p:nvSpPr>
          <p:cNvPr id="25" name="Rectangle 24"/>
          <p:cNvSpPr/>
          <p:nvPr/>
        </p:nvSpPr>
        <p:spPr>
          <a:xfrm>
            <a:off x="88656" y="1871558"/>
            <a:ext cx="4832990" cy="430887"/>
          </a:xfrm>
          <a:prstGeom prst="rect">
            <a:avLst/>
          </a:prstGeom>
        </p:spPr>
        <p:txBody>
          <a:bodyPr wrap="none">
            <a:spAutoFit/>
          </a:bodyPr>
          <a:lstStyle/>
          <a:p>
            <a:r>
              <a:rPr lang="fr-FR" sz="2200" b="1" dirty="0" smtClean="0">
                <a:solidFill>
                  <a:srgbClr val="0070C0"/>
                </a:solidFill>
              </a:rPr>
              <a:t>3- Dépendance </a:t>
            </a:r>
            <a:r>
              <a:rPr lang="fr-FR" sz="2200" b="1" dirty="0">
                <a:solidFill>
                  <a:srgbClr val="0070C0"/>
                </a:solidFill>
              </a:rPr>
              <a:t>fonctionnelle </a:t>
            </a:r>
            <a:r>
              <a:rPr lang="fr-FR" sz="2200" b="1" dirty="0" smtClean="0">
                <a:solidFill>
                  <a:srgbClr val="0070C0"/>
                </a:solidFill>
              </a:rPr>
              <a:t>Transitive:</a:t>
            </a:r>
            <a:endParaRPr lang="fr-FR" sz="2200" b="1" dirty="0">
              <a:solidFill>
                <a:srgbClr val="0070C0"/>
              </a:solidFill>
            </a:endParaRPr>
          </a:p>
        </p:txBody>
      </p:sp>
      <p:pic>
        <p:nvPicPr>
          <p:cNvPr id="28" name="Image 27"/>
          <p:cNvPicPr>
            <a:picLocks noChangeAspect="1"/>
          </p:cNvPicPr>
          <p:nvPr/>
        </p:nvPicPr>
        <p:blipFill>
          <a:blip r:embed="rId3"/>
          <a:stretch>
            <a:fillRect/>
          </a:stretch>
        </p:blipFill>
        <p:spPr>
          <a:xfrm>
            <a:off x="88656" y="3198864"/>
            <a:ext cx="5730902" cy="1424194"/>
          </a:xfrm>
          <a:prstGeom prst="rect">
            <a:avLst/>
          </a:prstGeom>
        </p:spPr>
      </p:pic>
      <p:sp>
        <p:nvSpPr>
          <p:cNvPr id="36" name="Rectangle 35"/>
          <p:cNvSpPr/>
          <p:nvPr/>
        </p:nvSpPr>
        <p:spPr>
          <a:xfrm>
            <a:off x="6418860" y="3056467"/>
            <a:ext cx="5407149" cy="1384995"/>
          </a:xfrm>
          <a:prstGeom prst="rect">
            <a:avLst/>
          </a:prstGeom>
        </p:spPr>
        <p:txBody>
          <a:bodyPr wrap="square">
            <a:spAutoFit/>
          </a:bodyPr>
          <a:lstStyle/>
          <a:p>
            <a:pPr>
              <a:lnSpc>
                <a:spcPct val="150000"/>
              </a:lnSpc>
            </a:pPr>
            <a:r>
              <a:rPr lang="fr-FR" sz="2000" b="1" dirty="0"/>
              <a:t>Exemple</a:t>
            </a:r>
            <a:r>
              <a:rPr lang="fr-FR" sz="2000" dirty="0"/>
              <a:t>:</a:t>
            </a:r>
          </a:p>
          <a:p>
            <a:pPr>
              <a:lnSpc>
                <a:spcPct val="150000"/>
              </a:lnSpc>
            </a:pPr>
            <a:r>
              <a:rPr lang="fr-FR" dirty="0"/>
              <a:t>(</a:t>
            </a:r>
            <a:r>
              <a:rPr lang="fr-FR" b="1" dirty="0" err="1">
                <a:solidFill>
                  <a:schemeClr val="tx2">
                    <a:lumMod val="75000"/>
                  </a:schemeClr>
                </a:solidFill>
              </a:rPr>
              <a:t>NumCommand</a:t>
            </a:r>
            <a:r>
              <a:rPr lang="fr-FR" b="1" dirty="0">
                <a:solidFill>
                  <a:schemeClr val="tx2">
                    <a:lumMod val="75000"/>
                  </a:schemeClr>
                </a:solidFill>
              </a:rPr>
              <a:t>, Référence</a:t>
            </a:r>
            <a:r>
              <a:rPr lang="fr-FR" dirty="0"/>
              <a:t>) </a:t>
            </a:r>
            <a:r>
              <a:rPr lang="fr-FR" dirty="0">
                <a:sym typeface="Wingdings" panose="05000000000000000000" pitchFamily="2" charset="2"/>
              </a:rPr>
              <a:t></a:t>
            </a:r>
            <a:r>
              <a:rPr lang="fr-FR" dirty="0"/>
              <a:t> (</a:t>
            </a:r>
            <a:r>
              <a:rPr lang="fr-FR" b="1" dirty="0"/>
              <a:t>Quantité Commandée</a:t>
            </a:r>
            <a:r>
              <a:rPr lang="fr-FR" dirty="0"/>
              <a:t>) </a:t>
            </a:r>
          </a:p>
          <a:p>
            <a:pPr>
              <a:lnSpc>
                <a:spcPct val="150000"/>
              </a:lnSpc>
            </a:pPr>
            <a:r>
              <a:rPr lang="fr-FR" dirty="0">
                <a:solidFill>
                  <a:schemeClr val="tx2">
                    <a:lumMod val="75000"/>
                  </a:schemeClr>
                </a:solidFill>
              </a:rPr>
              <a:t>(</a:t>
            </a:r>
            <a:r>
              <a:rPr lang="fr-FR" b="1" dirty="0">
                <a:solidFill>
                  <a:schemeClr val="tx2">
                    <a:lumMod val="75000"/>
                  </a:schemeClr>
                </a:solidFill>
              </a:rPr>
              <a:t>CNE, </a:t>
            </a:r>
            <a:r>
              <a:rPr lang="fr-FR" b="1" dirty="0" err="1">
                <a:solidFill>
                  <a:schemeClr val="tx2">
                    <a:lumMod val="75000"/>
                  </a:schemeClr>
                </a:solidFill>
              </a:rPr>
              <a:t>CodeMatière</a:t>
            </a:r>
            <a:r>
              <a:rPr lang="fr-FR" dirty="0">
                <a:solidFill>
                  <a:schemeClr val="tx2">
                    <a:lumMod val="75000"/>
                  </a:schemeClr>
                </a:solidFill>
              </a:rPr>
              <a:t>) </a:t>
            </a:r>
            <a:r>
              <a:rPr lang="fr-FR" dirty="0">
                <a:sym typeface="Wingdings" panose="05000000000000000000" pitchFamily="2" charset="2"/>
              </a:rPr>
              <a:t></a:t>
            </a:r>
            <a:r>
              <a:rPr lang="fr-FR" dirty="0"/>
              <a:t>(</a:t>
            </a:r>
            <a:r>
              <a:rPr lang="fr-FR" b="1" dirty="0"/>
              <a:t>Note</a:t>
            </a:r>
            <a:r>
              <a:rPr lang="fr-FR" dirty="0"/>
              <a:t>) </a:t>
            </a:r>
          </a:p>
        </p:txBody>
      </p:sp>
    </p:spTree>
    <p:extLst>
      <p:ext uri="{BB962C8B-B14F-4D97-AF65-F5344CB8AC3E}">
        <p14:creationId xmlns:p14="http://schemas.microsoft.com/office/powerpoint/2010/main" val="36977896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5059" y="3184300"/>
            <a:ext cx="11602678" cy="2308324"/>
          </a:xfrm>
          <a:prstGeom prst="rect">
            <a:avLst/>
          </a:prstGeom>
        </p:spPr>
        <p:txBody>
          <a:bodyPr wrap="square">
            <a:spAutoFit/>
          </a:bodyPr>
          <a:lstStyle/>
          <a:p>
            <a:pPr>
              <a:lnSpc>
                <a:spcPct val="150000"/>
              </a:lnSpc>
            </a:pPr>
            <a:r>
              <a:rPr lang="fr-FR" sz="2400" dirty="0" smtClean="0"/>
              <a:t>La </a:t>
            </a:r>
            <a:r>
              <a:rPr lang="fr-FR" sz="2400" dirty="0"/>
              <a:t>construction du MCD demande de respecter une démarche d’élaboration qui nécessite : </a:t>
            </a:r>
            <a:endParaRPr lang="fr-FR" sz="2400" dirty="0" smtClean="0"/>
          </a:p>
          <a:p>
            <a:pPr marL="342900" indent="-342900">
              <a:lnSpc>
                <a:spcPct val="150000"/>
              </a:lnSpc>
              <a:buFont typeface="Wingdings" panose="05000000000000000000" pitchFamily="2" charset="2"/>
              <a:buChar char="Ø"/>
            </a:pPr>
            <a:r>
              <a:rPr lang="fr-FR" sz="2400" dirty="0" smtClean="0"/>
              <a:t>Elaborer </a:t>
            </a:r>
            <a:r>
              <a:rPr lang="fr-FR" sz="2400" dirty="0"/>
              <a:t>le Dictionnaire de données </a:t>
            </a:r>
            <a:endParaRPr lang="fr-FR" sz="2400" dirty="0" smtClean="0"/>
          </a:p>
          <a:p>
            <a:pPr marL="342900" indent="-342900">
              <a:lnSpc>
                <a:spcPct val="150000"/>
              </a:lnSpc>
              <a:buFont typeface="Wingdings" panose="05000000000000000000" pitchFamily="2" charset="2"/>
              <a:buChar char="Ø"/>
            </a:pPr>
            <a:r>
              <a:rPr lang="fr-FR" sz="2400" dirty="0" smtClean="0"/>
              <a:t>Représenter </a:t>
            </a:r>
            <a:r>
              <a:rPr lang="fr-FR" sz="2400" dirty="0"/>
              <a:t>les Dépendances </a:t>
            </a:r>
            <a:r>
              <a:rPr lang="fr-FR" sz="2400" dirty="0" smtClean="0"/>
              <a:t>Fonctionnelles</a:t>
            </a:r>
          </a:p>
          <a:p>
            <a:pPr marL="342900" indent="-342900">
              <a:lnSpc>
                <a:spcPct val="150000"/>
              </a:lnSpc>
              <a:buFont typeface="Wingdings" panose="05000000000000000000" pitchFamily="2" charset="2"/>
              <a:buChar char="Ø"/>
            </a:pPr>
            <a:r>
              <a:rPr lang="fr-FR" sz="2400" dirty="0" smtClean="0"/>
              <a:t>Construire </a:t>
            </a:r>
            <a:r>
              <a:rPr lang="fr-FR" sz="2400" dirty="0"/>
              <a:t>le MCD et le normaliser</a:t>
            </a: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16" name="Rectangle 15"/>
          <p:cNvSpPr/>
          <p:nvPr/>
        </p:nvSpPr>
        <p:spPr>
          <a:xfrm>
            <a:off x="173012" y="1964265"/>
            <a:ext cx="5731634" cy="584775"/>
          </a:xfrm>
          <a:prstGeom prst="rect">
            <a:avLst/>
          </a:prstGeom>
        </p:spPr>
        <p:txBody>
          <a:bodyPr wrap="none">
            <a:spAutoFit/>
          </a:bodyPr>
          <a:lstStyle/>
          <a:p>
            <a:r>
              <a:rPr lang="fr-FR" altLang="fr-FR" sz="3200" b="1" dirty="0" smtClean="0">
                <a:solidFill>
                  <a:schemeClr val="accent3">
                    <a:lumMod val="50000"/>
                  </a:schemeClr>
                </a:solidFill>
              </a:rPr>
              <a:t>Démarche d’</a:t>
            </a:r>
            <a:r>
              <a:rPr lang="fr-FR" altLang="fr-FR" sz="3200" b="1" dirty="0">
                <a:solidFill>
                  <a:schemeClr val="accent3">
                    <a:lumMod val="50000"/>
                  </a:schemeClr>
                </a:solidFill>
              </a:rPr>
              <a:t>é</a:t>
            </a:r>
            <a:r>
              <a:rPr lang="fr-FR" altLang="fr-FR" sz="3200" b="1" dirty="0" smtClean="0">
                <a:solidFill>
                  <a:schemeClr val="accent3">
                    <a:lumMod val="50000"/>
                  </a:schemeClr>
                </a:solidFill>
              </a:rPr>
              <a:t>laboration de MCD</a:t>
            </a:r>
            <a:endParaRPr lang="fr-FR" sz="3200" dirty="0">
              <a:solidFill>
                <a:schemeClr val="accent3">
                  <a:lumMod val="50000"/>
                </a:schemeClr>
              </a:solidFill>
            </a:endParaRPr>
          </a:p>
        </p:txBody>
      </p:sp>
    </p:spTree>
    <p:extLst>
      <p:ext uri="{BB962C8B-B14F-4D97-AF65-F5344CB8AC3E}">
        <p14:creationId xmlns:p14="http://schemas.microsoft.com/office/powerpoint/2010/main" val="37620410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2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21" name="Rectangle 20"/>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11" name="Rectangle 10"/>
          <p:cNvSpPr/>
          <p:nvPr/>
        </p:nvSpPr>
        <p:spPr>
          <a:xfrm>
            <a:off x="173012" y="1964265"/>
            <a:ext cx="4378314" cy="584775"/>
          </a:xfrm>
          <a:prstGeom prst="rect">
            <a:avLst/>
          </a:prstGeom>
        </p:spPr>
        <p:txBody>
          <a:bodyPr wrap="none">
            <a:spAutoFit/>
          </a:bodyPr>
          <a:lstStyle/>
          <a:p>
            <a:r>
              <a:rPr lang="fr-FR" altLang="fr-FR" sz="3200" b="1" dirty="0" smtClean="0">
                <a:solidFill>
                  <a:schemeClr val="accent3">
                    <a:lumMod val="50000"/>
                  </a:schemeClr>
                </a:solidFill>
              </a:rPr>
              <a:t>Dictionnaire de Données</a:t>
            </a:r>
            <a:endParaRPr lang="fr-FR" sz="3200" dirty="0">
              <a:solidFill>
                <a:schemeClr val="accent3">
                  <a:lumMod val="50000"/>
                </a:schemeClr>
              </a:solidFill>
            </a:endParaRPr>
          </a:p>
        </p:txBody>
      </p:sp>
      <p:sp>
        <p:nvSpPr>
          <p:cNvPr id="3" name="Rectangle 2"/>
          <p:cNvSpPr/>
          <p:nvPr/>
        </p:nvSpPr>
        <p:spPr>
          <a:xfrm>
            <a:off x="0" y="2549040"/>
            <a:ext cx="8375650" cy="1338828"/>
          </a:xfrm>
          <a:prstGeom prst="rect">
            <a:avLst/>
          </a:prstGeom>
        </p:spPr>
        <p:txBody>
          <a:bodyPr wrap="square">
            <a:spAutoFit/>
          </a:bodyPr>
          <a:lstStyle/>
          <a:p>
            <a:pPr>
              <a:lnSpc>
                <a:spcPct val="150000"/>
              </a:lnSpc>
            </a:pPr>
            <a:r>
              <a:rPr lang="fr-FR" b="1" dirty="0">
                <a:solidFill>
                  <a:srgbClr val="FF0000"/>
                </a:solidFill>
              </a:rPr>
              <a:t>Etude de cas: Gestion </a:t>
            </a:r>
            <a:r>
              <a:rPr lang="fr-FR" dirty="0"/>
              <a:t>d’examen </a:t>
            </a:r>
            <a:r>
              <a:rPr lang="fr-FR" dirty="0" smtClean="0"/>
              <a:t>À </a:t>
            </a:r>
            <a:r>
              <a:rPr lang="fr-FR" dirty="0"/>
              <a:t>partir du document qui représente une </a:t>
            </a:r>
            <a:r>
              <a:rPr lang="fr-FR" b="1" dirty="0"/>
              <a:t>convocation</a:t>
            </a:r>
            <a:r>
              <a:rPr lang="fr-FR" dirty="0"/>
              <a:t> d’examen d’un candidat, et les </a:t>
            </a:r>
            <a:r>
              <a:rPr lang="fr-FR" b="1" dirty="0"/>
              <a:t>règle de gestion </a:t>
            </a:r>
            <a:r>
              <a:rPr lang="fr-FR" dirty="0"/>
              <a:t>suivantes, </a:t>
            </a:r>
            <a:endParaRPr lang="fr-FR" dirty="0" smtClean="0"/>
          </a:p>
          <a:p>
            <a:pPr>
              <a:lnSpc>
                <a:spcPct val="150000"/>
              </a:lnSpc>
            </a:pPr>
            <a:r>
              <a:rPr lang="fr-FR" b="1" dirty="0" smtClean="0">
                <a:solidFill>
                  <a:srgbClr val="C00000"/>
                </a:solidFill>
              </a:rPr>
              <a:t>élaborer </a:t>
            </a:r>
            <a:r>
              <a:rPr lang="fr-FR" b="1" dirty="0">
                <a:solidFill>
                  <a:srgbClr val="C00000"/>
                </a:solidFill>
              </a:rPr>
              <a:t>le dictionnaire de données</a:t>
            </a:r>
            <a:r>
              <a:rPr lang="fr-FR" dirty="0"/>
              <a:t>. </a:t>
            </a:r>
            <a:endParaRPr lang="fr-FR" dirty="0" smtClean="0"/>
          </a:p>
        </p:txBody>
      </p:sp>
      <p:pic>
        <p:nvPicPr>
          <p:cNvPr id="6" name="Image 5"/>
          <p:cNvPicPr>
            <a:picLocks noChangeAspect="1"/>
          </p:cNvPicPr>
          <p:nvPr/>
        </p:nvPicPr>
        <p:blipFill>
          <a:blip r:embed="rId3"/>
          <a:stretch>
            <a:fillRect/>
          </a:stretch>
        </p:blipFill>
        <p:spPr>
          <a:xfrm>
            <a:off x="8860139" y="2648923"/>
            <a:ext cx="3331861" cy="4062046"/>
          </a:xfrm>
          <a:prstGeom prst="rect">
            <a:avLst/>
          </a:prstGeom>
          <a:ln>
            <a:solidFill>
              <a:schemeClr val="tx1"/>
            </a:solidFill>
          </a:ln>
        </p:spPr>
      </p:pic>
      <p:sp>
        <p:nvSpPr>
          <p:cNvPr id="7" name="Rectangle 6"/>
          <p:cNvSpPr/>
          <p:nvPr/>
        </p:nvSpPr>
        <p:spPr>
          <a:xfrm>
            <a:off x="12700" y="4125646"/>
            <a:ext cx="8750300" cy="2585323"/>
          </a:xfrm>
          <a:prstGeom prst="rect">
            <a:avLst/>
          </a:prstGeom>
          <a:ln w="19050">
            <a:solidFill>
              <a:schemeClr val="tx1"/>
            </a:solidFill>
          </a:ln>
        </p:spPr>
        <p:txBody>
          <a:bodyPr wrap="square">
            <a:spAutoFit/>
          </a:bodyPr>
          <a:lstStyle/>
          <a:p>
            <a:pPr algn="just">
              <a:lnSpc>
                <a:spcPct val="150000"/>
              </a:lnSpc>
            </a:pPr>
            <a:r>
              <a:rPr lang="fr-FR" b="1" dirty="0">
                <a:solidFill>
                  <a:schemeClr val="tx2"/>
                </a:solidFill>
              </a:rPr>
              <a:t>Règles de gestion relatives à l’organisation d’un examen : </a:t>
            </a:r>
          </a:p>
          <a:p>
            <a:pPr algn="just">
              <a:lnSpc>
                <a:spcPct val="150000"/>
              </a:lnSpc>
            </a:pPr>
            <a:r>
              <a:rPr lang="fr-FR" b="1" dirty="0"/>
              <a:t>RG1</a:t>
            </a:r>
            <a:r>
              <a:rPr lang="fr-FR" dirty="0"/>
              <a:t>:Chaque épreuve sont identifiés par un numéro, un libellé et un coefficient </a:t>
            </a:r>
          </a:p>
          <a:p>
            <a:pPr algn="just">
              <a:lnSpc>
                <a:spcPct val="150000"/>
              </a:lnSpc>
            </a:pPr>
            <a:r>
              <a:rPr lang="fr-FR" b="1" dirty="0"/>
              <a:t>RG2</a:t>
            </a:r>
            <a:r>
              <a:rPr lang="fr-FR" dirty="0"/>
              <a:t>: A chaque épreuve, les candidats obtiennent une note sur 20. </a:t>
            </a:r>
          </a:p>
          <a:p>
            <a:pPr algn="just">
              <a:lnSpc>
                <a:spcPct val="150000"/>
              </a:lnSpc>
            </a:pPr>
            <a:r>
              <a:rPr lang="fr-FR" b="1" dirty="0" smtClean="0"/>
              <a:t>RG3</a:t>
            </a:r>
            <a:r>
              <a:rPr lang="fr-FR" dirty="0" smtClean="0"/>
              <a:t>:A </a:t>
            </a:r>
            <a:r>
              <a:rPr lang="fr-FR" dirty="0"/>
              <a:t>l’issue de la correction des copies, la moyenne est calculé à partir des notes obtenues et des coefficients. </a:t>
            </a:r>
            <a:r>
              <a:rPr lang="fr-FR" b="1" dirty="0">
                <a:solidFill>
                  <a:srgbClr val="002060"/>
                </a:solidFill>
              </a:rPr>
              <a:t>moyenne</a:t>
            </a:r>
            <a:r>
              <a:rPr lang="fr-FR" dirty="0">
                <a:solidFill>
                  <a:srgbClr val="002060"/>
                </a:solidFill>
              </a:rPr>
              <a:t> </a:t>
            </a:r>
            <a:r>
              <a:rPr lang="fr-FR" b="1" dirty="0">
                <a:solidFill>
                  <a:srgbClr val="002060"/>
                </a:solidFill>
              </a:rPr>
              <a:t>=Somme(note*</a:t>
            </a:r>
            <a:r>
              <a:rPr lang="fr-FR" b="1" dirty="0" err="1">
                <a:solidFill>
                  <a:srgbClr val="002060"/>
                </a:solidFill>
              </a:rPr>
              <a:t>coef</a:t>
            </a:r>
            <a:r>
              <a:rPr lang="fr-FR" b="1" dirty="0">
                <a:solidFill>
                  <a:srgbClr val="002060"/>
                </a:solidFill>
              </a:rPr>
              <a:t>) / somme (</a:t>
            </a:r>
            <a:r>
              <a:rPr lang="fr-FR" b="1" dirty="0" err="1">
                <a:solidFill>
                  <a:srgbClr val="002060"/>
                </a:solidFill>
              </a:rPr>
              <a:t>coef</a:t>
            </a:r>
            <a:r>
              <a:rPr lang="fr-FR" b="1" dirty="0">
                <a:solidFill>
                  <a:srgbClr val="002060"/>
                </a:solidFill>
              </a:rPr>
              <a:t>)) </a:t>
            </a:r>
          </a:p>
          <a:p>
            <a:pPr algn="just">
              <a:lnSpc>
                <a:spcPct val="150000"/>
              </a:lnSpc>
            </a:pPr>
            <a:r>
              <a:rPr lang="fr-FR" b="1" dirty="0" smtClean="0"/>
              <a:t>RG4</a:t>
            </a:r>
            <a:r>
              <a:rPr lang="fr-FR" dirty="0" smtClean="0"/>
              <a:t>: Si </a:t>
            </a:r>
            <a:r>
              <a:rPr lang="fr-FR" dirty="0"/>
              <a:t>la </a:t>
            </a:r>
            <a:r>
              <a:rPr lang="fr-FR" b="1" dirty="0">
                <a:solidFill>
                  <a:srgbClr val="002060"/>
                </a:solidFill>
              </a:rPr>
              <a:t>moyenne est &gt;= 10 </a:t>
            </a:r>
            <a:r>
              <a:rPr lang="fr-FR" dirty="0"/>
              <a:t>alors le candidat est déclaré </a:t>
            </a:r>
            <a:r>
              <a:rPr lang="fr-FR" b="1" dirty="0">
                <a:solidFill>
                  <a:srgbClr val="002060"/>
                </a:solidFill>
              </a:rPr>
              <a:t>Admis</a:t>
            </a:r>
            <a:r>
              <a:rPr lang="fr-FR" dirty="0">
                <a:solidFill>
                  <a:srgbClr val="002060"/>
                </a:solidFill>
              </a:rPr>
              <a:t> </a:t>
            </a:r>
            <a:r>
              <a:rPr lang="fr-FR" dirty="0"/>
              <a:t>; sinon, il est </a:t>
            </a:r>
            <a:r>
              <a:rPr lang="fr-FR" b="1" dirty="0">
                <a:solidFill>
                  <a:srgbClr val="002060"/>
                </a:solidFill>
              </a:rPr>
              <a:t>Ajourné</a:t>
            </a:r>
            <a:endParaRPr lang="fr-FR" dirty="0">
              <a:solidFill>
                <a:srgbClr val="002060"/>
              </a:solidFill>
            </a:endParaRPr>
          </a:p>
        </p:txBody>
      </p:sp>
    </p:spTree>
    <p:extLst>
      <p:ext uri="{BB962C8B-B14F-4D97-AF65-F5344CB8AC3E}">
        <p14:creationId xmlns:p14="http://schemas.microsoft.com/office/powerpoint/2010/main" val="37720401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2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21" name="Rectangle 20"/>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11" name="Rectangle 10"/>
          <p:cNvSpPr/>
          <p:nvPr/>
        </p:nvSpPr>
        <p:spPr>
          <a:xfrm>
            <a:off x="132241" y="1844852"/>
            <a:ext cx="4378314" cy="584775"/>
          </a:xfrm>
          <a:prstGeom prst="rect">
            <a:avLst/>
          </a:prstGeom>
        </p:spPr>
        <p:txBody>
          <a:bodyPr wrap="none">
            <a:spAutoFit/>
          </a:bodyPr>
          <a:lstStyle/>
          <a:p>
            <a:r>
              <a:rPr lang="fr-FR" altLang="fr-FR" sz="3200" b="1" dirty="0" smtClean="0">
                <a:solidFill>
                  <a:schemeClr val="accent3">
                    <a:lumMod val="50000"/>
                  </a:schemeClr>
                </a:solidFill>
              </a:rPr>
              <a:t>Dictionnaire de Données</a:t>
            </a:r>
            <a:endParaRPr lang="fr-FR" sz="3200" dirty="0">
              <a:solidFill>
                <a:schemeClr val="accent3">
                  <a:lumMod val="50000"/>
                </a:schemeClr>
              </a:solidFill>
            </a:endParaRPr>
          </a:p>
        </p:txBody>
      </p:sp>
      <p:sp>
        <p:nvSpPr>
          <p:cNvPr id="2" name="Rectangle 1"/>
          <p:cNvSpPr/>
          <p:nvPr/>
        </p:nvSpPr>
        <p:spPr>
          <a:xfrm>
            <a:off x="132241" y="2306834"/>
            <a:ext cx="12174059" cy="4401205"/>
          </a:xfrm>
          <a:prstGeom prst="rect">
            <a:avLst/>
          </a:prstGeom>
        </p:spPr>
        <p:txBody>
          <a:bodyPr wrap="square">
            <a:spAutoFit/>
          </a:bodyPr>
          <a:lstStyle/>
          <a:p>
            <a:pPr>
              <a:lnSpc>
                <a:spcPct val="200000"/>
              </a:lnSpc>
            </a:pPr>
            <a:r>
              <a:rPr lang="fr-FR" sz="2000" dirty="0"/>
              <a:t>Le </a:t>
            </a:r>
            <a:r>
              <a:rPr lang="fr-FR" sz="2000" dirty="0" smtClean="0"/>
              <a:t>Dictionnaire de Données (</a:t>
            </a:r>
            <a:r>
              <a:rPr lang="fr-FR" sz="2000" b="1" dirty="0" smtClean="0">
                <a:solidFill>
                  <a:srgbClr val="C00000"/>
                </a:solidFill>
              </a:rPr>
              <a:t>DD</a:t>
            </a:r>
            <a:r>
              <a:rPr lang="fr-FR" sz="2000" dirty="0" smtClean="0"/>
              <a:t>) </a:t>
            </a:r>
            <a:r>
              <a:rPr lang="fr-FR" sz="2000" dirty="0"/>
              <a:t>est un tableau qui recense et décrit l’ensemble </a:t>
            </a:r>
            <a:r>
              <a:rPr lang="fr-FR" sz="2000" b="1" dirty="0"/>
              <a:t>des propriétés </a:t>
            </a:r>
            <a:r>
              <a:rPr lang="fr-FR" sz="2000" dirty="0"/>
              <a:t>qui seront utilisées pour élaborer le MCD. </a:t>
            </a:r>
            <a:endParaRPr lang="fr-FR" sz="2000" dirty="0" smtClean="0"/>
          </a:p>
          <a:p>
            <a:pPr marL="342900" indent="-342900">
              <a:lnSpc>
                <a:spcPct val="200000"/>
              </a:lnSpc>
              <a:buFont typeface="Wingdings" panose="05000000000000000000" pitchFamily="2" charset="2"/>
              <a:buChar char="Ø"/>
            </a:pPr>
            <a:r>
              <a:rPr lang="fr-FR" sz="2000" b="1" dirty="0"/>
              <a:t>Nom </a:t>
            </a:r>
            <a:r>
              <a:rPr lang="fr-FR" sz="2000" b="1" dirty="0" err="1" smtClean="0"/>
              <a:t>abregé</a:t>
            </a:r>
            <a:r>
              <a:rPr lang="fr-FR" sz="2000" b="1" dirty="0" smtClean="0"/>
              <a:t> et Nom Complet </a:t>
            </a:r>
            <a:r>
              <a:rPr lang="fr-FR" sz="2000" b="1" dirty="0"/>
              <a:t>de la propriété  </a:t>
            </a:r>
            <a:endParaRPr lang="fr-FR" sz="2000" b="1" dirty="0" smtClean="0"/>
          </a:p>
          <a:p>
            <a:pPr marL="342900" indent="-342900">
              <a:lnSpc>
                <a:spcPct val="200000"/>
              </a:lnSpc>
              <a:buFont typeface="Wingdings" panose="05000000000000000000" pitchFamily="2" charset="2"/>
              <a:buChar char="Ø"/>
            </a:pPr>
            <a:r>
              <a:rPr lang="fr-FR" sz="2000" b="1" dirty="0" smtClean="0"/>
              <a:t>Nature</a:t>
            </a:r>
            <a:r>
              <a:rPr lang="fr-FR" sz="2000" dirty="0" smtClean="0"/>
              <a:t> </a:t>
            </a:r>
            <a:r>
              <a:rPr lang="fr-FR" sz="2000" dirty="0"/>
              <a:t>: </a:t>
            </a:r>
            <a:r>
              <a:rPr lang="fr-FR" sz="2000" b="1" dirty="0">
                <a:solidFill>
                  <a:srgbClr val="C00000"/>
                </a:solidFill>
              </a:rPr>
              <a:t>E</a:t>
            </a:r>
            <a:r>
              <a:rPr lang="fr-FR" sz="2000" dirty="0"/>
              <a:t> (Élémentaire), </a:t>
            </a:r>
            <a:r>
              <a:rPr lang="fr-FR" sz="2000" b="1" dirty="0">
                <a:solidFill>
                  <a:srgbClr val="C00000"/>
                </a:solidFill>
              </a:rPr>
              <a:t>CA</a:t>
            </a:r>
            <a:r>
              <a:rPr lang="fr-FR" sz="2000" dirty="0"/>
              <a:t>(Calculée) et </a:t>
            </a:r>
            <a:r>
              <a:rPr lang="fr-FR" sz="2000" b="1" dirty="0">
                <a:solidFill>
                  <a:srgbClr val="C00000"/>
                </a:solidFill>
              </a:rPr>
              <a:t>CO</a:t>
            </a:r>
            <a:r>
              <a:rPr lang="fr-FR" sz="2000" dirty="0"/>
              <a:t> (Concaténée) </a:t>
            </a:r>
            <a:endParaRPr lang="fr-FR" sz="2000" dirty="0" smtClean="0"/>
          </a:p>
          <a:p>
            <a:pPr marL="342900" indent="-342900">
              <a:lnSpc>
                <a:spcPct val="150000"/>
              </a:lnSpc>
              <a:buFont typeface="Wingdings" panose="05000000000000000000" pitchFamily="2" charset="2"/>
              <a:buChar char="Ø"/>
            </a:pPr>
            <a:r>
              <a:rPr lang="fr-FR" sz="2000" b="1" dirty="0" smtClean="0"/>
              <a:t>Type</a:t>
            </a:r>
            <a:r>
              <a:rPr lang="fr-FR" sz="2000" dirty="0" smtClean="0"/>
              <a:t> </a:t>
            </a:r>
            <a:r>
              <a:rPr lang="fr-FR" sz="2000" dirty="0"/>
              <a:t>: </a:t>
            </a:r>
            <a:r>
              <a:rPr lang="fr-FR" sz="2000" b="1" dirty="0">
                <a:solidFill>
                  <a:srgbClr val="C00000"/>
                </a:solidFill>
              </a:rPr>
              <a:t>N</a:t>
            </a:r>
            <a:r>
              <a:rPr lang="fr-FR" sz="2000" dirty="0"/>
              <a:t> (Numérique),</a:t>
            </a:r>
            <a:r>
              <a:rPr lang="fr-FR" sz="2000" b="1" dirty="0">
                <a:solidFill>
                  <a:srgbClr val="C00000"/>
                </a:solidFill>
              </a:rPr>
              <a:t>A</a:t>
            </a:r>
            <a:r>
              <a:rPr lang="fr-FR" sz="2000" dirty="0"/>
              <a:t> (Alphabétique),</a:t>
            </a:r>
            <a:r>
              <a:rPr lang="fr-FR" sz="2000" b="1" dirty="0">
                <a:solidFill>
                  <a:srgbClr val="C00000"/>
                </a:solidFill>
              </a:rPr>
              <a:t>AN</a:t>
            </a:r>
            <a:r>
              <a:rPr lang="fr-FR" sz="2000" dirty="0"/>
              <a:t> (</a:t>
            </a:r>
            <a:r>
              <a:rPr lang="fr-FR" sz="2000" dirty="0" err="1"/>
              <a:t>AlphaNum</a:t>
            </a:r>
            <a:r>
              <a:rPr lang="fr-FR" sz="2000" dirty="0"/>
              <a:t>.), Date, … </a:t>
            </a:r>
            <a:endParaRPr lang="fr-FR" sz="2000" dirty="0" smtClean="0"/>
          </a:p>
          <a:p>
            <a:pPr marL="342900" indent="-342900">
              <a:lnSpc>
                <a:spcPct val="150000"/>
              </a:lnSpc>
              <a:buFont typeface="Wingdings" panose="05000000000000000000" pitchFamily="2" charset="2"/>
              <a:buChar char="Ø"/>
            </a:pPr>
            <a:r>
              <a:rPr lang="fr-FR" sz="2000" b="1" dirty="0" smtClean="0"/>
              <a:t>Taille :  </a:t>
            </a:r>
            <a:r>
              <a:rPr lang="fr-FR" sz="2000" dirty="0" smtClean="0"/>
              <a:t>préciser la longueur </a:t>
            </a:r>
            <a:r>
              <a:rPr lang="fr-FR" sz="2000" b="1" dirty="0" smtClean="0"/>
              <a:t>en octet  </a:t>
            </a:r>
            <a:r>
              <a:rPr lang="fr-FR" sz="2000" dirty="0" smtClean="0"/>
              <a:t>des valeurs que peut prendre la propriété </a:t>
            </a:r>
          </a:p>
          <a:p>
            <a:pPr marL="342900" indent="-342900">
              <a:lnSpc>
                <a:spcPct val="150000"/>
              </a:lnSpc>
              <a:buFont typeface="Wingdings" panose="05000000000000000000" pitchFamily="2" charset="2"/>
              <a:buChar char="Ø"/>
            </a:pPr>
            <a:r>
              <a:rPr lang="fr-FR" sz="2000" b="1" dirty="0"/>
              <a:t>Remarque </a:t>
            </a:r>
            <a:r>
              <a:rPr lang="fr-FR" sz="2000" b="1" dirty="0" smtClean="0"/>
              <a:t>:</a:t>
            </a:r>
            <a:r>
              <a:rPr lang="fr-FR" sz="2000" dirty="0" smtClean="0"/>
              <a:t>Si </a:t>
            </a:r>
            <a:r>
              <a:rPr lang="fr-FR" sz="2000" dirty="0"/>
              <a:t>la propriété est calculée, on écrit l’expression du calcul; si elle est concaténée, on écrit l’expression de </a:t>
            </a:r>
            <a:r>
              <a:rPr lang="fr-FR" sz="2000" dirty="0" smtClean="0"/>
              <a:t>décomposition</a:t>
            </a:r>
            <a:endParaRPr lang="fr-FR" sz="2000" dirty="0"/>
          </a:p>
        </p:txBody>
      </p:sp>
    </p:spTree>
    <p:extLst>
      <p:ext uri="{BB962C8B-B14F-4D97-AF65-F5344CB8AC3E}">
        <p14:creationId xmlns:p14="http://schemas.microsoft.com/office/powerpoint/2010/main" val="16994321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2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21" name="Rectangle 20"/>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11" name="Rectangle 10"/>
          <p:cNvSpPr/>
          <p:nvPr/>
        </p:nvSpPr>
        <p:spPr>
          <a:xfrm>
            <a:off x="173011" y="1667762"/>
            <a:ext cx="4378314" cy="584775"/>
          </a:xfrm>
          <a:prstGeom prst="rect">
            <a:avLst/>
          </a:prstGeom>
        </p:spPr>
        <p:txBody>
          <a:bodyPr wrap="none">
            <a:spAutoFit/>
          </a:bodyPr>
          <a:lstStyle/>
          <a:p>
            <a:r>
              <a:rPr lang="fr-FR" altLang="fr-FR" sz="3200" b="1" dirty="0" smtClean="0">
                <a:solidFill>
                  <a:schemeClr val="accent3">
                    <a:lumMod val="50000"/>
                  </a:schemeClr>
                </a:solidFill>
              </a:rPr>
              <a:t>Dictionnaire de Données</a:t>
            </a:r>
            <a:endParaRPr lang="fr-FR" sz="3200" dirty="0">
              <a:solidFill>
                <a:schemeClr val="accent3">
                  <a:lumMod val="50000"/>
                </a:schemeClr>
              </a:solidFill>
            </a:endParaRPr>
          </a:p>
        </p:txBody>
      </p:sp>
      <p:pic>
        <p:nvPicPr>
          <p:cNvPr id="5" name="Image 4"/>
          <p:cNvPicPr>
            <a:picLocks noChangeAspect="1"/>
          </p:cNvPicPr>
          <p:nvPr/>
        </p:nvPicPr>
        <p:blipFill>
          <a:blip r:embed="rId3"/>
          <a:stretch>
            <a:fillRect/>
          </a:stretch>
        </p:blipFill>
        <p:spPr>
          <a:xfrm>
            <a:off x="80682" y="2084294"/>
            <a:ext cx="6933885" cy="4773706"/>
          </a:xfrm>
          <a:prstGeom prst="rect">
            <a:avLst/>
          </a:prstGeom>
        </p:spPr>
      </p:pic>
      <p:pic>
        <p:nvPicPr>
          <p:cNvPr id="14" name="Image 13"/>
          <p:cNvPicPr>
            <a:picLocks noChangeAspect="1"/>
          </p:cNvPicPr>
          <p:nvPr/>
        </p:nvPicPr>
        <p:blipFill>
          <a:blip r:embed="rId4"/>
          <a:stretch>
            <a:fillRect/>
          </a:stretch>
        </p:blipFill>
        <p:spPr>
          <a:xfrm>
            <a:off x="7081802" y="1929806"/>
            <a:ext cx="5076702" cy="4874405"/>
          </a:xfrm>
          <a:prstGeom prst="rect">
            <a:avLst/>
          </a:prstGeom>
        </p:spPr>
      </p:pic>
    </p:spTree>
    <p:extLst>
      <p:ext uri="{BB962C8B-B14F-4D97-AF65-F5344CB8AC3E}">
        <p14:creationId xmlns:p14="http://schemas.microsoft.com/office/powerpoint/2010/main" val="26748077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2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21" name="Rectangle 20"/>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6" name="Rectangle 5"/>
          <p:cNvSpPr/>
          <p:nvPr/>
        </p:nvSpPr>
        <p:spPr>
          <a:xfrm>
            <a:off x="0" y="2048668"/>
            <a:ext cx="12948317" cy="1477328"/>
          </a:xfrm>
          <a:prstGeom prst="rect">
            <a:avLst/>
          </a:prstGeom>
        </p:spPr>
        <p:txBody>
          <a:bodyPr wrap="square">
            <a:spAutoFit/>
          </a:bodyPr>
          <a:lstStyle/>
          <a:p>
            <a:pPr>
              <a:lnSpc>
                <a:spcPct val="150000"/>
              </a:lnSpc>
            </a:pPr>
            <a:r>
              <a:rPr lang="fr-FR" sz="2000" b="1" dirty="0">
                <a:solidFill>
                  <a:srgbClr val="C00000"/>
                </a:solidFill>
              </a:rPr>
              <a:t>Matrice des dépendances Fonctionnelles : </a:t>
            </a:r>
            <a:endParaRPr lang="fr-FR" sz="2000" b="1" dirty="0" smtClean="0">
              <a:solidFill>
                <a:srgbClr val="C00000"/>
              </a:solidFill>
            </a:endParaRPr>
          </a:p>
          <a:p>
            <a:pPr>
              <a:lnSpc>
                <a:spcPct val="150000"/>
              </a:lnSpc>
            </a:pPr>
            <a:r>
              <a:rPr lang="fr-FR" sz="2000" b="1" dirty="0" smtClean="0"/>
              <a:t>Un </a:t>
            </a:r>
            <a:r>
              <a:rPr lang="fr-FR" sz="2000" b="1" dirty="0"/>
              <a:t>tableau à 2 entrées </a:t>
            </a:r>
            <a:r>
              <a:rPr lang="fr-FR" sz="2000" dirty="0"/>
              <a:t>: En ligne et en colonnes , on inscrit les données issues du dictionnaire de </a:t>
            </a:r>
            <a:r>
              <a:rPr lang="fr-FR" sz="2000" dirty="0" smtClean="0"/>
              <a:t>données</a:t>
            </a:r>
          </a:p>
          <a:p>
            <a:pPr>
              <a:lnSpc>
                <a:spcPct val="150000"/>
              </a:lnSpc>
            </a:pPr>
            <a:r>
              <a:rPr lang="fr-FR" sz="2000" dirty="0" smtClean="0"/>
              <a:t> </a:t>
            </a:r>
            <a:r>
              <a:rPr lang="fr-FR" sz="2000" dirty="0"/>
              <a:t>( </a:t>
            </a:r>
            <a:r>
              <a:rPr lang="fr-FR" sz="2000" b="1" dirty="0"/>
              <a:t>données </a:t>
            </a:r>
            <a:r>
              <a:rPr lang="fr-FR" sz="2000" b="1" dirty="0">
                <a:solidFill>
                  <a:srgbClr val="C00000"/>
                </a:solidFill>
              </a:rPr>
              <a:t>élémentaires</a:t>
            </a:r>
            <a:r>
              <a:rPr lang="fr-FR" sz="2000" b="1" dirty="0"/>
              <a:t> uniquement </a:t>
            </a:r>
            <a:r>
              <a:rPr lang="fr-FR" sz="2000" dirty="0"/>
              <a:t>). </a:t>
            </a:r>
            <a:endParaRPr lang="fr-FR" sz="2000" dirty="0" smtClean="0"/>
          </a:p>
        </p:txBody>
      </p:sp>
      <p:sp>
        <p:nvSpPr>
          <p:cNvPr id="22" name="Rectangle 21"/>
          <p:cNvSpPr/>
          <p:nvPr/>
        </p:nvSpPr>
        <p:spPr>
          <a:xfrm>
            <a:off x="173011" y="1681209"/>
            <a:ext cx="9487982" cy="584775"/>
          </a:xfrm>
          <a:prstGeom prst="rect">
            <a:avLst/>
          </a:prstGeom>
        </p:spPr>
        <p:txBody>
          <a:bodyPr wrap="none">
            <a:spAutoFit/>
          </a:bodyPr>
          <a:lstStyle/>
          <a:p>
            <a:r>
              <a:rPr lang="fr-FR" altLang="fr-FR" sz="3200" b="1" dirty="0" smtClean="0">
                <a:solidFill>
                  <a:schemeClr val="accent3">
                    <a:lumMod val="50000"/>
                  </a:schemeClr>
                </a:solidFill>
              </a:rPr>
              <a:t>Dictionnaire de Données </a:t>
            </a:r>
            <a:r>
              <a:rPr lang="fr-FR" altLang="fr-FR" sz="3200" b="1" dirty="0" smtClean="0">
                <a:solidFill>
                  <a:schemeClr val="accent3">
                    <a:lumMod val="50000"/>
                  </a:schemeClr>
                </a:solidFill>
                <a:sym typeface="Wingdings" panose="05000000000000000000" pitchFamily="2" charset="2"/>
              </a:rPr>
              <a:t> </a:t>
            </a:r>
            <a:r>
              <a:rPr lang="fr-FR" sz="2000" b="1" dirty="0">
                <a:solidFill>
                  <a:srgbClr val="002060"/>
                </a:solidFill>
              </a:rPr>
              <a:t>Matrice des dépendances Fonctionnelles : </a:t>
            </a:r>
          </a:p>
        </p:txBody>
      </p:sp>
      <p:pic>
        <p:nvPicPr>
          <p:cNvPr id="8" name="Image 7"/>
          <p:cNvPicPr>
            <a:picLocks noChangeAspect="1"/>
          </p:cNvPicPr>
          <p:nvPr/>
        </p:nvPicPr>
        <p:blipFill>
          <a:blip r:embed="rId3"/>
          <a:stretch>
            <a:fillRect/>
          </a:stretch>
        </p:blipFill>
        <p:spPr>
          <a:xfrm>
            <a:off x="4343400" y="3119718"/>
            <a:ext cx="7745506" cy="3738282"/>
          </a:xfrm>
          <a:prstGeom prst="rect">
            <a:avLst/>
          </a:prstGeom>
        </p:spPr>
      </p:pic>
    </p:spTree>
    <p:extLst>
      <p:ext uri="{BB962C8B-B14F-4D97-AF65-F5344CB8AC3E}">
        <p14:creationId xmlns:p14="http://schemas.microsoft.com/office/powerpoint/2010/main" val="8409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488805" y="6410046"/>
            <a:ext cx="2879" cy="76008"/>
            <a:chOff x="10190987" y="5071871"/>
            <a:chExt cx="3175" cy="83820"/>
          </a:xfrm>
        </p:grpSpPr>
        <p:sp>
          <p:nvSpPr>
            <p:cNvPr id="3" name="object 3"/>
            <p:cNvSpPr/>
            <p:nvPr/>
          </p:nvSpPr>
          <p:spPr>
            <a:xfrm>
              <a:off x="10192511" y="5128260"/>
              <a:ext cx="0" cy="27940"/>
            </a:xfrm>
            <a:custGeom>
              <a:avLst/>
              <a:gdLst/>
              <a:ahLst/>
              <a:cxnLst/>
              <a:rect l="l" t="t" r="r" b="b"/>
              <a:pathLst>
                <a:path h="27939">
                  <a:moveTo>
                    <a:pt x="0" y="27432"/>
                  </a:moveTo>
                  <a:lnTo>
                    <a:pt x="0" y="0"/>
                  </a:lnTo>
                </a:path>
              </a:pathLst>
            </a:custGeom>
            <a:ln w="3175">
              <a:solidFill>
                <a:srgbClr val="AFAFAF"/>
              </a:solidFill>
            </a:ln>
          </p:spPr>
          <p:txBody>
            <a:bodyPr wrap="square" lIns="0" tIns="0" rIns="0" bIns="0" rtlCol="0"/>
            <a:lstStyle/>
            <a:p>
              <a:endParaRPr sz="1632"/>
            </a:p>
          </p:txBody>
        </p:sp>
        <p:sp>
          <p:nvSpPr>
            <p:cNvPr id="4" name="object 4"/>
            <p:cNvSpPr/>
            <p:nvPr/>
          </p:nvSpPr>
          <p:spPr>
            <a:xfrm>
              <a:off x="10192511" y="5100828"/>
              <a:ext cx="0" cy="27940"/>
            </a:xfrm>
            <a:custGeom>
              <a:avLst/>
              <a:gdLst/>
              <a:ahLst/>
              <a:cxnLst/>
              <a:rect l="l" t="t" r="r" b="b"/>
              <a:pathLst>
                <a:path h="27939">
                  <a:moveTo>
                    <a:pt x="0" y="27432"/>
                  </a:moveTo>
                  <a:lnTo>
                    <a:pt x="0" y="0"/>
                  </a:lnTo>
                </a:path>
              </a:pathLst>
            </a:custGeom>
            <a:ln w="3175">
              <a:solidFill>
                <a:srgbClr val="CDCDCD"/>
              </a:solidFill>
            </a:ln>
          </p:spPr>
          <p:txBody>
            <a:bodyPr wrap="square" lIns="0" tIns="0" rIns="0" bIns="0" rtlCol="0"/>
            <a:lstStyle/>
            <a:p>
              <a:endParaRPr sz="1632"/>
            </a:p>
          </p:txBody>
        </p:sp>
        <p:sp>
          <p:nvSpPr>
            <p:cNvPr id="5" name="object 5"/>
            <p:cNvSpPr/>
            <p:nvPr/>
          </p:nvSpPr>
          <p:spPr>
            <a:xfrm>
              <a:off x="10192511" y="5071871"/>
              <a:ext cx="0" cy="29209"/>
            </a:xfrm>
            <a:custGeom>
              <a:avLst/>
              <a:gdLst/>
              <a:ahLst/>
              <a:cxnLst/>
              <a:rect l="l" t="t" r="r" b="b"/>
              <a:pathLst>
                <a:path h="29210">
                  <a:moveTo>
                    <a:pt x="0" y="28956"/>
                  </a:moveTo>
                  <a:lnTo>
                    <a:pt x="0" y="0"/>
                  </a:lnTo>
                </a:path>
              </a:pathLst>
            </a:custGeom>
            <a:ln w="3175">
              <a:solidFill>
                <a:srgbClr val="EFEFEF"/>
              </a:solidFill>
            </a:ln>
          </p:spPr>
          <p:txBody>
            <a:bodyPr wrap="square" lIns="0" tIns="0" rIns="0" bIns="0" rtlCol="0"/>
            <a:lstStyle/>
            <a:p>
              <a:endParaRPr sz="1632"/>
            </a:p>
          </p:txBody>
        </p:sp>
      </p:grpSp>
      <p:sp>
        <p:nvSpPr>
          <p:cNvPr id="7" name="object 7"/>
          <p:cNvSpPr txBox="1"/>
          <p:nvPr/>
        </p:nvSpPr>
        <p:spPr>
          <a:xfrm>
            <a:off x="217662" y="1603020"/>
            <a:ext cx="11820501" cy="4880384"/>
          </a:xfrm>
          <a:prstGeom prst="rect">
            <a:avLst/>
          </a:prstGeom>
        </p:spPr>
        <p:txBody>
          <a:bodyPr vert="horz" wrap="square" lIns="0" tIns="35125" rIns="0" bIns="0" rtlCol="0">
            <a:spAutoFit/>
          </a:bodyPr>
          <a:lstStyle/>
          <a:p>
            <a:pPr marL="522267" indent="-344339">
              <a:lnSpc>
                <a:spcPct val="150000"/>
              </a:lnSpc>
              <a:spcBef>
                <a:spcPts val="277"/>
              </a:spcBef>
              <a:buFont typeface="Arial MT"/>
              <a:buChar char="•"/>
              <a:tabLst>
                <a:tab pos="522267" algn="l"/>
                <a:tab pos="523419" algn="l"/>
              </a:tabLst>
            </a:pPr>
            <a:r>
              <a:rPr sz="2800" b="1" spc="-41" dirty="0">
                <a:solidFill>
                  <a:schemeClr val="tx2"/>
                </a:solidFill>
                <a:latin typeface="Calibri"/>
                <a:cs typeface="Calibri"/>
              </a:rPr>
              <a:t>Systèmes</a:t>
            </a:r>
            <a:r>
              <a:rPr sz="2800" b="1" spc="-95" dirty="0">
                <a:solidFill>
                  <a:schemeClr val="tx2"/>
                </a:solidFill>
                <a:latin typeface="Calibri"/>
                <a:cs typeface="Calibri"/>
              </a:rPr>
              <a:t> </a:t>
            </a:r>
            <a:r>
              <a:rPr sz="2800" b="1" spc="-50" dirty="0">
                <a:solidFill>
                  <a:schemeClr val="tx2"/>
                </a:solidFill>
                <a:latin typeface="Calibri"/>
                <a:cs typeface="Calibri"/>
              </a:rPr>
              <a:t>informatiques</a:t>
            </a:r>
            <a:r>
              <a:rPr sz="2800" b="1" spc="9" dirty="0">
                <a:solidFill>
                  <a:schemeClr val="tx2"/>
                </a:solidFill>
                <a:latin typeface="Calibri"/>
                <a:cs typeface="Calibri"/>
              </a:rPr>
              <a:t> </a:t>
            </a:r>
            <a:r>
              <a:rPr sz="2800" b="1" spc="-45" dirty="0">
                <a:solidFill>
                  <a:schemeClr val="tx2"/>
                </a:solidFill>
                <a:latin typeface="Calibri"/>
                <a:cs typeface="Calibri"/>
              </a:rPr>
              <a:t>:</a:t>
            </a:r>
            <a:endParaRPr sz="2800" b="1" dirty="0">
              <a:solidFill>
                <a:schemeClr val="tx2"/>
              </a:solidFill>
              <a:latin typeface="Calibri"/>
              <a:cs typeface="Calibri"/>
            </a:endParaRPr>
          </a:p>
          <a:p>
            <a:pPr marL="728410" marR="4428040">
              <a:lnSpc>
                <a:spcPct val="150000"/>
              </a:lnSpc>
              <a:spcBef>
                <a:spcPts val="458"/>
              </a:spcBef>
              <a:tabLst>
                <a:tab pos="1412482" algn="l"/>
              </a:tabLst>
            </a:pPr>
            <a:r>
              <a:rPr sz="2800" spc="41" dirty="0">
                <a:latin typeface="Calibri"/>
                <a:cs typeface="Calibri"/>
              </a:rPr>
              <a:t>80</a:t>
            </a:r>
            <a:r>
              <a:rPr sz="2800" spc="177" dirty="0">
                <a:latin typeface="Calibri"/>
                <a:cs typeface="Calibri"/>
              </a:rPr>
              <a:t> </a:t>
            </a:r>
            <a:r>
              <a:rPr sz="2800" spc="-54" dirty="0">
                <a:latin typeface="Calibri"/>
                <a:cs typeface="Calibri"/>
              </a:rPr>
              <a:t>%</a:t>
            </a:r>
            <a:r>
              <a:rPr sz="2800" dirty="0">
                <a:latin typeface="Calibri"/>
                <a:cs typeface="Calibri"/>
              </a:rPr>
              <a:t>	</a:t>
            </a:r>
            <a:r>
              <a:rPr sz="2800" spc="54" dirty="0">
                <a:latin typeface="Calibri"/>
                <a:cs typeface="Calibri"/>
              </a:rPr>
              <a:t>de</a:t>
            </a:r>
            <a:r>
              <a:rPr sz="2800" spc="340" dirty="0">
                <a:latin typeface="Calibri"/>
                <a:cs typeface="Calibri"/>
              </a:rPr>
              <a:t> </a:t>
            </a:r>
            <a:r>
              <a:rPr sz="2800" dirty="0">
                <a:latin typeface="Calibri"/>
                <a:cs typeface="Calibri"/>
              </a:rPr>
              <a:t>logiciel</a:t>
            </a:r>
            <a:r>
              <a:rPr sz="2800" spc="-154" dirty="0">
                <a:latin typeface="Calibri"/>
                <a:cs typeface="Calibri"/>
              </a:rPr>
              <a:t> </a:t>
            </a:r>
            <a:r>
              <a:rPr sz="2800" spc="-45" dirty="0">
                <a:latin typeface="Calibri"/>
                <a:cs typeface="Calibri"/>
              </a:rPr>
              <a:t>; </a:t>
            </a:r>
            <a:r>
              <a:rPr sz="2800" dirty="0">
                <a:latin typeface="Calibri"/>
                <a:cs typeface="Calibri"/>
              </a:rPr>
              <a:t>20</a:t>
            </a:r>
            <a:r>
              <a:rPr sz="2800" spc="-95" dirty="0">
                <a:latin typeface="Calibri"/>
                <a:cs typeface="Calibri"/>
              </a:rPr>
              <a:t> </a:t>
            </a:r>
            <a:r>
              <a:rPr sz="2800" dirty="0">
                <a:latin typeface="Calibri"/>
                <a:cs typeface="Calibri"/>
              </a:rPr>
              <a:t>%</a:t>
            </a:r>
            <a:r>
              <a:rPr sz="2800" spc="-286" dirty="0">
                <a:latin typeface="Calibri"/>
                <a:cs typeface="Calibri"/>
              </a:rPr>
              <a:t> </a:t>
            </a:r>
            <a:r>
              <a:rPr sz="2800" dirty="0">
                <a:latin typeface="Calibri"/>
                <a:cs typeface="Calibri"/>
              </a:rPr>
              <a:t>de</a:t>
            </a:r>
            <a:r>
              <a:rPr sz="2800" spc="-63" dirty="0">
                <a:latin typeface="Calibri"/>
                <a:cs typeface="Calibri"/>
              </a:rPr>
              <a:t> </a:t>
            </a:r>
            <a:r>
              <a:rPr sz="2800" spc="-9" dirty="0">
                <a:latin typeface="Calibri"/>
                <a:cs typeface="Calibri"/>
              </a:rPr>
              <a:t>matériel.</a:t>
            </a:r>
            <a:endParaRPr sz="2800" dirty="0">
              <a:latin typeface="Calibri"/>
              <a:cs typeface="Calibri"/>
            </a:endParaRPr>
          </a:p>
          <a:p>
            <a:pPr marL="522267" marR="139348" indent="-343763">
              <a:lnSpc>
                <a:spcPct val="150000"/>
              </a:lnSpc>
              <a:spcBef>
                <a:spcPts val="598"/>
              </a:spcBef>
              <a:buFont typeface="Arial MT"/>
              <a:buChar char="•"/>
              <a:tabLst>
                <a:tab pos="522267" algn="l"/>
                <a:tab pos="523419" algn="l"/>
              </a:tabLst>
            </a:pPr>
            <a:r>
              <a:rPr sz="2800" spc="-91" dirty="0">
                <a:latin typeface="Calibri"/>
                <a:cs typeface="Calibri"/>
              </a:rPr>
              <a:t>Depuis</a:t>
            </a:r>
            <a:r>
              <a:rPr sz="2800" spc="-204" dirty="0">
                <a:latin typeface="Calibri"/>
                <a:cs typeface="Calibri"/>
              </a:rPr>
              <a:t> </a:t>
            </a:r>
            <a:r>
              <a:rPr sz="2800" spc="-50" dirty="0">
                <a:latin typeface="Calibri"/>
                <a:cs typeface="Calibri"/>
              </a:rPr>
              <a:t>quelques</a:t>
            </a:r>
            <a:r>
              <a:rPr sz="2800" spc="-77" dirty="0">
                <a:latin typeface="Calibri"/>
                <a:cs typeface="Calibri"/>
              </a:rPr>
              <a:t> </a:t>
            </a:r>
            <a:r>
              <a:rPr sz="2800" spc="-27" dirty="0">
                <a:latin typeface="Calibri"/>
                <a:cs typeface="Calibri"/>
              </a:rPr>
              <a:t>années, </a:t>
            </a:r>
            <a:r>
              <a:rPr sz="2800" dirty="0">
                <a:latin typeface="Calibri"/>
                <a:cs typeface="Calibri"/>
              </a:rPr>
              <a:t>la</a:t>
            </a:r>
            <a:r>
              <a:rPr sz="2800" spc="27" dirty="0">
                <a:latin typeface="Calibri"/>
                <a:cs typeface="Calibri"/>
              </a:rPr>
              <a:t> </a:t>
            </a:r>
            <a:r>
              <a:rPr sz="2800" spc="-63" dirty="0">
                <a:latin typeface="Calibri"/>
                <a:cs typeface="Calibri"/>
              </a:rPr>
              <a:t>fabrication</a:t>
            </a:r>
            <a:r>
              <a:rPr sz="2800" spc="-86" dirty="0">
                <a:latin typeface="Calibri"/>
                <a:cs typeface="Calibri"/>
              </a:rPr>
              <a:t> </a:t>
            </a:r>
            <a:r>
              <a:rPr sz="2800" spc="-50" dirty="0">
                <a:latin typeface="Calibri"/>
                <a:cs typeface="Calibri"/>
              </a:rPr>
              <a:t>du</a:t>
            </a:r>
            <a:r>
              <a:rPr sz="2800" spc="-141" dirty="0">
                <a:latin typeface="Calibri"/>
                <a:cs typeface="Calibri"/>
              </a:rPr>
              <a:t> </a:t>
            </a:r>
            <a:r>
              <a:rPr sz="2800" spc="-36" dirty="0">
                <a:latin typeface="Calibri"/>
                <a:cs typeface="Calibri"/>
              </a:rPr>
              <a:t>matériel</a:t>
            </a:r>
            <a:r>
              <a:rPr sz="2800" spc="-45" dirty="0">
                <a:latin typeface="Calibri"/>
                <a:cs typeface="Calibri"/>
              </a:rPr>
              <a:t> </a:t>
            </a:r>
            <a:r>
              <a:rPr sz="2800" spc="-23" dirty="0">
                <a:latin typeface="Calibri"/>
                <a:cs typeface="Calibri"/>
              </a:rPr>
              <a:t>est </a:t>
            </a:r>
            <a:r>
              <a:rPr sz="2800" spc="-41" dirty="0">
                <a:latin typeface="Calibri"/>
                <a:cs typeface="Calibri"/>
              </a:rPr>
              <a:t>assurée</a:t>
            </a:r>
            <a:r>
              <a:rPr sz="2800" spc="-103" dirty="0">
                <a:latin typeface="Calibri"/>
                <a:cs typeface="Calibri"/>
              </a:rPr>
              <a:t> </a:t>
            </a:r>
            <a:r>
              <a:rPr sz="2800" dirty="0">
                <a:latin typeface="Calibri"/>
                <a:cs typeface="Calibri"/>
              </a:rPr>
              <a:t>par</a:t>
            </a:r>
            <a:r>
              <a:rPr sz="2800" spc="240" dirty="0">
                <a:latin typeface="Calibri"/>
                <a:cs typeface="Calibri"/>
              </a:rPr>
              <a:t> </a:t>
            </a:r>
            <a:r>
              <a:rPr sz="2800" spc="-50" dirty="0">
                <a:latin typeface="Calibri"/>
                <a:cs typeface="Calibri"/>
              </a:rPr>
              <a:t>quelques</a:t>
            </a:r>
            <a:r>
              <a:rPr sz="2800" spc="-91" dirty="0">
                <a:latin typeface="Calibri"/>
                <a:cs typeface="Calibri"/>
              </a:rPr>
              <a:t> </a:t>
            </a:r>
            <a:r>
              <a:rPr sz="2800" spc="-50" dirty="0">
                <a:latin typeface="Calibri"/>
                <a:cs typeface="Calibri"/>
              </a:rPr>
              <a:t>fabricants</a:t>
            </a:r>
            <a:r>
              <a:rPr sz="2800" spc="-308" dirty="0">
                <a:latin typeface="Calibri"/>
                <a:cs typeface="Calibri"/>
              </a:rPr>
              <a:t> </a:t>
            </a:r>
            <a:r>
              <a:rPr sz="2800" spc="-9" dirty="0">
                <a:latin typeface="Calibri"/>
                <a:cs typeface="Calibri"/>
              </a:rPr>
              <a:t>seulement.</a:t>
            </a:r>
            <a:endParaRPr sz="2800" dirty="0">
              <a:latin typeface="Calibri"/>
              <a:cs typeface="Calibri"/>
            </a:endParaRPr>
          </a:p>
          <a:p>
            <a:pPr marL="725531">
              <a:lnSpc>
                <a:spcPct val="150000"/>
              </a:lnSpc>
              <a:spcBef>
                <a:spcPts val="367"/>
              </a:spcBef>
            </a:pPr>
            <a:r>
              <a:rPr lang="fr-FR" sz="2800" dirty="0" smtClean="0">
                <a:latin typeface="Courier New"/>
                <a:cs typeface="Courier New"/>
              </a:rPr>
              <a:t>- </a:t>
            </a:r>
            <a:r>
              <a:rPr sz="2800" dirty="0" smtClean="0">
                <a:latin typeface="Calibri"/>
                <a:cs typeface="Calibri"/>
              </a:rPr>
              <a:t>Le</a:t>
            </a:r>
            <a:r>
              <a:rPr sz="2800" spc="-204" dirty="0" smtClean="0">
                <a:latin typeface="Calibri"/>
                <a:cs typeface="Calibri"/>
              </a:rPr>
              <a:t> </a:t>
            </a:r>
            <a:r>
              <a:rPr sz="2800" spc="-9" dirty="0">
                <a:latin typeface="Calibri"/>
                <a:cs typeface="Calibri"/>
              </a:rPr>
              <a:t>matériel</a:t>
            </a:r>
            <a:r>
              <a:rPr sz="2800" spc="-50" dirty="0">
                <a:latin typeface="Calibri"/>
                <a:cs typeface="Calibri"/>
              </a:rPr>
              <a:t> </a:t>
            </a:r>
            <a:r>
              <a:rPr sz="2800" dirty="0">
                <a:latin typeface="Calibri"/>
                <a:cs typeface="Calibri"/>
              </a:rPr>
              <a:t>est</a:t>
            </a:r>
            <a:r>
              <a:rPr sz="2800" spc="-9" dirty="0">
                <a:latin typeface="Calibri"/>
                <a:cs typeface="Calibri"/>
              </a:rPr>
              <a:t> </a:t>
            </a:r>
            <a:r>
              <a:rPr sz="2800" spc="-27" dirty="0">
                <a:latin typeface="Calibri"/>
                <a:cs typeface="Calibri"/>
              </a:rPr>
              <a:t>relativement</a:t>
            </a:r>
            <a:r>
              <a:rPr sz="2800" spc="-14" dirty="0">
                <a:latin typeface="Calibri"/>
                <a:cs typeface="Calibri"/>
              </a:rPr>
              <a:t> </a:t>
            </a:r>
            <a:r>
              <a:rPr sz="2800" spc="-9" dirty="0">
                <a:latin typeface="Calibri"/>
                <a:cs typeface="Calibri"/>
              </a:rPr>
              <a:t>fiable.</a:t>
            </a:r>
            <a:endParaRPr sz="2800" dirty="0">
              <a:latin typeface="Calibri"/>
              <a:cs typeface="Calibri"/>
            </a:endParaRPr>
          </a:p>
          <a:p>
            <a:pPr marL="725531">
              <a:lnSpc>
                <a:spcPct val="150000"/>
              </a:lnSpc>
              <a:spcBef>
                <a:spcPts val="394"/>
              </a:spcBef>
            </a:pPr>
            <a:r>
              <a:rPr lang="fr-FR" sz="2800" dirty="0" smtClean="0">
                <a:latin typeface="Courier New"/>
                <a:cs typeface="Courier New"/>
              </a:rPr>
              <a:t>- </a:t>
            </a:r>
            <a:r>
              <a:rPr sz="2800" dirty="0" smtClean="0">
                <a:latin typeface="Calibri"/>
                <a:cs typeface="Calibri"/>
              </a:rPr>
              <a:t>Le</a:t>
            </a:r>
            <a:r>
              <a:rPr sz="2800" spc="-185" dirty="0" smtClean="0">
                <a:latin typeface="Calibri"/>
                <a:cs typeface="Calibri"/>
              </a:rPr>
              <a:t> </a:t>
            </a:r>
            <a:r>
              <a:rPr sz="2800" spc="-50" dirty="0">
                <a:latin typeface="Calibri"/>
                <a:cs typeface="Calibri"/>
              </a:rPr>
              <a:t>marché</a:t>
            </a:r>
            <a:r>
              <a:rPr sz="2800" spc="-86" dirty="0">
                <a:latin typeface="Calibri"/>
                <a:cs typeface="Calibri"/>
              </a:rPr>
              <a:t> </a:t>
            </a:r>
            <a:r>
              <a:rPr sz="2800" dirty="0">
                <a:latin typeface="Calibri"/>
                <a:cs typeface="Calibri"/>
              </a:rPr>
              <a:t>est</a:t>
            </a:r>
            <a:r>
              <a:rPr sz="2800" spc="82" dirty="0">
                <a:latin typeface="Calibri"/>
                <a:cs typeface="Calibri"/>
              </a:rPr>
              <a:t> </a:t>
            </a:r>
            <a:r>
              <a:rPr sz="2800" spc="-9" dirty="0">
                <a:latin typeface="Calibri"/>
                <a:cs typeface="Calibri"/>
              </a:rPr>
              <a:t>standardisé.</a:t>
            </a:r>
            <a:endParaRPr sz="2800" dirty="0">
              <a:latin typeface="Calibri"/>
              <a:cs typeface="Calibri"/>
            </a:endParaRPr>
          </a:p>
          <a:p>
            <a:pPr marL="11516" marR="4607">
              <a:lnSpc>
                <a:spcPct val="150000"/>
              </a:lnSpc>
              <a:spcBef>
                <a:spcPts val="630"/>
              </a:spcBef>
            </a:pPr>
            <a:r>
              <a:rPr sz="2800" spc="-63" dirty="0">
                <a:solidFill>
                  <a:srgbClr val="BF0000"/>
                </a:solidFill>
                <a:latin typeface="Calibri"/>
                <a:cs typeface="Calibri"/>
              </a:rPr>
              <a:t>Les</a:t>
            </a:r>
            <a:r>
              <a:rPr sz="2800" spc="-208" dirty="0">
                <a:solidFill>
                  <a:srgbClr val="BF0000"/>
                </a:solidFill>
                <a:latin typeface="Calibri"/>
                <a:cs typeface="Calibri"/>
              </a:rPr>
              <a:t> </a:t>
            </a:r>
            <a:r>
              <a:rPr sz="2800" spc="-82" dirty="0">
                <a:solidFill>
                  <a:srgbClr val="BF0000"/>
                </a:solidFill>
                <a:latin typeface="Calibri"/>
                <a:cs typeface="Calibri"/>
              </a:rPr>
              <a:t>problèmes</a:t>
            </a:r>
            <a:r>
              <a:rPr sz="2800" spc="-218" dirty="0">
                <a:solidFill>
                  <a:srgbClr val="BF0000"/>
                </a:solidFill>
                <a:latin typeface="Calibri"/>
                <a:cs typeface="Calibri"/>
              </a:rPr>
              <a:t> </a:t>
            </a:r>
            <a:r>
              <a:rPr sz="2800" spc="-45" dirty="0">
                <a:solidFill>
                  <a:srgbClr val="BF0000"/>
                </a:solidFill>
                <a:latin typeface="Calibri"/>
                <a:cs typeface="Calibri"/>
              </a:rPr>
              <a:t>liés</a:t>
            </a:r>
            <a:r>
              <a:rPr sz="2800" spc="-68" dirty="0">
                <a:solidFill>
                  <a:srgbClr val="BF0000"/>
                </a:solidFill>
                <a:latin typeface="Calibri"/>
                <a:cs typeface="Calibri"/>
              </a:rPr>
              <a:t> </a:t>
            </a:r>
            <a:r>
              <a:rPr sz="2800" dirty="0">
                <a:solidFill>
                  <a:srgbClr val="BF0000"/>
                </a:solidFill>
                <a:latin typeface="Calibri"/>
                <a:cs typeface="Calibri"/>
              </a:rPr>
              <a:t>à</a:t>
            </a:r>
            <a:r>
              <a:rPr sz="2800" spc="141" dirty="0">
                <a:solidFill>
                  <a:srgbClr val="BF0000"/>
                </a:solidFill>
                <a:latin typeface="Calibri"/>
                <a:cs typeface="Calibri"/>
              </a:rPr>
              <a:t> </a:t>
            </a:r>
            <a:r>
              <a:rPr sz="2800" spc="-63" dirty="0">
                <a:solidFill>
                  <a:srgbClr val="BF0000"/>
                </a:solidFill>
                <a:latin typeface="Calibri"/>
                <a:cs typeface="Calibri"/>
              </a:rPr>
              <a:t>l'informatique</a:t>
            </a:r>
            <a:r>
              <a:rPr sz="2800" spc="-59" dirty="0">
                <a:solidFill>
                  <a:srgbClr val="BF0000"/>
                </a:solidFill>
                <a:latin typeface="Calibri"/>
                <a:cs typeface="Calibri"/>
              </a:rPr>
              <a:t> </a:t>
            </a:r>
            <a:r>
              <a:rPr sz="2800" spc="-54" dirty="0">
                <a:solidFill>
                  <a:srgbClr val="BF0000"/>
                </a:solidFill>
                <a:latin typeface="Calibri"/>
                <a:cs typeface="Calibri"/>
              </a:rPr>
              <a:t>sont</a:t>
            </a:r>
            <a:r>
              <a:rPr sz="2800" spc="-127" dirty="0">
                <a:solidFill>
                  <a:srgbClr val="BF0000"/>
                </a:solidFill>
                <a:latin typeface="Calibri"/>
                <a:cs typeface="Calibri"/>
              </a:rPr>
              <a:t> </a:t>
            </a:r>
            <a:r>
              <a:rPr sz="2800" spc="-50" dirty="0">
                <a:solidFill>
                  <a:srgbClr val="BF0000"/>
                </a:solidFill>
                <a:latin typeface="Calibri"/>
                <a:cs typeface="Calibri"/>
              </a:rPr>
              <a:t>essentiellement</a:t>
            </a:r>
            <a:r>
              <a:rPr sz="2800" spc="-27" dirty="0">
                <a:solidFill>
                  <a:srgbClr val="BF0000"/>
                </a:solidFill>
                <a:latin typeface="Calibri"/>
                <a:cs typeface="Calibri"/>
              </a:rPr>
              <a:t> </a:t>
            </a:r>
            <a:r>
              <a:rPr sz="2800" spc="-23" dirty="0">
                <a:solidFill>
                  <a:srgbClr val="BF0000"/>
                </a:solidFill>
                <a:latin typeface="Calibri"/>
                <a:cs typeface="Calibri"/>
              </a:rPr>
              <a:t>des </a:t>
            </a:r>
            <a:r>
              <a:rPr sz="2800" spc="-91" dirty="0">
                <a:solidFill>
                  <a:srgbClr val="BF0000"/>
                </a:solidFill>
                <a:latin typeface="Calibri"/>
                <a:cs typeface="Calibri"/>
              </a:rPr>
              <a:t>problèmes</a:t>
            </a:r>
            <a:r>
              <a:rPr sz="2800" spc="-213" dirty="0">
                <a:solidFill>
                  <a:srgbClr val="BF0000"/>
                </a:solidFill>
                <a:latin typeface="Calibri"/>
                <a:cs typeface="Calibri"/>
              </a:rPr>
              <a:t> </a:t>
            </a:r>
            <a:r>
              <a:rPr sz="2800" dirty="0">
                <a:solidFill>
                  <a:srgbClr val="BF0000"/>
                </a:solidFill>
                <a:latin typeface="Calibri"/>
                <a:cs typeface="Calibri"/>
              </a:rPr>
              <a:t>de</a:t>
            </a:r>
            <a:r>
              <a:rPr sz="2800" spc="313" dirty="0">
                <a:solidFill>
                  <a:srgbClr val="BF0000"/>
                </a:solidFill>
                <a:latin typeface="Calibri"/>
                <a:cs typeface="Calibri"/>
              </a:rPr>
              <a:t> </a:t>
            </a:r>
            <a:r>
              <a:rPr sz="2800" spc="-9" dirty="0">
                <a:solidFill>
                  <a:srgbClr val="BF0000"/>
                </a:solidFill>
                <a:latin typeface="Calibri"/>
                <a:cs typeface="Calibri"/>
              </a:rPr>
              <a:t>logiciel.</a:t>
            </a:r>
            <a:endParaRPr sz="2800" dirty="0">
              <a:latin typeface="Calibri"/>
              <a:cs typeface="Calibri"/>
            </a:endParaRPr>
          </a:p>
        </p:txBody>
      </p:sp>
      <p:sp>
        <p:nvSpPr>
          <p:cNvPr id="8" name="object 8"/>
          <p:cNvSpPr txBox="1"/>
          <p:nvPr/>
        </p:nvSpPr>
        <p:spPr>
          <a:xfrm>
            <a:off x="5286642" y="6608077"/>
            <a:ext cx="841271" cy="195415"/>
          </a:xfrm>
          <a:prstGeom prst="rect">
            <a:avLst/>
          </a:prstGeom>
        </p:spPr>
        <p:txBody>
          <a:bodyPr vert="horz" wrap="square" lIns="0" tIns="13820" rIns="0" bIns="0" rtlCol="0">
            <a:spAutoFit/>
          </a:bodyPr>
          <a:lstStyle/>
          <a:p>
            <a:pPr marL="11516">
              <a:spcBef>
                <a:spcPts val="109"/>
              </a:spcBef>
            </a:pPr>
            <a:r>
              <a:rPr sz="1179" spc="59" dirty="0">
                <a:solidFill>
                  <a:srgbClr val="FFFFFF"/>
                </a:solidFill>
                <a:latin typeface="Times New Roman"/>
                <a:cs typeface="Times New Roman"/>
              </a:rPr>
              <a:t>Cours</a:t>
            </a:r>
            <a:r>
              <a:rPr sz="1179" spc="199" dirty="0">
                <a:solidFill>
                  <a:srgbClr val="FFFFFF"/>
                </a:solidFill>
                <a:latin typeface="Times New Roman"/>
                <a:cs typeface="Times New Roman"/>
              </a:rPr>
              <a:t> </a:t>
            </a:r>
            <a:r>
              <a:rPr sz="1179" spc="32" dirty="0">
                <a:solidFill>
                  <a:srgbClr val="FFFFFF"/>
                </a:solidFill>
                <a:latin typeface="Times New Roman"/>
                <a:cs typeface="Times New Roman"/>
              </a:rPr>
              <a:t>UML</a:t>
            </a:r>
            <a:endParaRPr sz="1179">
              <a:latin typeface="Times New Roman"/>
              <a:cs typeface="Times New Roman"/>
            </a:endParaRPr>
          </a:p>
        </p:txBody>
      </p:sp>
      <p:sp>
        <p:nvSpPr>
          <p:cNvPr id="9" name="object 9"/>
          <p:cNvSpPr txBox="1"/>
          <p:nvPr/>
        </p:nvSpPr>
        <p:spPr>
          <a:xfrm>
            <a:off x="9962663" y="6608077"/>
            <a:ext cx="540118" cy="195415"/>
          </a:xfrm>
          <a:prstGeom prst="rect">
            <a:avLst/>
          </a:prstGeom>
        </p:spPr>
        <p:txBody>
          <a:bodyPr vert="horz" wrap="square" lIns="0" tIns="13820" rIns="0" bIns="0" rtlCol="0">
            <a:spAutoFit/>
          </a:bodyPr>
          <a:lstStyle/>
          <a:p>
            <a:pPr marL="11516">
              <a:spcBef>
                <a:spcPts val="109"/>
              </a:spcBef>
            </a:pPr>
            <a:r>
              <a:rPr sz="1179" dirty="0">
                <a:solidFill>
                  <a:srgbClr val="FFFFFF"/>
                </a:solidFill>
                <a:latin typeface="Times New Roman"/>
                <a:cs typeface="Times New Roman"/>
              </a:rPr>
              <a:t>6</a:t>
            </a:r>
            <a:r>
              <a:rPr sz="1179" spc="168" dirty="0">
                <a:solidFill>
                  <a:srgbClr val="FFFFFF"/>
                </a:solidFill>
                <a:latin typeface="Times New Roman"/>
                <a:cs typeface="Times New Roman"/>
              </a:rPr>
              <a:t> </a:t>
            </a:r>
            <a:r>
              <a:rPr sz="1179" dirty="0">
                <a:solidFill>
                  <a:srgbClr val="FFFFFF"/>
                </a:solidFill>
                <a:latin typeface="Times New Roman"/>
                <a:cs typeface="Times New Roman"/>
              </a:rPr>
              <a:t>/</a:t>
            </a:r>
            <a:r>
              <a:rPr sz="1179" spc="444" dirty="0">
                <a:solidFill>
                  <a:srgbClr val="FFFFFF"/>
                </a:solidFill>
                <a:latin typeface="Times New Roman"/>
                <a:cs typeface="Times New Roman"/>
              </a:rPr>
              <a:t> </a:t>
            </a:r>
            <a:r>
              <a:rPr sz="1179" spc="27" dirty="0">
                <a:solidFill>
                  <a:srgbClr val="FFFFFF"/>
                </a:solidFill>
                <a:latin typeface="Times New Roman"/>
                <a:cs typeface="Times New Roman"/>
              </a:rPr>
              <a:t>342</a:t>
            </a:r>
            <a:endParaRPr sz="1179">
              <a:latin typeface="Times New Roman"/>
              <a:cs typeface="Times New Roman"/>
            </a:endParaRPr>
          </a:p>
        </p:txBody>
      </p:sp>
      <p:sp>
        <p:nvSpPr>
          <p:cNvPr id="11" name="Titre 1"/>
          <p:cNvSpPr txBox="1">
            <a:spLocks/>
          </p:cNvSpPr>
          <p:nvPr/>
        </p:nvSpPr>
        <p:spPr>
          <a:xfrm>
            <a:off x="1426505" y="-127720"/>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2" name="Rectangle 11"/>
          <p:cNvSpPr/>
          <p:nvPr/>
        </p:nvSpPr>
        <p:spPr>
          <a:xfrm>
            <a:off x="121604" y="848596"/>
            <a:ext cx="9295558" cy="1169551"/>
          </a:xfrm>
          <a:prstGeom prst="rect">
            <a:avLst/>
          </a:prstGeom>
        </p:spPr>
        <p:txBody>
          <a:bodyPr wrap="none">
            <a:spAutoFit/>
          </a:bodyPr>
          <a:lstStyle/>
          <a:p>
            <a:pPr marL="4607">
              <a:lnSpc>
                <a:spcPts val="4248"/>
              </a:lnSpc>
            </a:pPr>
            <a:r>
              <a:rPr lang="fr-FR" sz="3000" b="1" dirty="0">
                <a:solidFill>
                  <a:schemeClr val="accent5"/>
                </a:solidFill>
                <a:cs typeface="Calibri"/>
              </a:rPr>
              <a:t>Introduction</a:t>
            </a:r>
            <a:r>
              <a:rPr lang="fr-FR" sz="3000" b="1" spc="-68" dirty="0">
                <a:solidFill>
                  <a:schemeClr val="accent5"/>
                </a:solidFill>
                <a:cs typeface="Calibri"/>
              </a:rPr>
              <a:t> </a:t>
            </a:r>
            <a:r>
              <a:rPr lang="fr-FR" sz="3000" b="1" dirty="0">
                <a:solidFill>
                  <a:schemeClr val="accent5"/>
                </a:solidFill>
                <a:cs typeface="Calibri"/>
              </a:rPr>
              <a:t>et</a:t>
            </a:r>
            <a:r>
              <a:rPr lang="fr-FR" sz="3000" b="1" spc="-91" dirty="0">
                <a:solidFill>
                  <a:schemeClr val="accent5"/>
                </a:solidFill>
                <a:cs typeface="Calibri"/>
              </a:rPr>
              <a:t> </a:t>
            </a:r>
            <a:r>
              <a:rPr lang="fr-FR" sz="3000" b="1" spc="-9" dirty="0">
                <a:solidFill>
                  <a:schemeClr val="accent5"/>
                </a:solidFill>
                <a:cs typeface="Calibri"/>
              </a:rPr>
              <a:t>contexte:</a:t>
            </a:r>
            <a:r>
              <a:rPr lang="fr-FR" sz="3000" dirty="0">
                <a:solidFill>
                  <a:schemeClr val="accent5"/>
                </a:solidFill>
                <a:cs typeface="Calibri"/>
              </a:rPr>
              <a:t> </a:t>
            </a:r>
            <a:endParaRPr lang="fr-FR" sz="3000" dirty="0" smtClean="0">
              <a:solidFill>
                <a:schemeClr val="accent5"/>
              </a:solidFill>
              <a:cs typeface="Calibri"/>
            </a:endParaRPr>
          </a:p>
          <a:p>
            <a:pPr marL="4607">
              <a:lnSpc>
                <a:spcPts val="4248"/>
              </a:lnSpc>
            </a:pPr>
            <a:r>
              <a:rPr lang="fr-FR" sz="3000" b="1" spc="145" dirty="0">
                <a:solidFill>
                  <a:schemeClr val="accent5"/>
                </a:solidFill>
                <a:cs typeface="Calibri"/>
              </a:rPr>
              <a:t>	</a:t>
            </a:r>
            <a:r>
              <a:rPr lang="fr-FR" sz="3000" b="1" spc="145" dirty="0" smtClean="0">
                <a:solidFill>
                  <a:schemeClr val="accent5"/>
                </a:solidFill>
                <a:cs typeface="Calibri"/>
              </a:rPr>
              <a:t>					</a:t>
            </a:r>
            <a:r>
              <a:rPr lang="fr-FR" sz="3000" b="1" spc="145" dirty="0" smtClean="0">
                <a:solidFill>
                  <a:srgbClr val="C00000"/>
                </a:solidFill>
                <a:cs typeface="Calibri"/>
              </a:rPr>
              <a:t>Matériel</a:t>
            </a:r>
            <a:r>
              <a:rPr lang="fr-FR" sz="3000" b="1" spc="422" dirty="0" smtClean="0">
                <a:solidFill>
                  <a:srgbClr val="C00000"/>
                </a:solidFill>
                <a:cs typeface="Calibri"/>
              </a:rPr>
              <a:t> </a:t>
            </a:r>
            <a:r>
              <a:rPr lang="fr-FR" sz="3000" b="1" spc="100" dirty="0">
                <a:solidFill>
                  <a:srgbClr val="C00000"/>
                </a:solidFill>
                <a:cs typeface="Calibri"/>
              </a:rPr>
              <a:t>et</a:t>
            </a:r>
            <a:r>
              <a:rPr lang="fr-FR" sz="3000" b="1" dirty="0">
                <a:solidFill>
                  <a:srgbClr val="C00000"/>
                </a:solidFill>
                <a:cs typeface="Calibri"/>
              </a:rPr>
              <a:t> </a:t>
            </a:r>
            <a:r>
              <a:rPr lang="fr-FR" sz="3000" b="1" spc="54" dirty="0">
                <a:solidFill>
                  <a:srgbClr val="C00000"/>
                </a:solidFill>
                <a:cs typeface="Calibri"/>
              </a:rPr>
              <a:t>logiciel</a:t>
            </a:r>
            <a:endParaRPr lang="fr-FR" sz="3000" b="1" dirty="0">
              <a:solidFill>
                <a:srgbClr val="C00000"/>
              </a:solidFill>
              <a:cs typeface="Calibri"/>
            </a:endParaRPr>
          </a:p>
        </p:txBody>
      </p:sp>
    </p:spTree>
    <p:extLst>
      <p:ext uri="{BB962C8B-B14F-4D97-AF65-F5344CB8AC3E}">
        <p14:creationId xmlns:p14="http://schemas.microsoft.com/office/powerpoint/2010/main" val="9061002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5214097" y="2154488"/>
            <a:ext cx="6991350" cy="4667250"/>
          </a:xfrm>
          <a:prstGeom prst="rect">
            <a:avLst/>
          </a:prstGeom>
        </p:spPr>
      </p:pic>
      <p:sp>
        <p:nvSpPr>
          <p:cNvPr id="11" name="Rectangle 10"/>
          <p:cNvSpPr/>
          <p:nvPr/>
        </p:nvSpPr>
        <p:spPr>
          <a:xfrm>
            <a:off x="90648" y="2661252"/>
            <a:ext cx="5205813" cy="3323987"/>
          </a:xfrm>
          <a:prstGeom prst="rect">
            <a:avLst/>
          </a:prstGeom>
        </p:spPr>
        <p:txBody>
          <a:bodyPr wrap="square">
            <a:spAutoFit/>
          </a:bodyPr>
          <a:lstStyle/>
          <a:p>
            <a:pPr algn="just">
              <a:lnSpc>
                <a:spcPct val="150000"/>
              </a:lnSpc>
            </a:pPr>
            <a:r>
              <a:rPr lang="fr-FR" sz="2000" b="1" dirty="0">
                <a:solidFill>
                  <a:schemeClr val="accent3">
                    <a:lumMod val="50000"/>
                  </a:schemeClr>
                </a:solidFill>
              </a:rPr>
              <a:t>Méthode : Pour remplir ce tableau, </a:t>
            </a:r>
            <a:endParaRPr lang="fr-FR" sz="2000" b="1" dirty="0" smtClean="0">
              <a:solidFill>
                <a:schemeClr val="accent3">
                  <a:lumMod val="50000"/>
                </a:schemeClr>
              </a:solidFill>
            </a:endParaRPr>
          </a:p>
          <a:p>
            <a:pPr algn="just">
              <a:lnSpc>
                <a:spcPct val="150000"/>
              </a:lnSpc>
            </a:pPr>
            <a:r>
              <a:rPr lang="fr-FR" sz="2000" dirty="0" smtClean="0"/>
              <a:t>on </a:t>
            </a:r>
            <a:r>
              <a:rPr lang="fr-FR" sz="2000" dirty="0"/>
              <a:t>considère chaque colonne de données. On pose une question pour chaque colonne de donnée </a:t>
            </a:r>
            <a:r>
              <a:rPr lang="fr-FR" sz="2000" dirty="0" smtClean="0"/>
              <a:t>: </a:t>
            </a:r>
            <a:r>
              <a:rPr lang="fr-FR" sz="2000" b="1" dirty="0" smtClean="0">
                <a:solidFill>
                  <a:srgbClr val="C00000"/>
                </a:solidFill>
              </a:rPr>
              <a:t>Pour </a:t>
            </a:r>
            <a:r>
              <a:rPr lang="fr-FR" sz="2000" b="1" dirty="0">
                <a:solidFill>
                  <a:srgbClr val="C00000"/>
                </a:solidFill>
              </a:rPr>
              <a:t>une valeur de cette donnée, existe-t-il une seule valeur de la donnée située en ligne ?</a:t>
            </a:r>
            <a:r>
              <a:rPr lang="fr-FR" sz="2000" b="1" dirty="0">
                <a:solidFill>
                  <a:schemeClr val="accent3">
                    <a:lumMod val="50000"/>
                  </a:schemeClr>
                </a:solidFill>
              </a:rPr>
              <a:t> </a:t>
            </a:r>
            <a:endParaRPr lang="fr-FR" sz="2000" b="1" dirty="0" smtClean="0">
              <a:solidFill>
                <a:schemeClr val="accent3">
                  <a:lumMod val="50000"/>
                </a:schemeClr>
              </a:solidFill>
            </a:endParaRPr>
          </a:p>
          <a:p>
            <a:pPr algn="just">
              <a:lnSpc>
                <a:spcPct val="150000"/>
              </a:lnSpc>
            </a:pPr>
            <a:r>
              <a:rPr lang="fr-FR" sz="2000" dirty="0" smtClean="0"/>
              <a:t>Si </a:t>
            </a:r>
            <a:r>
              <a:rPr lang="fr-FR" sz="2000" dirty="0" smtClean="0">
                <a:solidFill>
                  <a:srgbClr val="00B050"/>
                </a:solidFill>
              </a:rPr>
              <a:t>Oui</a:t>
            </a:r>
            <a:r>
              <a:rPr lang="fr-FR" sz="2000" dirty="0" smtClean="0"/>
              <a:t> on </a:t>
            </a:r>
            <a:r>
              <a:rPr lang="fr-FR" sz="2000" dirty="0"/>
              <a:t>inscrit le chiffre </a:t>
            </a:r>
            <a:r>
              <a:rPr lang="fr-FR" sz="2000" b="1" dirty="0">
                <a:solidFill>
                  <a:srgbClr val="C00000"/>
                </a:solidFill>
              </a:rPr>
              <a:t>1</a:t>
            </a:r>
            <a:r>
              <a:rPr lang="fr-FR" sz="2000" dirty="0"/>
              <a:t> à l'intersection</a:t>
            </a:r>
          </a:p>
        </p:txBody>
      </p:sp>
      <p:sp>
        <p:nvSpPr>
          <p:cNvPr id="1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3"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4"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5"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6"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7" name="Rectangle 16"/>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8"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9" name="Rectangle 18"/>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21" name="Rectangle 20"/>
          <p:cNvSpPr/>
          <p:nvPr/>
        </p:nvSpPr>
        <p:spPr>
          <a:xfrm>
            <a:off x="173011" y="1681209"/>
            <a:ext cx="9487982" cy="584775"/>
          </a:xfrm>
          <a:prstGeom prst="rect">
            <a:avLst/>
          </a:prstGeom>
        </p:spPr>
        <p:txBody>
          <a:bodyPr wrap="none">
            <a:spAutoFit/>
          </a:bodyPr>
          <a:lstStyle/>
          <a:p>
            <a:r>
              <a:rPr lang="fr-FR" altLang="fr-FR" sz="3200" b="1" dirty="0" smtClean="0">
                <a:solidFill>
                  <a:schemeClr val="accent3">
                    <a:lumMod val="50000"/>
                  </a:schemeClr>
                </a:solidFill>
              </a:rPr>
              <a:t>Dictionnaire de Données </a:t>
            </a:r>
            <a:r>
              <a:rPr lang="fr-FR" altLang="fr-FR" sz="3200" b="1" dirty="0" smtClean="0">
                <a:solidFill>
                  <a:schemeClr val="accent3">
                    <a:lumMod val="50000"/>
                  </a:schemeClr>
                </a:solidFill>
                <a:sym typeface="Wingdings" panose="05000000000000000000" pitchFamily="2" charset="2"/>
              </a:rPr>
              <a:t> </a:t>
            </a:r>
            <a:r>
              <a:rPr lang="fr-FR" sz="2000" b="1" dirty="0">
                <a:solidFill>
                  <a:srgbClr val="002060"/>
                </a:solidFill>
              </a:rPr>
              <a:t>Matrice des dépendances Fonctionnelles : </a:t>
            </a:r>
          </a:p>
        </p:txBody>
      </p:sp>
    </p:spTree>
    <p:extLst>
      <p:ext uri="{BB962C8B-B14F-4D97-AF65-F5344CB8AC3E}">
        <p14:creationId xmlns:p14="http://schemas.microsoft.com/office/powerpoint/2010/main" val="151718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3011" y="1681209"/>
            <a:ext cx="9487982" cy="584775"/>
          </a:xfrm>
          <a:prstGeom prst="rect">
            <a:avLst/>
          </a:prstGeom>
        </p:spPr>
        <p:txBody>
          <a:bodyPr wrap="none">
            <a:spAutoFit/>
          </a:bodyPr>
          <a:lstStyle/>
          <a:p>
            <a:r>
              <a:rPr lang="fr-FR" altLang="fr-FR" sz="3200" b="1" dirty="0" smtClean="0">
                <a:solidFill>
                  <a:schemeClr val="accent3">
                    <a:lumMod val="50000"/>
                  </a:schemeClr>
                </a:solidFill>
              </a:rPr>
              <a:t>Dictionnaire de Données </a:t>
            </a:r>
            <a:r>
              <a:rPr lang="fr-FR" altLang="fr-FR" sz="3200" b="1" dirty="0" smtClean="0">
                <a:solidFill>
                  <a:schemeClr val="accent3">
                    <a:lumMod val="50000"/>
                  </a:schemeClr>
                </a:solidFill>
                <a:sym typeface="Wingdings" panose="05000000000000000000" pitchFamily="2" charset="2"/>
              </a:rPr>
              <a:t> </a:t>
            </a:r>
            <a:r>
              <a:rPr lang="fr-FR" sz="2000" b="1" dirty="0" smtClean="0">
                <a:solidFill>
                  <a:srgbClr val="002060"/>
                </a:solidFill>
              </a:rPr>
              <a:t>Matrice des </a:t>
            </a:r>
            <a:r>
              <a:rPr lang="fr-FR" sz="2000" b="1" dirty="0">
                <a:solidFill>
                  <a:srgbClr val="002060"/>
                </a:solidFill>
              </a:rPr>
              <a:t>dépendances Fonctionnelles : </a:t>
            </a:r>
          </a:p>
        </p:txBody>
      </p:sp>
      <p:sp>
        <p:nvSpPr>
          <p:cNvPr id="10" name="Rectangle 9"/>
          <p:cNvSpPr/>
          <p:nvPr/>
        </p:nvSpPr>
        <p:spPr>
          <a:xfrm>
            <a:off x="349624" y="3415303"/>
            <a:ext cx="6039530" cy="1323439"/>
          </a:xfrm>
          <a:prstGeom prst="rect">
            <a:avLst/>
          </a:prstGeom>
        </p:spPr>
        <p:txBody>
          <a:bodyPr wrap="square">
            <a:spAutoFit/>
          </a:bodyPr>
          <a:lstStyle/>
          <a:p>
            <a:pPr>
              <a:lnSpc>
                <a:spcPct val="200000"/>
              </a:lnSpc>
            </a:pPr>
            <a:r>
              <a:rPr lang="fr-FR" sz="2000" dirty="0" smtClean="0"/>
              <a:t>On </a:t>
            </a:r>
            <a:r>
              <a:rPr lang="fr-FR" sz="2000" dirty="0"/>
              <a:t>ne conserve pas dans le tableau les colonnes vides (suppression des colonnes qui ne contiennent pas de 1 )</a:t>
            </a:r>
          </a:p>
        </p:txBody>
      </p:sp>
      <p:pic>
        <p:nvPicPr>
          <p:cNvPr id="12" name="Image 11"/>
          <p:cNvPicPr>
            <a:picLocks noChangeAspect="1"/>
          </p:cNvPicPr>
          <p:nvPr/>
        </p:nvPicPr>
        <p:blipFill>
          <a:blip r:embed="rId2"/>
          <a:stretch>
            <a:fillRect/>
          </a:stretch>
        </p:blipFill>
        <p:spPr>
          <a:xfrm>
            <a:off x="6785206" y="2265984"/>
            <a:ext cx="5406794" cy="4501683"/>
          </a:xfrm>
          <a:prstGeom prst="rect">
            <a:avLst/>
          </a:prstGeom>
        </p:spPr>
      </p:pic>
      <p:sp>
        <p:nvSpPr>
          <p:cNvPr id="13" name="Rectangle 12"/>
          <p:cNvSpPr/>
          <p:nvPr/>
        </p:nvSpPr>
        <p:spPr>
          <a:xfrm>
            <a:off x="173011" y="2436998"/>
            <a:ext cx="6612195" cy="400110"/>
          </a:xfrm>
          <a:prstGeom prst="rect">
            <a:avLst/>
          </a:prstGeom>
        </p:spPr>
        <p:txBody>
          <a:bodyPr wrap="none">
            <a:spAutoFit/>
          </a:bodyPr>
          <a:lstStyle/>
          <a:p>
            <a:r>
              <a:rPr lang="fr-FR" sz="2000" b="1" dirty="0">
                <a:solidFill>
                  <a:srgbClr val="C00000"/>
                </a:solidFill>
              </a:rPr>
              <a:t>Simplification de la matrice des dépendances fonctionnelles </a:t>
            </a:r>
            <a:endParaRPr lang="fr-FR" sz="2000" dirty="0">
              <a:solidFill>
                <a:srgbClr val="C00000"/>
              </a:solidFill>
            </a:endParaRPr>
          </a:p>
        </p:txBody>
      </p:sp>
      <p:sp>
        <p:nvSpPr>
          <p:cNvPr id="1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2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21" name="Rectangle 20"/>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Tree>
    <p:extLst>
      <p:ext uri="{BB962C8B-B14F-4D97-AF65-F5344CB8AC3E}">
        <p14:creationId xmlns:p14="http://schemas.microsoft.com/office/powerpoint/2010/main" val="111380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1904" y="2850926"/>
            <a:ext cx="6307561" cy="1015663"/>
          </a:xfrm>
          <a:prstGeom prst="rect">
            <a:avLst/>
          </a:prstGeom>
        </p:spPr>
        <p:txBody>
          <a:bodyPr wrap="square">
            <a:spAutoFit/>
          </a:bodyPr>
          <a:lstStyle/>
          <a:p>
            <a:r>
              <a:rPr lang="fr-FR" sz="2000" b="1" dirty="0" smtClean="0">
                <a:solidFill>
                  <a:schemeClr val="accent3">
                    <a:lumMod val="50000"/>
                  </a:schemeClr>
                </a:solidFill>
              </a:rPr>
              <a:t>Principe</a:t>
            </a:r>
            <a:r>
              <a:rPr lang="fr-FR" sz="2000" dirty="0" smtClean="0">
                <a:solidFill>
                  <a:schemeClr val="accent3">
                    <a:lumMod val="50000"/>
                  </a:schemeClr>
                </a:solidFill>
              </a:rPr>
              <a:t> </a:t>
            </a:r>
            <a:r>
              <a:rPr lang="fr-FR" sz="2000" dirty="0" smtClean="0"/>
              <a:t>:</a:t>
            </a:r>
          </a:p>
          <a:p>
            <a:r>
              <a:rPr lang="fr-FR" sz="2000" dirty="0" smtClean="0"/>
              <a:t>Une </a:t>
            </a:r>
            <a:r>
              <a:rPr lang="fr-FR" sz="2000" dirty="0"/>
              <a:t>dépendance fonctionnelle ( notée A </a:t>
            </a:r>
            <a:r>
              <a:rPr lang="fr-FR" sz="2000" dirty="0" smtClean="0">
                <a:sym typeface="Wingdings" panose="05000000000000000000" pitchFamily="2" charset="2"/>
              </a:rPr>
              <a:t> </a:t>
            </a:r>
            <a:r>
              <a:rPr lang="fr-FR" sz="2000" dirty="0" smtClean="0"/>
              <a:t>B </a:t>
            </a:r>
            <a:r>
              <a:rPr lang="fr-FR" sz="2000" dirty="0"/>
              <a:t>) est dite </a:t>
            </a:r>
            <a:r>
              <a:rPr lang="fr-FR" sz="2000" b="1" dirty="0" smtClean="0">
                <a:solidFill>
                  <a:srgbClr val="002060"/>
                </a:solidFill>
              </a:rPr>
              <a:t>Transitive</a:t>
            </a:r>
            <a:r>
              <a:rPr lang="fr-FR" sz="2000" dirty="0" smtClean="0">
                <a:solidFill>
                  <a:srgbClr val="002060"/>
                </a:solidFill>
              </a:rPr>
              <a:t> </a:t>
            </a:r>
            <a:r>
              <a:rPr lang="fr-FR" sz="2000" dirty="0"/>
              <a:t>si il existe une donnée </a:t>
            </a:r>
            <a:r>
              <a:rPr lang="fr-FR" sz="2000" b="1" dirty="0"/>
              <a:t>C</a:t>
            </a:r>
            <a:r>
              <a:rPr lang="fr-FR" sz="2000" dirty="0"/>
              <a:t> telle que A </a:t>
            </a:r>
            <a:r>
              <a:rPr lang="fr-FR" sz="2000" dirty="0" smtClean="0">
                <a:sym typeface="Wingdings" panose="05000000000000000000" pitchFamily="2" charset="2"/>
              </a:rPr>
              <a:t></a:t>
            </a:r>
            <a:r>
              <a:rPr lang="fr-FR" sz="2000" dirty="0" smtClean="0"/>
              <a:t>C </a:t>
            </a:r>
            <a:r>
              <a:rPr lang="fr-FR" sz="2000" dirty="0"/>
              <a:t>et C </a:t>
            </a:r>
            <a:r>
              <a:rPr lang="fr-FR" sz="2000" dirty="0" smtClean="0">
                <a:sym typeface="Wingdings" panose="05000000000000000000" pitchFamily="2" charset="2"/>
              </a:rPr>
              <a:t></a:t>
            </a:r>
            <a:r>
              <a:rPr lang="fr-FR" sz="2000" dirty="0" smtClean="0"/>
              <a:t>B</a:t>
            </a:r>
            <a:endParaRPr lang="fr-FR" sz="2000" dirty="0"/>
          </a:p>
        </p:txBody>
      </p:sp>
      <p:pic>
        <p:nvPicPr>
          <p:cNvPr id="12" name="Image 11"/>
          <p:cNvPicPr>
            <a:picLocks noChangeAspect="1"/>
          </p:cNvPicPr>
          <p:nvPr/>
        </p:nvPicPr>
        <p:blipFill>
          <a:blip r:embed="rId2"/>
          <a:stretch>
            <a:fillRect/>
          </a:stretch>
        </p:blipFill>
        <p:spPr>
          <a:xfrm>
            <a:off x="6320118" y="2111188"/>
            <a:ext cx="5871882" cy="4579284"/>
          </a:xfrm>
          <a:prstGeom prst="rect">
            <a:avLst/>
          </a:prstGeom>
        </p:spPr>
      </p:pic>
      <p:sp>
        <p:nvSpPr>
          <p:cNvPr id="13" name="Rectangle 12"/>
          <p:cNvSpPr/>
          <p:nvPr/>
        </p:nvSpPr>
        <p:spPr>
          <a:xfrm>
            <a:off x="121904" y="2346409"/>
            <a:ext cx="6087051" cy="400110"/>
          </a:xfrm>
          <a:prstGeom prst="rect">
            <a:avLst/>
          </a:prstGeom>
        </p:spPr>
        <p:txBody>
          <a:bodyPr wrap="none">
            <a:spAutoFit/>
          </a:bodyPr>
          <a:lstStyle/>
          <a:p>
            <a:r>
              <a:rPr lang="fr-FR" sz="2000" b="1" dirty="0">
                <a:solidFill>
                  <a:srgbClr val="C00000"/>
                </a:solidFill>
              </a:rPr>
              <a:t>Elimination des dépendances fonctionnelles transitives </a:t>
            </a:r>
          </a:p>
        </p:txBody>
      </p:sp>
      <p:sp>
        <p:nvSpPr>
          <p:cNvPr id="14" name="Rectangle 13"/>
          <p:cNvSpPr/>
          <p:nvPr/>
        </p:nvSpPr>
        <p:spPr>
          <a:xfrm>
            <a:off x="83380" y="4005853"/>
            <a:ext cx="6384656" cy="1323439"/>
          </a:xfrm>
          <a:prstGeom prst="rect">
            <a:avLst/>
          </a:prstGeom>
        </p:spPr>
        <p:txBody>
          <a:bodyPr wrap="square">
            <a:spAutoFit/>
          </a:bodyPr>
          <a:lstStyle/>
          <a:p>
            <a:r>
              <a:rPr lang="fr-FR" sz="2000" b="1" dirty="0" smtClean="0">
                <a:solidFill>
                  <a:srgbClr val="002060"/>
                </a:solidFill>
              </a:rPr>
              <a:t>Dans ce cas </a:t>
            </a:r>
            <a:r>
              <a:rPr lang="fr-FR" sz="2000" dirty="0" smtClean="0"/>
              <a:t>:</a:t>
            </a:r>
          </a:p>
          <a:p>
            <a:r>
              <a:rPr lang="fr-FR" sz="2000" dirty="0" smtClean="0"/>
              <a:t>Les dépendance </a:t>
            </a:r>
            <a:r>
              <a:rPr lang="fr-FR" sz="2000" dirty="0"/>
              <a:t>fonctionnelle </a:t>
            </a:r>
            <a:r>
              <a:rPr lang="fr-FR" sz="2000" b="1" dirty="0" smtClean="0">
                <a:solidFill>
                  <a:srgbClr val="002060"/>
                </a:solidFill>
              </a:rPr>
              <a:t>Transitive</a:t>
            </a:r>
            <a:r>
              <a:rPr lang="fr-FR" sz="2000" dirty="0" smtClean="0"/>
              <a:t> sont</a:t>
            </a:r>
          </a:p>
          <a:p>
            <a:r>
              <a:rPr lang="fr-FR" sz="2000" b="1" dirty="0" err="1"/>
              <a:t>Num_can</a:t>
            </a:r>
            <a:r>
              <a:rPr lang="fr-FR" sz="2000" b="1" dirty="0"/>
              <a:t> </a:t>
            </a:r>
            <a:r>
              <a:rPr lang="fr-FR" sz="2000" dirty="0" smtClean="0">
                <a:sym typeface="Wingdings" panose="05000000000000000000" pitchFamily="2" charset="2"/>
              </a:rPr>
              <a:t></a:t>
            </a:r>
            <a:r>
              <a:rPr lang="fr-FR" sz="2000" b="1" dirty="0" err="1" smtClean="0">
                <a:sym typeface="Wingdings" panose="05000000000000000000" pitchFamily="2" charset="2"/>
              </a:rPr>
              <a:t>code_Ets</a:t>
            </a:r>
            <a:r>
              <a:rPr lang="fr-FR" sz="2000" dirty="0" smtClean="0"/>
              <a:t> </a:t>
            </a:r>
            <a:r>
              <a:rPr lang="fr-FR" sz="2000" dirty="0"/>
              <a:t>et </a:t>
            </a:r>
            <a:r>
              <a:rPr lang="fr-FR" sz="2000" b="1" dirty="0" err="1">
                <a:sym typeface="Wingdings" panose="05000000000000000000" pitchFamily="2" charset="2"/>
              </a:rPr>
              <a:t>code_Ets</a:t>
            </a:r>
            <a:r>
              <a:rPr lang="fr-FR" sz="2000" dirty="0" smtClean="0"/>
              <a:t> </a:t>
            </a:r>
            <a:r>
              <a:rPr lang="fr-FR" sz="2000" dirty="0" smtClean="0">
                <a:sym typeface="Wingdings" panose="05000000000000000000" pitchFamily="2" charset="2"/>
              </a:rPr>
              <a:t></a:t>
            </a:r>
            <a:r>
              <a:rPr lang="fr-FR" sz="2000" dirty="0" err="1" smtClean="0">
                <a:sym typeface="Wingdings" panose="05000000000000000000" pitchFamily="2" charset="2"/>
              </a:rPr>
              <a:t>ville_Ets</a:t>
            </a:r>
            <a:endParaRPr lang="fr-FR" sz="2000" dirty="0" smtClean="0">
              <a:sym typeface="Wingdings" panose="05000000000000000000" pitchFamily="2" charset="2"/>
            </a:endParaRPr>
          </a:p>
          <a:p>
            <a:r>
              <a:rPr lang="fr-FR" sz="2000" b="1" dirty="0" err="1"/>
              <a:t>Num_can</a:t>
            </a:r>
            <a:r>
              <a:rPr lang="fr-FR" sz="2000" b="1" dirty="0"/>
              <a:t> </a:t>
            </a:r>
            <a:r>
              <a:rPr lang="fr-FR" sz="2000" dirty="0">
                <a:sym typeface="Wingdings" panose="05000000000000000000" pitchFamily="2" charset="2"/>
              </a:rPr>
              <a:t></a:t>
            </a:r>
            <a:r>
              <a:rPr lang="fr-FR" sz="2000" b="1" dirty="0" err="1">
                <a:sym typeface="Wingdings" panose="05000000000000000000" pitchFamily="2" charset="2"/>
              </a:rPr>
              <a:t>code_Ets</a:t>
            </a:r>
            <a:r>
              <a:rPr lang="fr-FR" sz="2000" dirty="0"/>
              <a:t> et </a:t>
            </a:r>
            <a:r>
              <a:rPr lang="fr-FR" sz="2000" b="1" dirty="0" err="1">
                <a:sym typeface="Wingdings" panose="05000000000000000000" pitchFamily="2" charset="2"/>
              </a:rPr>
              <a:t>code_Ets</a:t>
            </a:r>
            <a:r>
              <a:rPr lang="fr-FR" sz="2000" dirty="0"/>
              <a:t> </a:t>
            </a:r>
            <a:r>
              <a:rPr lang="fr-FR" sz="2000" dirty="0" smtClean="0">
                <a:sym typeface="Wingdings" panose="05000000000000000000" pitchFamily="2" charset="2"/>
              </a:rPr>
              <a:t></a:t>
            </a:r>
            <a:r>
              <a:rPr lang="fr-FR" sz="2000" dirty="0">
                <a:sym typeface="Wingdings" panose="05000000000000000000" pitchFamily="2" charset="2"/>
              </a:rPr>
              <a:t> </a:t>
            </a:r>
            <a:r>
              <a:rPr lang="fr-FR" sz="2000" dirty="0" err="1">
                <a:sym typeface="Wingdings" panose="05000000000000000000" pitchFamily="2" charset="2"/>
              </a:rPr>
              <a:t>nom_Ets</a:t>
            </a:r>
            <a:r>
              <a:rPr lang="fr-FR" sz="2000" dirty="0"/>
              <a:t> </a:t>
            </a:r>
          </a:p>
        </p:txBody>
      </p:sp>
      <p:sp>
        <p:nvSpPr>
          <p:cNvPr id="15" name="Rectangle 14"/>
          <p:cNvSpPr/>
          <p:nvPr/>
        </p:nvSpPr>
        <p:spPr>
          <a:xfrm>
            <a:off x="112955" y="5562685"/>
            <a:ext cx="6096000" cy="1015663"/>
          </a:xfrm>
          <a:prstGeom prst="rect">
            <a:avLst/>
          </a:prstGeom>
        </p:spPr>
        <p:txBody>
          <a:bodyPr>
            <a:spAutoFit/>
          </a:bodyPr>
          <a:lstStyle/>
          <a:p>
            <a:r>
              <a:rPr lang="fr-FR" sz="2000" b="1" dirty="0" smtClean="0">
                <a:solidFill>
                  <a:srgbClr val="C00000"/>
                </a:solidFill>
              </a:rPr>
              <a:t>On élimine </a:t>
            </a:r>
            <a:r>
              <a:rPr lang="fr-FR" sz="2000" b="1" dirty="0" smtClean="0">
                <a:solidFill>
                  <a:srgbClr val="002060"/>
                </a:solidFill>
              </a:rPr>
              <a:t>donc le 1 des cases correspondante</a:t>
            </a:r>
          </a:p>
          <a:p>
            <a:r>
              <a:rPr lang="fr-FR" sz="2000" dirty="0" err="1"/>
              <a:t>Num_can</a:t>
            </a:r>
            <a:r>
              <a:rPr lang="fr-FR" sz="2000" dirty="0"/>
              <a:t> </a:t>
            </a:r>
            <a:r>
              <a:rPr lang="fr-FR" sz="2000" dirty="0" smtClean="0">
                <a:sym typeface="Wingdings" panose="05000000000000000000" pitchFamily="2" charset="2"/>
              </a:rPr>
              <a:t></a:t>
            </a:r>
            <a:r>
              <a:rPr lang="fr-FR" sz="2000" dirty="0" err="1">
                <a:sym typeface="Wingdings" panose="05000000000000000000" pitchFamily="2" charset="2"/>
              </a:rPr>
              <a:t>ville_Ets</a:t>
            </a:r>
            <a:endParaRPr lang="fr-FR" sz="2000" dirty="0">
              <a:sym typeface="Wingdings" panose="05000000000000000000" pitchFamily="2" charset="2"/>
            </a:endParaRPr>
          </a:p>
          <a:p>
            <a:r>
              <a:rPr lang="fr-FR" sz="2000" dirty="0" err="1"/>
              <a:t>Num_can</a:t>
            </a:r>
            <a:r>
              <a:rPr lang="fr-FR" sz="2000" dirty="0"/>
              <a:t> </a:t>
            </a:r>
            <a:r>
              <a:rPr lang="fr-FR" sz="2000" dirty="0" smtClean="0">
                <a:sym typeface="Wingdings" panose="05000000000000000000" pitchFamily="2" charset="2"/>
              </a:rPr>
              <a:t> </a:t>
            </a:r>
            <a:r>
              <a:rPr lang="fr-FR" sz="2000" dirty="0" err="1">
                <a:sym typeface="Wingdings" panose="05000000000000000000" pitchFamily="2" charset="2"/>
              </a:rPr>
              <a:t>nom_Ets</a:t>
            </a:r>
            <a:r>
              <a:rPr lang="fr-FR" sz="2000" dirty="0"/>
              <a:t> </a:t>
            </a:r>
          </a:p>
        </p:txBody>
      </p:sp>
      <p:sp>
        <p:nvSpPr>
          <p:cNvPr id="1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7"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8"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9"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0"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1" name="Rectangle 20"/>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22"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23" name="Rectangle 22"/>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24" name="Rectangle 23"/>
          <p:cNvSpPr/>
          <p:nvPr/>
        </p:nvSpPr>
        <p:spPr>
          <a:xfrm>
            <a:off x="173011" y="1681209"/>
            <a:ext cx="9487982" cy="584775"/>
          </a:xfrm>
          <a:prstGeom prst="rect">
            <a:avLst/>
          </a:prstGeom>
        </p:spPr>
        <p:txBody>
          <a:bodyPr wrap="none">
            <a:spAutoFit/>
          </a:bodyPr>
          <a:lstStyle/>
          <a:p>
            <a:r>
              <a:rPr lang="fr-FR" altLang="fr-FR" sz="3200" b="1" dirty="0" smtClean="0">
                <a:solidFill>
                  <a:schemeClr val="accent3">
                    <a:lumMod val="50000"/>
                  </a:schemeClr>
                </a:solidFill>
              </a:rPr>
              <a:t>Dictionnaire de Données </a:t>
            </a:r>
            <a:r>
              <a:rPr lang="fr-FR" altLang="fr-FR" sz="3200" b="1" dirty="0" smtClean="0">
                <a:solidFill>
                  <a:schemeClr val="accent3">
                    <a:lumMod val="50000"/>
                  </a:schemeClr>
                </a:solidFill>
                <a:sym typeface="Wingdings" panose="05000000000000000000" pitchFamily="2" charset="2"/>
              </a:rPr>
              <a:t> </a:t>
            </a:r>
            <a:r>
              <a:rPr lang="fr-FR" sz="2000" b="1" dirty="0" smtClean="0">
                <a:solidFill>
                  <a:srgbClr val="002060"/>
                </a:solidFill>
              </a:rPr>
              <a:t>Matrice des </a:t>
            </a:r>
            <a:r>
              <a:rPr lang="fr-FR" sz="2000" b="1" dirty="0">
                <a:solidFill>
                  <a:srgbClr val="002060"/>
                </a:solidFill>
              </a:rPr>
              <a:t>dépendances Fonctionnelles : </a:t>
            </a:r>
          </a:p>
        </p:txBody>
      </p:sp>
    </p:spTree>
    <p:extLst>
      <p:ext uri="{BB962C8B-B14F-4D97-AF65-F5344CB8AC3E}">
        <p14:creationId xmlns:p14="http://schemas.microsoft.com/office/powerpoint/2010/main" val="14919447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1868" y="2944811"/>
            <a:ext cx="11870131" cy="3170099"/>
          </a:xfrm>
          <a:prstGeom prst="rect">
            <a:avLst/>
          </a:prstGeom>
        </p:spPr>
        <p:txBody>
          <a:bodyPr wrap="square">
            <a:spAutoFit/>
          </a:bodyPr>
          <a:lstStyle/>
          <a:p>
            <a:pPr>
              <a:lnSpc>
                <a:spcPct val="200000"/>
              </a:lnSpc>
            </a:pPr>
            <a:r>
              <a:rPr lang="fr-FR" sz="2000" dirty="0"/>
              <a:t>Certaines données </a:t>
            </a:r>
            <a:r>
              <a:rPr lang="fr-FR" sz="2000" b="1" dirty="0"/>
              <a:t>ne contiennent pas de 1 </a:t>
            </a:r>
            <a:r>
              <a:rPr lang="fr-FR" sz="2000" dirty="0"/>
              <a:t>ni dans la ligne, ni dans la colonne. </a:t>
            </a:r>
            <a:endParaRPr lang="fr-FR" sz="2000" dirty="0" smtClean="0"/>
          </a:p>
          <a:p>
            <a:pPr>
              <a:lnSpc>
                <a:spcPct val="200000"/>
              </a:lnSpc>
            </a:pPr>
            <a:r>
              <a:rPr lang="fr-FR" sz="2000" dirty="0" smtClean="0"/>
              <a:t>Ces </a:t>
            </a:r>
            <a:r>
              <a:rPr lang="fr-FR" sz="2000" dirty="0"/>
              <a:t>données ne sont donc pas reliées aux autres </a:t>
            </a:r>
            <a:r>
              <a:rPr lang="fr-FR" sz="2000" dirty="0" smtClean="0"/>
              <a:t>données</a:t>
            </a:r>
          </a:p>
          <a:p>
            <a:pPr>
              <a:lnSpc>
                <a:spcPct val="200000"/>
              </a:lnSpc>
            </a:pPr>
            <a:r>
              <a:rPr lang="fr-FR" sz="2000" dirty="0" smtClean="0"/>
              <a:t> </a:t>
            </a:r>
            <a:r>
              <a:rPr lang="fr-FR" sz="2000" dirty="0"/>
              <a:t>Il s'agit donc de </a:t>
            </a:r>
            <a:r>
              <a:rPr lang="fr-FR" sz="2000" b="1" dirty="0"/>
              <a:t>dépendances fonctionnelles composées</a:t>
            </a:r>
            <a:r>
              <a:rPr lang="fr-FR" sz="2000" dirty="0"/>
              <a:t>:  </a:t>
            </a:r>
            <a:r>
              <a:rPr lang="fr-FR" sz="2000" dirty="0" smtClean="0"/>
              <a:t>ces </a:t>
            </a:r>
            <a:r>
              <a:rPr lang="fr-FR" sz="2000" dirty="0"/>
              <a:t>données </a:t>
            </a:r>
            <a:r>
              <a:rPr lang="fr-FR" sz="2000" b="1" dirty="0"/>
              <a:t>dépendent de 2 ou de plusieurs </a:t>
            </a:r>
            <a:r>
              <a:rPr lang="fr-FR" sz="2000" dirty="0"/>
              <a:t>données têtes de colonnes.. </a:t>
            </a:r>
            <a:endParaRPr lang="fr-FR" sz="2000" dirty="0" smtClean="0"/>
          </a:p>
          <a:p>
            <a:pPr algn="ctr">
              <a:lnSpc>
                <a:spcPct val="200000"/>
              </a:lnSpc>
            </a:pPr>
            <a:r>
              <a:rPr lang="fr-FR" sz="2000" b="1" dirty="0" smtClean="0">
                <a:solidFill>
                  <a:srgbClr val="C00000"/>
                </a:solidFill>
              </a:rPr>
              <a:t>(</a:t>
            </a:r>
            <a:r>
              <a:rPr lang="fr-FR" sz="2000" b="1" dirty="0" err="1" smtClean="0">
                <a:solidFill>
                  <a:srgbClr val="C00000"/>
                </a:solidFill>
              </a:rPr>
              <a:t>Num_Epr</a:t>
            </a:r>
            <a:r>
              <a:rPr lang="fr-FR" sz="2000" b="1" dirty="0">
                <a:solidFill>
                  <a:srgbClr val="C00000"/>
                </a:solidFill>
              </a:rPr>
              <a:t>, </a:t>
            </a:r>
            <a:r>
              <a:rPr lang="fr-FR" sz="2000" b="1" dirty="0" err="1" smtClean="0">
                <a:solidFill>
                  <a:srgbClr val="C00000"/>
                </a:solidFill>
              </a:rPr>
              <a:t>Num_Can</a:t>
            </a:r>
            <a:r>
              <a:rPr lang="fr-FR" sz="2000" b="1" dirty="0" smtClean="0">
                <a:solidFill>
                  <a:srgbClr val="C00000"/>
                </a:solidFill>
              </a:rPr>
              <a:t>) </a:t>
            </a:r>
            <a:r>
              <a:rPr lang="fr-FR" sz="2000" b="1" dirty="0" smtClean="0">
                <a:solidFill>
                  <a:srgbClr val="C00000"/>
                </a:solidFill>
                <a:sym typeface="Wingdings" panose="05000000000000000000" pitchFamily="2" charset="2"/>
              </a:rPr>
              <a:t></a:t>
            </a:r>
            <a:r>
              <a:rPr lang="fr-FR" sz="2000" b="1" dirty="0" smtClean="0">
                <a:solidFill>
                  <a:srgbClr val="C00000"/>
                </a:solidFill>
              </a:rPr>
              <a:t> </a:t>
            </a:r>
            <a:r>
              <a:rPr lang="fr-FR" sz="2000" b="1" dirty="0">
                <a:solidFill>
                  <a:srgbClr val="C00000"/>
                </a:solidFill>
              </a:rPr>
              <a:t>Note</a:t>
            </a:r>
          </a:p>
        </p:txBody>
      </p:sp>
      <p:sp>
        <p:nvSpPr>
          <p:cNvPr id="9" name="Rectangle 8"/>
          <p:cNvSpPr/>
          <p:nvPr/>
        </p:nvSpPr>
        <p:spPr>
          <a:xfrm>
            <a:off x="121904" y="2346409"/>
            <a:ext cx="6872331" cy="400110"/>
          </a:xfrm>
          <a:prstGeom prst="rect">
            <a:avLst/>
          </a:prstGeom>
        </p:spPr>
        <p:txBody>
          <a:bodyPr wrap="none">
            <a:spAutoFit/>
          </a:bodyPr>
          <a:lstStyle/>
          <a:p>
            <a:r>
              <a:rPr lang="fr-FR" sz="2000" b="1" dirty="0" smtClean="0">
                <a:solidFill>
                  <a:srgbClr val="C00000"/>
                </a:solidFill>
              </a:rPr>
              <a:t>RECHERCHE </a:t>
            </a:r>
            <a:r>
              <a:rPr lang="fr-FR" sz="2000" b="1" dirty="0">
                <a:solidFill>
                  <a:srgbClr val="C00000"/>
                </a:solidFill>
              </a:rPr>
              <a:t>DES DEPENDANCES FONCTIONNELLES </a:t>
            </a:r>
            <a:r>
              <a:rPr lang="fr-FR" sz="2000" b="1" dirty="0" smtClean="0">
                <a:solidFill>
                  <a:srgbClr val="C00000"/>
                </a:solidFill>
              </a:rPr>
              <a:t>COMPOSEES</a:t>
            </a:r>
            <a:endParaRPr lang="fr-FR" sz="2000" b="1" dirty="0">
              <a:solidFill>
                <a:srgbClr val="C00000"/>
              </a:solidFil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Rectangle 14"/>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6"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7" name="Rectangle 16"/>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18" name="Rectangle 17"/>
          <p:cNvSpPr/>
          <p:nvPr/>
        </p:nvSpPr>
        <p:spPr>
          <a:xfrm>
            <a:off x="173011" y="1681209"/>
            <a:ext cx="9487982" cy="584775"/>
          </a:xfrm>
          <a:prstGeom prst="rect">
            <a:avLst/>
          </a:prstGeom>
        </p:spPr>
        <p:txBody>
          <a:bodyPr wrap="none">
            <a:spAutoFit/>
          </a:bodyPr>
          <a:lstStyle/>
          <a:p>
            <a:r>
              <a:rPr lang="fr-FR" altLang="fr-FR" sz="3200" b="1" dirty="0" smtClean="0">
                <a:solidFill>
                  <a:schemeClr val="accent3">
                    <a:lumMod val="50000"/>
                  </a:schemeClr>
                </a:solidFill>
              </a:rPr>
              <a:t>Dictionnaire de Données </a:t>
            </a:r>
            <a:r>
              <a:rPr lang="fr-FR" altLang="fr-FR" sz="3200" b="1" dirty="0" smtClean="0">
                <a:solidFill>
                  <a:schemeClr val="accent3">
                    <a:lumMod val="50000"/>
                  </a:schemeClr>
                </a:solidFill>
                <a:sym typeface="Wingdings" panose="05000000000000000000" pitchFamily="2" charset="2"/>
              </a:rPr>
              <a:t> </a:t>
            </a:r>
            <a:r>
              <a:rPr lang="fr-FR" sz="2000" b="1" dirty="0" smtClean="0">
                <a:solidFill>
                  <a:srgbClr val="002060"/>
                </a:solidFill>
              </a:rPr>
              <a:t>Matrice des </a:t>
            </a:r>
            <a:r>
              <a:rPr lang="fr-FR" sz="2000" b="1" dirty="0">
                <a:solidFill>
                  <a:srgbClr val="002060"/>
                </a:solidFill>
              </a:rPr>
              <a:t>dépendances Fonctionnelles : </a:t>
            </a:r>
          </a:p>
        </p:txBody>
      </p:sp>
    </p:spTree>
    <p:extLst>
      <p:ext uri="{BB962C8B-B14F-4D97-AF65-F5344CB8AC3E}">
        <p14:creationId xmlns:p14="http://schemas.microsoft.com/office/powerpoint/2010/main" val="30004438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2378330" y="2265984"/>
            <a:ext cx="8502745" cy="4377120"/>
          </a:xfrm>
          <a:prstGeom prst="rect">
            <a:avLst/>
          </a:prstGeom>
        </p:spPr>
      </p:pic>
      <p:sp>
        <p:nvSpPr>
          <p:cNvPr id="9" name="Rectangle 8"/>
          <p:cNvSpPr/>
          <p:nvPr/>
        </p:nvSpPr>
        <p:spPr>
          <a:xfrm>
            <a:off x="121904" y="2346409"/>
            <a:ext cx="2146998" cy="400110"/>
          </a:xfrm>
          <a:prstGeom prst="rect">
            <a:avLst/>
          </a:prstGeom>
        </p:spPr>
        <p:txBody>
          <a:bodyPr wrap="none">
            <a:spAutoFit/>
          </a:bodyPr>
          <a:lstStyle/>
          <a:p>
            <a:r>
              <a:rPr lang="fr-FR" sz="2000" b="1" dirty="0" smtClean="0">
                <a:solidFill>
                  <a:srgbClr val="C00000"/>
                </a:solidFill>
              </a:rPr>
              <a:t>Le MCD résultant :</a:t>
            </a:r>
            <a:endParaRPr lang="fr-FR" sz="2000" b="1" dirty="0">
              <a:solidFill>
                <a:srgbClr val="C00000"/>
              </a:solidFill>
            </a:endParaRPr>
          </a:p>
        </p:txBody>
      </p:sp>
      <p:sp>
        <p:nvSpPr>
          <p:cNvPr id="10"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1"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2"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3"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4"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5" name="Rectangle 14"/>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6"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7" name="Rectangle 16"/>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18" name="Rectangle 17"/>
          <p:cNvSpPr/>
          <p:nvPr/>
        </p:nvSpPr>
        <p:spPr>
          <a:xfrm>
            <a:off x="173011" y="1681209"/>
            <a:ext cx="9487982" cy="584775"/>
          </a:xfrm>
          <a:prstGeom prst="rect">
            <a:avLst/>
          </a:prstGeom>
        </p:spPr>
        <p:txBody>
          <a:bodyPr wrap="none">
            <a:spAutoFit/>
          </a:bodyPr>
          <a:lstStyle/>
          <a:p>
            <a:r>
              <a:rPr lang="fr-FR" altLang="fr-FR" sz="3200" b="1" dirty="0" smtClean="0">
                <a:solidFill>
                  <a:schemeClr val="accent3">
                    <a:lumMod val="50000"/>
                  </a:schemeClr>
                </a:solidFill>
              </a:rPr>
              <a:t>Dictionnaire de Données </a:t>
            </a:r>
            <a:r>
              <a:rPr lang="fr-FR" altLang="fr-FR" sz="3200" b="1" dirty="0" smtClean="0">
                <a:solidFill>
                  <a:schemeClr val="accent3">
                    <a:lumMod val="50000"/>
                  </a:schemeClr>
                </a:solidFill>
                <a:sym typeface="Wingdings" panose="05000000000000000000" pitchFamily="2" charset="2"/>
              </a:rPr>
              <a:t> </a:t>
            </a:r>
            <a:r>
              <a:rPr lang="fr-FR" sz="2000" b="1" dirty="0" smtClean="0">
                <a:solidFill>
                  <a:srgbClr val="002060"/>
                </a:solidFill>
              </a:rPr>
              <a:t>Matrice des </a:t>
            </a:r>
            <a:r>
              <a:rPr lang="fr-FR" sz="2000" b="1" dirty="0">
                <a:solidFill>
                  <a:srgbClr val="002060"/>
                </a:solidFill>
              </a:rPr>
              <a:t>dépendances Fonctionnelles : </a:t>
            </a:r>
          </a:p>
        </p:txBody>
      </p:sp>
    </p:spTree>
    <p:extLst>
      <p:ext uri="{BB962C8B-B14F-4D97-AF65-F5344CB8AC3E}">
        <p14:creationId xmlns:p14="http://schemas.microsoft.com/office/powerpoint/2010/main" val="40227799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7109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15"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6"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7"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8"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9" name="Rectangle 18"/>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20"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21" name="Rectangle 20"/>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23" name="object 3"/>
          <p:cNvSpPr txBox="1">
            <a:spLocks/>
          </p:cNvSpPr>
          <p:nvPr/>
        </p:nvSpPr>
        <p:spPr>
          <a:xfrm>
            <a:off x="103361" y="1933598"/>
            <a:ext cx="12034345" cy="4985980"/>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lnSpc>
                <a:spcPct val="150000"/>
              </a:lnSpc>
              <a:buClr>
                <a:srgbClr val="92A198"/>
              </a:buClr>
              <a:buSzPct val="85416"/>
              <a:buNone/>
              <a:tabLst>
                <a:tab pos="195580" algn="l"/>
              </a:tabLst>
            </a:pPr>
            <a:r>
              <a:rPr lang="fr-FR" sz="2400" b="1" spc="-5" dirty="0" smtClean="0">
                <a:latin typeface="Cambria"/>
                <a:cs typeface="Cambria"/>
              </a:rPr>
              <a:t>Cahie</a:t>
            </a:r>
            <a:r>
              <a:rPr lang="fr-FR" sz="2400" b="1" dirty="0" smtClean="0">
                <a:latin typeface="Cambria"/>
                <a:cs typeface="Cambria"/>
              </a:rPr>
              <a:t>r</a:t>
            </a:r>
            <a:r>
              <a:rPr lang="fr-FR" sz="2400" b="1" spc="-65" dirty="0" smtClean="0">
                <a:latin typeface="Times New Roman"/>
                <a:cs typeface="Times New Roman"/>
              </a:rPr>
              <a:t> </a:t>
            </a:r>
            <a:r>
              <a:rPr lang="fr-FR" sz="2400" b="1" spc="-20" dirty="0" smtClean="0">
                <a:latin typeface="Cambria"/>
                <a:cs typeface="Cambria"/>
              </a:rPr>
              <a:t>d</a:t>
            </a:r>
            <a:r>
              <a:rPr lang="fr-FR" sz="2400" b="1" spc="-25" dirty="0" smtClean="0">
                <a:latin typeface="Cambria"/>
                <a:cs typeface="Cambria"/>
              </a:rPr>
              <a:t>e</a:t>
            </a:r>
            <a:r>
              <a:rPr lang="fr-FR" sz="2400" b="1" spc="-15" dirty="0" smtClean="0">
                <a:latin typeface="Cambria"/>
                <a:cs typeface="Cambria"/>
              </a:rPr>
              <a:t>s</a:t>
            </a:r>
            <a:r>
              <a:rPr lang="fr-FR" sz="2400" b="1" spc="-75" dirty="0" smtClean="0">
                <a:latin typeface="Times New Roman"/>
                <a:cs typeface="Times New Roman"/>
              </a:rPr>
              <a:t> </a:t>
            </a:r>
            <a:r>
              <a:rPr lang="fr-FR" sz="2400" b="1" dirty="0" smtClean="0">
                <a:latin typeface="Cambria"/>
                <a:cs typeface="Cambria"/>
              </a:rPr>
              <a:t>cha</a:t>
            </a:r>
            <a:r>
              <a:rPr lang="fr-FR" sz="2400" b="1" spc="-20" dirty="0" smtClean="0">
                <a:latin typeface="Cambria"/>
                <a:cs typeface="Cambria"/>
              </a:rPr>
              <a:t>r</a:t>
            </a:r>
            <a:r>
              <a:rPr lang="fr-FR" sz="2400" b="1" spc="-15" dirty="0" smtClean="0">
                <a:latin typeface="Cambria"/>
                <a:cs typeface="Cambria"/>
              </a:rPr>
              <a:t>ges:: </a:t>
            </a:r>
            <a:r>
              <a:rPr lang="fr-FR" sz="2400" spc="-15" dirty="0" smtClean="0"/>
              <a:t>Un</a:t>
            </a:r>
            <a:r>
              <a:rPr lang="fr-FR" sz="2400" spc="-70" dirty="0" smtClean="0">
                <a:latin typeface="Times New Roman"/>
                <a:cs typeface="Times New Roman"/>
              </a:rPr>
              <a:t> </a:t>
            </a:r>
            <a:r>
              <a:rPr lang="fr-FR" sz="2400" spc="-10" dirty="0" smtClean="0"/>
              <a:t>service</a:t>
            </a:r>
            <a:r>
              <a:rPr lang="fr-FR" sz="2400" spc="-40" dirty="0" smtClean="0">
                <a:latin typeface="Times New Roman"/>
                <a:cs typeface="Times New Roman"/>
              </a:rPr>
              <a:t> </a:t>
            </a:r>
            <a:r>
              <a:rPr lang="fr-FR" sz="2400" spc="-15" dirty="0" smtClean="0"/>
              <a:t>de</a:t>
            </a:r>
            <a:r>
              <a:rPr lang="fr-FR" sz="2400" spc="-45" dirty="0" smtClean="0">
                <a:latin typeface="Times New Roman"/>
                <a:cs typeface="Times New Roman"/>
              </a:rPr>
              <a:t> </a:t>
            </a:r>
            <a:r>
              <a:rPr lang="fr-FR" sz="2400" spc="-45" dirty="0" smtClean="0"/>
              <a:t>r</a:t>
            </a:r>
            <a:r>
              <a:rPr lang="fr-FR" sz="2400" spc="-15" dirty="0" smtClean="0"/>
              <a:t>essou</a:t>
            </a:r>
            <a:r>
              <a:rPr lang="fr-FR" sz="2400" spc="-45" dirty="0" smtClean="0"/>
              <a:t>r</a:t>
            </a:r>
            <a:r>
              <a:rPr lang="fr-FR" sz="2400" spc="-10" dirty="0" smtClean="0"/>
              <a:t>ces</a:t>
            </a:r>
            <a:r>
              <a:rPr lang="fr-FR" sz="2400" spc="-35" dirty="0" smtClean="0">
                <a:latin typeface="Times New Roman"/>
                <a:cs typeface="Times New Roman"/>
              </a:rPr>
              <a:t> </a:t>
            </a:r>
            <a:r>
              <a:rPr lang="fr-FR" sz="2400" spc="-15" dirty="0" smtClean="0"/>
              <a:t>hum</a:t>
            </a:r>
            <a:r>
              <a:rPr lang="fr-FR" sz="2400" spc="-25" dirty="0" smtClean="0"/>
              <a:t>a</a:t>
            </a:r>
            <a:r>
              <a:rPr lang="fr-FR" sz="2400" spc="-10" dirty="0" smtClean="0"/>
              <a:t>ines</a:t>
            </a:r>
            <a:r>
              <a:rPr lang="fr-FR" sz="2400" spc="-45" dirty="0" smtClean="0">
                <a:latin typeface="Times New Roman"/>
                <a:cs typeface="Times New Roman"/>
              </a:rPr>
              <a:t> </a:t>
            </a:r>
            <a:r>
              <a:rPr lang="fr-FR" sz="2400" spc="-15" dirty="0" smtClean="0"/>
              <a:t>dans</a:t>
            </a:r>
            <a:r>
              <a:rPr lang="fr-FR" sz="2400" spc="-50" dirty="0" smtClean="0">
                <a:latin typeface="Times New Roman"/>
                <a:cs typeface="Times New Roman"/>
              </a:rPr>
              <a:t> </a:t>
            </a:r>
            <a:r>
              <a:rPr lang="fr-FR" sz="2400" spc="-20" dirty="0" smtClean="0"/>
              <a:t>un</a:t>
            </a:r>
            <a:r>
              <a:rPr lang="fr-FR" sz="2400" spc="-15" dirty="0" smtClean="0"/>
              <a:t>e</a:t>
            </a:r>
            <a:r>
              <a:rPr lang="fr-FR" sz="2400" spc="-65" dirty="0" smtClean="0">
                <a:latin typeface="Times New Roman"/>
                <a:cs typeface="Times New Roman"/>
              </a:rPr>
              <a:t> </a:t>
            </a:r>
            <a:r>
              <a:rPr lang="fr-FR" sz="2400" spc="-15" dirty="0" smtClean="0"/>
              <a:t>ent</a:t>
            </a:r>
            <a:r>
              <a:rPr lang="fr-FR" sz="2400" spc="-45" dirty="0" smtClean="0"/>
              <a:t>r</a:t>
            </a:r>
            <a:r>
              <a:rPr lang="fr-FR" sz="2400" spc="-10" dirty="0" smtClean="0"/>
              <a:t>eprise</a:t>
            </a:r>
            <a:r>
              <a:rPr lang="fr-FR" sz="2400" spc="-30" dirty="0" smtClean="0">
                <a:latin typeface="Times New Roman"/>
                <a:cs typeface="Times New Roman"/>
              </a:rPr>
              <a:t> </a:t>
            </a:r>
            <a:r>
              <a:rPr lang="fr-FR" sz="2400" spc="-70" dirty="0" smtClean="0"/>
              <a:t>v</a:t>
            </a:r>
            <a:r>
              <a:rPr lang="fr-FR" sz="2400" spc="-15" dirty="0" smtClean="0"/>
              <a:t>eut</a:t>
            </a:r>
            <a:r>
              <a:rPr lang="fr-FR" sz="2400" spc="-45" dirty="0" smtClean="0">
                <a:latin typeface="Times New Roman"/>
                <a:cs typeface="Times New Roman"/>
              </a:rPr>
              <a:t> </a:t>
            </a:r>
            <a:r>
              <a:rPr lang="fr-FR" sz="2400" spc="-20" dirty="0" smtClean="0"/>
              <a:t>g</a:t>
            </a:r>
            <a:r>
              <a:rPr lang="fr-FR" sz="2400" spc="-25" dirty="0" smtClean="0"/>
              <a:t>é</a:t>
            </a:r>
            <a:r>
              <a:rPr lang="fr-FR" sz="2400" spc="-45" dirty="0" smtClean="0"/>
              <a:t>r</a:t>
            </a:r>
            <a:r>
              <a:rPr lang="fr-FR" sz="2400" spc="-10" dirty="0" smtClean="0"/>
              <a:t>er</a:t>
            </a:r>
            <a:r>
              <a:rPr lang="fr-FR" sz="2400" spc="-10" dirty="0" smtClean="0">
                <a:latin typeface="Times New Roman"/>
                <a:cs typeface="Times New Roman"/>
              </a:rPr>
              <a:t> </a:t>
            </a:r>
            <a:r>
              <a:rPr lang="fr-FR" sz="2400" spc="-15" dirty="0" smtClean="0"/>
              <a:t>le</a:t>
            </a:r>
            <a:r>
              <a:rPr lang="fr-FR" sz="2400" spc="-60" dirty="0" smtClean="0">
                <a:latin typeface="Times New Roman"/>
                <a:cs typeface="Times New Roman"/>
              </a:rPr>
              <a:t> </a:t>
            </a:r>
            <a:r>
              <a:rPr lang="fr-FR" sz="2400" spc="-20" dirty="0" smtClean="0"/>
              <a:t>personnel</a:t>
            </a:r>
            <a:r>
              <a:rPr lang="fr-FR" sz="2400" spc="-5" dirty="0" smtClean="0"/>
              <a:t>.</a:t>
            </a:r>
            <a:r>
              <a:rPr lang="fr-FR" sz="2400" spc="-40" dirty="0" smtClean="0">
                <a:latin typeface="Times New Roman"/>
                <a:cs typeface="Times New Roman"/>
              </a:rPr>
              <a:t> </a:t>
            </a:r>
            <a:r>
              <a:rPr lang="fr-FR" sz="2400" spc="-15" dirty="0" smtClean="0"/>
              <a:t>Da</a:t>
            </a:r>
            <a:r>
              <a:rPr lang="fr-FR" sz="2400" spc="-25" dirty="0" smtClean="0"/>
              <a:t>n</a:t>
            </a:r>
            <a:r>
              <a:rPr lang="fr-FR" sz="2400" spc="-10" dirty="0" smtClean="0"/>
              <a:t>s</a:t>
            </a:r>
            <a:r>
              <a:rPr lang="fr-FR" sz="2400" spc="-60" dirty="0" smtClean="0">
                <a:latin typeface="Times New Roman"/>
                <a:cs typeface="Times New Roman"/>
              </a:rPr>
              <a:t> </a:t>
            </a:r>
            <a:r>
              <a:rPr lang="fr-FR" sz="2400" spc="-20" dirty="0" smtClean="0"/>
              <a:t>u</a:t>
            </a:r>
            <a:r>
              <a:rPr lang="fr-FR" sz="2400" spc="-15" dirty="0" smtClean="0"/>
              <a:t>n</a:t>
            </a:r>
            <a:r>
              <a:rPr lang="fr-FR" sz="2400" spc="-65" dirty="0" smtClean="0">
                <a:latin typeface="Times New Roman"/>
                <a:cs typeface="Times New Roman"/>
              </a:rPr>
              <a:t> </a:t>
            </a:r>
            <a:r>
              <a:rPr lang="fr-FR" sz="2400" spc="-20" dirty="0" smtClean="0"/>
              <a:t>p</a:t>
            </a:r>
            <a:r>
              <a:rPr lang="fr-FR" sz="2400" spc="-40" dirty="0" smtClean="0"/>
              <a:t>r</a:t>
            </a:r>
            <a:r>
              <a:rPr lang="fr-FR" sz="2400" spc="-15" dirty="0" smtClean="0"/>
              <a:t>e</a:t>
            </a:r>
            <a:r>
              <a:rPr lang="fr-FR" sz="2400" spc="-30" dirty="0" smtClean="0"/>
              <a:t>m</a:t>
            </a:r>
            <a:r>
              <a:rPr lang="fr-FR" sz="2400" spc="-10" dirty="0" smtClean="0"/>
              <a:t>ier</a:t>
            </a:r>
            <a:r>
              <a:rPr lang="fr-FR" sz="2400" dirty="0">
                <a:latin typeface="Times New Roman"/>
                <a:cs typeface="Times New Roman"/>
              </a:rPr>
              <a:t> </a:t>
            </a:r>
            <a:r>
              <a:rPr lang="fr-FR" sz="2400" spc="-35" dirty="0" smtClean="0"/>
              <a:t>t</a:t>
            </a:r>
            <a:r>
              <a:rPr lang="fr-FR" sz="2400" spc="-15" dirty="0" smtClean="0"/>
              <a:t>e</a:t>
            </a:r>
            <a:r>
              <a:rPr lang="fr-FR" sz="2400" spc="-30" dirty="0" smtClean="0"/>
              <a:t>m</a:t>
            </a:r>
            <a:r>
              <a:rPr lang="fr-FR" sz="2400" spc="-20" dirty="0" smtClean="0"/>
              <a:t>p</a:t>
            </a:r>
            <a:r>
              <a:rPr lang="fr-FR" sz="2400" spc="-5" dirty="0" smtClean="0"/>
              <a:t>s,</a:t>
            </a:r>
            <a:r>
              <a:rPr lang="fr-FR" sz="2400" spc="-45" dirty="0" smtClean="0">
                <a:latin typeface="Times New Roman"/>
                <a:cs typeface="Times New Roman"/>
              </a:rPr>
              <a:t> </a:t>
            </a:r>
            <a:r>
              <a:rPr lang="fr-FR" sz="2400" spc="-15" dirty="0" smtClean="0"/>
              <a:t>on</a:t>
            </a:r>
            <a:r>
              <a:rPr lang="fr-FR" sz="2400" spc="-70" dirty="0" smtClean="0">
                <a:latin typeface="Times New Roman"/>
                <a:cs typeface="Times New Roman"/>
              </a:rPr>
              <a:t> </a:t>
            </a:r>
            <a:r>
              <a:rPr lang="fr-FR" sz="2400" spc="-75" dirty="0" smtClean="0"/>
              <a:t>v</a:t>
            </a:r>
            <a:r>
              <a:rPr lang="fr-FR" sz="2400" spc="-15" dirty="0" smtClean="0"/>
              <a:t>eut</a:t>
            </a:r>
            <a:r>
              <a:rPr lang="fr-FR" sz="2400" spc="-45" dirty="0" smtClean="0">
                <a:latin typeface="Times New Roman"/>
                <a:cs typeface="Times New Roman"/>
              </a:rPr>
              <a:t> </a:t>
            </a:r>
            <a:r>
              <a:rPr lang="fr-FR" sz="2400" spc="-20" dirty="0" smtClean="0"/>
              <a:t>po</a:t>
            </a:r>
            <a:r>
              <a:rPr lang="fr-FR" sz="2400" spc="-65" dirty="0" smtClean="0"/>
              <a:t>u</a:t>
            </a:r>
            <a:r>
              <a:rPr lang="fr-FR" sz="2400" spc="-70" dirty="0" smtClean="0"/>
              <a:t>v</a:t>
            </a:r>
            <a:r>
              <a:rPr lang="fr-FR" sz="2400" spc="-10" dirty="0" smtClean="0"/>
              <a:t>oir</a:t>
            </a:r>
            <a:r>
              <a:rPr lang="fr-FR" sz="2400" spc="-50" dirty="0" smtClean="0">
                <a:latin typeface="Times New Roman"/>
                <a:cs typeface="Times New Roman"/>
              </a:rPr>
              <a:t> </a:t>
            </a:r>
            <a:r>
              <a:rPr lang="fr-FR" sz="2400" spc="-10" dirty="0" smtClean="0"/>
              <a:t>connaît</a:t>
            </a:r>
            <a:r>
              <a:rPr lang="fr-FR" sz="2400" spc="-50" dirty="0" smtClean="0"/>
              <a:t>r</a:t>
            </a:r>
            <a:r>
              <a:rPr lang="fr-FR" sz="2400" spc="-15" dirty="0" smtClean="0"/>
              <a:t>e</a:t>
            </a:r>
            <a:r>
              <a:rPr lang="fr-FR" sz="2400" spc="-40" dirty="0" smtClean="0">
                <a:latin typeface="Times New Roman"/>
                <a:cs typeface="Times New Roman"/>
              </a:rPr>
              <a:t> </a:t>
            </a:r>
            <a:r>
              <a:rPr lang="fr-FR" sz="2400" spc="-15" dirty="0" smtClean="0"/>
              <a:t>le</a:t>
            </a:r>
            <a:r>
              <a:rPr lang="fr-FR" sz="2400" spc="-15" dirty="0" smtClean="0">
                <a:latin typeface="Times New Roman"/>
                <a:cs typeface="Times New Roman"/>
              </a:rPr>
              <a:t> </a:t>
            </a:r>
            <a:r>
              <a:rPr lang="fr-FR" sz="2400" spc="-15" dirty="0" smtClean="0">
                <a:latin typeface="Cambria"/>
                <a:cs typeface="Cambria"/>
              </a:rPr>
              <a:t>nom,</a:t>
            </a:r>
            <a:r>
              <a:rPr lang="fr-FR" sz="2400" spc="-5" dirty="0" smtClean="0">
                <a:latin typeface="Cambria"/>
                <a:cs typeface="Cambria"/>
              </a:rPr>
              <a:t> </a:t>
            </a:r>
            <a:r>
              <a:rPr lang="fr-FR" sz="2400" spc="-10" dirty="0" smtClean="0">
                <a:latin typeface="Cambria"/>
                <a:cs typeface="Cambria"/>
              </a:rPr>
              <a:t>la</a:t>
            </a:r>
            <a:r>
              <a:rPr lang="fr-FR" sz="2400" spc="-5" dirty="0" smtClean="0">
                <a:latin typeface="Cambria"/>
                <a:cs typeface="Cambria"/>
              </a:rPr>
              <a:t> </a:t>
            </a:r>
            <a:r>
              <a:rPr lang="fr-FR" sz="2400" spc="-35" dirty="0" smtClean="0">
                <a:latin typeface="Cambria"/>
                <a:cs typeface="Cambria"/>
              </a:rPr>
              <a:t>f</a:t>
            </a:r>
            <a:r>
              <a:rPr lang="fr-FR" sz="2400" spc="-10" dirty="0" smtClean="0">
                <a:latin typeface="Cambria"/>
                <a:cs typeface="Cambria"/>
              </a:rPr>
              <a:t>onction,</a:t>
            </a:r>
            <a:r>
              <a:rPr lang="fr-FR" sz="2400" spc="10" dirty="0" smtClean="0">
                <a:latin typeface="Cambria"/>
                <a:cs typeface="Cambria"/>
              </a:rPr>
              <a:t> </a:t>
            </a:r>
            <a:r>
              <a:rPr lang="fr-FR" sz="2400" spc="-10" dirty="0" smtClean="0">
                <a:latin typeface="Cambria"/>
                <a:cs typeface="Cambria"/>
              </a:rPr>
              <a:t>la</a:t>
            </a:r>
            <a:r>
              <a:rPr lang="fr-FR" sz="2400" spc="5" dirty="0" smtClean="0">
                <a:latin typeface="Cambria"/>
                <a:cs typeface="Cambria"/>
              </a:rPr>
              <a:t> </a:t>
            </a:r>
            <a:r>
              <a:rPr lang="fr-FR" sz="2400" spc="-15" dirty="0" smtClean="0">
                <a:latin typeface="Cambria"/>
                <a:cs typeface="Cambria"/>
              </a:rPr>
              <a:t>da</a:t>
            </a:r>
            <a:r>
              <a:rPr lang="fr-FR" sz="2400" spc="-30" dirty="0" smtClean="0">
                <a:latin typeface="Cambria"/>
                <a:cs typeface="Cambria"/>
              </a:rPr>
              <a:t>t</a:t>
            </a:r>
            <a:r>
              <a:rPr lang="fr-FR" sz="2400" spc="-15" dirty="0" smtClean="0">
                <a:latin typeface="Cambria"/>
                <a:cs typeface="Cambria"/>
              </a:rPr>
              <a:t>e</a:t>
            </a:r>
            <a:r>
              <a:rPr lang="fr-FR" sz="2400" spc="25" dirty="0" smtClean="0">
                <a:latin typeface="Cambria"/>
                <a:cs typeface="Cambria"/>
              </a:rPr>
              <a:t> </a:t>
            </a:r>
            <a:r>
              <a:rPr lang="fr-FR" sz="2400" spc="-10" dirty="0" smtClean="0">
                <a:latin typeface="Cambria"/>
                <a:cs typeface="Cambria"/>
              </a:rPr>
              <a:t>d’ent</a:t>
            </a:r>
            <a:r>
              <a:rPr lang="fr-FR" sz="2400" spc="-50" dirty="0" smtClean="0">
                <a:latin typeface="Cambria"/>
                <a:cs typeface="Cambria"/>
              </a:rPr>
              <a:t>r</a:t>
            </a:r>
            <a:r>
              <a:rPr lang="fr-FR" sz="2400" spc="-15" dirty="0" smtClean="0">
                <a:latin typeface="Cambria"/>
                <a:cs typeface="Cambria"/>
              </a:rPr>
              <a:t>é</a:t>
            </a:r>
            <a:r>
              <a:rPr lang="fr-FR" sz="2400" spc="-25" dirty="0" smtClean="0">
                <a:latin typeface="Cambria"/>
                <a:cs typeface="Cambria"/>
              </a:rPr>
              <a:t>e</a:t>
            </a:r>
            <a:r>
              <a:rPr lang="fr-FR" sz="2400" spc="-5" dirty="0" smtClean="0">
                <a:latin typeface="Cambria"/>
                <a:cs typeface="Cambria"/>
              </a:rPr>
              <a:t>,</a:t>
            </a:r>
            <a:r>
              <a:rPr lang="fr-FR" sz="2400" spc="45" dirty="0" smtClean="0">
                <a:latin typeface="Cambria"/>
                <a:cs typeface="Cambria"/>
              </a:rPr>
              <a:t> </a:t>
            </a:r>
            <a:r>
              <a:rPr lang="fr-FR" sz="2400" spc="-10" dirty="0" smtClean="0">
                <a:latin typeface="Cambria"/>
                <a:cs typeface="Cambria"/>
              </a:rPr>
              <a:t>le</a:t>
            </a:r>
            <a:r>
              <a:rPr lang="fr-FR" sz="2400" spc="5" dirty="0" smtClean="0">
                <a:latin typeface="Cambria"/>
                <a:cs typeface="Cambria"/>
              </a:rPr>
              <a:t> </a:t>
            </a:r>
            <a:r>
              <a:rPr lang="fr-FR" sz="2400" spc="-10" dirty="0" smtClean="0">
                <a:latin typeface="Cambria"/>
                <a:cs typeface="Cambria"/>
              </a:rPr>
              <a:t>salai</a:t>
            </a:r>
            <a:r>
              <a:rPr lang="fr-FR" sz="2400" spc="-45" dirty="0" smtClean="0">
                <a:latin typeface="Cambria"/>
                <a:cs typeface="Cambria"/>
              </a:rPr>
              <a:t>r</a:t>
            </a:r>
            <a:r>
              <a:rPr lang="fr-FR" sz="2400" spc="-10" dirty="0" smtClean="0">
                <a:latin typeface="Cambria"/>
                <a:cs typeface="Cambria"/>
              </a:rPr>
              <a:t>e,</a:t>
            </a:r>
            <a:r>
              <a:rPr lang="fr-FR" sz="2400" spc="15" dirty="0" smtClean="0">
                <a:latin typeface="Cambria"/>
                <a:cs typeface="Cambria"/>
              </a:rPr>
              <a:t> </a:t>
            </a:r>
            <a:r>
              <a:rPr lang="fr-FR" sz="2400" spc="-10" dirty="0" smtClean="0">
                <a:latin typeface="Cambria"/>
                <a:cs typeface="Cambria"/>
              </a:rPr>
              <a:t>la</a:t>
            </a:r>
            <a:r>
              <a:rPr lang="fr-FR" sz="2400" spc="15" dirty="0" smtClean="0">
                <a:latin typeface="Cambria"/>
                <a:cs typeface="Cambria"/>
              </a:rPr>
              <a:t> </a:t>
            </a:r>
            <a:r>
              <a:rPr lang="fr-FR" sz="2400" spc="-15" dirty="0" smtClean="0">
                <a:latin typeface="Cambria"/>
                <a:cs typeface="Cambria"/>
              </a:rPr>
              <a:t>commission</a:t>
            </a:r>
            <a:r>
              <a:rPr lang="fr-FR" sz="2400" dirty="0" smtClean="0">
                <a:latin typeface="Cambria"/>
                <a:cs typeface="Cambria"/>
              </a:rPr>
              <a:t> </a:t>
            </a:r>
            <a:r>
              <a:rPr lang="fr-FR" sz="2400" spc="25" dirty="0" smtClean="0">
                <a:latin typeface="Cambria"/>
                <a:cs typeface="Cambria"/>
              </a:rPr>
              <a:t> </a:t>
            </a:r>
            <a:r>
              <a:rPr lang="fr-FR" sz="2400" spc="-10" dirty="0" smtClean="0"/>
              <a:t>(</a:t>
            </a:r>
            <a:r>
              <a:rPr lang="fr-FR" sz="2400" spc="-15" dirty="0" smtClean="0"/>
              <a:t>part</a:t>
            </a:r>
            <a:r>
              <a:rPr lang="fr-FR" sz="2400" spc="-15" dirty="0" smtClean="0">
                <a:latin typeface="Times New Roman"/>
                <a:cs typeface="Times New Roman"/>
              </a:rPr>
              <a:t>  </a:t>
            </a:r>
            <a:r>
              <a:rPr lang="fr-FR" sz="2400" spc="-15" dirty="0" smtClean="0"/>
              <a:t>de</a:t>
            </a:r>
            <a:r>
              <a:rPr lang="fr-FR" sz="2400" spc="-60" dirty="0" smtClean="0">
                <a:latin typeface="Times New Roman"/>
                <a:cs typeface="Times New Roman"/>
              </a:rPr>
              <a:t> </a:t>
            </a:r>
            <a:r>
              <a:rPr lang="fr-FR" sz="2400" spc="-10" dirty="0" smtClean="0"/>
              <a:t>salai</a:t>
            </a:r>
            <a:r>
              <a:rPr lang="fr-FR" sz="2400" spc="-45" dirty="0" smtClean="0"/>
              <a:t>r</a:t>
            </a:r>
            <a:r>
              <a:rPr lang="fr-FR" sz="2400" spc="-15" dirty="0" smtClean="0"/>
              <a:t>e</a:t>
            </a:r>
            <a:r>
              <a:rPr lang="fr-FR" sz="2400" spc="-40" dirty="0" smtClean="0">
                <a:latin typeface="Times New Roman"/>
                <a:cs typeface="Times New Roman"/>
              </a:rPr>
              <a:t> </a:t>
            </a:r>
            <a:r>
              <a:rPr lang="fr-FR" sz="2400" spc="-70" dirty="0" smtClean="0"/>
              <a:t>v</a:t>
            </a:r>
            <a:r>
              <a:rPr lang="fr-FR" sz="2400" spc="-15" dirty="0" smtClean="0"/>
              <a:t>ariable</a:t>
            </a:r>
            <a:r>
              <a:rPr lang="fr-FR" sz="2400" spc="-10" dirty="0" smtClean="0"/>
              <a:t>)</a:t>
            </a:r>
            <a:r>
              <a:rPr lang="fr-FR" sz="2400" spc="-35" dirty="0" smtClean="0">
                <a:latin typeface="Times New Roman"/>
                <a:cs typeface="Times New Roman"/>
              </a:rPr>
              <a:t> </a:t>
            </a:r>
            <a:r>
              <a:rPr lang="fr-FR" sz="2400" spc="-15" dirty="0" smtClean="0"/>
              <a:t>de</a:t>
            </a:r>
            <a:r>
              <a:rPr lang="fr-FR" sz="2400" spc="-50" dirty="0" smtClean="0">
                <a:latin typeface="Times New Roman"/>
                <a:cs typeface="Times New Roman"/>
              </a:rPr>
              <a:t> </a:t>
            </a:r>
            <a:r>
              <a:rPr lang="fr-FR" sz="2400" spc="-15" dirty="0" smtClean="0"/>
              <a:t>chaque</a:t>
            </a:r>
            <a:r>
              <a:rPr lang="fr-FR" sz="2400" spc="-40" dirty="0" smtClean="0">
                <a:latin typeface="Times New Roman"/>
                <a:cs typeface="Times New Roman"/>
              </a:rPr>
              <a:t> </a:t>
            </a:r>
            <a:r>
              <a:rPr lang="fr-FR" sz="2400" spc="-15" dirty="0" smtClean="0"/>
              <a:t>e</a:t>
            </a:r>
            <a:r>
              <a:rPr lang="fr-FR" sz="2400" spc="-30" dirty="0" smtClean="0"/>
              <a:t>m</a:t>
            </a:r>
            <a:r>
              <a:rPr lang="fr-FR" sz="2400" spc="-20" dirty="0" smtClean="0"/>
              <a:t>p</a:t>
            </a:r>
            <a:r>
              <a:rPr lang="fr-FR" sz="2400" spc="-5" dirty="0" smtClean="0"/>
              <a:t>l</a:t>
            </a:r>
            <a:r>
              <a:rPr lang="fr-FR" sz="2400" spc="-55" dirty="0" smtClean="0"/>
              <a:t>o</a:t>
            </a:r>
            <a:r>
              <a:rPr lang="fr-FR" sz="2400" spc="-70" dirty="0" smtClean="0"/>
              <a:t>y</a:t>
            </a:r>
            <a:r>
              <a:rPr lang="fr-FR" sz="2400" spc="-15" dirty="0" smtClean="0"/>
              <a:t>é</a:t>
            </a:r>
            <a:r>
              <a:rPr lang="fr-FR" sz="2400" spc="-35" dirty="0" smtClean="0">
                <a:latin typeface="Times New Roman"/>
                <a:cs typeface="Times New Roman"/>
              </a:rPr>
              <a:t> </a:t>
            </a:r>
            <a:r>
              <a:rPr lang="fr-FR" sz="2400" spc="-10" dirty="0" smtClean="0"/>
              <a:t>et</a:t>
            </a:r>
            <a:r>
              <a:rPr lang="fr-FR" sz="2400" spc="-55" dirty="0" smtClean="0">
                <a:latin typeface="Times New Roman"/>
                <a:cs typeface="Times New Roman"/>
              </a:rPr>
              <a:t> </a:t>
            </a:r>
            <a:r>
              <a:rPr lang="fr-FR" sz="2400" spc="-15" dirty="0" smtClean="0"/>
              <a:t>le</a:t>
            </a:r>
            <a:r>
              <a:rPr lang="fr-FR" sz="2400" spc="-60" dirty="0" smtClean="0">
                <a:latin typeface="Times New Roman"/>
                <a:cs typeface="Times New Roman"/>
              </a:rPr>
              <a:t> </a:t>
            </a:r>
            <a:r>
              <a:rPr lang="fr-FR" sz="2400" spc="-20" dirty="0" smtClean="0"/>
              <a:t>num</a:t>
            </a:r>
            <a:r>
              <a:rPr lang="fr-FR" sz="2400" spc="-25" dirty="0" smtClean="0"/>
              <a:t>é</a:t>
            </a:r>
            <a:r>
              <a:rPr lang="fr-FR" sz="2400" spc="-45" dirty="0" smtClean="0"/>
              <a:t>r</a:t>
            </a:r>
            <a:r>
              <a:rPr lang="fr-FR" sz="2400" spc="-15" dirty="0" smtClean="0"/>
              <a:t>o</a:t>
            </a:r>
            <a:r>
              <a:rPr lang="fr-FR" sz="2400" spc="-50" dirty="0" smtClean="0">
                <a:latin typeface="Times New Roman"/>
                <a:cs typeface="Times New Roman"/>
              </a:rPr>
              <a:t> </a:t>
            </a:r>
            <a:r>
              <a:rPr lang="fr-FR" sz="2400" spc="-15" dirty="0" smtClean="0"/>
              <a:t>du</a:t>
            </a:r>
            <a:r>
              <a:rPr lang="fr-FR" sz="2400" spc="-10" dirty="0" smtClean="0">
                <a:latin typeface="Times New Roman"/>
                <a:cs typeface="Times New Roman"/>
              </a:rPr>
              <a:t> </a:t>
            </a:r>
            <a:r>
              <a:rPr lang="fr-FR" sz="2400" spc="-15" dirty="0" smtClean="0"/>
              <a:t>dépar</a:t>
            </a:r>
            <a:r>
              <a:rPr lang="fr-FR" sz="2400" spc="-35" dirty="0" smtClean="0"/>
              <a:t>t</a:t>
            </a:r>
            <a:r>
              <a:rPr lang="fr-FR" sz="2400" spc="-15" dirty="0" smtClean="0"/>
              <a:t>e</a:t>
            </a:r>
            <a:r>
              <a:rPr lang="fr-FR" sz="2400" spc="-30" dirty="0" smtClean="0"/>
              <a:t>m</a:t>
            </a:r>
            <a:r>
              <a:rPr lang="fr-FR" sz="2400" spc="-15" dirty="0" smtClean="0"/>
              <a:t>ent</a:t>
            </a:r>
            <a:r>
              <a:rPr lang="fr-FR" sz="2400" spc="-15" dirty="0" smtClean="0">
                <a:latin typeface="Times New Roman"/>
                <a:cs typeface="Times New Roman"/>
              </a:rPr>
              <a:t> </a:t>
            </a:r>
            <a:r>
              <a:rPr lang="fr-FR" sz="2400" spc="-15" dirty="0" smtClean="0"/>
              <a:t>dans</a:t>
            </a:r>
            <a:r>
              <a:rPr lang="fr-FR" sz="2400" spc="-60" dirty="0" smtClean="0">
                <a:latin typeface="Times New Roman"/>
                <a:cs typeface="Times New Roman"/>
              </a:rPr>
              <a:t> </a:t>
            </a:r>
            <a:r>
              <a:rPr lang="fr-FR" sz="2400" spc="-20" dirty="0" smtClean="0"/>
              <a:t>leque</a:t>
            </a:r>
            <a:r>
              <a:rPr lang="fr-FR" sz="2400" spc="-10" dirty="0" smtClean="0"/>
              <a:t>l</a:t>
            </a:r>
            <a:r>
              <a:rPr lang="fr-FR" sz="2400" spc="-40" dirty="0" smtClean="0">
                <a:latin typeface="Times New Roman"/>
                <a:cs typeface="Times New Roman"/>
              </a:rPr>
              <a:t> </a:t>
            </a:r>
            <a:r>
              <a:rPr lang="fr-FR" sz="2400" spc="-15" dirty="0" smtClean="0"/>
              <a:t>t</a:t>
            </a:r>
            <a:r>
              <a:rPr lang="fr-FR" sz="2400" spc="-40" dirty="0" smtClean="0"/>
              <a:t>r</a:t>
            </a:r>
            <a:r>
              <a:rPr lang="fr-FR" sz="2400" spc="-70" dirty="0" smtClean="0"/>
              <a:t>av</a:t>
            </a:r>
            <a:r>
              <a:rPr lang="fr-FR" sz="2400" spc="-15" dirty="0" smtClean="0"/>
              <a:t>ail</a:t>
            </a:r>
            <a:r>
              <a:rPr lang="fr-FR" sz="2400" spc="-10" dirty="0" smtClean="0"/>
              <a:t>le</a:t>
            </a:r>
            <a:r>
              <a:rPr lang="fr-FR" sz="2400" dirty="0">
                <a:latin typeface="Times New Roman"/>
                <a:cs typeface="Times New Roman"/>
              </a:rPr>
              <a:t> </a:t>
            </a:r>
            <a:r>
              <a:rPr lang="fr-FR" sz="2400" spc="-15" dirty="0" smtClean="0"/>
              <a:t>chaque</a:t>
            </a:r>
            <a:r>
              <a:rPr lang="fr-FR" sz="2400" dirty="0" smtClean="0">
                <a:latin typeface="Times New Roman"/>
                <a:cs typeface="Times New Roman"/>
              </a:rPr>
              <a:t> </a:t>
            </a:r>
            <a:r>
              <a:rPr lang="fr-FR" sz="2400" spc="-15" dirty="0" smtClean="0"/>
              <a:t>e</a:t>
            </a:r>
            <a:r>
              <a:rPr lang="fr-FR" sz="2400" spc="-30" dirty="0" smtClean="0"/>
              <a:t>m</a:t>
            </a:r>
            <a:r>
              <a:rPr lang="fr-FR" sz="2400" spc="-20" dirty="0" smtClean="0"/>
              <a:t>p</a:t>
            </a:r>
            <a:r>
              <a:rPr lang="fr-FR" sz="2400" spc="-5" dirty="0" smtClean="0"/>
              <a:t>l</a:t>
            </a:r>
            <a:r>
              <a:rPr lang="fr-FR" sz="2400" spc="-55" dirty="0" smtClean="0"/>
              <a:t>o</a:t>
            </a:r>
            <a:r>
              <a:rPr lang="fr-FR" sz="2400" spc="-70" dirty="0" smtClean="0"/>
              <a:t>y</a:t>
            </a:r>
            <a:r>
              <a:rPr lang="fr-FR" sz="2400" spc="-10" dirty="0" smtClean="0"/>
              <a:t>é.</a:t>
            </a:r>
            <a:r>
              <a:rPr lang="fr-FR" sz="2400" dirty="0">
                <a:latin typeface="Times New Roman"/>
                <a:cs typeface="Times New Roman"/>
              </a:rPr>
              <a:t> </a:t>
            </a:r>
            <a:r>
              <a:rPr lang="fr-FR" sz="2400" spc="-15" dirty="0" smtClean="0"/>
              <a:t>Chaque</a:t>
            </a:r>
            <a:r>
              <a:rPr lang="fr-FR" sz="2400" spc="-10" dirty="0" smtClean="0">
                <a:latin typeface="Times New Roman"/>
                <a:cs typeface="Times New Roman"/>
              </a:rPr>
              <a:t> </a:t>
            </a:r>
            <a:r>
              <a:rPr lang="fr-FR" sz="2400" spc="-15" dirty="0" smtClean="0"/>
              <a:t>e</a:t>
            </a:r>
            <a:r>
              <a:rPr lang="fr-FR" sz="2400" spc="-30" dirty="0" smtClean="0"/>
              <a:t>m</a:t>
            </a:r>
            <a:r>
              <a:rPr lang="fr-FR" sz="2400" spc="-15" dirty="0" smtClean="0"/>
              <a:t>pl</a:t>
            </a:r>
            <a:r>
              <a:rPr lang="fr-FR" sz="2400" spc="-50" dirty="0" smtClean="0"/>
              <a:t>o</a:t>
            </a:r>
            <a:r>
              <a:rPr lang="fr-FR" sz="2400" spc="-70" dirty="0" smtClean="0"/>
              <a:t>y</a:t>
            </a:r>
            <a:r>
              <a:rPr lang="fr-FR" sz="2400" spc="-15" dirty="0" smtClean="0"/>
              <a:t>é</a:t>
            </a:r>
            <a:r>
              <a:rPr lang="fr-FR" sz="2400" dirty="0">
                <a:latin typeface="Times New Roman"/>
                <a:cs typeface="Times New Roman"/>
              </a:rPr>
              <a:t> </a:t>
            </a:r>
            <a:r>
              <a:rPr lang="fr-FR" sz="2400" spc="-15" dirty="0" smtClean="0"/>
              <a:t>a</a:t>
            </a:r>
            <a:r>
              <a:rPr lang="fr-FR" sz="2400" dirty="0">
                <a:latin typeface="Times New Roman"/>
                <a:cs typeface="Times New Roman"/>
              </a:rPr>
              <a:t> </a:t>
            </a:r>
            <a:r>
              <a:rPr lang="fr-FR" sz="2400" spc="-15" dirty="0" smtClean="0"/>
              <a:t>donc</a:t>
            </a:r>
            <a:r>
              <a:rPr lang="fr-FR" sz="2400" dirty="0" smtClean="0">
                <a:latin typeface="Times New Roman"/>
                <a:cs typeface="Times New Roman"/>
              </a:rPr>
              <a:t> </a:t>
            </a:r>
            <a:r>
              <a:rPr lang="fr-FR" sz="2400" spc="-130" dirty="0" smtClean="0">
                <a:latin typeface="Times New Roman"/>
                <a:cs typeface="Times New Roman"/>
              </a:rPr>
              <a:t> </a:t>
            </a:r>
            <a:r>
              <a:rPr lang="fr-FR" sz="2400" spc="-15" dirty="0" smtClean="0"/>
              <a:t>le</a:t>
            </a:r>
            <a:r>
              <a:rPr lang="fr-FR" sz="2400" spc="-10" dirty="0" smtClean="0"/>
              <a:t>s</a:t>
            </a:r>
            <a:r>
              <a:rPr lang="fr-FR" sz="2400" dirty="0" smtClean="0">
                <a:latin typeface="Times New Roman"/>
                <a:cs typeface="Times New Roman"/>
              </a:rPr>
              <a:t> </a:t>
            </a:r>
            <a:r>
              <a:rPr lang="fr-FR" sz="2400" spc="-114" dirty="0" smtClean="0">
                <a:latin typeface="Times New Roman"/>
                <a:cs typeface="Times New Roman"/>
              </a:rPr>
              <a:t> </a:t>
            </a:r>
            <a:r>
              <a:rPr lang="fr-FR" sz="2400" spc="-15" dirty="0" smtClean="0"/>
              <a:t>ca</a:t>
            </a:r>
            <a:r>
              <a:rPr lang="fr-FR" sz="2400" spc="-50" dirty="0" smtClean="0"/>
              <a:t>r</a:t>
            </a:r>
            <a:r>
              <a:rPr lang="fr-FR" sz="2400" spc="-20" dirty="0" smtClean="0"/>
              <a:t>ac</a:t>
            </a:r>
            <a:r>
              <a:rPr lang="fr-FR" sz="2400" spc="-40" dirty="0" smtClean="0"/>
              <a:t>t</a:t>
            </a:r>
            <a:r>
              <a:rPr lang="fr-FR" sz="2400" spc="-10" dirty="0" smtClean="0"/>
              <a:t>éristiques</a:t>
            </a:r>
            <a:r>
              <a:rPr lang="fr-FR" sz="2400" dirty="0">
                <a:latin typeface="Times New Roman"/>
                <a:cs typeface="Times New Roman"/>
              </a:rPr>
              <a:t> </a:t>
            </a:r>
            <a:r>
              <a:rPr lang="fr-FR" sz="2400" spc="-15" dirty="0" smtClean="0"/>
              <a:t>su</a:t>
            </a:r>
            <a:r>
              <a:rPr lang="fr-FR" sz="2400" spc="-65" dirty="0" smtClean="0"/>
              <a:t>iv</a:t>
            </a:r>
            <a:r>
              <a:rPr lang="fr-FR" sz="2400" spc="-20" dirty="0" smtClean="0"/>
              <a:t>a</a:t>
            </a:r>
            <a:r>
              <a:rPr lang="fr-FR" sz="2400" spc="-25" dirty="0" smtClean="0"/>
              <a:t>nt</a:t>
            </a:r>
            <a:r>
              <a:rPr lang="fr-FR" sz="2400" spc="-10" dirty="0" smtClean="0"/>
              <a:t>es</a:t>
            </a:r>
            <a:r>
              <a:rPr lang="fr-FR" sz="2400" spc="-30" dirty="0" smtClean="0">
                <a:latin typeface="Times New Roman"/>
                <a:cs typeface="Times New Roman"/>
              </a:rPr>
              <a:t> </a:t>
            </a:r>
            <a:r>
              <a:rPr lang="fr-FR" sz="2400" spc="-10" dirty="0" smtClean="0"/>
              <a:t>:</a:t>
            </a:r>
            <a:r>
              <a:rPr lang="fr-FR" sz="2400" b="1" spc="-10" dirty="0">
                <a:solidFill>
                  <a:schemeClr val="accent1"/>
                </a:solidFill>
              </a:rPr>
              <a:t> </a:t>
            </a:r>
            <a:r>
              <a:rPr lang="fr-FR" sz="2400" spc="-15" dirty="0"/>
              <a:t>un </a:t>
            </a:r>
            <a:r>
              <a:rPr lang="fr-FR" sz="2400" spc="-15" dirty="0" err="1"/>
              <a:t>Numero</a:t>
            </a:r>
            <a:r>
              <a:rPr lang="fr-FR" sz="2400" spc="-15" dirty="0"/>
              <a:t>, </a:t>
            </a:r>
            <a:r>
              <a:rPr lang="fr-FR" sz="2400" spc="-15" dirty="0" smtClean="0"/>
              <a:t>No</a:t>
            </a:r>
            <a:r>
              <a:rPr lang="fr-FR" sz="2400" spc="-30" dirty="0" smtClean="0"/>
              <a:t>m</a:t>
            </a:r>
            <a:r>
              <a:rPr lang="fr-FR" sz="2400" spc="-5" dirty="0" smtClean="0"/>
              <a:t>,</a:t>
            </a:r>
            <a:r>
              <a:rPr lang="fr-FR" sz="2400" dirty="0" smtClean="0">
                <a:latin typeface="Times New Roman"/>
                <a:cs typeface="Times New Roman"/>
              </a:rPr>
              <a:t> </a:t>
            </a:r>
            <a:r>
              <a:rPr lang="fr-FR" sz="2400" spc="-135" dirty="0" smtClean="0">
                <a:latin typeface="Times New Roman"/>
                <a:cs typeface="Times New Roman"/>
              </a:rPr>
              <a:t> </a:t>
            </a:r>
            <a:r>
              <a:rPr lang="fr-FR" sz="2400" spc="-45" dirty="0" smtClean="0"/>
              <a:t>f</a:t>
            </a:r>
            <a:r>
              <a:rPr lang="fr-FR" sz="2400" spc="-10" dirty="0" smtClean="0"/>
              <a:t>onctio</a:t>
            </a:r>
            <a:r>
              <a:rPr lang="fr-FR" sz="2400" spc="-25" dirty="0" smtClean="0"/>
              <a:t>n</a:t>
            </a:r>
            <a:r>
              <a:rPr lang="fr-FR" sz="2400" spc="-5" dirty="0" smtClean="0"/>
              <a:t>,</a:t>
            </a:r>
            <a:r>
              <a:rPr lang="fr-FR" sz="2400" spc="-10" dirty="0" smtClean="0">
                <a:latin typeface="Times New Roman"/>
                <a:cs typeface="Times New Roman"/>
              </a:rPr>
              <a:t> </a:t>
            </a:r>
            <a:r>
              <a:rPr lang="fr-FR" sz="2400" spc="-15" dirty="0" smtClean="0"/>
              <a:t>da</a:t>
            </a:r>
            <a:r>
              <a:rPr lang="fr-FR" sz="2400" spc="-35" dirty="0" smtClean="0"/>
              <a:t>t</a:t>
            </a:r>
            <a:r>
              <a:rPr lang="fr-FR" sz="2400" spc="-15" dirty="0" smtClean="0"/>
              <a:t>e</a:t>
            </a:r>
            <a:r>
              <a:rPr lang="fr-FR" sz="2400" dirty="0" smtClean="0">
                <a:latin typeface="Times New Roman"/>
                <a:cs typeface="Times New Roman"/>
              </a:rPr>
              <a:t> </a:t>
            </a:r>
            <a:r>
              <a:rPr lang="fr-FR" sz="2400" spc="-110" dirty="0">
                <a:latin typeface="Times New Roman"/>
                <a:cs typeface="Times New Roman"/>
              </a:rPr>
              <a:t> </a:t>
            </a:r>
            <a:r>
              <a:rPr lang="fr-FR" sz="2400" spc="-10" dirty="0" smtClean="0">
                <a:latin typeface="Cambria"/>
                <a:cs typeface="Cambria"/>
              </a:rPr>
              <a:t>d’ent</a:t>
            </a:r>
            <a:r>
              <a:rPr lang="fr-FR" sz="2400" spc="-50" dirty="0" smtClean="0">
                <a:latin typeface="Cambria"/>
                <a:cs typeface="Cambria"/>
              </a:rPr>
              <a:t>r</a:t>
            </a:r>
            <a:r>
              <a:rPr lang="fr-FR" sz="2400" spc="-15" dirty="0" smtClean="0">
                <a:latin typeface="Cambria"/>
                <a:cs typeface="Cambria"/>
              </a:rPr>
              <a:t>é</a:t>
            </a:r>
            <a:r>
              <a:rPr lang="fr-FR" sz="2400" spc="-25" dirty="0" smtClean="0">
                <a:latin typeface="Cambria"/>
                <a:cs typeface="Cambria"/>
              </a:rPr>
              <a:t>e</a:t>
            </a:r>
            <a:r>
              <a:rPr lang="fr-FR" sz="2400" spc="-5" dirty="0" smtClean="0"/>
              <a:t>,</a:t>
            </a:r>
            <a:r>
              <a:rPr lang="fr-FR" sz="2400" spc="-20" dirty="0" smtClean="0">
                <a:latin typeface="Times New Roman"/>
                <a:cs typeface="Times New Roman"/>
              </a:rPr>
              <a:t> </a:t>
            </a:r>
            <a:r>
              <a:rPr lang="fr-FR" sz="2400" spc="-10" dirty="0" smtClean="0"/>
              <a:t>salai</a:t>
            </a:r>
            <a:r>
              <a:rPr lang="fr-FR" sz="2400" spc="-45" dirty="0" smtClean="0"/>
              <a:t>r</a:t>
            </a:r>
            <a:r>
              <a:rPr lang="fr-FR" sz="2400" spc="-15" dirty="0" smtClean="0"/>
              <a:t>e</a:t>
            </a:r>
            <a:r>
              <a:rPr lang="fr-FR" sz="2400" spc="-5" dirty="0" smtClean="0"/>
              <a:t>,</a:t>
            </a:r>
            <a:r>
              <a:rPr lang="fr-FR" sz="2400" spc="-45" dirty="0">
                <a:latin typeface="Times New Roman"/>
                <a:cs typeface="Times New Roman"/>
              </a:rPr>
              <a:t> </a:t>
            </a:r>
            <a:r>
              <a:rPr lang="fr-FR" sz="2400" spc="-15" dirty="0" smtClean="0"/>
              <a:t>commissio</a:t>
            </a:r>
            <a:r>
              <a:rPr lang="fr-FR" sz="2400" spc="-10" dirty="0" smtClean="0"/>
              <a:t>n</a:t>
            </a:r>
            <a:r>
              <a:rPr lang="fr-FR" sz="2400" spc="-5" dirty="0" smtClean="0"/>
              <a:t>,</a:t>
            </a:r>
            <a:r>
              <a:rPr lang="fr-FR" sz="2400" spc="-55" dirty="0" smtClean="0">
                <a:latin typeface="Times New Roman"/>
                <a:cs typeface="Times New Roman"/>
              </a:rPr>
              <a:t> </a:t>
            </a:r>
            <a:r>
              <a:rPr lang="fr-FR" sz="2400" spc="-20" dirty="0" smtClean="0"/>
              <a:t>num</a:t>
            </a:r>
            <a:r>
              <a:rPr lang="fr-FR" sz="2400" spc="-25" dirty="0" smtClean="0"/>
              <a:t>é</a:t>
            </a:r>
            <a:r>
              <a:rPr lang="fr-FR" sz="2400" spc="-45" dirty="0" smtClean="0"/>
              <a:t>r</a:t>
            </a:r>
            <a:r>
              <a:rPr lang="fr-FR" sz="2400" spc="-15" dirty="0" smtClean="0"/>
              <a:t>o</a:t>
            </a:r>
            <a:r>
              <a:rPr lang="fr-FR" sz="2400" spc="-50" dirty="0" smtClean="0">
                <a:latin typeface="Times New Roman"/>
                <a:cs typeface="Times New Roman"/>
              </a:rPr>
              <a:t> </a:t>
            </a:r>
            <a:r>
              <a:rPr lang="fr-FR" sz="2400" spc="-15" dirty="0" smtClean="0"/>
              <a:t>du</a:t>
            </a:r>
            <a:r>
              <a:rPr lang="fr-FR" sz="2400" spc="-60" dirty="0" smtClean="0">
                <a:latin typeface="Times New Roman"/>
                <a:cs typeface="Times New Roman"/>
              </a:rPr>
              <a:t> </a:t>
            </a:r>
            <a:r>
              <a:rPr lang="fr-FR" sz="2400" spc="-15" dirty="0" smtClean="0"/>
              <a:t>dépar</a:t>
            </a:r>
            <a:r>
              <a:rPr lang="fr-FR" sz="2400" spc="-35" dirty="0" smtClean="0"/>
              <a:t>t</a:t>
            </a:r>
            <a:r>
              <a:rPr lang="fr-FR" sz="2400" spc="-15" dirty="0" smtClean="0"/>
              <a:t>e</a:t>
            </a:r>
            <a:r>
              <a:rPr lang="fr-FR" sz="2400" spc="-30" dirty="0" smtClean="0"/>
              <a:t>m</a:t>
            </a:r>
            <a:r>
              <a:rPr lang="fr-FR" sz="2400" spc="-15" dirty="0" smtClean="0"/>
              <a:t>en</a:t>
            </a:r>
            <a:r>
              <a:rPr lang="fr-FR" sz="2400" spc="15" dirty="0" smtClean="0"/>
              <a:t>t</a:t>
            </a:r>
            <a:r>
              <a:rPr lang="fr-FR" sz="2400" spc="-5" dirty="0" smtClean="0"/>
              <a:t>.</a:t>
            </a:r>
            <a:r>
              <a:rPr lang="fr-FR" sz="2400" dirty="0">
                <a:latin typeface="Times New Roman"/>
                <a:cs typeface="Times New Roman"/>
              </a:rPr>
              <a:t> </a:t>
            </a:r>
            <a:r>
              <a:rPr lang="fr-FR" sz="2400" spc="-20" dirty="0" smtClean="0"/>
              <a:t>L</a:t>
            </a:r>
            <a:r>
              <a:rPr lang="fr-FR" sz="2400" spc="-15" dirty="0" smtClean="0"/>
              <a:t>e</a:t>
            </a:r>
            <a:r>
              <a:rPr lang="fr-FR" sz="2400" spc="-60" dirty="0" smtClean="0">
                <a:latin typeface="Times New Roman"/>
                <a:cs typeface="Times New Roman"/>
              </a:rPr>
              <a:t> </a:t>
            </a:r>
            <a:r>
              <a:rPr lang="fr-FR" sz="2400" spc="-10" dirty="0" smtClean="0"/>
              <a:t>service</a:t>
            </a:r>
            <a:r>
              <a:rPr lang="fr-FR" sz="2400" spc="-40" dirty="0" smtClean="0">
                <a:latin typeface="Times New Roman"/>
                <a:cs typeface="Times New Roman"/>
              </a:rPr>
              <a:t> </a:t>
            </a:r>
            <a:r>
              <a:rPr lang="fr-FR" sz="2400" spc="-15" dirty="0" smtClean="0"/>
              <a:t>du</a:t>
            </a:r>
            <a:r>
              <a:rPr lang="fr-FR" sz="2400" spc="-60" dirty="0" smtClean="0">
                <a:latin typeface="Times New Roman"/>
                <a:cs typeface="Times New Roman"/>
              </a:rPr>
              <a:t> </a:t>
            </a:r>
            <a:r>
              <a:rPr lang="fr-FR" sz="2400" spc="-20" dirty="0" smtClean="0"/>
              <a:t>personne</a:t>
            </a:r>
            <a:r>
              <a:rPr lang="fr-FR" sz="2400" spc="-10" dirty="0" smtClean="0"/>
              <a:t>l</a:t>
            </a:r>
            <a:r>
              <a:rPr lang="fr-FR" sz="2400" spc="-40" dirty="0" smtClean="0">
                <a:latin typeface="Times New Roman"/>
                <a:cs typeface="Times New Roman"/>
              </a:rPr>
              <a:t> </a:t>
            </a:r>
            <a:r>
              <a:rPr lang="fr-FR" sz="2400" spc="-15" dirty="0" smtClean="0"/>
              <a:t>souhai</a:t>
            </a:r>
            <a:r>
              <a:rPr lang="fr-FR" sz="2400" spc="-40" dirty="0" smtClean="0"/>
              <a:t>t</a:t>
            </a:r>
            <a:r>
              <a:rPr lang="fr-FR" sz="2400" spc="-15" dirty="0" smtClean="0"/>
              <a:t>e</a:t>
            </a:r>
            <a:r>
              <a:rPr lang="fr-FR" sz="2400" spc="-40" dirty="0" smtClean="0">
                <a:latin typeface="Times New Roman"/>
                <a:cs typeface="Times New Roman"/>
              </a:rPr>
              <a:t> </a:t>
            </a:r>
            <a:r>
              <a:rPr lang="fr-FR" sz="2400" spc="-20" dirty="0" smtClean="0"/>
              <a:t>auss</a:t>
            </a:r>
            <a:r>
              <a:rPr lang="fr-FR" sz="2400" spc="-10" dirty="0" smtClean="0"/>
              <a:t>i</a:t>
            </a:r>
            <a:r>
              <a:rPr lang="fr-FR" sz="2400" spc="-55" dirty="0" smtClean="0">
                <a:latin typeface="Times New Roman"/>
                <a:cs typeface="Times New Roman"/>
              </a:rPr>
              <a:t> </a:t>
            </a:r>
            <a:r>
              <a:rPr lang="fr-FR" sz="2400" spc="-10" dirty="0" smtClean="0"/>
              <a:t>connaît</a:t>
            </a:r>
            <a:r>
              <a:rPr lang="fr-FR" sz="2400" spc="-50" dirty="0" smtClean="0"/>
              <a:t>r</a:t>
            </a:r>
            <a:r>
              <a:rPr lang="fr-FR" sz="2400" spc="-15" dirty="0" smtClean="0"/>
              <a:t>e</a:t>
            </a:r>
            <a:r>
              <a:rPr lang="fr-FR" sz="2400" spc="-40" dirty="0" smtClean="0">
                <a:latin typeface="Times New Roman"/>
                <a:cs typeface="Times New Roman"/>
              </a:rPr>
              <a:t> </a:t>
            </a:r>
            <a:r>
              <a:rPr lang="fr-FR" sz="2400" spc="-15" dirty="0" smtClean="0"/>
              <a:t>le</a:t>
            </a:r>
            <a:r>
              <a:rPr lang="fr-FR" sz="2400" spc="-20" dirty="0" smtClean="0">
                <a:latin typeface="Times New Roman"/>
                <a:cs typeface="Times New Roman"/>
              </a:rPr>
              <a:t> </a:t>
            </a:r>
            <a:r>
              <a:rPr lang="fr-FR" sz="2400" spc="-20" dirty="0" smtClean="0"/>
              <a:t>nom</a:t>
            </a:r>
            <a:r>
              <a:rPr lang="fr-FR" sz="2400" spc="-75" dirty="0" smtClean="0">
                <a:latin typeface="Times New Roman"/>
                <a:cs typeface="Times New Roman"/>
              </a:rPr>
              <a:t> </a:t>
            </a:r>
            <a:r>
              <a:rPr lang="fr-FR" sz="2400" spc="-15" dirty="0" smtClean="0"/>
              <a:t>du</a:t>
            </a:r>
            <a:r>
              <a:rPr lang="fr-FR" sz="2400" spc="-10" dirty="0" smtClean="0">
                <a:latin typeface="Times New Roman"/>
                <a:cs typeface="Times New Roman"/>
              </a:rPr>
              <a:t> </a:t>
            </a:r>
            <a:r>
              <a:rPr lang="fr-FR" sz="2400" spc="-15" dirty="0" smtClean="0">
                <a:latin typeface="Cambria"/>
                <a:cs typeface="Cambria"/>
              </a:rPr>
              <a:t>dépar</a:t>
            </a:r>
            <a:r>
              <a:rPr lang="fr-FR" sz="2400" spc="-30" dirty="0" smtClean="0">
                <a:latin typeface="Cambria"/>
                <a:cs typeface="Cambria"/>
              </a:rPr>
              <a:t>t</a:t>
            </a:r>
            <a:r>
              <a:rPr lang="fr-FR" sz="2400" spc="-15" dirty="0" smtClean="0">
                <a:latin typeface="Cambria"/>
                <a:cs typeface="Cambria"/>
              </a:rPr>
              <a:t>e</a:t>
            </a:r>
            <a:r>
              <a:rPr lang="fr-FR" sz="2400" spc="-30" dirty="0" smtClean="0">
                <a:latin typeface="Cambria"/>
                <a:cs typeface="Cambria"/>
              </a:rPr>
              <a:t>m</a:t>
            </a:r>
            <a:r>
              <a:rPr lang="fr-FR" sz="2400" spc="-15" dirty="0" smtClean="0">
                <a:latin typeface="Cambria"/>
                <a:cs typeface="Cambria"/>
              </a:rPr>
              <a:t>ent</a:t>
            </a:r>
            <a:r>
              <a:rPr lang="fr-FR" sz="2400" spc="45" dirty="0" smtClean="0">
                <a:latin typeface="Cambria"/>
                <a:cs typeface="Cambria"/>
              </a:rPr>
              <a:t> </a:t>
            </a:r>
            <a:r>
              <a:rPr lang="fr-FR" sz="2400" spc="-15" dirty="0" smtClean="0">
                <a:latin typeface="Cambria"/>
                <a:cs typeface="Cambria"/>
              </a:rPr>
              <a:t>dans</a:t>
            </a:r>
            <a:r>
              <a:rPr lang="fr-FR" sz="2400" spc="10" dirty="0" smtClean="0">
                <a:latin typeface="Cambria"/>
                <a:cs typeface="Cambria"/>
              </a:rPr>
              <a:t> </a:t>
            </a:r>
            <a:r>
              <a:rPr lang="fr-FR" sz="2400" spc="-10" dirty="0" smtClean="0">
                <a:latin typeface="Cambria"/>
                <a:cs typeface="Cambria"/>
              </a:rPr>
              <a:t>lequel</a:t>
            </a:r>
            <a:r>
              <a:rPr lang="fr-FR" sz="2400" spc="15" dirty="0" smtClean="0">
                <a:latin typeface="Cambria"/>
                <a:cs typeface="Cambria"/>
              </a:rPr>
              <a:t> </a:t>
            </a:r>
            <a:r>
              <a:rPr lang="fr-FR" sz="2400" spc="-10" dirty="0" smtClean="0">
                <a:latin typeface="Cambria"/>
                <a:cs typeface="Cambria"/>
              </a:rPr>
              <a:t>l’e</a:t>
            </a:r>
            <a:r>
              <a:rPr lang="fr-FR" sz="2400" spc="-30" dirty="0" smtClean="0">
                <a:latin typeface="Cambria"/>
                <a:cs typeface="Cambria"/>
              </a:rPr>
              <a:t>m</a:t>
            </a:r>
            <a:r>
              <a:rPr lang="fr-FR" sz="2400" spc="-15" dirty="0" smtClean="0">
                <a:latin typeface="Cambria"/>
                <a:cs typeface="Cambria"/>
              </a:rPr>
              <a:t>p</a:t>
            </a:r>
            <a:r>
              <a:rPr lang="fr-FR" sz="2400" spc="-5" dirty="0" smtClean="0">
                <a:latin typeface="Cambria"/>
                <a:cs typeface="Cambria"/>
              </a:rPr>
              <a:t>l</a:t>
            </a:r>
            <a:r>
              <a:rPr lang="fr-FR" sz="2400" spc="-55" dirty="0" smtClean="0">
                <a:latin typeface="Cambria"/>
                <a:cs typeface="Cambria"/>
              </a:rPr>
              <a:t>o</a:t>
            </a:r>
            <a:r>
              <a:rPr lang="fr-FR" sz="2400" spc="-70" dirty="0" smtClean="0">
                <a:latin typeface="Cambria"/>
                <a:cs typeface="Cambria"/>
              </a:rPr>
              <a:t>y</a:t>
            </a:r>
            <a:r>
              <a:rPr lang="fr-FR" sz="2400" spc="-15" dirty="0" smtClean="0">
                <a:latin typeface="Cambria"/>
                <a:cs typeface="Cambria"/>
              </a:rPr>
              <a:t>é</a:t>
            </a:r>
            <a:r>
              <a:rPr lang="fr-FR" sz="2400" dirty="0">
                <a:latin typeface="Cambria"/>
                <a:cs typeface="Cambria"/>
              </a:rPr>
              <a:t> </a:t>
            </a:r>
            <a:r>
              <a:rPr lang="fr-FR" sz="2400" spc="-15" dirty="0" smtClean="0"/>
              <a:t>t</a:t>
            </a:r>
            <a:r>
              <a:rPr lang="fr-FR" sz="2400" spc="-40" dirty="0" smtClean="0"/>
              <a:t>r</a:t>
            </a:r>
            <a:r>
              <a:rPr lang="fr-FR" sz="2400" spc="-70" dirty="0" smtClean="0"/>
              <a:t>av</a:t>
            </a:r>
            <a:r>
              <a:rPr lang="fr-FR" sz="2400" spc="-15" dirty="0" smtClean="0"/>
              <a:t>ail</a:t>
            </a:r>
            <a:r>
              <a:rPr lang="fr-FR" sz="2400" spc="-10" dirty="0" smtClean="0"/>
              <a:t>le</a:t>
            </a:r>
            <a:r>
              <a:rPr lang="fr-FR" sz="2400" spc="-5" dirty="0" smtClean="0">
                <a:latin typeface="Cambria"/>
                <a:cs typeface="Cambria"/>
              </a:rPr>
              <a:t>.</a:t>
            </a:r>
            <a:r>
              <a:rPr lang="fr-FR" sz="2400" spc="35" dirty="0" smtClean="0">
                <a:latin typeface="Cambria"/>
                <a:cs typeface="Cambria"/>
              </a:rPr>
              <a:t> </a:t>
            </a:r>
            <a:r>
              <a:rPr lang="fr-FR" sz="2400" spc="-250" dirty="0" smtClean="0">
                <a:latin typeface="Cambria"/>
                <a:cs typeface="Cambria"/>
              </a:rPr>
              <a:t>L</a:t>
            </a:r>
            <a:r>
              <a:rPr lang="fr-FR" sz="2400" spc="-5" dirty="0" smtClean="0">
                <a:latin typeface="Cambria"/>
                <a:cs typeface="Cambria"/>
              </a:rPr>
              <a:t>’</a:t>
            </a:r>
            <a:r>
              <a:rPr lang="fr-FR" sz="2400" spc="-25" dirty="0" smtClean="0">
                <a:latin typeface="Cambria"/>
                <a:cs typeface="Cambria"/>
              </a:rPr>
              <a:t>e</a:t>
            </a:r>
            <a:r>
              <a:rPr lang="fr-FR" sz="2400" spc="-10" dirty="0" smtClean="0">
                <a:latin typeface="Cambria"/>
                <a:cs typeface="Cambria"/>
              </a:rPr>
              <a:t>nt</a:t>
            </a:r>
            <a:r>
              <a:rPr lang="fr-FR" sz="2400" spc="-45" dirty="0" smtClean="0">
                <a:latin typeface="Cambria"/>
                <a:cs typeface="Cambria"/>
              </a:rPr>
              <a:t>r</a:t>
            </a:r>
            <a:r>
              <a:rPr lang="fr-FR" sz="2400" spc="-10" dirty="0" smtClean="0">
                <a:latin typeface="Cambria"/>
                <a:cs typeface="Cambria"/>
              </a:rPr>
              <a:t>eprise</a:t>
            </a:r>
            <a:r>
              <a:rPr lang="fr-FR" sz="2400" spc="45" dirty="0" smtClean="0">
                <a:latin typeface="Cambria"/>
                <a:cs typeface="Cambria"/>
              </a:rPr>
              <a:t> </a:t>
            </a:r>
            <a:r>
              <a:rPr lang="fr-FR" sz="2400" spc="-10" dirty="0" smtClean="0">
                <a:latin typeface="Cambria"/>
                <a:cs typeface="Cambria"/>
              </a:rPr>
              <a:t>est</a:t>
            </a:r>
            <a:r>
              <a:rPr lang="fr-FR" sz="2400" spc="-5" dirty="0" smtClean="0">
                <a:latin typeface="Cambria"/>
                <a:cs typeface="Cambria"/>
              </a:rPr>
              <a:t> </a:t>
            </a:r>
            <a:r>
              <a:rPr lang="fr-FR" sz="2400" spc="-45" dirty="0" smtClean="0"/>
              <a:t>r</a:t>
            </a:r>
            <a:r>
              <a:rPr lang="fr-FR" sz="2400" spc="-10" dirty="0" smtClean="0"/>
              <a:t>épartie</a:t>
            </a:r>
            <a:r>
              <a:rPr lang="fr-FR" sz="2400" spc="-45" dirty="0" smtClean="0">
                <a:latin typeface="Times New Roman"/>
                <a:cs typeface="Times New Roman"/>
              </a:rPr>
              <a:t> </a:t>
            </a:r>
            <a:r>
              <a:rPr lang="fr-FR" sz="2400" spc="-15" dirty="0" smtClean="0"/>
              <a:t>dans</a:t>
            </a:r>
            <a:r>
              <a:rPr lang="fr-FR" sz="2400" spc="-50" dirty="0" smtClean="0">
                <a:latin typeface="Times New Roman"/>
                <a:cs typeface="Times New Roman"/>
              </a:rPr>
              <a:t> </a:t>
            </a:r>
            <a:r>
              <a:rPr lang="fr-FR" sz="2400" spc="-20" dirty="0" smtClean="0"/>
              <a:t>p</a:t>
            </a:r>
            <a:r>
              <a:rPr lang="fr-FR" sz="2400" spc="-5" dirty="0" smtClean="0"/>
              <a:t>l</a:t>
            </a:r>
            <a:r>
              <a:rPr lang="fr-FR" sz="2400" spc="-15" dirty="0" smtClean="0"/>
              <a:t>usieur</a:t>
            </a:r>
            <a:r>
              <a:rPr lang="fr-FR" sz="2400" spc="-10" dirty="0" smtClean="0"/>
              <a:t>s</a:t>
            </a:r>
            <a:r>
              <a:rPr lang="fr-FR" sz="2400" spc="-40" dirty="0" smtClean="0">
                <a:latin typeface="Times New Roman"/>
                <a:cs typeface="Times New Roman"/>
              </a:rPr>
              <a:t> </a:t>
            </a:r>
            <a:r>
              <a:rPr lang="fr-FR" sz="2400" spc="-10" dirty="0" smtClean="0"/>
              <a:t>villes.</a:t>
            </a:r>
            <a:r>
              <a:rPr lang="fr-FR" sz="2400" spc="-55" dirty="0" smtClean="0">
                <a:latin typeface="Times New Roman"/>
                <a:cs typeface="Times New Roman"/>
              </a:rPr>
              <a:t> </a:t>
            </a:r>
            <a:r>
              <a:rPr lang="fr-FR" sz="2400" spc="-15" dirty="0" smtClean="0"/>
              <a:t>L</a:t>
            </a:r>
            <a:r>
              <a:rPr lang="fr-FR" sz="2400" spc="-25" dirty="0" smtClean="0"/>
              <a:t>e</a:t>
            </a:r>
            <a:r>
              <a:rPr lang="fr-FR" sz="2400" spc="-10" dirty="0" smtClean="0"/>
              <a:t>s</a:t>
            </a:r>
            <a:r>
              <a:rPr lang="fr-FR" sz="2400" spc="-45" dirty="0" smtClean="0">
                <a:latin typeface="Times New Roman"/>
                <a:cs typeface="Times New Roman"/>
              </a:rPr>
              <a:t> </a:t>
            </a:r>
            <a:r>
              <a:rPr lang="fr-FR" sz="2400" spc="-15" dirty="0" smtClean="0"/>
              <a:t>dépar</a:t>
            </a:r>
            <a:r>
              <a:rPr lang="fr-FR" sz="2400" spc="-35" dirty="0" smtClean="0"/>
              <a:t>t</a:t>
            </a:r>
            <a:r>
              <a:rPr lang="fr-FR" sz="2400" spc="-15" dirty="0" smtClean="0"/>
              <a:t>e</a:t>
            </a:r>
            <a:r>
              <a:rPr lang="fr-FR" sz="2400" spc="-30" dirty="0" smtClean="0"/>
              <a:t>m</a:t>
            </a:r>
            <a:r>
              <a:rPr lang="fr-FR" sz="2400" spc="-10" dirty="0" smtClean="0"/>
              <a:t>ents</a:t>
            </a:r>
            <a:r>
              <a:rPr lang="fr-FR" sz="2400" spc="-15" dirty="0" smtClean="0">
                <a:latin typeface="Times New Roman"/>
                <a:cs typeface="Times New Roman"/>
              </a:rPr>
              <a:t> </a:t>
            </a:r>
            <a:r>
              <a:rPr lang="fr-FR" sz="2400" spc="-15" dirty="0" smtClean="0"/>
              <a:t>sont</a:t>
            </a:r>
            <a:r>
              <a:rPr lang="fr-FR" sz="2400" spc="-65" dirty="0" smtClean="0">
                <a:latin typeface="Times New Roman"/>
                <a:cs typeface="Times New Roman"/>
              </a:rPr>
              <a:t> </a:t>
            </a:r>
            <a:r>
              <a:rPr lang="fr-FR" sz="2400" spc="-15" dirty="0" smtClean="0"/>
              <a:t>donc</a:t>
            </a:r>
            <a:r>
              <a:rPr lang="fr-FR" sz="2400" spc="-10" dirty="0" smtClean="0">
                <a:latin typeface="Times New Roman"/>
                <a:cs typeface="Times New Roman"/>
              </a:rPr>
              <a:t> </a:t>
            </a:r>
            <a:r>
              <a:rPr lang="fr-FR" sz="2400" spc="-15" dirty="0" smtClean="0"/>
              <a:t>ca</a:t>
            </a:r>
            <a:r>
              <a:rPr lang="fr-FR" sz="2400" spc="-50" dirty="0" smtClean="0"/>
              <a:t>r</a:t>
            </a:r>
            <a:r>
              <a:rPr lang="fr-FR" sz="2400" spc="-20" dirty="0" smtClean="0"/>
              <a:t>ac</a:t>
            </a:r>
            <a:r>
              <a:rPr lang="fr-FR" sz="2400" spc="-40" dirty="0" smtClean="0"/>
              <a:t>t</a:t>
            </a:r>
            <a:r>
              <a:rPr lang="fr-FR" sz="2400" spc="-10" dirty="0" smtClean="0"/>
              <a:t>érisé   </a:t>
            </a:r>
            <a:r>
              <a:rPr lang="fr-FR" sz="2400" spc="-20" dirty="0" smtClean="0"/>
              <a:t>pa</a:t>
            </a:r>
            <a:r>
              <a:rPr lang="fr-FR" sz="2400" spc="-10" dirty="0" smtClean="0"/>
              <a:t>r</a:t>
            </a:r>
            <a:r>
              <a:rPr lang="fr-FR" sz="2400" dirty="0" smtClean="0">
                <a:latin typeface="Times New Roman"/>
                <a:cs typeface="Times New Roman"/>
              </a:rPr>
              <a:t> </a:t>
            </a:r>
            <a:r>
              <a:rPr lang="fr-FR" sz="2400" spc="-114" dirty="0" smtClean="0">
                <a:latin typeface="Times New Roman"/>
                <a:cs typeface="Times New Roman"/>
              </a:rPr>
              <a:t> </a:t>
            </a:r>
            <a:r>
              <a:rPr lang="fr-FR" sz="2400" spc="-15" dirty="0" smtClean="0"/>
              <a:t>leu</a:t>
            </a:r>
            <a:r>
              <a:rPr lang="fr-FR" sz="2400" spc="-10" dirty="0" smtClean="0"/>
              <a:t>r</a:t>
            </a:r>
            <a:r>
              <a:rPr lang="fr-FR" sz="2400" dirty="0" smtClean="0">
                <a:latin typeface="Times New Roman"/>
                <a:cs typeface="Times New Roman"/>
              </a:rPr>
              <a:t> </a:t>
            </a:r>
            <a:r>
              <a:rPr lang="fr-FR" sz="2400" spc="-110" dirty="0" smtClean="0">
                <a:latin typeface="Times New Roman"/>
                <a:cs typeface="Times New Roman"/>
              </a:rPr>
              <a:t> </a:t>
            </a:r>
            <a:r>
              <a:rPr lang="fr-FR" sz="2400" spc="-20" dirty="0" smtClean="0"/>
              <a:t>n</a:t>
            </a:r>
            <a:r>
              <a:rPr lang="fr-FR" sz="2400" spc="-25" dirty="0" smtClean="0"/>
              <a:t>o</a:t>
            </a:r>
            <a:r>
              <a:rPr lang="fr-FR" sz="2400" spc="-20" dirty="0" smtClean="0"/>
              <a:t>m</a:t>
            </a:r>
            <a:r>
              <a:rPr lang="fr-FR" sz="2400" dirty="0" smtClean="0">
                <a:latin typeface="Times New Roman"/>
                <a:cs typeface="Times New Roman"/>
              </a:rPr>
              <a:t> </a:t>
            </a:r>
            <a:r>
              <a:rPr lang="fr-FR" sz="2400" spc="-135" dirty="0" smtClean="0">
                <a:latin typeface="Times New Roman"/>
                <a:cs typeface="Times New Roman"/>
              </a:rPr>
              <a:t> </a:t>
            </a:r>
            <a:r>
              <a:rPr lang="fr-FR" sz="2400" spc="-10" dirty="0" smtClean="0"/>
              <a:t>et</a:t>
            </a:r>
            <a:r>
              <a:rPr lang="fr-FR" sz="2400" dirty="0" smtClean="0">
                <a:latin typeface="Times New Roman"/>
                <a:cs typeface="Times New Roman"/>
              </a:rPr>
              <a:t> </a:t>
            </a:r>
            <a:r>
              <a:rPr lang="fr-FR" sz="2400" spc="-114" dirty="0" smtClean="0">
                <a:latin typeface="Times New Roman"/>
                <a:cs typeface="Times New Roman"/>
              </a:rPr>
              <a:t> </a:t>
            </a:r>
            <a:r>
              <a:rPr lang="fr-FR" sz="2400" spc="-20" dirty="0" smtClean="0"/>
              <a:t>pa</a:t>
            </a:r>
            <a:r>
              <a:rPr lang="fr-FR" sz="2400" spc="-10" dirty="0" smtClean="0"/>
              <a:t>r</a:t>
            </a:r>
            <a:r>
              <a:rPr lang="fr-FR" sz="2400" dirty="0" smtClean="0">
                <a:latin typeface="Times New Roman"/>
                <a:cs typeface="Times New Roman"/>
              </a:rPr>
              <a:t> </a:t>
            </a:r>
            <a:r>
              <a:rPr lang="fr-FR" sz="2400" spc="-125" dirty="0" smtClean="0">
                <a:latin typeface="Times New Roman"/>
                <a:cs typeface="Times New Roman"/>
              </a:rPr>
              <a:t> </a:t>
            </a:r>
            <a:r>
              <a:rPr lang="fr-FR" sz="2400" spc="-15" dirty="0" smtClean="0"/>
              <a:t>leu</a:t>
            </a:r>
            <a:r>
              <a:rPr lang="fr-FR" sz="2400" spc="-10" dirty="0" smtClean="0"/>
              <a:t>r</a:t>
            </a:r>
            <a:r>
              <a:rPr lang="fr-FR" sz="2400" dirty="0">
                <a:latin typeface="Times New Roman"/>
                <a:cs typeface="Times New Roman"/>
              </a:rPr>
              <a:t> </a:t>
            </a:r>
            <a:r>
              <a:rPr lang="fr-FR" sz="2400" spc="-10" dirty="0" smtClean="0"/>
              <a:t>vill</a:t>
            </a:r>
            <a:r>
              <a:rPr lang="fr-FR" sz="2400" spc="-20" dirty="0" smtClean="0"/>
              <a:t>e</a:t>
            </a:r>
            <a:r>
              <a:rPr lang="fr-FR" sz="2400" spc="-5" dirty="0" smtClean="0"/>
              <a:t>.</a:t>
            </a:r>
            <a:r>
              <a:rPr lang="fr-FR" sz="2400" dirty="0" smtClean="0">
                <a:latin typeface="Times New Roman"/>
                <a:cs typeface="Times New Roman"/>
              </a:rPr>
              <a:t> </a:t>
            </a:r>
            <a:r>
              <a:rPr lang="fr-FR" sz="2400" spc="-114" dirty="0" smtClean="0">
                <a:latin typeface="Times New Roman"/>
                <a:cs typeface="Times New Roman"/>
              </a:rPr>
              <a:t> </a:t>
            </a:r>
            <a:r>
              <a:rPr lang="fr-FR" sz="2400" spc="-15" dirty="0" smtClean="0"/>
              <a:t>Un</a:t>
            </a:r>
            <a:r>
              <a:rPr lang="fr-FR" sz="2400" dirty="0" smtClean="0">
                <a:latin typeface="Times New Roman"/>
                <a:cs typeface="Times New Roman"/>
              </a:rPr>
              <a:t> </a:t>
            </a:r>
            <a:r>
              <a:rPr lang="fr-FR" sz="2400" spc="-135" dirty="0" smtClean="0">
                <a:latin typeface="Times New Roman"/>
                <a:cs typeface="Times New Roman"/>
              </a:rPr>
              <a:t> </a:t>
            </a:r>
            <a:r>
              <a:rPr lang="fr-FR" sz="2400" spc="-15" dirty="0" smtClean="0"/>
              <a:t>empl</a:t>
            </a:r>
            <a:r>
              <a:rPr lang="fr-FR" sz="2400" spc="-55" dirty="0" smtClean="0"/>
              <a:t>o</a:t>
            </a:r>
            <a:r>
              <a:rPr lang="fr-FR" sz="2400" spc="-70" dirty="0" smtClean="0"/>
              <a:t>y</a:t>
            </a:r>
            <a:r>
              <a:rPr lang="fr-FR" sz="2400" spc="-15" dirty="0" smtClean="0"/>
              <a:t>é</a:t>
            </a:r>
            <a:r>
              <a:rPr lang="fr-FR" sz="2400" spc="-10" dirty="0" smtClean="0">
                <a:latin typeface="Times New Roman"/>
                <a:cs typeface="Times New Roman"/>
              </a:rPr>
              <a:t> </a:t>
            </a:r>
            <a:r>
              <a:rPr lang="fr-FR" sz="2400" spc="-15" dirty="0" smtClean="0"/>
              <a:t>t</a:t>
            </a:r>
            <a:r>
              <a:rPr lang="fr-FR" sz="2400" spc="-40" dirty="0" smtClean="0"/>
              <a:t>r</a:t>
            </a:r>
            <a:r>
              <a:rPr lang="fr-FR" sz="2400" spc="-70" dirty="0" smtClean="0"/>
              <a:t>av</a:t>
            </a:r>
            <a:r>
              <a:rPr lang="fr-FR" sz="2400" spc="-15" dirty="0" smtClean="0"/>
              <a:t>ail</a:t>
            </a:r>
            <a:r>
              <a:rPr lang="fr-FR" sz="2400" spc="-10" dirty="0" smtClean="0"/>
              <a:t>le</a:t>
            </a:r>
            <a:r>
              <a:rPr lang="fr-FR" sz="2400" spc="-30" dirty="0" smtClean="0">
                <a:latin typeface="Times New Roman"/>
                <a:cs typeface="Times New Roman"/>
              </a:rPr>
              <a:t> </a:t>
            </a:r>
            <a:r>
              <a:rPr lang="fr-FR" sz="2400" spc="-15" dirty="0" smtClean="0"/>
              <a:t>dans</a:t>
            </a:r>
            <a:r>
              <a:rPr lang="fr-FR" sz="2400" spc="-50" dirty="0" smtClean="0">
                <a:latin typeface="Times New Roman"/>
                <a:cs typeface="Times New Roman"/>
              </a:rPr>
              <a:t> </a:t>
            </a:r>
            <a:r>
              <a:rPr lang="fr-FR" sz="2400" spc="-20" dirty="0" smtClean="0"/>
              <a:t>u</a:t>
            </a:r>
            <a:r>
              <a:rPr lang="fr-FR" sz="2400" spc="-15" dirty="0" smtClean="0"/>
              <a:t>n</a:t>
            </a:r>
            <a:r>
              <a:rPr lang="fr-FR" sz="2400" spc="-70" dirty="0" smtClean="0">
                <a:latin typeface="Times New Roman"/>
                <a:cs typeface="Times New Roman"/>
              </a:rPr>
              <a:t> </a:t>
            </a:r>
            <a:r>
              <a:rPr lang="fr-FR" sz="2400" spc="-15" dirty="0" smtClean="0"/>
              <a:t>dépar</a:t>
            </a:r>
            <a:r>
              <a:rPr lang="fr-FR" sz="2400" spc="-40" dirty="0" smtClean="0"/>
              <a:t>t</a:t>
            </a:r>
            <a:r>
              <a:rPr lang="fr-FR" sz="2400" spc="-15" dirty="0" smtClean="0"/>
              <a:t>e</a:t>
            </a:r>
            <a:r>
              <a:rPr lang="fr-FR" sz="2400" spc="-30" dirty="0" smtClean="0"/>
              <a:t>m</a:t>
            </a:r>
            <a:r>
              <a:rPr lang="fr-FR" sz="2400" spc="-15" dirty="0" smtClean="0"/>
              <a:t>ent</a:t>
            </a:r>
            <a:r>
              <a:rPr lang="fr-FR" sz="2400" spc="-20" dirty="0" smtClean="0">
                <a:latin typeface="Times New Roman"/>
                <a:cs typeface="Times New Roman"/>
              </a:rPr>
              <a:t> </a:t>
            </a:r>
            <a:r>
              <a:rPr lang="fr-FR" sz="2400" spc="-10" dirty="0" smtClean="0"/>
              <a:t>et</a:t>
            </a:r>
            <a:r>
              <a:rPr lang="fr-FR" sz="2400" spc="-55" dirty="0" smtClean="0">
                <a:latin typeface="Times New Roman"/>
                <a:cs typeface="Times New Roman"/>
              </a:rPr>
              <a:t> </a:t>
            </a:r>
            <a:r>
              <a:rPr lang="fr-FR" sz="2400" spc="-20" dirty="0" smtClean="0"/>
              <a:t>u</a:t>
            </a:r>
            <a:r>
              <a:rPr lang="fr-FR" sz="2400" spc="-15" dirty="0" smtClean="0"/>
              <a:t>n</a:t>
            </a:r>
            <a:r>
              <a:rPr lang="fr-FR" sz="2400" spc="-70" dirty="0" smtClean="0">
                <a:latin typeface="Times New Roman"/>
                <a:cs typeface="Times New Roman"/>
              </a:rPr>
              <a:t> </a:t>
            </a:r>
            <a:r>
              <a:rPr lang="fr-FR" sz="2400" spc="-15" dirty="0" smtClean="0"/>
              <a:t>seu</a:t>
            </a:r>
            <a:r>
              <a:rPr lang="fr-FR" sz="2400" dirty="0" smtClean="0"/>
              <a:t>l</a:t>
            </a:r>
            <a:r>
              <a:rPr lang="fr-FR" sz="2400" spc="-5" dirty="0" smtClean="0"/>
              <a:t>.</a:t>
            </a:r>
            <a:r>
              <a:rPr lang="fr-FR" sz="2400" spc="-55" dirty="0" smtClean="0">
                <a:latin typeface="Times New Roman"/>
                <a:cs typeface="Times New Roman"/>
              </a:rPr>
              <a:t> </a:t>
            </a:r>
            <a:r>
              <a:rPr lang="fr-FR" sz="2400" spc="-15" dirty="0" smtClean="0"/>
              <a:t>I</a:t>
            </a:r>
            <a:r>
              <a:rPr lang="fr-FR" sz="2400" spc="-10" dirty="0" smtClean="0"/>
              <a:t>l</a:t>
            </a:r>
            <a:r>
              <a:rPr lang="fr-FR" sz="2400" spc="-60" dirty="0" smtClean="0">
                <a:latin typeface="Times New Roman"/>
                <a:cs typeface="Times New Roman"/>
              </a:rPr>
              <a:t> </a:t>
            </a:r>
            <a:r>
              <a:rPr lang="fr-FR" sz="2400" spc="-20" dirty="0" smtClean="0"/>
              <a:t>peu</a:t>
            </a:r>
            <a:r>
              <a:rPr lang="fr-FR" sz="2400" spc="-10" dirty="0" smtClean="0"/>
              <a:t>t</a:t>
            </a:r>
            <a:r>
              <a:rPr lang="fr-FR" sz="2400" spc="-50" dirty="0" smtClean="0">
                <a:latin typeface="Times New Roman"/>
                <a:cs typeface="Times New Roman"/>
              </a:rPr>
              <a:t> </a:t>
            </a:r>
            <a:r>
              <a:rPr lang="fr-FR" sz="2400" spc="-15" dirty="0" smtClean="0"/>
              <a:t>y</a:t>
            </a:r>
            <a:r>
              <a:rPr lang="fr-FR" sz="2400" dirty="0" smtClean="0">
                <a:latin typeface="Times New Roman"/>
                <a:cs typeface="Times New Roman"/>
              </a:rPr>
              <a:t> </a:t>
            </a:r>
            <a:r>
              <a:rPr lang="fr-FR" sz="2400" spc="-114" dirty="0" smtClean="0">
                <a:latin typeface="Times New Roman"/>
                <a:cs typeface="Times New Roman"/>
              </a:rPr>
              <a:t> </a:t>
            </a:r>
            <a:r>
              <a:rPr lang="fr-FR" sz="2400" spc="-70" dirty="0" smtClean="0"/>
              <a:t>av</a:t>
            </a:r>
            <a:r>
              <a:rPr lang="fr-FR" sz="2400" spc="-10" dirty="0" smtClean="0"/>
              <a:t>oir</a:t>
            </a:r>
            <a:r>
              <a:rPr lang="fr-FR" sz="2400" spc="-35" dirty="0" smtClean="0">
                <a:latin typeface="Times New Roman"/>
                <a:cs typeface="Times New Roman"/>
              </a:rPr>
              <a:t> </a:t>
            </a:r>
            <a:r>
              <a:rPr lang="fr-FR" sz="2400" spc="-20" dirty="0" smtClean="0"/>
              <a:t>p</a:t>
            </a:r>
            <a:r>
              <a:rPr lang="fr-FR" sz="2400" spc="-5" dirty="0" smtClean="0"/>
              <a:t>l</a:t>
            </a:r>
            <a:r>
              <a:rPr lang="fr-FR" sz="2400" spc="-15" dirty="0" smtClean="0"/>
              <a:t>usieurs</a:t>
            </a:r>
            <a:r>
              <a:rPr lang="fr-FR" sz="2400" spc="-15" dirty="0" smtClean="0">
                <a:latin typeface="Times New Roman"/>
                <a:cs typeface="Times New Roman"/>
              </a:rPr>
              <a:t> </a:t>
            </a:r>
            <a:r>
              <a:rPr lang="fr-FR" sz="2400" spc="-15" dirty="0" smtClean="0"/>
              <a:t>dépar</a:t>
            </a:r>
            <a:r>
              <a:rPr lang="fr-FR" sz="2400" spc="-35" dirty="0" smtClean="0"/>
              <a:t>t</a:t>
            </a:r>
            <a:r>
              <a:rPr lang="fr-FR" sz="2400" spc="-15" dirty="0" smtClean="0"/>
              <a:t>e</a:t>
            </a:r>
            <a:r>
              <a:rPr lang="fr-FR" sz="2400" spc="-30" dirty="0" smtClean="0"/>
              <a:t>m</a:t>
            </a:r>
            <a:r>
              <a:rPr lang="fr-FR" sz="2400" spc="-10" dirty="0" smtClean="0"/>
              <a:t>ents</a:t>
            </a:r>
            <a:r>
              <a:rPr lang="fr-FR" sz="2400" spc="-15" dirty="0" smtClean="0">
                <a:latin typeface="Times New Roman"/>
                <a:cs typeface="Times New Roman"/>
              </a:rPr>
              <a:t> </a:t>
            </a:r>
            <a:r>
              <a:rPr lang="fr-FR" sz="2400" spc="-10" dirty="0" smtClean="0"/>
              <a:t>qui</a:t>
            </a:r>
            <a:r>
              <a:rPr lang="fr-FR" sz="2400" spc="-65" dirty="0" smtClean="0">
                <a:latin typeface="Times New Roman"/>
                <a:cs typeface="Times New Roman"/>
              </a:rPr>
              <a:t> </a:t>
            </a:r>
            <a:r>
              <a:rPr lang="fr-FR" sz="2400" spc="-15" dirty="0" smtClean="0"/>
              <a:t>ont</a:t>
            </a:r>
            <a:r>
              <a:rPr lang="fr-FR" sz="2400" spc="-70" dirty="0" smtClean="0">
                <a:latin typeface="Times New Roman"/>
                <a:cs typeface="Times New Roman"/>
              </a:rPr>
              <a:t> </a:t>
            </a:r>
            <a:r>
              <a:rPr lang="fr-FR" sz="2400" spc="-15" dirty="0" smtClean="0"/>
              <a:t>le</a:t>
            </a:r>
            <a:r>
              <a:rPr lang="fr-FR" sz="2400" spc="-60" dirty="0" smtClean="0">
                <a:latin typeface="Times New Roman"/>
                <a:cs typeface="Times New Roman"/>
              </a:rPr>
              <a:t> </a:t>
            </a:r>
            <a:r>
              <a:rPr lang="fr-FR" sz="2400" spc="-20" dirty="0" smtClean="0"/>
              <a:t>m</a:t>
            </a:r>
            <a:r>
              <a:rPr lang="fr-FR" sz="2400" spc="-25" dirty="0" smtClean="0"/>
              <a:t>ê</a:t>
            </a:r>
            <a:r>
              <a:rPr lang="fr-FR" sz="2400" spc="-15" dirty="0" smtClean="0"/>
              <a:t>me</a:t>
            </a:r>
            <a:r>
              <a:rPr lang="fr-FR" sz="2400" spc="-55" dirty="0" smtClean="0">
                <a:latin typeface="Times New Roman"/>
                <a:cs typeface="Times New Roman"/>
              </a:rPr>
              <a:t> </a:t>
            </a:r>
            <a:r>
              <a:rPr lang="fr-FR" sz="2400" spc="-20" dirty="0" smtClean="0"/>
              <a:t>nom.</a:t>
            </a:r>
            <a:endParaRPr lang="fr-FR" sz="2400" dirty="0">
              <a:latin typeface="Times New Roman"/>
              <a:cs typeface="Times New Roman"/>
            </a:endParaRPr>
          </a:p>
        </p:txBody>
      </p:sp>
    </p:spTree>
    <p:extLst>
      <p:ext uri="{BB962C8B-B14F-4D97-AF65-F5344CB8AC3E}">
        <p14:creationId xmlns:p14="http://schemas.microsoft.com/office/powerpoint/2010/main" val="133851475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8"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9"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10"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11"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12"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13" name="Rectangle 12"/>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14"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15" name="Rectangle 14"/>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16" name="object 3"/>
          <p:cNvSpPr txBox="1">
            <a:spLocks/>
          </p:cNvSpPr>
          <p:nvPr/>
        </p:nvSpPr>
        <p:spPr>
          <a:xfrm>
            <a:off x="103361" y="1933598"/>
            <a:ext cx="12034345" cy="4985980"/>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indent="0" algn="just">
              <a:lnSpc>
                <a:spcPct val="150000"/>
              </a:lnSpc>
              <a:buClr>
                <a:srgbClr val="92A198"/>
              </a:buClr>
              <a:buSzPct val="85416"/>
              <a:buFont typeface="Arial" pitchFamily="34" charset="0"/>
              <a:buNone/>
              <a:tabLst>
                <a:tab pos="195580" algn="l"/>
              </a:tabLst>
            </a:pPr>
            <a:r>
              <a:rPr lang="fr-FR" sz="2400" b="1" spc="-5" dirty="0" smtClean="0">
                <a:latin typeface="Cambria"/>
                <a:cs typeface="Cambria"/>
              </a:rPr>
              <a:t>Cahie</a:t>
            </a:r>
            <a:r>
              <a:rPr lang="fr-FR" sz="2400" b="1" dirty="0" smtClean="0">
                <a:latin typeface="Cambria"/>
                <a:cs typeface="Cambria"/>
              </a:rPr>
              <a:t>r</a:t>
            </a:r>
            <a:r>
              <a:rPr lang="fr-FR" sz="2400" b="1" spc="-65" dirty="0" smtClean="0">
                <a:latin typeface="Times New Roman"/>
                <a:cs typeface="Times New Roman"/>
              </a:rPr>
              <a:t> </a:t>
            </a:r>
            <a:r>
              <a:rPr lang="fr-FR" sz="2400" b="1" spc="-20" dirty="0" smtClean="0">
                <a:latin typeface="Cambria"/>
                <a:cs typeface="Cambria"/>
              </a:rPr>
              <a:t>d</a:t>
            </a:r>
            <a:r>
              <a:rPr lang="fr-FR" sz="2400" b="1" spc="-25" dirty="0" smtClean="0">
                <a:latin typeface="Cambria"/>
                <a:cs typeface="Cambria"/>
              </a:rPr>
              <a:t>e</a:t>
            </a:r>
            <a:r>
              <a:rPr lang="fr-FR" sz="2400" b="1" spc="-15" dirty="0" smtClean="0">
                <a:latin typeface="Cambria"/>
                <a:cs typeface="Cambria"/>
              </a:rPr>
              <a:t>s</a:t>
            </a:r>
            <a:r>
              <a:rPr lang="fr-FR" sz="2400" b="1" spc="-75" dirty="0" smtClean="0">
                <a:latin typeface="Times New Roman"/>
                <a:cs typeface="Times New Roman"/>
              </a:rPr>
              <a:t> </a:t>
            </a:r>
            <a:r>
              <a:rPr lang="fr-FR" sz="2400" b="1" dirty="0" smtClean="0">
                <a:latin typeface="Cambria"/>
                <a:cs typeface="Cambria"/>
              </a:rPr>
              <a:t>cha</a:t>
            </a:r>
            <a:r>
              <a:rPr lang="fr-FR" sz="2400" b="1" spc="-20" dirty="0" smtClean="0">
                <a:latin typeface="Cambria"/>
                <a:cs typeface="Cambria"/>
              </a:rPr>
              <a:t>r</a:t>
            </a:r>
            <a:r>
              <a:rPr lang="fr-FR" sz="2400" b="1" spc="-15" dirty="0" smtClean="0">
                <a:latin typeface="Cambria"/>
                <a:cs typeface="Cambria"/>
              </a:rPr>
              <a:t>ges:: </a:t>
            </a:r>
            <a:r>
              <a:rPr lang="fr-FR" sz="2400" spc="-15" dirty="0" smtClean="0"/>
              <a:t>Un</a:t>
            </a:r>
            <a:r>
              <a:rPr lang="fr-FR" sz="2400" spc="-70" dirty="0" smtClean="0">
                <a:latin typeface="Times New Roman"/>
                <a:cs typeface="Times New Roman"/>
              </a:rPr>
              <a:t> </a:t>
            </a:r>
            <a:r>
              <a:rPr lang="fr-FR" sz="2400" spc="-10" dirty="0" smtClean="0"/>
              <a:t>service</a:t>
            </a:r>
            <a:r>
              <a:rPr lang="fr-FR" sz="2400" spc="-40" dirty="0" smtClean="0">
                <a:latin typeface="Times New Roman"/>
                <a:cs typeface="Times New Roman"/>
              </a:rPr>
              <a:t> </a:t>
            </a:r>
            <a:r>
              <a:rPr lang="fr-FR" sz="2400" spc="-15" dirty="0" smtClean="0"/>
              <a:t>de</a:t>
            </a:r>
            <a:r>
              <a:rPr lang="fr-FR" sz="2400" spc="-45" dirty="0" smtClean="0">
                <a:latin typeface="Times New Roman"/>
                <a:cs typeface="Times New Roman"/>
              </a:rPr>
              <a:t> </a:t>
            </a:r>
            <a:r>
              <a:rPr lang="fr-FR" sz="2400" spc="-45" dirty="0" smtClean="0"/>
              <a:t>r</a:t>
            </a:r>
            <a:r>
              <a:rPr lang="fr-FR" sz="2400" spc="-15" dirty="0" smtClean="0"/>
              <a:t>essou</a:t>
            </a:r>
            <a:r>
              <a:rPr lang="fr-FR" sz="2400" spc="-45" dirty="0" smtClean="0"/>
              <a:t>r</a:t>
            </a:r>
            <a:r>
              <a:rPr lang="fr-FR" sz="2400" spc="-10" dirty="0" smtClean="0"/>
              <a:t>ces</a:t>
            </a:r>
            <a:r>
              <a:rPr lang="fr-FR" sz="2400" spc="-35" dirty="0" smtClean="0">
                <a:latin typeface="Times New Roman"/>
                <a:cs typeface="Times New Roman"/>
              </a:rPr>
              <a:t> </a:t>
            </a:r>
            <a:r>
              <a:rPr lang="fr-FR" sz="2400" spc="-15" dirty="0" smtClean="0"/>
              <a:t>hum</a:t>
            </a:r>
            <a:r>
              <a:rPr lang="fr-FR" sz="2400" spc="-25" dirty="0" smtClean="0"/>
              <a:t>a</a:t>
            </a:r>
            <a:r>
              <a:rPr lang="fr-FR" sz="2400" spc="-10" dirty="0" smtClean="0"/>
              <a:t>ines</a:t>
            </a:r>
            <a:r>
              <a:rPr lang="fr-FR" sz="2400" spc="-45" dirty="0" smtClean="0">
                <a:latin typeface="Times New Roman"/>
                <a:cs typeface="Times New Roman"/>
              </a:rPr>
              <a:t> </a:t>
            </a:r>
            <a:r>
              <a:rPr lang="fr-FR" sz="2400" spc="-15" dirty="0" smtClean="0"/>
              <a:t>dans</a:t>
            </a:r>
            <a:r>
              <a:rPr lang="fr-FR" sz="2400" spc="-50" dirty="0" smtClean="0">
                <a:latin typeface="Times New Roman"/>
                <a:cs typeface="Times New Roman"/>
              </a:rPr>
              <a:t> </a:t>
            </a:r>
            <a:r>
              <a:rPr lang="fr-FR" sz="2400" spc="-20" dirty="0" smtClean="0"/>
              <a:t>un</a:t>
            </a:r>
            <a:r>
              <a:rPr lang="fr-FR" sz="2400" spc="-15" dirty="0" smtClean="0"/>
              <a:t>e</a:t>
            </a:r>
            <a:r>
              <a:rPr lang="fr-FR" sz="2400" spc="-65" dirty="0" smtClean="0">
                <a:latin typeface="Times New Roman"/>
                <a:cs typeface="Times New Roman"/>
              </a:rPr>
              <a:t> </a:t>
            </a:r>
            <a:r>
              <a:rPr lang="fr-FR" sz="2400" spc="-15" dirty="0" smtClean="0"/>
              <a:t>ent</a:t>
            </a:r>
            <a:r>
              <a:rPr lang="fr-FR" sz="2400" spc="-45" dirty="0" smtClean="0"/>
              <a:t>r</a:t>
            </a:r>
            <a:r>
              <a:rPr lang="fr-FR" sz="2400" spc="-10" dirty="0" smtClean="0"/>
              <a:t>eprise</a:t>
            </a:r>
            <a:r>
              <a:rPr lang="fr-FR" sz="2400" spc="-30" dirty="0" smtClean="0">
                <a:latin typeface="Times New Roman"/>
                <a:cs typeface="Times New Roman"/>
              </a:rPr>
              <a:t> </a:t>
            </a:r>
            <a:r>
              <a:rPr lang="fr-FR" sz="2400" spc="-70" dirty="0" smtClean="0"/>
              <a:t>v</a:t>
            </a:r>
            <a:r>
              <a:rPr lang="fr-FR" sz="2400" spc="-15" dirty="0" smtClean="0"/>
              <a:t>eut</a:t>
            </a:r>
            <a:r>
              <a:rPr lang="fr-FR" sz="2400" spc="-45" dirty="0" smtClean="0">
                <a:latin typeface="Times New Roman"/>
                <a:cs typeface="Times New Roman"/>
              </a:rPr>
              <a:t> </a:t>
            </a:r>
            <a:r>
              <a:rPr lang="fr-FR" sz="2400" spc="-20" dirty="0" smtClean="0"/>
              <a:t>g</a:t>
            </a:r>
            <a:r>
              <a:rPr lang="fr-FR" sz="2400" spc="-25" dirty="0" smtClean="0"/>
              <a:t>é</a:t>
            </a:r>
            <a:r>
              <a:rPr lang="fr-FR" sz="2400" spc="-45" dirty="0" smtClean="0"/>
              <a:t>r</a:t>
            </a:r>
            <a:r>
              <a:rPr lang="fr-FR" sz="2400" spc="-10" dirty="0" smtClean="0"/>
              <a:t>er</a:t>
            </a:r>
            <a:r>
              <a:rPr lang="fr-FR" sz="2400" spc="-10" dirty="0" smtClean="0">
                <a:latin typeface="Times New Roman"/>
                <a:cs typeface="Times New Roman"/>
              </a:rPr>
              <a:t> </a:t>
            </a:r>
            <a:r>
              <a:rPr lang="fr-FR" sz="2400" spc="-15" dirty="0" smtClean="0"/>
              <a:t>le</a:t>
            </a:r>
            <a:r>
              <a:rPr lang="fr-FR" sz="2400" spc="-60" dirty="0" smtClean="0">
                <a:latin typeface="Times New Roman"/>
                <a:cs typeface="Times New Roman"/>
              </a:rPr>
              <a:t> </a:t>
            </a:r>
            <a:r>
              <a:rPr lang="fr-FR" sz="2400" spc="-20" dirty="0" smtClean="0"/>
              <a:t>personnel</a:t>
            </a:r>
            <a:r>
              <a:rPr lang="fr-FR" sz="2400" spc="-5" dirty="0" smtClean="0"/>
              <a:t>.</a:t>
            </a:r>
            <a:r>
              <a:rPr lang="fr-FR" sz="2400" spc="-40" dirty="0" smtClean="0">
                <a:latin typeface="Times New Roman"/>
                <a:cs typeface="Times New Roman"/>
              </a:rPr>
              <a:t> </a:t>
            </a:r>
            <a:r>
              <a:rPr lang="fr-FR" sz="2400" spc="-15" dirty="0" smtClean="0"/>
              <a:t>Da</a:t>
            </a:r>
            <a:r>
              <a:rPr lang="fr-FR" sz="2400" spc="-25" dirty="0" smtClean="0"/>
              <a:t>n</a:t>
            </a:r>
            <a:r>
              <a:rPr lang="fr-FR" sz="2400" spc="-10" dirty="0" smtClean="0"/>
              <a:t>s</a:t>
            </a:r>
            <a:r>
              <a:rPr lang="fr-FR" sz="2400" spc="-60" dirty="0" smtClean="0">
                <a:latin typeface="Times New Roman"/>
                <a:cs typeface="Times New Roman"/>
              </a:rPr>
              <a:t> </a:t>
            </a:r>
            <a:r>
              <a:rPr lang="fr-FR" sz="2400" spc="-20" dirty="0" smtClean="0"/>
              <a:t>u</a:t>
            </a:r>
            <a:r>
              <a:rPr lang="fr-FR" sz="2400" spc="-15" dirty="0" smtClean="0"/>
              <a:t>n</a:t>
            </a:r>
            <a:r>
              <a:rPr lang="fr-FR" sz="2400" spc="-65" dirty="0" smtClean="0">
                <a:latin typeface="Times New Roman"/>
                <a:cs typeface="Times New Roman"/>
              </a:rPr>
              <a:t> </a:t>
            </a:r>
            <a:r>
              <a:rPr lang="fr-FR" sz="2400" spc="-20" dirty="0" smtClean="0"/>
              <a:t>p</a:t>
            </a:r>
            <a:r>
              <a:rPr lang="fr-FR" sz="2400" spc="-40" dirty="0" smtClean="0"/>
              <a:t>r</a:t>
            </a:r>
            <a:r>
              <a:rPr lang="fr-FR" sz="2400" spc="-15" dirty="0" smtClean="0"/>
              <a:t>e</a:t>
            </a:r>
            <a:r>
              <a:rPr lang="fr-FR" sz="2400" spc="-30" dirty="0" smtClean="0"/>
              <a:t>m</a:t>
            </a:r>
            <a:r>
              <a:rPr lang="fr-FR" sz="2400" spc="-10" dirty="0" smtClean="0"/>
              <a:t>ier</a:t>
            </a:r>
            <a:r>
              <a:rPr lang="fr-FR" sz="2400" dirty="0">
                <a:latin typeface="Times New Roman"/>
                <a:cs typeface="Times New Roman"/>
              </a:rPr>
              <a:t> </a:t>
            </a:r>
            <a:r>
              <a:rPr lang="fr-FR" sz="2400" spc="-35" dirty="0" smtClean="0"/>
              <a:t>t</a:t>
            </a:r>
            <a:r>
              <a:rPr lang="fr-FR" sz="2400" spc="-15" dirty="0" smtClean="0"/>
              <a:t>e</a:t>
            </a:r>
            <a:r>
              <a:rPr lang="fr-FR" sz="2400" spc="-30" dirty="0" smtClean="0"/>
              <a:t>m</a:t>
            </a:r>
            <a:r>
              <a:rPr lang="fr-FR" sz="2400" spc="-20" dirty="0" smtClean="0"/>
              <a:t>p</a:t>
            </a:r>
            <a:r>
              <a:rPr lang="fr-FR" sz="2400" spc="-5" dirty="0" smtClean="0"/>
              <a:t>s,</a:t>
            </a:r>
            <a:r>
              <a:rPr lang="fr-FR" sz="2400" spc="-45" dirty="0" smtClean="0">
                <a:latin typeface="Times New Roman"/>
                <a:cs typeface="Times New Roman"/>
              </a:rPr>
              <a:t> </a:t>
            </a:r>
            <a:r>
              <a:rPr lang="fr-FR" sz="2400" spc="-15" dirty="0" smtClean="0"/>
              <a:t>on</a:t>
            </a:r>
            <a:r>
              <a:rPr lang="fr-FR" sz="2400" spc="-70" dirty="0" smtClean="0">
                <a:latin typeface="Times New Roman"/>
                <a:cs typeface="Times New Roman"/>
              </a:rPr>
              <a:t> </a:t>
            </a:r>
            <a:r>
              <a:rPr lang="fr-FR" sz="2400" spc="-75" dirty="0" smtClean="0"/>
              <a:t>v</a:t>
            </a:r>
            <a:r>
              <a:rPr lang="fr-FR" sz="2400" spc="-15" dirty="0" smtClean="0"/>
              <a:t>eut</a:t>
            </a:r>
            <a:r>
              <a:rPr lang="fr-FR" sz="2400" spc="-45" dirty="0" smtClean="0">
                <a:latin typeface="Times New Roman"/>
                <a:cs typeface="Times New Roman"/>
              </a:rPr>
              <a:t> </a:t>
            </a:r>
            <a:r>
              <a:rPr lang="fr-FR" sz="2400" spc="-20" dirty="0" smtClean="0"/>
              <a:t>po</a:t>
            </a:r>
            <a:r>
              <a:rPr lang="fr-FR" sz="2400" spc="-65" dirty="0" smtClean="0"/>
              <a:t>u</a:t>
            </a:r>
            <a:r>
              <a:rPr lang="fr-FR" sz="2400" spc="-70" dirty="0" smtClean="0"/>
              <a:t>v</a:t>
            </a:r>
            <a:r>
              <a:rPr lang="fr-FR" sz="2400" spc="-10" dirty="0" smtClean="0"/>
              <a:t>oir</a:t>
            </a:r>
            <a:r>
              <a:rPr lang="fr-FR" sz="2400" spc="-50" dirty="0" smtClean="0">
                <a:latin typeface="Times New Roman"/>
                <a:cs typeface="Times New Roman"/>
              </a:rPr>
              <a:t> </a:t>
            </a:r>
            <a:r>
              <a:rPr lang="fr-FR" sz="2400" spc="-10" dirty="0" smtClean="0"/>
              <a:t>connaît</a:t>
            </a:r>
            <a:r>
              <a:rPr lang="fr-FR" sz="2400" spc="-50" dirty="0" smtClean="0"/>
              <a:t>r</a:t>
            </a:r>
            <a:r>
              <a:rPr lang="fr-FR" sz="2400" spc="-15" dirty="0" smtClean="0"/>
              <a:t>e</a:t>
            </a:r>
            <a:r>
              <a:rPr lang="fr-FR" sz="2400" spc="-40" dirty="0" smtClean="0">
                <a:latin typeface="Times New Roman"/>
                <a:cs typeface="Times New Roman"/>
              </a:rPr>
              <a:t> </a:t>
            </a:r>
            <a:r>
              <a:rPr lang="fr-FR" sz="2400" spc="-15" dirty="0" smtClean="0"/>
              <a:t>le</a:t>
            </a:r>
            <a:r>
              <a:rPr lang="fr-FR" sz="2400" spc="-15" dirty="0" smtClean="0">
                <a:latin typeface="Times New Roman"/>
                <a:cs typeface="Times New Roman"/>
              </a:rPr>
              <a:t> </a:t>
            </a:r>
            <a:r>
              <a:rPr lang="fr-FR" sz="2400" spc="-15" dirty="0" smtClean="0">
                <a:latin typeface="Cambria"/>
                <a:cs typeface="Cambria"/>
              </a:rPr>
              <a:t>nom,</a:t>
            </a:r>
            <a:r>
              <a:rPr lang="fr-FR" sz="2400" spc="-5" dirty="0" smtClean="0">
                <a:latin typeface="Cambria"/>
                <a:cs typeface="Cambria"/>
              </a:rPr>
              <a:t> </a:t>
            </a:r>
            <a:r>
              <a:rPr lang="fr-FR" sz="2400" spc="-10" dirty="0" smtClean="0">
                <a:latin typeface="Cambria"/>
                <a:cs typeface="Cambria"/>
              </a:rPr>
              <a:t>la</a:t>
            </a:r>
            <a:r>
              <a:rPr lang="fr-FR" sz="2400" spc="-5" dirty="0" smtClean="0">
                <a:latin typeface="Cambria"/>
                <a:cs typeface="Cambria"/>
              </a:rPr>
              <a:t> </a:t>
            </a:r>
            <a:r>
              <a:rPr lang="fr-FR" sz="2400" spc="-35" dirty="0" smtClean="0">
                <a:latin typeface="Cambria"/>
                <a:cs typeface="Cambria"/>
              </a:rPr>
              <a:t>f</a:t>
            </a:r>
            <a:r>
              <a:rPr lang="fr-FR" sz="2400" spc="-10" dirty="0" smtClean="0">
                <a:latin typeface="Cambria"/>
                <a:cs typeface="Cambria"/>
              </a:rPr>
              <a:t>onction,</a:t>
            </a:r>
            <a:r>
              <a:rPr lang="fr-FR" sz="2400" spc="10" dirty="0" smtClean="0">
                <a:latin typeface="Cambria"/>
                <a:cs typeface="Cambria"/>
              </a:rPr>
              <a:t> </a:t>
            </a:r>
            <a:r>
              <a:rPr lang="fr-FR" sz="2400" spc="-10" dirty="0" smtClean="0">
                <a:latin typeface="Cambria"/>
                <a:cs typeface="Cambria"/>
              </a:rPr>
              <a:t>la</a:t>
            </a:r>
            <a:r>
              <a:rPr lang="fr-FR" sz="2400" spc="5" dirty="0" smtClean="0">
                <a:latin typeface="Cambria"/>
                <a:cs typeface="Cambria"/>
              </a:rPr>
              <a:t> </a:t>
            </a:r>
            <a:r>
              <a:rPr lang="fr-FR" sz="2400" spc="-15" dirty="0" smtClean="0">
                <a:latin typeface="Cambria"/>
                <a:cs typeface="Cambria"/>
              </a:rPr>
              <a:t>da</a:t>
            </a:r>
            <a:r>
              <a:rPr lang="fr-FR" sz="2400" spc="-30" dirty="0" smtClean="0">
                <a:latin typeface="Cambria"/>
                <a:cs typeface="Cambria"/>
              </a:rPr>
              <a:t>t</a:t>
            </a:r>
            <a:r>
              <a:rPr lang="fr-FR" sz="2400" spc="-15" dirty="0" smtClean="0">
                <a:latin typeface="Cambria"/>
                <a:cs typeface="Cambria"/>
              </a:rPr>
              <a:t>e</a:t>
            </a:r>
            <a:r>
              <a:rPr lang="fr-FR" sz="2400" spc="25" dirty="0" smtClean="0">
                <a:latin typeface="Cambria"/>
                <a:cs typeface="Cambria"/>
              </a:rPr>
              <a:t> </a:t>
            </a:r>
            <a:r>
              <a:rPr lang="fr-FR" sz="2400" spc="-10" dirty="0" smtClean="0">
                <a:latin typeface="Cambria"/>
                <a:cs typeface="Cambria"/>
              </a:rPr>
              <a:t>d’ent</a:t>
            </a:r>
            <a:r>
              <a:rPr lang="fr-FR" sz="2400" spc="-50" dirty="0" smtClean="0">
                <a:latin typeface="Cambria"/>
                <a:cs typeface="Cambria"/>
              </a:rPr>
              <a:t>r</a:t>
            </a:r>
            <a:r>
              <a:rPr lang="fr-FR" sz="2400" spc="-15" dirty="0" smtClean="0">
                <a:latin typeface="Cambria"/>
                <a:cs typeface="Cambria"/>
              </a:rPr>
              <a:t>é</a:t>
            </a:r>
            <a:r>
              <a:rPr lang="fr-FR" sz="2400" spc="-25" dirty="0" smtClean="0">
                <a:latin typeface="Cambria"/>
                <a:cs typeface="Cambria"/>
              </a:rPr>
              <a:t>e</a:t>
            </a:r>
            <a:r>
              <a:rPr lang="fr-FR" sz="2400" spc="-5" dirty="0" smtClean="0">
                <a:latin typeface="Cambria"/>
                <a:cs typeface="Cambria"/>
              </a:rPr>
              <a:t>,</a:t>
            </a:r>
            <a:r>
              <a:rPr lang="fr-FR" sz="2400" spc="45" dirty="0" smtClean="0">
                <a:latin typeface="Cambria"/>
                <a:cs typeface="Cambria"/>
              </a:rPr>
              <a:t> </a:t>
            </a:r>
            <a:r>
              <a:rPr lang="fr-FR" sz="2400" spc="-10" dirty="0" smtClean="0">
                <a:latin typeface="Cambria"/>
                <a:cs typeface="Cambria"/>
              </a:rPr>
              <a:t>le</a:t>
            </a:r>
            <a:r>
              <a:rPr lang="fr-FR" sz="2400" spc="5" dirty="0" smtClean="0">
                <a:latin typeface="Cambria"/>
                <a:cs typeface="Cambria"/>
              </a:rPr>
              <a:t> </a:t>
            </a:r>
            <a:r>
              <a:rPr lang="fr-FR" sz="2400" spc="-10" dirty="0" smtClean="0">
                <a:latin typeface="Cambria"/>
                <a:cs typeface="Cambria"/>
              </a:rPr>
              <a:t>salai</a:t>
            </a:r>
            <a:r>
              <a:rPr lang="fr-FR" sz="2400" spc="-45" dirty="0" smtClean="0">
                <a:latin typeface="Cambria"/>
                <a:cs typeface="Cambria"/>
              </a:rPr>
              <a:t>r</a:t>
            </a:r>
            <a:r>
              <a:rPr lang="fr-FR" sz="2400" spc="-10" dirty="0" smtClean="0">
                <a:latin typeface="Cambria"/>
                <a:cs typeface="Cambria"/>
              </a:rPr>
              <a:t>e,</a:t>
            </a:r>
            <a:r>
              <a:rPr lang="fr-FR" sz="2400" spc="15" dirty="0" smtClean="0">
                <a:latin typeface="Cambria"/>
                <a:cs typeface="Cambria"/>
              </a:rPr>
              <a:t> </a:t>
            </a:r>
            <a:r>
              <a:rPr lang="fr-FR" sz="2400" spc="-10" dirty="0" smtClean="0">
                <a:latin typeface="Cambria"/>
                <a:cs typeface="Cambria"/>
              </a:rPr>
              <a:t>la</a:t>
            </a:r>
            <a:r>
              <a:rPr lang="fr-FR" sz="2400" spc="15" dirty="0" smtClean="0">
                <a:latin typeface="Cambria"/>
                <a:cs typeface="Cambria"/>
              </a:rPr>
              <a:t> </a:t>
            </a:r>
            <a:r>
              <a:rPr lang="fr-FR" sz="2400" spc="-15" dirty="0" smtClean="0">
                <a:latin typeface="Cambria"/>
                <a:cs typeface="Cambria"/>
              </a:rPr>
              <a:t>commission</a:t>
            </a:r>
            <a:r>
              <a:rPr lang="fr-FR" sz="2400" dirty="0" smtClean="0">
                <a:latin typeface="Cambria"/>
                <a:cs typeface="Cambria"/>
              </a:rPr>
              <a:t> </a:t>
            </a:r>
            <a:r>
              <a:rPr lang="fr-FR" sz="2400" spc="25" dirty="0" smtClean="0">
                <a:latin typeface="Cambria"/>
                <a:cs typeface="Cambria"/>
              </a:rPr>
              <a:t> </a:t>
            </a:r>
            <a:r>
              <a:rPr lang="fr-FR" sz="2400" spc="-10" dirty="0" smtClean="0"/>
              <a:t>(</a:t>
            </a:r>
            <a:r>
              <a:rPr lang="fr-FR" sz="2400" spc="-15" dirty="0" smtClean="0"/>
              <a:t>part</a:t>
            </a:r>
            <a:r>
              <a:rPr lang="fr-FR" sz="2400" spc="-15" dirty="0" smtClean="0">
                <a:latin typeface="Times New Roman"/>
                <a:cs typeface="Times New Roman"/>
              </a:rPr>
              <a:t>  </a:t>
            </a:r>
            <a:r>
              <a:rPr lang="fr-FR" sz="2400" spc="-15" dirty="0" smtClean="0"/>
              <a:t>de</a:t>
            </a:r>
            <a:r>
              <a:rPr lang="fr-FR" sz="2400" spc="-60" dirty="0" smtClean="0">
                <a:latin typeface="Times New Roman"/>
                <a:cs typeface="Times New Roman"/>
              </a:rPr>
              <a:t> </a:t>
            </a:r>
            <a:r>
              <a:rPr lang="fr-FR" sz="2400" spc="-10" dirty="0" smtClean="0"/>
              <a:t>salai</a:t>
            </a:r>
            <a:r>
              <a:rPr lang="fr-FR" sz="2400" spc="-45" dirty="0" smtClean="0"/>
              <a:t>r</a:t>
            </a:r>
            <a:r>
              <a:rPr lang="fr-FR" sz="2400" spc="-15" dirty="0" smtClean="0"/>
              <a:t>e</a:t>
            </a:r>
            <a:r>
              <a:rPr lang="fr-FR" sz="2400" spc="-40" dirty="0" smtClean="0">
                <a:latin typeface="Times New Roman"/>
                <a:cs typeface="Times New Roman"/>
              </a:rPr>
              <a:t> </a:t>
            </a:r>
            <a:r>
              <a:rPr lang="fr-FR" sz="2400" spc="-70" dirty="0" smtClean="0"/>
              <a:t>v</a:t>
            </a:r>
            <a:r>
              <a:rPr lang="fr-FR" sz="2400" spc="-15" dirty="0" smtClean="0"/>
              <a:t>ariable</a:t>
            </a:r>
            <a:r>
              <a:rPr lang="fr-FR" sz="2400" spc="-10" dirty="0" smtClean="0"/>
              <a:t>)</a:t>
            </a:r>
            <a:r>
              <a:rPr lang="fr-FR" sz="2400" spc="-35" dirty="0" smtClean="0">
                <a:latin typeface="Times New Roman"/>
                <a:cs typeface="Times New Roman"/>
              </a:rPr>
              <a:t> </a:t>
            </a:r>
            <a:r>
              <a:rPr lang="fr-FR" sz="2400" spc="-15" dirty="0" smtClean="0"/>
              <a:t>de</a:t>
            </a:r>
            <a:r>
              <a:rPr lang="fr-FR" sz="2400" spc="-50" dirty="0" smtClean="0">
                <a:latin typeface="Times New Roman"/>
                <a:cs typeface="Times New Roman"/>
              </a:rPr>
              <a:t> </a:t>
            </a:r>
            <a:r>
              <a:rPr lang="fr-FR" sz="2400" spc="-15" dirty="0" smtClean="0"/>
              <a:t>chaque</a:t>
            </a:r>
            <a:r>
              <a:rPr lang="fr-FR" sz="2400" spc="-40" dirty="0" smtClean="0">
                <a:latin typeface="Times New Roman"/>
                <a:cs typeface="Times New Roman"/>
              </a:rPr>
              <a:t> </a:t>
            </a:r>
            <a:r>
              <a:rPr lang="fr-FR" sz="2400" spc="-15" dirty="0" smtClean="0">
                <a:solidFill>
                  <a:srgbClr val="C00000"/>
                </a:solidFill>
              </a:rPr>
              <a:t>e</a:t>
            </a:r>
            <a:r>
              <a:rPr lang="fr-FR" sz="2400" spc="-30" dirty="0" smtClean="0">
                <a:solidFill>
                  <a:srgbClr val="C00000"/>
                </a:solidFill>
              </a:rPr>
              <a:t>m</a:t>
            </a:r>
            <a:r>
              <a:rPr lang="fr-FR" sz="2400" spc="-20" dirty="0" smtClean="0">
                <a:solidFill>
                  <a:srgbClr val="C00000"/>
                </a:solidFill>
              </a:rPr>
              <a:t>p</a:t>
            </a:r>
            <a:r>
              <a:rPr lang="fr-FR" sz="2400" spc="-5" dirty="0" smtClean="0">
                <a:solidFill>
                  <a:srgbClr val="C00000"/>
                </a:solidFill>
              </a:rPr>
              <a:t>l</a:t>
            </a:r>
            <a:r>
              <a:rPr lang="fr-FR" sz="2400" spc="-55" dirty="0" smtClean="0">
                <a:solidFill>
                  <a:srgbClr val="C00000"/>
                </a:solidFill>
              </a:rPr>
              <a:t>o</a:t>
            </a:r>
            <a:r>
              <a:rPr lang="fr-FR" sz="2400" spc="-70" dirty="0" smtClean="0">
                <a:solidFill>
                  <a:srgbClr val="C00000"/>
                </a:solidFill>
              </a:rPr>
              <a:t>y</a:t>
            </a:r>
            <a:r>
              <a:rPr lang="fr-FR" sz="2400" spc="-15" dirty="0" smtClean="0">
                <a:solidFill>
                  <a:srgbClr val="C00000"/>
                </a:solidFill>
              </a:rPr>
              <a:t>é</a:t>
            </a:r>
            <a:r>
              <a:rPr lang="fr-FR" sz="2400" spc="-35" dirty="0" smtClean="0">
                <a:solidFill>
                  <a:srgbClr val="C00000"/>
                </a:solidFill>
                <a:latin typeface="Times New Roman"/>
                <a:cs typeface="Times New Roman"/>
              </a:rPr>
              <a:t> </a:t>
            </a:r>
            <a:r>
              <a:rPr lang="fr-FR" sz="2400" spc="-10" dirty="0" smtClean="0"/>
              <a:t>et</a:t>
            </a:r>
            <a:r>
              <a:rPr lang="fr-FR" sz="2400" spc="-55" dirty="0" smtClean="0">
                <a:latin typeface="Times New Roman"/>
                <a:cs typeface="Times New Roman"/>
              </a:rPr>
              <a:t> </a:t>
            </a:r>
            <a:r>
              <a:rPr lang="fr-FR" sz="2400" spc="-15" dirty="0" smtClean="0"/>
              <a:t>le</a:t>
            </a:r>
            <a:r>
              <a:rPr lang="fr-FR" sz="2400" spc="-60" dirty="0" smtClean="0">
                <a:latin typeface="Times New Roman"/>
                <a:cs typeface="Times New Roman"/>
              </a:rPr>
              <a:t> </a:t>
            </a:r>
            <a:r>
              <a:rPr lang="fr-FR" sz="2400" spc="-20" dirty="0" smtClean="0"/>
              <a:t>num</a:t>
            </a:r>
            <a:r>
              <a:rPr lang="fr-FR" sz="2400" spc="-25" dirty="0" smtClean="0"/>
              <a:t>é</a:t>
            </a:r>
            <a:r>
              <a:rPr lang="fr-FR" sz="2400" spc="-45" dirty="0" smtClean="0"/>
              <a:t>r</a:t>
            </a:r>
            <a:r>
              <a:rPr lang="fr-FR" sz="2400" spc="-15" dirty="0" smtClean="0"/>
              <a:t>o</a:t>
            </a:r>
            <a:r>
              <a:rPr lang="fr-FR" sz="2400" spc="-50" dirty="0" smtClean="0">
                <a:latin typeface="Times New Roman"/>
                <a:cs typeface="Times New Roman"/>
              </a:rPr>
              <a:t> </a:t>
            </a:r>
            <a:r>
              <a:rPr lang="fr-FR" sz="2400" spc="-15" dirty="0" smtClean="0"/>
              <a:t>du</a:t>
            </a:r>
            <a:r>
              <a:rPr lang="fr-FR" sz="2400" spc="-10" dirty="0" smtClean="0">
                <a:latin typeface="Times New Roman"/>
                <a:cs typeface="Times New Roman"/>
              </a:rPr>
              <a:t> </a:t>
            </a:r>
            <a:r>
              <a:rPr lang="fr-FR" sz="2400" spc="-15" dirty="0" smtClean="0">
                <a:solidFill>
                  <a:srgbClr val="C00000"/>
                </a:solidFill>
              </a:rPr>
              <a:t>dépar</a:t>
            </a:r>
            <a:r>
              <a:rPr lang="fr-FR" sz="2400" spc="-35" dirty="0" smtClean="0">
                <a:solidFill>
                  <a:srgbClr val="C00000"/>
                </a:solidFill>
              </a:rPr>
              <a:t>t</a:t>
            </a:r>
            <a:r>
              <a:rPr lang="fr-FR" sz="2400" spc="-15" dirty="0" smtClean="0">
                <a:solidFill>
                  <a:srgbClr val="C00000"/>
                </a:solidFill>
              </a:rPr>
              <a:t>e</a:t>
            </a:r>
            <a:r>
              <a:rPr lang="fr-FR" sz="2400" spc="-30" dirty="0" smtClean="0">
                <a:solidFill>
                  <a:srgbClr val="C00000"/>
                </a:solidFill>
              </a:rPr>
              <a:t>m</a:t>
            </a:r>
            <a:r>
              <a:rPr lang="fr-FR" sz="2400" spc="-15" dirty="0" smtClean="0">
                <a:solidFill>
                  <a:srgbClr val="C00000"/>
                </a:solidFill>
              </a:rPr>
              <a:t>ent</a:t>
            </a:r>
            <a:r>
              <a:rPr lang="fr-FR" sz="2400" spc="-15" dirty="0" smtClean="0">
                <a:solidFill>
                  <a:srgbClr val="C00000"/>
                </a:solidFill>
                <a:latin typeface="Times New Roman"/>
                <a:cs typeface="Times New Roman"/>
              </a:rPr>
              <a:t> </a:t>
            </a:r>
            <a:r>
              <a:rPr lang="fr-FR" sz="2400" spc="-15" dirty="0" smtClean="0"/>
              <a:t>dans</a:t>
            </a:r>
            <a:r>
              <a:rPr lang="fr-FR" sz="2400" spc="-60" dirty="0" smtClean="0">
                <a:latin typeface="Times New Roman"/>
                <a:cs typeface="Times New Roman"/>
              </a:rPr>
              <a:t> </a:t>
            </a:r>
            <a:r>
              <a:rPr lang="fr-FR" sz="2400" spc="-20" dirty="0" smtClean="0"/>
              <a:t>leque</a:t>
            </a:r>
            <a:r>
              <a:rPr lang="fr-FR" sz="2400" spc="-10" dirty="0" smtClean="0"/>
              <a:t>l</a:t>
            </a:r>
            <a:r>
              <a:rPr lang="fr-FR" sz="2400" spc="-40" dirty="0" smtClean="0">
                <a:latin typeface="Times New Roman"/>
                <a:cs typeface="Times New Roman"/>
              </a:rPr>
              <a:t> </a:t>
            </a:r>
            <a:r>
              <a:rPr lang="fr-FR" sz="2400" spc="-15" dirty="0" smtClean="0"/>
              <a:t>t</a:t>
            </a:r>
            <a:r>
              <a:rPr lang="fr-FR" sz="2400" spc="-40" dirty="0" smtClean="0"/>
              <a:t>r</a:t>
            </a:r>
            <a:r>
              <a:rPr lang="fr-FR" sz="2400" spc="-70" dirty="0" smtClean="0"/>
              <a:t>av</a:t>
            </a:r>
            <a:r>
              <a:rPr lang="fr-FR" sz="2400" spc="-15" dirty="0" smtClean="0"/>
              <a:t>ail</a:t>
            </a:r>
            <a:r>
              <a:rPr lang="fr-FR" sz="2400" spc="-10" dirty="0" smtClean="0"/>
              <a:t>le</a:t>
            </a:r>
            <a:r>
              <a:rPr lang="fr-FR" sz="2400" dirty="0">
                <a:latin typeface="Times New Roman"/>
                <a:cs typeface="Times New Roman"/>
              </a:rPr>
              <a:t> </a:t>
            </a:r>
            <a:r>
              <a:rPr lang="fr-FR" sz="2400" spc="-15" dirty="0" smtClean="0"/>
              <a:t>chaque</a:t>
            </a:r>
            <a:r>
              <a:rPr lang="fr-FR" sz="2400" dirty="0" smtClean="0">
                <a:latin typeface="Times New Roman"/>
                <a:cs typeface="Times New Roman"/>
              </a:rPr>
              <a:t> </a:t>
            </a:r>
            <a:r>
              <a:rPr lang="fr-FR" sz="2400" spc="-15" dirty="0" smtClean="0"/>
              <a:t>e</a:t>
            </a:r>
            <a:r>
              <a:rPr lang="fr-FR" sz="2400" spc="-30" dirty="0" smtClean="0"/>
              <a:t>m</a:t>
            </a:r>
            <a:r>
              <a:rPr lang="fr-FR" sz="2400" spc="-20" dirty="0" smtClean="0"/>
              <a:t>p</a:t>
            </a:r>
            <a:r>
              <a:rPr lang="fr-FR" sz="2400" spc="-5" dirty="0" smtClean="0"/>
              <a:t>l</a:t>
            </a:r>
            <a:r>
              <a:rPr lang="fr-FR" sz="2400" spc="-55" dirty="0" smtClean="0"/>
              <a:t>o</a:t>
            </a:r>
            <a:r>
              <a:rPr lang="fr-FR" sz="2400" spc="-70" dirty="0" smtClean="0"/>
              <a:t>y</a:t>
            </a:r>
            <a:r>
              <a:rPr lang="fr-FR" sz="2400" spc="-10" dirty="0" smtClean="0"/>
              <a:t>é.</a:t>
            </a:r>
            <a:r>
              <a:rPr lang="fr-FR" sz="2400" dirty="0">
                <a:latin typeface="Times New Roman"/>
                <a:cs typeface="Times New Roman"/>
              </a:rPr>
              <a:t> </a:t>
            </a:r>
            <a:r>
              <a:rPr lang="fr-FR" sz="2400" spc="-15" dirty="0" smtClean="0"/>
              <a:t>Chaque</a:t>
            </a:r>
            <a:r>
              <a:rPr lang="fr-FR" sz="2400" spc="-10" dirty="0" smtClean="0">
                <a:latin typeface="Times New Roman"/>
                <a:cs typeface="Times New Roman"/>
              </a:rPr>
              <a:t> </a:t>
            </a:r>
            <a:r>
              <a:rPr lang="fr-FR" sz="2400" spc="-15" dirty="0" smtClean="0"/>
              <a:t>e</a:t>
            </a:r>
            <a:r>
              <a:rPr lang="fr-FR" sz="2400" spc="-30" dirty="0" smtClean="0"/>
              <a:t>m</a:t>
            </a:r>
            <a:r>
              <a:rPr lang="fr-FR" sz="2400" spc="-15" dirty="0" smtClean="0"/>
              <a:t>pl</a:t>
            </a:r>
            <a:r>
              <a:rPr lang="fr-FR" sz="2400" spc="-50" dirty="0" smtClean="0"/>
              <a:t>o</a:t>
            </a:r>
            <a:r>
              <a:rPr lang="fr-FR" sz="2400" spc="-70" dirty="0" smtClean="0"/>
              <a:t>y</a:t>
            </a:r>
            <a:r>
              <a:rPr lang="fr-FR" sz="2400" spc="-15" dirty="0" smtClean="0"/>
              <a:t>é</a:t>
            </a:r>
            <a:r>
              <a:rPr lang="fr-FR" sz="2400" dirty="0">
                <a:latin typeface="Times New Roman"/>
                <a:cs typeface="Times New Roman"/>
              </a:rPr>
              <a:t> </a:t>
            </a:r>
            <a:r>
              <a:rPr lang="fr-FR" sz="2400" spc="-15" dirty="0" smtClean="0"/>
              <a:t>a</a:t>
            </a:r>
            <a:r>
              <a:rPr lang="fr-FR" sz="2400" dirty="0">
                <a:latin typeface="Times New Roman"/>
                <a:cs typeface="Times New Roman"/>
              </a:rPr>
              <a:t> </a:t>
            </a:r>
            <a:r>
              <a:rPr lang="fr-FR" sz="2400" spc="-15" dirty="0" smtClean="0"/>
              <a:t>donc</a:t>
            </a:r>
            <a:r>
              <a:rPr lang="fr-FR" sz="2400" dirty="0" smtClean="0">
                <a:latin typeface="Times New Roman"/>
                <a:cs typeface="Times New Roman"/>
              </a:rPr>
              <a:t> </a:t>
            </a:r>
            <a:r>
              <a:rPr lang="fr-FR" sz="2400" spc="-130" dirty="0" smtClean="0">
                <a:latin typeface="Times New Roman"/>
                <a:cs typeface="Times New Roman"/>
              </a:rPr>
              <a:t> </a:t>
            </a:r>
            <a:r>
              <a:rPr lang="fr-FR" sz="2400" spc="-15" dirty="0" smtClean="0"/>
              <a:t>le</a:t>
            </a:r>
            <a:r>
              <a:rPr lang="fr-FR" sz="2400" spc="-10" dirty="0" smtClean="0"/>
              <a:t>s</a:t>
            </a:r>
            <a:r>
              <a:rPr lang="fr-FR" sz="2400" dirty="0" smtClean="0">
                <a:latin typeface="Times New Roman"/>
                <a:cs typeface="Times New Roman"/>
              </a:rPr>
              <a:t> </a:t>
            </a:r>
            <a:r>
              <a:rPr lang="fr-FR" sz="2400" spc="-114" dirty="0" smtClean="0">
                <a:latin typeface="Times New Roman"/>
                <a:cs typeface="Times New Roman"/>
              </a:rPr>
              <a:t> </a:t>
            </a:r>
            <a:r>
              <a:rPr lang="fr-FR" sz="2400" spc="-15" dirty="0" smtClean="0"/>
              <a:t>ca</a:t>
            </a:r>
            <a:r>
              <a:rPr lang="fr-FR" sz="2400" spc="-50" dirty="0" smtClean="0"/>
              <a:t>r</a:t>
            </a:r>
            <a:r>
              <a:rPr lang="fr-FR" sz="2400" spc="-20" dirty="0" smtClean="0"/>
              <a:t>ac</a:t>
            </a:r>
            <a:r>
              <a:rPr lang="fr-FR" sz="2400" spc="-40" dirty="0" smtClean="0"/>
              <a:t>t</a:t>
            </a:r>
            <a:r>
              <a:rPr lang="fr-FR" sz="2400" spc="-10" dirty="0" smtClean="0"/>
              <a:t>éristiques</a:t>
            </a:r>
            <a:r>
              <a:rPr lang="fr-FR" sz="2400" dirty="0">
                <a:latin typeface="Times New Roman"/>
                <a:cs typeface="Times New Roman"/>
              </a:rPr>
              <a:t> </a:t>
            </a:r>
            <a:r>
              <a:rPr lang="fr-FR" sz="2400" spc="-15" dirty="0" smtClean="0"/>
              <a:t>su</a:t>
            </a:r>
            <a:r>
              <a:rPr lang="fr-FR" sz="2400" spc="-65" dirty="0" smtClean="0"/>
              <a:t>iv</a:t>
            </a:r>
            <a:r>
              <a:rPr lang="fr-FR" sz="2400" spc="-20" dirty="0" smtClean="0"/>
              <a:t>a</a:t>
            </a:r>
            <a:r>
              <a:rPr lang="fr-FR" sz="2400" spc="-25" dirty="0" smtClean="0"/>
              <a:t>nt</a:t>
            </a:r>
            <a:r>
              <a:rPr lang="fr-FR" sz="2400" spc="-10" dirty="0" smtClean="0"/>
              <a:t>es</a:t>
            </a:r>
            <a:r>
              <a:rPr lang="fr-FR" sz="2400" spc="-30" dirty="0" smtClean="0">
                <a:latin typeface="Times New Roman"/>
                <a:cs typeface="Times New Roman"/>
              </a:rPr>
              <a:t> </a:t>
            </a:r>
            <a:r>
              <a:rPr lang="fr-FR" sz="2400" spc="-10" dirty="0" smtClean="0"/>
              <a:t>:</a:t>
            </a:r>
            <a:r>
              <a:rPr lang="fr-FR" sz="2400" b="1" spc="-10" dirty="0" smtClean="0">
                <a:solidFill>
                  <a:schemeClr val="accent1"/>
                </a:solidFill>
              </a:rPr>
              <a:t>un</a:t>
            </a:r>
            <a:r>
              <a:rPr lang="fr-FR" sz="2400" spc="-10" dirty="0" smtClean="0">
                <a:solidFill>
                  <a:schemeClr val="accent1"/>
                </a:solidFill>
              </a:rPr>
              <a:t> </a:t>
            </a:r>
            <a:r>
              <a:rPr lang="fr-FR" sz="2400" spc="-15" dirty="0" err="1" smtClean="0">
                <a:solidFill>
                  <a:srgbClr val="006FC0"/>
                </a:solidFill>
              </a:rPr>
              <a:t>Numero</a:t>
            </a:r>
            <a:r>
              <a:rPr lang="fr-FR" sz="2400" spc="-10" dirty="0" smtClean="0"/>
              <a:t>, </a:t>
            </a:r>
            <a:r>
              <a:rPr lang="fr-FR" sz="2400" spc="-15" dirty="0" smtClean="0">
                <a:solidFill>
                  <a:srgbClr val="006FC0"/>
                </a:solidFill>
              </a:rPr>
              <a:t>No</a:t>
            </a:r>
            <a:r>
              <a:rPr lang="fr-FR" sz="2400" spc="-30" dirty="0" smtClean="0">
                <a:solidFill>
                  <a:srgbClr val="006FC0"/>
                </a:solidFill>
              </a:rPr>
              <a:t>m</a:t>
            </a:r>
            <a:r>
              <a:rPr lang="fr-FR" sz="2400" spc="-5" dirty="0" smtClean="0"/>
              <a:t>,</a:t>
            </a:r>
            <a:r>
              <a:rPr lang="fr-FR" sz="2400" dirty="0" smtClean="0">
                <a:latin typeface="Times New Roman"/>
                <a:cs typeface="Times New Roman"/>
              </a:rPr>
              <a:t> </a:t>
            </a:r>
            <a:r>
              <a:rPr lang="fr-FR" sz="2400" spc="-135" dirty="0" smtClean="0">
                <a:latin typeface="Times New Roman"/>
                <a:cs typeface="Times New Roman"/>
              </a:rPr>
              <a:t> </a:t>
            </a:r>
            <a:r>
              <a:rPr lang="fr-FR" sz="2400" spc="-45" dirty="0" smtClean="0">
                <a:solidFill>
                  <a:srgbClr val="006FC0"/>
                </a:solidFill>
              </a:rPr>
              <a:t>f</a:t>
            </a:r>
            <a:r>
              <a:rPr lang="fr-FR" sz="2400" spc="-10" dirty="0" smtClean="0">
                <a:solidFill>
                  <a:srgbClr val="006FC0"/>
                </a:solidFill>
              </a:rPr>
              <a:t>onctio</a:t>
            </a:r>
            <a:r>
              <a:rPr lang="fr-FR" sz="2400" spc="-25" dirty="0" smtClean="0">
                <a:solidFill>
                  <a:srgbClr val="006FC0"/>
                </a:solidFill>
              </a:rPr>
              <a:t>n</a:t>
            </a:r>
            <a:r>
              <a:rPr lang="fr-FR" sz="2400" spc="-5" dirty="0" smtClean="0"/>
              <a:t>,</a:t>
            </a:r>
            <a:r>
              <a:rPr lang="fr-FR" sz="2400" spc="-10" dirty="0" smtClean="0">
                <a:latin typeface="Times New Roman"/>
                <a:cs typeface="Times New Roman"/>
              </a:rPr>
              <a:t> </a:t>
            </a:r>
            <a:r>
              <a:rPr lang="fr-FR" sz="2400" spc="-15" dirty="0" smtClean="0">
                <a:solidFill>
                  <a:srgbClr val="006FC0"/>
                </a:solidFill>
              </a:rPr>
              <a:t>da</a:t>
            </a:r>
            <a:r>
              <a:rPr lang="fr-FR" sz="2400" spc="-35" dirty="0" smtClean="0">
                <a:solidFill>
                  <a:srgbClr val="006FC0"/>
                </a:solidFill>
              </a:rPr>
              <a:t>t</a:t>
            </a:r>
            <a:r>
              <a:rPr lang="fr-FR" sz="2400" spc="-15" dirty="0" smtClean="0">
                <a:solidFill>
                  <a:srgbClr val="006FC0"/>
                </a:solidFill>
              </a:rPr>
              <a:t>e</a:t>
            </a:r>
            <a:r>
              <a:rPr lang="fr-FR" sz="2400" dirty="0" smtClean="0">
                <a:solidFill>
                  <a:srgbClr val="006FC0"/>
                </a:solidFill>
                <a:latin typeface="Times New Roman"/>
                <a:cs typeface="Times New Roman"/>
              </a:rPr>
              <a:t> </a:t>
            </a:r>
            <a:r>
              <a:rPr lang="fr-FR" sz="2400" spc="-110" dirty="0">
                <a:solidFill>
                  <a:srgbClr val="006FC0"/>
                </a:solidFill>
                <a:latin typeface="Times New Roman"/>
                <a:cs typeface="Times New Roman"/>
              </a:rPr>
              <a:t> </a:t>
            </a:r>
            <a:r>
              <a:rPr lang="fr-FR" sz="2400" spc="-10" dirty="0" smtClean="0">
                <a:latin typeface="Cambria"/>
                <a:cs typeface="Cambria"/>
              </a:rPr>
              <a:t>d’ent</a:t>
            </a:r>
            <a:r>
              <a:rPr lang="fr-FR" sz="2400" spc="-50" dirty="0" smtClean="0">
                <a:latin typeface="Cambria"/>
                <a:cs typeface="Cambria"/>
              </a:rPr>
              <a:t>r</a:t>
            </a:r>
            <a:r>
              <a:rPr lang="fr-FR" sz="2400" spc="-15" dirty="0" smtClean="0">
                <a:latin typeface="Cambria"/>
                <a:cs typeface="Cambria"/>
              </a:rPr>
              <a:t>é</a:t>
            </a:r>
            <a:r>
              <a:rPr lang="fr-FR" sz="2400" spc="-25" dirty="0" smtClean="0">
                <a:latin typeface="Cambria"/>
                <a:cs typeface="Cambria"/>
              </a:rPr>
              <a:t>e</a:t>
            </a:r>
            <a:r>
              <a:rPr lang="fr-FR" sz="2400" spc="-5" dirty="0" smtClean="0"/>
              <a:t>,</a:t>
            </a:r>
            <a:r>
              <a:rPr lang="fr-FR" sz="2400" spc="-20" dirty="0" smtClean="0">
                <a:latin typeface="Times New Roman"/>
                <a:cs typeface="Times New Roman"/>
              </a:rPr>
              <a:t> </a:t>
            </a:r>
            <a:r>
              <a:rPr lang="fr-FR" sz="2400" spc="-10" dirty="0" smtClean="0">
                <a:solidFill>
                  <a:srgbClr val="006FC0"/>
                </a:solidFill>
              </a:rPr>
              <a:t>salai</a:t>
            </a:r>
            <a:r>
              <a:rPr lang="fr-FR" sz="2400" spc="-45" dirty="0" smtClean="0">
                <a:solidFill>
                  <a:srgbClr val="006FC0"/>
                </a:solidFill>
              </a:rPr>
              <a:t>r</a:t>
            </a:r>
            <a:r>
              <a:rPr lang="fr-FR" sz="2400" spc="-15" dirty="0" smtClean="0">
                <a:solidFill>
                  <a:srgbClr val="006FC0"/>
                </a:solidFill>
              </a:rPr>
              <a:t>e</a:t>
            </a:r>
            <a:r>
              <a:rPr lang="fr-FR" sz="2400" spc="-5" dirty="0" smtClean="0"/>
              <a:t>,</a:t>
            </a:r>
            <a:r>
              <a:rPr lang="fr-FR" sz="2400" spc="-45" dirty="0">
                <a:latin typeface="Times New Roman"/>
                <a:cs typeface="Times New Roman"/>
              </a:rPr>
              <a:t> </a:t>
            </a:r>
            <a:r>
              <a:rPr lang="fr-FR" sz="2400" spc="-15" dirty="0" smtClean="0">
                <a:solidFill>
                  <a:srgbClr val="006FC0"/>
                </a:solidFill>
              </a:rPr>
              <a:t>commissio</a:t>
            </a:r>
            <a:r>
              <a:rPr lang="fr-FR" sz="2400" spc="-10" dirty="0" smtClean="0">
                <a:solidFill>
                  <a:srgbClr val="006FC0"/>
                </a:solidFill>
              </a:rPr>
              <a:t>n</a:t>
            </a:r>
            <a:r>
              <a:rPr lang="fr-FR" sz="2400" spc="-5" dirty="0" smtClean="0"/>
              <a:t>,</a:t>
            </a:r>
            <a:r>
              <a:rPr lang="fr-FR" sz="2400" spc="-55" dirty="0" smtClean="0">
                <a:latin typeface="Times New Roman"/>
                <a:cs typeface="Times New Roman"/>
              </a:rPr>
              <a:t> </a:t>
            </a:r>
            <a:r>
              <a:rPr lang="fr-FR" sz="2400" spc="-20" dirty="0" smtClean="0"/>
              <a:t>num</a:t>
            </a:r>
            <a:r>
              <a:rPr lang="fr-FR" sz="2400" spc="-25" dirty="0" smtClean="0"/>
              <a:t>é</a:t>
            </a:r>
            <a:r>
              <a:rPr lang="fr-FR" sz="2400" spc="-45" dirty="0" smtClean="0"/>
              <a:t>r</a:t>
            </a:r>
            <a:r>
              <a:rPr lang="fr-FR" sz="2400" spc="-15" dirty="0" smtClean="0"/>
              <a:t>o</a:t>
            </a:r>
            <a:r>
              <a:rPr lang="fr-FR" sz="2400" spc="-50" dirty="0" smtClean="0">
                <a:latin typeface="Times New Roman"/>
                <a:cs typeface="Times New Roman"/>
              </a:rPr>
              <a:t> </a:t>
            </a:r>
            <a:r>
              <a:rPr lang="fr-FR" sz="2400" spc="-15" dirty="0" smtClean="0"/>
              <a:t>du</a:t>
            </a:r>
            <a:r>
              <a:rPr lang="fr-FR" sz="2400" spc="-60" dirty="0" smtClean="0">
                <a:latin typeface="Times New Roman"/>
                <a:cs typeface="Times New Roman"/>
              </a:rPr>
              <a:t> </a:t>
            </a:r>
            <a:r>
              <a:rPr lang="fr-FR" sz="2400" spc="-15" dirty="0" smtClean="0"/>
              <a:t>dépar</a:t>
            </a:r>
            <a:r>
              <a:rPr lang="fr-FR" sz="2400" spc="-35" dirty="0" smtClean="0"/>
              <a:t>t</a:t>
            </a:r>
            <a:r>
              <a:rPr lang="fr-FR" sz="2400" spc="-15" dirty="0" smtClean="0"/>
              <a:t>e</a:t>
            </a:r>
            <a:r>
              <a:rPr lang="fr-FR" sz="2400" spc="-30" dirty="0" smtClean="0"/>
              <a:t>m</a:t>
            </a:r>
            <a:r>
              <a:rPr lang="fr-FR" sz="2400" spc="-15" dirty="0" smtClean="0"/>
              <a:t>en</a:t>
            </a:r>
            <a:r>
              <a:rPr lang="fr-FR" sz="2400" spc="15" dirty="0" smtClean="0"/>
              <a:t>t</a:t>
            </a:r>
            <a:r>
              <a:rPr lang="fr-FR" sz="2400" spc="-5" dirty="0" smtClean="0"/>
              <a:t>.</a:t>
            </a:r>
            <a:r>
              <a:rPr lang="fr-FR" sz="2400" dirty="0">
                <a:latin typeface="Times New Roman"/>
                <a:cs typeface="Times New Roman"/>
              </a:rPr>
              <a:t> </a:t>
            </a:r>
            <a:r>
              <a:rPr lang="fr-FR" sz="2400" spc="-20" dirty="0" smtClean="0"/>
              <a:t>L</a:t>
            </a:r>
            <a:r>
              <a:rPr lang="fr-FR" sz="2400" spc="-15" dirty="0" smtClean="0"/>
              <a:t>e</a:t>
            </a:r>
            <a:r>
              <a:rPr lang="fr-FR" sz="2400" spc="-60" dirty="0" smtClean="0">
                <a:latin typeface="Times New Roman"/>
                <a:cs typeface="Times New Roman"/>
              </a:rPr>
              <a:t> </a:t>
            </a:r>
            <a:r>
              <a:rPr lang="fr-FR" sz="2400" spc="-10" dirty="0" smtClean="0"/>
              <a:t>service</a:t>
            </a:r>
            <a:r>
              <a:rPr lang="fr-FR" sz="2400" spc="-40" dirty="0" smtClean="0">
                <a:latin typeface="Times New Roman"/>
                <a:cs typeface="Times New Roman"/>
              </a:rPr>
              <a:t> </a:t>
            </a:r>
            <a:r>
              <a:rPr lang="fr-FR" sz="2400" spc="-15" dirty="0" smtClean="0"/>
              <a:t>du</a:t>
            </a:r>
            <a:r>
              <a:rPr lang="fr-FR" sz="2400" spc="-60" dirty="0" smtClean="0">
                <a:latin typeface="Times New Roman"/>
                <a:cs typeface="Times New Roman"/>
              </a:rPr>
              <a:t> </a:t>
            </a:r>
            <a:r>
              <a:rPr lang="fr-FR" sz="2400" spc="-20" dirty="0" smtClean="0"/>
              <a:t>personne</a:t>
            </a:r>
            <a:r>
              <a:rPr lang="fr-FR" sz="2400" spc="-10" dirty="0" smtClean="0"/>
              <a:t>l</a:t>
            </a:r>
            <a:r>
              <a:rPr lang="fr-FR" sz="2400" spc="-40" dirty="0" smtClean="0">
                <a:latin typeface="Times New Roman"/>
                <a:cs typeface="Times New Roman"/>
              </a:rPr>
              <a:t> </a:t>
            </a:r>
            <a:r>
              <a:rPr lang="fr-FR" sz="2400" spc="-15" dirty="0" smtClean="0"/>
              <a:t>souhai</a:t>
            </a:r>
            <a:r>
              <a:rPr lang="fr-FR" sz="2400" spc="-40" dirty="0" smtClean="0"/>
              <a:t>t</a:t>
            </a:r>
            <a:r>
              <a:rPr lang="fr-FR" sz="2400" spc="-15" dirty="0" smtClean="0"/>
              <a:t>e</a:t>
            </a:r>
            <a:r>
              <a:rPr lang="fr-FR" sz="2400" spc="-40" dirty="0" smtClean="0">
                <a:latin typeface="Times New Roman"/>
                <a:cs typeface="Times New Roman"/>
              </a:rPr>
              <a:t> </a:t>
            </a:r>
            <a:r>
              <a:rPr lang="fr-FR" sz="2400" spc="-20" dirty="0" smtClean="0"/>
              <a:t>auss</a:t>
            </a:r>
            <a:r>
              <a:rPr lang="fr-FR" sz="2400" spc="-10" dirty="0" smtClean="0"/>
              <a:t>i</a:t>
            </a:r>
            <a:r>
              <a:rPr lang="fr-FR" sz="2400" spc="-55" dirty="0" smtClean="0">
                <a:latin typeface="Times New Roman"/>
                <a:cs typeface="Times New Roman"/>
              </a:rPr>
              <a:t> </a:t>
            </a:r>
            <a:r>
              <a:rPr lang="fr-FR" sz="2400" spc="-10" dirty="0" smtClean="0"/>
              <a:t>connaît</a:t>
            </a:r>
            <a:r>
              <a:rPr lang="fr-FR" sz="2400" spc="-50" dirty="0" smtClean="0"/>
              <a:t>r</a:t>
            </a:r>
            <a:r>
              <a:rPr lang="fr-FR" sz="2400" spc="-15" dirty="0" smtClean="0"/>
              <a:t>e</a:t>
            </a:r>
            <a:r>
              <a:rPr lang="fr-FR" sz="2400" spc="-40" dirty="0" smtClean="0">
                <a:latin typeface="Times New Roman"/>
                <a:cs typeface="Times New Roman"/>
              </a:rPr>
              <a:t> </a:t>
            </a:r>
            <a:r>
              <a:rPr lang="fr-FR" sz="2400" spc="-15" dirty="0" smtClean="0"/>
              <a:t>le</a:t>
            </a:r>
            <a:r>
              <a:rPr lang="fr-FR" sz="2400" spc="-20" dirty="0" smtClean="0">
                <a:latin typeface="Times New Roman"/>
                <a:cs typeface="Times New Roman"/>
              </a:rPr>
              <a:t> </a:t>
            </a:r>
            <a:r>
              <a:rPr lang="fr-FR" sz="2400" spc="-20" dirty="0" smtClean="0">
                <a:solidFill>
                  <a:srgbClr val="006FC0"/>
                </a:solidFill>
              </a:rPr>
              <a:t>nom</a:t>
            </a:r>
            <a:r>
              <a:rPr lang="fr-FR" sz="2400" spc="-75" dirty="0" smtClean="0">
                <a:solidFill>
                  <a:srgbClr val="006FC0"/>
                </a:solidFill>
                <a:latin typeface="Times New Roman"/>
                <a:cs typeface="Times New Roman"/>
              </a:rPr>
              <a:t> </a:t>
            </a:r>
            <a:r>
              <a:rPr lang="fr-FR" sz="2400" spc="-15" dirty="0" smtClean="0"/>
              <a:t>du</a:t>
            </a:r>
            <a:r>
              <a:rPr lang="fr-FR" sz="2400" spc="-10" dirty="0" smtClean="0">
                <a:latin typeface="Times New Roman"/>
                <a:cs typeface="Times New Roman"/>
              </a:rPr>
              <a:t> </a:t>
            </a:r>
            <a:r>
              <a:rPr lang="fr-FR" sz="2400" spc="-15" dirty="0" smtClean="0">
                <a:latin typeface="Cambria"/>
                <a:cs typeface="Cambria"/>
              </a:rPr>
              <a:t>dépar</a:t>
            </a:r>
            <a:r>
              <a:rPr lang="fr-FR" sz="2400" spc="-30" dirty="0" smtClean="0">
                <a:latin typeface="Cambria"/>
                <a:cs typeface="Cambria"/>
              </a:rPr>
              <a:t>t</a:t>
            </a:r>
            <a:r>
              <a:rPr lang="fr-FR" sz="2400" spc="-15" dirty="0" smtClean="0">
                <a:latin typeface="Cambria"/>
                <a:cs typeface="Cambria"/>
              </a:rPr>
              <a:t>e</a:t>
            </a:r>
            <a:r>
              <a:rPr lang="fr-FR" sz="2400" spc="-30" dirty="0" smtClean="0">
                <a:latin typeface="Cambria"/>
                <a:cs typeface="Cambria"/>
              </a:rPr>
              <a:t>m</a:t>
            </a:r>
            <a:r>
              <a:rPr lang="fr-FR" sz="2400" spc="-15" dirty="0" smtClean="0">
                <a:latin typeface="Cambria"/>
                <a:cs typeface="Cambria"/>
              </a:rPr>
              <a:t>ent</a:t>
            </a:r>
            <a:r>
              <a:rPr lang="fr-FR" sz="2400" spc="45" dirty="0" smtClean="0">
                <a:latin typeface="Cambria"/>
                <a:cs typeface="Cambria"/>
              </a:rPr>
              <a:t> </a:t>
            </a:r>
            <a:r>
              <a:rPr lang="fr-FR" sz="2400" spc="-15" dirty="0" smtClean="0">
                <a:latin typeface="Cambria"/>
                <a:cs typeface="Cambria"/>
              </a:rPr>
              <a:t>dans</a:t>
            </a:r>
            <a:r>
              <a:rPr lang="fr-FR" sz="2400" spc="10" dirty="0" smtClean="0">
                <a:latin typeface="Cambria"/>
                <a:cs typeface="Cambria"/>
              </a:rPr>
              <a:t> </a:t>
            </a:r>
            <a:r>
              <a:rPr lang="fr-FR" sz="2400" spc="-10" dirty="0" smtClean="0">
                <a:latin typeface="Cambria"/>
                <a:cs typeface="Cambria"/>
              </a:rPr>
              <a:t>lequel</a:t>
            </a:r>
            <a:r>
              <a:rPr lang="fr-FR" sz="2400" spc="15" dirty="0" smtClean="0">
                <a:latin typeface="Cambria"/>
                <a:cs typeface="Cambria"/>
              </a:rPr>
              <a:t> </a:t>
            </a:r>
            <a:r>
              <a:rPr lang="fr-FR" sz="2400" spc="-10" dirty="0" smtClean="0">
                <a:latin typeface="Cambria"/>
                <a:cs typeface="Cambria"/>
              </a:rPr>
              <a:t>l’e</a:t>
            </a:r>
            <a:r>
              <a:rPr lang="fr-FR" sz="2400" spc="-30" dirty="0" smtClean="0">
                <a:latin typeface="Cambria"/>
                <a:cs typeface="Cambria"/>
              </a:rPr>
              <a:t>m</a:t>
            </a:r>
            <a:r>
              <a:rPr lang="fr-FR" sz="2400" spc="-15" dirty="0" smtClean="0">
                <a:latin typeface="Cambria"/>
                <a:cs typeface="Cambria"/>
              </a:rPr>
              <a:t>p</a:t>
            </a:r>
            <a:r>
              <a:rPr lang="fr-FR" sz="2400" spc="-5" dirty="0" smtClean="0">
                <a:latin typeface="Cambria"/>
                <a:cs typeface="Cambria"/>
              </a:rPr>
              <a:t>l</a:t>
            </a:r>
            <a:r>
              <a:rPr lang="fr-FR" sz="2400" spc="-55" dirty="0" smtClean="0">
                <a:latin typeface="Cambria"/>
                <a:cs typeface="Cambria"/>
              </a:rPr>
              <a:t>o</a:t>
            </a:r>
            <a:r>
              <a:rPr lang="fr-FR" sz="2400" spc="-70" dirty="0" smtClean="0">
                <a:latin typeface="Cambria"/>
                <a:cs typeface="Cambria"/>
              </a:rPr>
              <a:t>y</a:t>
            </a:r>
            <a:r>
              <a:rPr lang="fr-FR" sz="2400" spc="-15" dirty="0" smtClean="0">
                <a:latin typeface="Cambria"/>
                <a:cs typeface="Cambria"/>
              </a:rPr>
              <a:t>é</a:t>
            </a:r>
            <a:r>
              <a:rPr lang="fr-FR" sz="2400" dirty="0">
                <a:latin typeface="Cambria"/>
                <a:cs typeface="Cambria"/>
              </a:rPr>
              <a:t> </a:t>
            </a:r>
            <a:r>
              <a:rPr lang="fr-FR" sz="2400" spc="-15" dirty="0" smtClean="0"/>
              <a:t>t</a:t>
            </a:r>
            <a:r>
              <a:rPr lang="fr-FR" sz="2400" spc="-40" dirty="0" smtClean="0"/>
              <a:t>r</a:t>
            </a:r>
            <a:r>
              <a:rPr lang="fr-FR" sz="2400" spc="-70" dirty="0" smtClean="0"/>
              <a:t>av</a:t>
            </a:r>
            <a:r>
              <a:rPr lang="fr-FR" sz="2400" spc="-15" dirty="0" smtClean="0"/>
              <a:t>ail</a:t>
            </a:r>
            <a:r>
              <a:rPr lang="fr-FR" sz="2400" spc="-10" dirty="0" smtClean="0"/>
              <a:t>le</a:t>
            </a:r>
            <a:r>
              <a:rPr lang="fr-FR" sz="2400" spc="-5" dirty="0" smtClean="0">
                <a:latin typeface="Cambria"/>
                <a:cs typeface="Cambria"/>
              </a:rPr>
              <a:t>.</a:t>
            </a:r>
            <a:r>
              <a:rPr lang="fr-FR" sz="2400" spc="35" dirty="0" smtClean="0">
                <a:latin typeface="Cambria"/>
                <a:cs typeface="Cambria"/>
              </a:rPr>
              <a:t> </a:t>
            </a:r>
            <a:r>
              <a:rPr lang="fr-FR" sz="2400" spc="-250" dirty="0" smtClean="0">
                <a:latin typeface="Cambria"/>
                <a:cs typeface="Cambria"/>
              </a:rPr>
              <a:t>L</a:t>
            </a:r>
            <a:r>
              <a:rPr lang="fr-FR" sz="2400" spc="-5" dirty="0" smtClean="0">
                <a:latin typeface="Cambria"/>
                <a:cs typeface="Cambria"/>
              </a:rPr>
              <a:t>’</a:t>
            </a:r>
            <a:r>
              <a:rPr lang="fr-FR" sz="2400" spc="-25" dirty="0" smtClean="0">
                <a:latin typeface="Cambria"/>
                <a:cs typeface="Cambria"/>
              </a:rPr>
              <a:t>e</a:t>
            </a:r>
            <a:r>
              <a:rPr lang="fr-FR" sz="2400" spc="-10" dirty="0" smtClean="0">
                <a:latin typeface="Cambria"/>
                <a:cs typeface="Cambria"/>
              </a:rPr>
              <a:t>nt</a:t>
            </a:r>
            <a:r>
              <a:rPr lang="fr-FR" sz="2400" spc="-45" dirty="0" smtClean="0">
                <a:latin typeface="Cambria"/>
                <a:cs typeface="Cambria"/>
              </a:rPr>
              <a:t>r</a:t>
            </a:r>
            <a:r>
              <a:rPr lang="fr-FR" sz="2400" spc="-10" dirty="0" smtClean="0">
                <a:latin typeface="Cambria"/>
                <a:cs typeface="Cambria"/>
              </a:rPr>
              <a:t>eprise</a:t>
            </a:r>
            <a:r>
              <a:rPr lang="fr-FR" sz="2400" spc="45" dirty="0" smtClean="0">
                <a:latin typeface="Cambria"/>
                <a:cs typeface="Cambria"/>
              </a:rPr>
              <a:t> </a:t>
            </a:r>
            <a:r>
              <a:rPr lang="fr-FR" sz="2400" spc="-10" dirty="0" smtClean="0">
                <a:latin typeface="Cambria"/>
                <a:cs typeface="Cambria"/>
              </a:rPr>
              <a:t>est</a:t>
            </a:r>
            <a:r>
              <a:rPr lang="fr-FR" sz="2400" spc="-5" dirty="0" smtClean="0">
                <a:latin typeface="Cambria"/>
                <a:cs typeface="Cambria"/>
              </a:rPr>
              <a:t> </a:t>
            </a:r>
            <a:r>
              <a:rPr lang="fr-FR" sz="2400" spc="-45" dirty="0" smtClean="0"/>
              <a:t>r</a:t>
            </a:r>
            <a:r>
              <a:rPr lang="fr-FR" sz="2400" spc="-10" dirty="0" smtClean="0"/>
              <a:t>épartie</a:t>
            </a:r>
            <a:r>
              <a:rPr lang="fr-FR" sz="2400" spc="-45" dirty="0" smtClean="0">
                <a:latin typeface="Times New Roman"/>
                <a:cs typeface="Times New Roman"/>
              </a:rPr>
              <a:t> </a:t>
            </a:r>
            <a:r>
              <a:rPr lang="fr-FR" sz="2400" spc="-15" dirty="0" smtClean="0"/>
              <a:t>dans</a:t>
            </a:r>
            <a:r>
              <a:rPr lang="fr-FR" sz="2400" spc="-50" dirty="0" smtClean="0">
                <a:latin typeface="Times New Roman"/>
                <a:cs typeface="Times New Roman"/>
              </a:rPr>
              <a:t> </a:t>
            </a:r>
            <a:r>
              <a:rPr lang="fr-FR" sz="2400" spc="-20" dirty="0" smtClean="0"/>
              <a:t>p</a:t>
            </a:r>
            <a:r>
              <a:rPr lang="fr-FR" sz="2400" spc="-5" dirty="0" smtClean="0"/>
              <a:t>l</a:t>
            </a:r>
            <a:r>
              <a:rPr lang="fr-FR" sz="2400" spc="-15" dirty="0" smtClean="0"/>
              <a:t>usieur</a:t>
            </a:r>
            <a:r>
              <a:rPr lang="fr-FR" sz="2400" spc="-10" dirty="0" smtClean="0"/>
              <a:t>s</a:t>
            </a:r>
            <a:r>
              <a:rPr lang="fr-FR" sz="2400" spc="-40" dirty="0" smtClean="0">
                <a:latin typeface="Times New Roman"/>
                <a:cs typeface="Times New Roman"/>
              </a:rPr>
              <a:t> </a:t>
            </a:r>
            <a:r>
              <a:rPr lang="fr-FR" sz="2400" spc="-10" dirty="0" smtClean="0"/>
              <a:t>villes.</a:t>
            </a:r>
            <a:r>
              <a:rPr lang="fr-FR" sz="2400" spc="-55" dirty="0" smtClean="0">
                <a:latin typeface="Times New Roman"/>
                <a:cs typeface="Times New Roman"/>
              </a:rPr>
              <a:t> </a:t>
            </a:r>
            <a:r>
              <a:rPr lang="fr-FR" sz="2400" spc="-15" dirty="0" smtClean="0"/>
              <a:t>L</a:t>
            </a:r>
            <a:r>
              <a:rPr lang="fr-FR" sz="2400" spc="-25" dirty="0" smtClean="0"/>
              <a:t>e</a:t>
            </a:r>
            <a:r>
              <a:rPr lang="fr-FR" sz="2400" spc="-10" dirty="0" smtClean="0"/>
              <a:t>s</a:t>
            </a:r>
            <a:r>
              <a:rPr lang="fr-FR" sz="2400" spc="-45" dirty="0" smtClean="0">
                <a:latin typeface="Times New Roman"/>
                <a:cs typeface="Times New Roman"/>
              </a:rPr>
              <a:t> </a:t>
            </a:r>
            <a:r>
              <a:rPr lang="fr-FR" sz="2400" spc="-15" dirty="0" smtClean="0"/>
              <a:t>dépar</a:t>
            </a:r>
            <a:r>
              <a:rPr lang="fr-FR" sz="2400" spc="-35" dirty="0" smtClean="0"/>
              <a:t>t</a:t>
            </a:r>
            <a:r>
              <a:rPr lang="fr-FR" sz="2400" spc="-15" dirty="0" smtClean="0"/>
              <a:t>e</a:t>
            </a:r>
            <a:r>
              <a:rPr lang="fr-FR" sz="2400" spc="-30" dirty="0" smtClean="0"/>
              <a:t>m</a:t>
            </a:r>
            <a:r>
              <a:rPr lang="fr-FR" sz="2400" spc="-10" dirty="0" smtClean="0"/>
              <a:t>ents</a:t>
            </a:r>
            <a:r>
              <a:rPr lang="fr-FR" sz="2400" spc="-15" dirty="0" smtClean="0">
                <a:latin typeface="Times New Roman"/>
                <a:cs typeface="Times New Roman"/>
              </a:rPr>
              <a:t> </a:t>
            </a:r>
            <a:r>
              <a:rPr lang="fr-FR" sz="2400" spc="-15" dirty="0" smtClean="0"/>
              <a:t>sont</a:t>
            </a:r>
            <a:r>
              <a:rPr lang="fr-FR" sz="2400" spc="-65" dirty="0" smtClean="0">
                <a:latin typeface="Times New Roman"/>
                <a:cs typeface="Times New Roman"/>
              </a:rPr>
              <a:t> </a:t>
            </a:r>
            <a:r>
              <a:rPr lang="fr-FR" sz="2400" spc="-15" dirty="0" smtClean="0"/>
              <a:t>donc</a:t>
            </a:r>
            <a:r>
              <a:rPr lang="fr-FR" sz="2400" spc="-10" dirty="0" smtClean="0">
                <a:latin typeface="Times New Roman"/>
                <a:cs typeface="Times New Roman"/>
              </a:rPr>
              <a:t> </a:t>
            </a:r>
            <a:r>
              <a:rPr lang="fr-FR" sz="2400" spc="-15" dirty="0" smtClean="0"/>
              <a:t>ca</a:t>
            </a:r>
            <a:r>
              <a:rPr lang="fr-FR" sz="2400" spc="-50" dirty="0" smtClean="0"/>
              <a:t>r</a:t>
            </a:r>
            <a:r>
              <a:rPr lang="fr-FR" sz="2400" spc="-20" dirty="0" smtClean="0"/>
              <a:t>ac</a:t>
            </a:r>
            <a:r>
              <a:rPr lang="fr-FR" sz="2400" spc="-40" dirty="0" smtClean="0"/>
              <a:t>t</a:t>
            </a:r>
            <a:r>
              <a:rPr lang="fr-FR" sz="2400" spc="-10" dirty="0" smtClean="0"/>
              <a:t>érisé   </a:t>
            </a:r>
            <a:r>
              <a:rPr lang="fr-FR" sz="2400" spc="-20" dirty="0" smtClean="0"/>
              <a:t>pa</a:t>
            </a:r>
            <a:r>
              <a:rPr lang="fr-FR" sz="2400" spc="-10" dirty="0" smtClean="0"/>
              <a:t>r</a:t>
            </a:r>
            <a:r>
              <a:rPr lang="fr-FR" sz="2400" dirty="0" smtClean="0">
                <a:latin typeface="Times New Roman"/>
                <a:cs typeface="Times New Roman"/>
              </a:rPr>
              <a:t> </a:t>
            </a:r>
            <a:r>
              <a:rPr lang="fr-FR" sz="2400" spc="-114" dirty="0" smtClean="0">
                <a:latin typeface="Times New Roman"/>
                <a:cs typeface="Times New Roman"/>
              </a:rPr>
              <a:t> </a:t>
            </a:r>
            <a:r>
              <a:rPr lang="fr-FR" sz="2400" spc="-15" dirty="0" smtClean="0"/>
              <a:t>leu</a:t>
            </a:r>
            <a:r>
              <a:rPr lang="fr-FR" sz="2400" spc="-10" dirty="0" smtClean="0"/>
              <a:t>r</a:t>
            </a:r>
            <a:r>
              <a:rPr lang="fr-FR" sz="2400" dirty="0" smtClean="0">
                <a:latin typeface="Times New Roman"/>
                <a:cs typeface="Times New Roman"/>
              </a:rPr>
              <a:t> </a:t>
            </a:r>
            <a:r>
              <a:rPr lang="fr-FR" sz="2400" spc="-110" dirty="0" smtClean="0">
                <a:latin typeface="Times New Roman"/>
                <a:cs typeface="Times New Roman"/>
              </a:rPr>
              <a:t> </a:t>
            </a:r>
            <a:r>
              <a:rPr lang="fr-FR" sz="2400" spc="-20" dirty="0" smtClean="0"/>
              <a:t>n</a:t>
            </a:r>
            <a:r>
              <a:rPr lang="fr-FR" sz="2400" spc="-25" dirty="0" smtClean="0"/>
              <a:t>o</a:t>
            </a:r>
            <a:r>
              <a:rPr lang="fr-FR" sz="2400" spc="-20" dirty="0" smtClean="0"/>
              <a:t>m</a:t>
            </a:r>
            <a:r>
              <a:rPr lang="fr-FR" sz="2400" dirty="0" smtClean="0">
                <a:latin typeface="Times New Roman"/>
                <a:cs typeface="Times New Roman"/>
              </a:rPr>
              <a:t> </a:t>
            </a:r>
            <a:r>
              <a:rPr lang="fr-FR" sz="2400" spc="-135" dirty="0" smtClean="0">
                <a:latin typeface="Times New Roman"/>
                <a:cs typeface="Times New Roman"/>
              </a:rPr>
              <a:t> </a:t>
            </a:r>
            <a:r>
              <a:rPr lang="fr-FR" sz="2400" spc="-10" dirty="0" smtClean="0"/>
              <a:t>et</a:t>
            </a:r>
            <a:r>
              <a:rPr lang="fr-FR" sz="2400" dirty="0" smtClean="0">
                <a:latin typeface="Times New Roman"/>
                <a:cs typeface="Times New Roman"/>
              </a:rPr>
              <a:t> </a:t>
            </a:r>
            <a:r>
              <a:rPr lang="fr-FR" sz="2400" spc="-114" dirty="0" smtClean="0">
                <a:latin typeface="Times New Roman"/>
                <a:cs typeface="Times New Roman"/>
              </a:rPr>
              <a:t> </a:t>
            </a:r>
            <a:r>
              <a:rPr lang="fr-FR" sz="2400" spc="-20" dirty="0" smtClean="0"/>
              <a:t>pa</a:t>
            </a:r>
            <a:r>
              <a:rPr lang="fr-FR" sz="2400" spc="-10" dirty="0" smtClean="0"/>
              <a:t>r</a:t>
            </a:r>
            <a:r>
              <a:rPr lang="fr-FR" sz="2400" dirty="0" smtClean="0">
                <a:latin typeface="Times New Roman"/>
                <a:cs typeface="Times New Roman"/>
              </a:rPr>
              <a:t> </a:t>
            </a:r>
            <a:r>
              <a:rPr lang="fr-FR" sz="2400" spc="-125" dirty="0" smtClean="0">
                <a:latin typeface="Times New Roman"/>
                <a:cs typeface="Times New Roman"/>
              </a:rPr>
              <a:t> </a:t>
            </a:r>
            <a:r>
              <a:rPr lang="fr-FR" sz="2400" spc="-15" dirty="0" smtClean="0"/>
              <a:t>leu</a:t>
            </a:r>
            <a:r>
              <a:rPr lang="fr-FR" sz="2400" spc="-10" dirty="0" smtClean="0"/>
              <a:t>r</a:t>
            </a:r>
            <a:r>
              <a:rPr lang="fr-FR" sz="2400" dirty="0">
                <a:latin typeface="Times New Roman"/>
                <a:cs typeface="Times New Roman"/>
              </a:rPr>
              <a:t> </a:t>
            </a:r>
            <a:r>
              <a:rPr lang="fr-FR" sz="2400" spc="-10" dirty="0" smtClean="0">
                <a:solidFill>
                  <a:srgbClr val="006FC0"/>
                </a:solidFill>
              </a:rPr>
              <a:t>vill</a:t>
            </a:r>
            <a:r>
              <a:rPr lang="fr-FR" sz="2400" spc="-20" dirty="0" smtClean="0">
                <a:solidFill>
                  <a:srgbClr val="006FC0"/>
                </a:solidFill>
              </a:rPr>
              <a:t>e</a:t>
            </a:r>
            <a:r>
              <a:rPr lang="fr-FR" sz="2400" spc="-5" dirty="0" smtClean="0"/>
              <a:t>.</a:t>
            </a:r>
            <a:r>
              <a:rPr lang="fr-FR" sz="2400" dirty="0" smtClean="0">
                <a:latin typeface="Times New Roman"/>
                <a:cs typeface="Times New Roman"/>
              </a:rPr>
              <a:t> </a:t>
            </a:r>
            <a:r>
              <a:rPr lang="fr-FR" sz="2400" spc="-114" dirty="0" smtClean="0">
                <a:latin typeface="Times New Roman"/>
                <a:cs typeface="Times New Roman"/>
              </a:rPr>
              <a:t> </a:t>
            </a:r>
            <a:r>
              <a:rPr lang="fr-FR" sz="2400" spc="-15" dirty="0" smtClean="0">
                <a:solidFill>
                  <a:srgbClr val="00AF50"/>
                </a:solidFill>
              </a:rPr>
              <a:t>Un</a:t>
            </a:r>
            <a:r>
              <a:rPr lang="fr-FR" sz="2400" dirty="0" smtClean="0">
                <a:solidFill>
                  <a:srgbClr val="00AF50"/>
                </a:solidFill>
                <a:latin typeface="Times New Roman"/>
                <a:cs typeface="Times New Roman"/>
              </a:rPr>
              <a:t> </a:t>
            </a:r>
            <a:r>
              <a:rPr lang="fr-FR" sz="2400" spc="-135" dirty="0" smtClean="0">
                <a:solidFill>
                  <a:srgbClr val="00AF50"/>
                </a:solidFill>
                <a:latin typeface="Times New Roman"/>
                <a:cs typeface="Times New Roman"/>
              </a:rPr>
              <a:t> </a:t>
            </a:r>
            <a:r>
              <a:rPr lang="fr-FR" sz="2400" spc="-15" dirty="0" smtClean="0">
                <a:solidFill>
                  <a:srgbClr val="00AF50"/>
                </a:solidFill>
              </a:rPr>
              <a:t>empl</a:t>
            </a:r>
            <a:r>
              <a:rPr lang="fr-FR" sz="2400" spc="-55" dirty="0" smtClean="0">
                <a:solidFill>
                  <a:srgbClr val="00AF50"/>
                </a:solidFill>
              </a:rPr>
              <a:t>o</a:t>
            </a:r>
            <a:r>
              <a:rPr lang="fr-FR" sz="2400" spc="-70" dirty="0" smtClean="0">
                <a:solidFill>
                  <a:srgbClr val="00AF50"/>
                </a:solidFill>
              </a:rPr>
              <a:t>y</a:t>
            </a:r>
            <a:r>
              <a:rPr lang="fr-FR" sz="2400" spc="-15" dirty="0" smtClean="0">
                <a:solidFill>
                  <a:srgbClr val="00AF50"/>
                </a:solidFill>
              </a:rPr>
              <a:t>é</a:t>
            </a:r>
            <a:r>
              <a:rPr lang="fr-FR" sz="2400" spc="-10" dirty="0" smtClean="0">
                <a:solidFill>
                  <a:srgbClr val="00AF50"/>
                </a:solidFill>
                <a:latin typeface="Times New Roman"/>
                <a:cs typeface="Times New Roman"/>
              </a:rPr>
              <a:t> </a:t>
            </a:r>
            <a:r>
              <a:rPr lang="fr-FR" sz="2400" spc="-15" dirty="0" smtClean="0">
                <a:solidFill>
                  <a:srgbClr val="00AF50"/>
                </a:solidFill>
              </a:rPr>
              <a:t>t</a:t>
            </a:r>
            <a:r>
              <a:rPr lang="fr-FR" sz="2400" spc="-40" dirty="0" smtClean="0">
                <a:solidFill>
                  <a:srgbClr val="00AF50"/>
                </a:solidFill>
              </a:rPr>
              <a:t>r</a:t>
            </a:r>
            <a:r>
              <a:rPr lang="fr-FR" sz="2400" spc="-70" dirty="0" smtClean="0">
                <a:solidFill>
                  <a:srgbClr val="00AF50"/>
                </a:solidFill>
              </a:rPr>
              <a:t>av</a:t>
            </a:r>
            <a:r>
              <a:rPr lang="fr-FR" sz="2400" spc="-15" dirty="0" smtClean="0">
                <a:solidFill>
                  <a:srgbClr val="00AF50"/>
                </a:solidFill>
              </a:rPr>
              <a:t>ail</a:t>
            </a:r>
            <a:r>
              <a:rPr lang="fr-FR" sz="2400" spc="-10" dirty="0" smtClean="0">
                <a:solidFill>
                  <a:srgbClr val="00AF50"/>
                </a:solidFill>
              </a:rPr>
              <a:t>le</a:t>
            </a:r>
            <a:r>
              <a:rPr lang="fr-FR" sz="2400" spc="-30" dirty="0" smtClean="0">
                <a:solidFill>
                  <a:srgbClr val="00AF50"/>
                </a:solidFill>
                <a:latin typeface="Times New Roman"/>
                <a:cs typeface="Times New Roman"/>
              </a:rPr>
              <a:t> </a:t>
            </a:r>
            <a:r>
              <a:rPr lang="fr-FR" sz="2400" spc="-15" dirty="0" smtClean="0">
                <a:solidFill>
                  <a:srgbClr val="00AF50"/>
                </a:solidFill>
              </a:rPr>
              <a:t>dans</a:t>
            </a:r>
            <a:r>
              <a:rPr lang="fr-FR" sz="2400" spc="-50" dirty="0" smtClean="0">
                <a:solidFill>
                  <a:srgbClr val="00AF50"/>
                </a:solidFill>
                <a:latin typeface="Times New Roman"/>
                <a:cs typeface="Times New Roman"/>
              </a:rPr>
              <a:t> </a:t>
            </a:r>
            <a:r>
              <a:rPr lang="fr-FR" sz="2400" spc="-20" dirty="0" smtClean="0">
                <a:solidFill>
                  <a:srgbClr val="00AF50"/>
                </a:solidFill>
              </a:rPr>
              <a:t>u</a:t>
            </a:r>
            <a:r>
              <a:rPr lang="fr-FR" sz="2400" spc="-15" dirty="0" smtClean="0">
                <a:solidFill>
                  <a:srgbClr val="00AF50"/>
                </a:solidFill>
              </a:rPr>
              <a:t>n</a:t>
            </a:r>
            <a:r>
              <a:rPr lang="fr-FR" sz="2400" spc="-70" dirty="0" smtClean="0">
                <a:solidFill>
                  <a:srgbClr val="00AF50"/>
                </a:solidFill>
                <a:latin typeface="Times New Roman"/>
                <a:cs typeface="Times New Roman"/>
              </a:rPr>
              <a:t> </a:t>
            </a:r>
            <a:r>
              <a:rPr lang="fr-FR" sz="2400" spc="-15" dirty="0" smtClean="0">
                <a:solidFill>
                  <a:srgbClr val="00AF50"/>
                </a:solidFill>
              </a:rPr>
              <a:t>dépar</a:t>
            </a:r>
            <a:r>
              <a:rPr lang="fr-FR" sz="2400" spc="-40" dirty="0" smtClean="0">
                <a:solidFill>
                  <a:srgbClr val="00AF50"/>
                </a:solidFill>
              </a:rPr>
              <a:t>t</a:t>
            </a:r>
            <a:r>
              <a:rPr lang="fr-FR" sz="2400" spc="-15" dirty="0" smtClean="0">
                <a:solidFill>
                  <a:srgbClr val="00AF50"/>
                </a:solidFill>
              </a:rPr>
              <a:t>e</a:t>
            </a:r>
            <a:r>
              <a:rPr lang="fr-FR" sz="2400" spc="-30" dirty="0" smtClean="0">
                <a:solidFill>
                  <a:srgbClr val="00AF50"/>
                </a:solidFill>
              </a:rPr>
              <a:t>m</a:t>
            </a:r>
            <a:r>
              <a:rPr lang="fr-FR" sz="2400" spc="-15" dirty="0" smtClean="0">
                <a:solidFill>
                  <a:srgbClr val="00AF50"/>
                </a:solidFill>
              </a:rPr>
              <a:t>ent</a:t>
            </a:r>
            <a:r>
              <a:rPr lang="fr-FR" sz="2400" spc="-20" dirty="0" smtClean="0">
                <a:solidFill>
                  <a:srgbClr val="00AF50"/>
                </a:solidFill>
                <a:latin typeface="Times New Roman"/>
                <a:cs typeface="Times New Roman"/>
              </a:rPr>
              <a:t> </a:t>
            </a:r>
            <a:r>
              <a:rPr lang="fr-FR" sz="2400" spc="-10" dirty="0" smtClean="0">
                <a:solidFill>
                  <a:srgbClr val="00AF50"/>
                </a:solidFill>
              </a:rPr>
              <a:t>et</a:t>
            </a:r>
            <a:r>
              <a:rPr lang="fr-FR" sz="2400" spc="-55" dirty="0" smtClean="0">
                <a:solidFill>
                  <a:srgbClr val="00AF50"/>
                </a:solidFill>
                <a:latin typeface="Times New Roman"/>
                <a:cs typeface="Times New Roman"/>
              </a:rPr>
              <a:t> </a:t>
            </a:r>
            <a:r>
              <a:rPr lang="fr-FR" sz="2400" spc="-20" dirty="0" smtClean="0">
                <a:solidFill>
                  <a:srgbClr val="00AF50"/>
                </a:solidFill>
              </a:rPr>
              <a:t>u</a:t>
            </a:r>
            <a:r>
              <a:rPr lang="fr-FR" sz="2400" spc="-15" dirty="0" smtClean="0">
                <a:solidFill>
                  <a:srgbClr val="00AF50"/>
                </a:solidFill>
              </a:rPr>
              <a:t>n</a:t>
            </a:r>
            <a:r>
              <a:rPr lang="fr-FR" sz="2400" spc="-70" dirty="0" smtClean="0">
                <a:solidFill>
                  <a:srgbClr val="00AF50"/>
                </a:solidFill>
                <a:latin typeface="Times New Roman"/>
                <a:cs typeface="Times New Roman"/>
              </a:rPr>
              <a:t> </a:t>
            </a:r>
            <a:r>
              <a:rPr lang="fr-FR" sz="2400" spc="-15" dirty="0" smtClean="0">
                <a:solidFill>
                  <a:srgbClr val="00AF50"/>
                </a:solidFill>
              </a:rPr>
              <a:t>seu</a:t>
            </a:r>
            <a:r>
              <a:rPr lang="fr-FR" sz="2400" dirty="0" smtClean="0">
                <a:solidFill>
                  <a:srgbClr val="00AF50"/>
                </a:solidFill>
              </a:rPr>
              <a:t>l</a:t>
            </a:r>
            <a:r>
              <a:rPr lang="fr-FR" sz="2400" spc="-5" dirty="0" smtClean="0"/>
              <a:t>.</a:t>
            </a:r>
            <a:r>
              <a:rPr lang="fr-FR" sz="2400" spc="-55" dirty="0" smtClean="0">
                <a:latin typeface="Times New Roman"/>
                <a:cs typeface="Times New Roman"/>
              </a:rPr>
              <a:t> </a:t>
            </a:r>
            <a:r>
              <a:rPr lang="fr-FR" sz="2400" spc="-15" dirty="0" smtClean="0"/>
              <a:t>I</a:t>
            </a:r>
            <a:r>
              <a:rPr lang="fr-FR" sz="2400" spc="-10" dirty="0" smtClean="0"/>
              <a:t>l</a:t>
            </a:r>
            <a:r>
              <a:rPr lang="fr-FR" sz="2400" spc="-60" dirty="0" smtClean="0">
                <a:latin typeface="Times New Roman"/>
                <a:cs typeface="Times New Roman"/>
              </a:rPr>
              <a:t> </a:t>
            </a:r>
            <a:r>
              <a:rPr lang="fr-FR" sz="2400" spc="-20" dirty="0" smtClean="0"/>
              <a:t>peu</a:t>
            </a:r>
            <a:r>
              <a:rPr lang="fr-FR" sz="2400" spc="-10" dirty="0" smtClean="0"/>
              <a:t>t</a:t>
            </a:r>
            <a:r>
              <a:rPr lang="fr-FR" sz="2400" spc="-50" dirty="0" smtClean="0">
                <a:latin typeface="Times New Roman"/>
                <a:cs typeface="Times New Roman"/>
              </a:rPr>
              <a:t> </a:t>
            </a:r>
            <a:r>
              <a:rPr lang="fr-FR" sz="2400" spc="-15" dirty="0" smtClean="0"/>
              <a:t>y</a:t>
            </a:r>
            <a:r>
              <a:rPr lang="fr-FR" sz="2400" dirty="0" smtClean="0">
                <a:latin typeface="Times New Roman"/>
                <a:cs typeface="Times New Roman"/>
              </a:rPr>
              <a:t> </a:t>
            </a:r>
            <a:r>
              <a:rPr lang="fr-FR" sz="2400" spc="-114" dirty="0" smtClean="0">
                <a:latin typeface="Times New Roman"/>
                <a:cs typeface="Times New Roman"/>
              </a:rPr>
              <a:t> </a:t>
            </a:r>
            <a:r>
              <a:rPr lang="fr-FR" sz="2400" spc="-70" dirty="0" smtClean="0"/>
              <a:t>av</a:t>
            </a:r>
            <a:r>
              <a:rPr lang="fr-FR" sz="2400" spc="-10" dirty="0" smtClean="0"/>
              <a:t>oir</a:t>
            </a:r>
            <a:r>
              <a:rPr lang="fr-FR" sz="2400" spc="-35" dirty="0" smtClean="0">
                <a:latin typeface="Times New Roman"/>
                <a:cs typeface="Times New Roman"/>
              </a:rPr>
              <a:t> </a:t>
            </a:r>
            <a:r>
              <a:rPr lang="fr-FR" sz="2400" spc="-20" dirty="0" smtClean="0"/>
              <a:t>p</a:t>
            </a:r>
            <a:r>
              <a:rPr lang="fr-FR" sz="2400" spc="-5" dirty="0" smtClean="0"/>
              <a:t>l</a:t>
            </a:r>
            <a:r>
              <a:rPr lang="fr-FR" sz="2400" spc="-15" dirty="0" smtClean="0"/>
              <a:t>usieurs</a:t>
            </a:r>
            <a:r>
              <a:rPr lang="fr-FR" sz="2400" spc="-15" dirty="0" smtClean="0">
                <a:latin typeface="Times New Roman"/>
                <a:cs typeface="Times New Roman"/>
              </a:rPr>
              <a:t> </a:t>
            </a:r>
            <a:r>
              <a:rPr lang="fr-FR" sz="2400" spc="-15" dirty="0" smtClean="0"/>
              <a:t>dépar</a:t>
            </a:r>
            <a:r>
              <a:rPr lang="fr-FR" sz="2400" spc="-35" dirty="0" smtClean="0"/>
              <a:t>t</a:t>
            </a:r>
            <a:r>
              <a:rPr lang="fr-FR" sz="2400" spc="-15" dirty="0" smtClean="0"/>
              <a:t>e</a:t>
            </a:r>
            <a:r>
              <a:rPr lang="fr-FR" sz="2400" spc="-30" dirty="0" smtClean="0"/>
              <a:t>m</a:t>
            </a:r>
            <a:r>
              <a:rPr lang="fr-FR" sz="2400" spc="-10" dirty="0" smtClean="0"/>
              <a:t>ents</a:t>
            </a:r>
            <a:r>
              <a:rPr lang="fr-FR" sz="2400" spc="-15" dirty="0" smtClean="0">
                <a:latin typeface="Times New Roman"/>
                <a:cs typeface="Times New Roman"/>
              </a:rPr>
              <a:t> </a:t>
            </a:r>
            <a:r>
              <a:rPr lang="fr-FR" sz="2400" spc="-10" dirty="0" smtClean="0"/>
              <a:t>qui</a:t>
            </a:r>
            <a:r>
              <a:rPr lang="fr-FR" sz="2400" spc="-65" dirty="0" smtClean="0">
                <a:latin typeface="Times New Roman"/>
                <a:cs typeface="Times New Roman"/>
              </a:rPr>
              <a:t> </a:t>
            </a:r>
            <a:r>
              <a:rPr lang="fr-FR" sz="2400" spc="-15" dirty="0" smtClean="0"/>
              <a:t>ont</a:t>
            </a:r>
            <a:r>
              <a:rPr lang="fr-FR" sz="2400" spc="-70" dirty="0" smtClean="0">
                <a:latin typeface="Times New Roman"/>
                <a:cs typeface="Times New Roman"/>
              </a:rPr>
              <a:t> </a:t>
            </a:r>
            <a:r>
              <a:rPr lang="fr-FR" sz="2400" spc="-15" dirty="0" smtClean="0"/>
              <a:t>le</a:t>
            </a:r>
            <a:r>
              <a:rPr lang="fr-FR" sz="2400" spc="-60" dirty="0" smtClean="0">
                <a:latin typeface="Times New Roman"/>
                <a:cs typeface="Times New Roman"/>
              </a:rPr>
              <a:t> </a:t>
            </a:r>
            <a:r>
              <a:rPr lang="fr-FR" sz="2400" spc="-20" dirty="0" smtClean="0"/>
              <a:t>m</a:t>
            </a:r>
            <a:r>
              <a:rPr lang="fr-FR" sz="2400" spc="-25" dirty="0" smtClean="0"/>
              <a:t>ê</a:t>
            </a:r>
            <a:r>
              <a:rPr lang="fr-FR" sz="2400" spc="-15" dirty="0" smtClean="0"/>
              <a:t>me</a:t>
            </a:r>
            <a:r>
              <a:rPr lang="fr-FR" sz="2400" spc="-55" dirty="0" smtClean="0">
                <a:latin typeface="Times New Roman"/>
                <a:cs typeface="Times New Roman"/>
              </a:rPr>
              <a:t> </a:t>
            </a:r>
            <a:r>
              <a:rPr lang="fr-FR" sz="2400" spc="-20" dirty="0" smtClean="0"/>
              <a:t>nom.</a:t>
            </a:r>
            <a:endParaRPr lang="fr-FR" sz="2400" dirty="0">
              <a:latin typeface="Times New Roman"/>
              <a:cs typeface="Times New Roman"/>
            </a:endParaRPr>
          </a:p>
        </p:txBody>
      </p:sp>
    </p:spTree>
    <p:extLst>
      <p:ext uri="{BB962C8B-B14F-4D97-AF65-F5344CB8AC3E}">
        <p14:creationId xmlns:p14="http://schemas.microsoft.com/office/powerpoint/2010/main" val="32903316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15057" y="3345492"/>
            <a:ext cx="10019765" cy="371897"/>
          </a:xfrm>
          <a:prstGeom prst="rect">
            <a:avLst/>
          </a:prstGeom>
        </p:spPr>
        <p:txBody>
          <a:bodyPr vert="horz" wrap="square" lIns="0" tIns="0" rIns="0" bIns="0" rtlCol="0">
            <a:spAutoFit/>
          </a:bodyPr>
          <a:lstStyle/>
          <a:p>
            <a:pPr marL="195580" indent="-182880">
              <a:lnSpc>
                <a:spcPts val="2855"/>
              </a:lnSpc>
              <a:buClr>
                <a:srgbClr val="92A198"/>
              </a:buClr>
              <a:buSzPct val="85416"/>
              <a:buFont typeface="Arial"/>
              <a:buChar char="•"/>
              <a:tabLst>
                <a:tab pos="195580" algn="l"/>
              </a:tabLst>
            </a:pPr>
            <a:r>
              <a:rPr sz="2800" spc="-20" dirty="0">
                <a:solidFill>
                  <a:srgbClr val="C00000"/>
                </a:solidFill>
                <a:latin typeface="Cambria"/>
                <a:cs typeface="Cambria"/>
              </a:rPr>
              <a:t>Modèl</a:t>
            </a:r>
            <a:r>
              <a:rPr sz="2800" spc="-15" dirty="0">
                <a:solidFill>
                  <a:srgbClr val="C00000"/>
                </a:solidFill>
                <a:latin typeface="Cambria"/>
                <a:cs typeface="Cambria"/>
              </a:rPr>
              <a:t>e</a:t>
            </a:r>
            <a:r>
              <a:rPr sz="2800" spc="-50" dirty="0">
                <a:solidFill>
                  <a:srgbClr val="C00000"/>
                </a:solidFill>
                <a:latin typeface="Times New Roman"/>
                <a:cs typeface="Times New Roman"/>
              </a:rPr>
              <a:t> </a:t>
            </a:r>
            <a:r>
              <a:rPr sz="2800" spc="-5" dirty="0" err="1">
                <a:solidFill>
                  <a:srgbClr val="C00000"/>
                </a:solidFill>
                <a:latin typeface="Cambria"/>
                <a:cs typeface="Cambria"/>
              </a:rPr>
              <a:t>En</a:t>
            </a:r>
            <a:r>
              <a:rPr sz="2800" spc="5" dirty="0" err="1">
                <a:solidFill>
                  <a:srgbClr val="C00000"/>
                </a:solidFill>
                <a:latin typeface="Cambria"/>
                <a:cs typeface="Cambria"/>
              </a:rPr>
              <a:t>t</a:t>
            </a:r>
            <a:r>
              <a:rPr sz="2800" dirty="0" err="1">
                <a:solidFill>
                  <a:srgbClr val="C00000"/>
                </a:solidFill>
                <a:latin typeface="Cambria"/>
                <a:cs typeface="Cambria"/>
              </a:rPr>
              <a:t>i</a:t>
            </a:r>
            <a:r>
              <a:rPr sz="2800" spc="-20" dirty="0" err="1">
                <a:solidFill>
                  <a:srgbClr val="C00000"/>
                </a:solidFill>
                <a:latin typeface="Cambria"/>
                <a:cs typeface="Cambria"/>
              </a:rPr>
              <a:t>t</a:t>
            </a:r>
            <a:r>
              <a:rPr sz="2800" spc="-15" dirty="0" err="1">
                <a:solidFill>
                  <a:srgbClr val="C00000"/>
                </a:solidFill>
                <a:latin typeface="Cambria"/>
                <a:cs typeface="Cambria"/>
              </a:rPr>
              <a:t>é</a:t>
            </a:r>
            <a:r>
              <a:rPr sz="2800" spc="-85" dirty="0">
                <a:solidFill>
                  <a:srgbClr val="C00000"/>
                </a:solidFill>
                <a:latin typeface="Times New Roman"/>
                <a:cs typeface="Times New Roman"/>
              </a:rPr>
              <a:t> </a:t>
            </a:r>
            <a:r>
              <a:rPr sz="2800" spc="-20" dirty="0" smtClean="0">
                <a:solidFill>
                  <a:srgbClr val="C00000"/>
                </a:solidFill>
                <a:latin typeface="Cambria"/>
                <a:cs typeface="Cambria"/>
              </a:rPr>
              <a:t>Associ</a:t>
            </a:r>
            <a:r>
              <a:rPr sz="2800" spc="-10" dirty="0" smtClean="0">
                <a:solidFill>
                  <a:srgbClr val="C00000"/>
                </a:solidFill>
                <a:latin typeface="Cambria"/>
                <a:cs typeface="Cambria"/>
              </a:rPr>
              <a:t>a</a:t>
            </a:r>
            <a:r>
              <a:rPr sz="2800" spc="-5" dirty="0" smtClean="0">
                <a:solidFill>
                  <a:srgbClr val="C00000"/>
                </a:solidFill>
                <a:latin typeface="Cambria"/>
                <a:cs typeface="Cambria"/>
              </a:rPr>
              <a:t>t</a:t>
            </a:r>
            <a:r>
              <a:rPr sz="2800" spc="5" dirty="0" smtClean="0">
                <a:solidFill>
                  <a:srgbClr val="C00000"/>
                </a:solidFill>
                <a:latin typeface="Cambria"/>
                <a:cs typeface="Cambria"/>
              </a:rPr>
              <a:t>i</a:t>
            </a:r>
            <a:r>
              <a:rPr sz="2800" spc="-15" dirty="0" smtClean="0">
                <a:solidFill>
                  <a:srgbClr val="C00000"/>
                </a:solidFill>
                <a:latin typeface="Cambria"/>
                <a:cs typeface="Cambria"/>
              </a:rPr>
              <a:t>on</a:t>
            </a:r>
            <a:r>
              <a:rPr lang="fr-FR" sz="2800" spc="-15" dirty="0" smtClean="0">
                <a:solidFill>
                  <a:srgbClr val="C00000"/>
                </a:solidFill>
                <a:latin typeface="Cambria"/>
                <a:cs typeface="Cambria"/>
              </a:rPr>
              <a:t> MCD </a:t>
            </a:r>
            <a:r>
              <a:rPr sz="2800" spc="-75" dirty="0" smtClean="0">
                <a:solidFill>
                  <a:srgbClr val="C00000"/>
                </a:solidFill>
                <a:latin typeface="Times New Roman"/>
                <a:cs typeface="Times New Roman"/>
              </a:rPr>
              <a:t> </a:t>
            </a:r>
            <a:r>
              <a:rPr sz="2800" spc="-10" dirty="0">
                <a:solidFill>
                  <a:srgbClr val="292934"/>
                </a:solidFill>
                <a:latin typeface="Cambria"/>
                <a:cs typeface="Cambria"/>
              </a:rPr>
              <a:t>(</a:t>
            </a:r>
            <a:r>
              <a:rPr sz="2800" spc="-25" dirty="0">
                <a:solidFill>
                  <a:srgbClr val="292934"/>
                </a:solidFill>
                <a:latin typeface="Cambria"/>
                <a:cs typeface="Cambria"/>
              </a:rPr>
              <a:t>S</a:t>
            </a:r>
            <a:r>
              <a:rPr sz="2800" dirty="0">
                <a:solidFill>
                  <a:srgbClr val="292934"/>
                </a:solidFill>
                <a:latin typeface="Cambria"/>
                <a:cs typeface="Cambria"/>
              </a:rPr>
              <a:t>elon</a:t>
            </a:r>
            <a:r>
              <a:rPr sz="2800" spc="-85" dirty="0">
                <a:solidFill>
                  <a:srgbClr val="292934"/>
                </a:solidFill>
                <a:latin typeface="Times New Roman"/>
                <a:cs typeface="Times New Roman"/>
              </a:rPr>
              <a:t> </a:t>
            </a:r>
            <a:r>
              <a:rPr sz="2800" spc="-5" dirty="0">
                <a:solidFill>
                  <a:srgbClr val="292934"/>
                </a:solidFill>
                <a:latin typeface="Cambria"/>
                <a:cs typeface="Cambria"/>
              </a:rPr>
              <a:t>l</a:t>
            </a:r>
            <a:r>
              <a:rPr sz="2800" dirty="0">
                <a:solidFill>
                  <a:srgbClr val="292934"/>
                </a:solidFill>
                <a:latin typeface="Cambria"/>
                <a:cs typeface="Cambria"/>
              </a:rPr>
              <a:t>a</a:t>
            </a:r>
            <a:r>
              <a:rPr sz="2800" spc="-75" dirty="0">
                <a:solidFill>
                  <a:srgbClr val="292934"/>
                </a:solidFill>
                <a:latin typeface="Times New Roman"/>
                <a:cs typeface="Times New Roman"/>
              </a:rPr>
              <a:t> </a:t>
            </a:r>
            <a:r>
              <a:rPr sz="2800" dirty="0">
                <a:solidFill>
                  <a:srgbClr val="292934"/>
                </a:solidFill>
                <a:latin typeface="Cambria"/>
                <a:cs typeface="Cambria"/>
              </a:rPr>
              <a:t>mét</a:t>
            </a:r>
            <a:r>
              <a:rPr sz="2800" spc="-15" dirty="0">
                <a:solidFill>
                  <a:srgbClr val="292934"/>
                </a:solidFill>
                <a:latin typeface="Cambria"/>
                <a:cs typeface="Cambria"/>
              </a:rPr>
              <a:t>ho</a:t>
            </a:r>
            <a:r>
              <a:rPr sz="2800" spc="-25" dirty="0">
                <a:solidFill>
                  <a:srgbClr val="292934"/>
                </a:solidFill>
                <a:latin typeface="Cambria"/>
                <a:cs typeface="Cambria"/>
              </a:rPr>
              <a:t>d</a:t>
            </a:r>
            <a:r>
              <a:rPr sz="2800" spc="-15" dirty="0">
                <a:solidFill>
                  <a:srgbClr val="292934"/>
                </a:solidFill>
                <a:latin typeface="Cambria"/>
                <a:cs typeface="Cambria"/>
              </a:rPr>
              <a:t>e</a:t>
            </a:r>
            <a:r>
              <a:rPr sz="2800" spc="-60" dirty="0">
                <a:solidFill>
                  <a:srgbClr val="292934"/>
                </a:solidFill>
                <a:latin typeface="Times New Roman"/>
                <a:cs typeface="Times New Roman"/>
              </a:rPr>
              <a:t> </a:t>
            </a:r>
            <a:r>
              <a:rPr sz="2800" spc="-25" dirty="0">
                <a:solidFill>
                  <a:srgbClr val="292934"/>
                </a:solidFill>
                <a:latin typeface="Cambria"/>
                <a:cs typeface="Cambria"/>
              </a:rPr>
              <a:t>Me</a:t>
            </a:r>
            <a:r>
              <a:rPr sz="2800" spc="-5" dirty="0">
                <a:solidFill>
                  <a:srgbClr val="292934"/>
                </a:solidFill>
                <a:latin typeface="Cambria"/>
                <a:cs typeface="Cambria"/>
              </a:rPr>
              <a:t>r</a:t>
            </a:r>
            <a:r>
              <a:rPr sz="2800" spc="-10" dirty="0">
                <a:solidFill>
                  <a:srgbClr val="292934"/>
                </a:solidFill>
                <a:latin typeface="Cambria"/>
                <a:cs typeface="Cambria"/>
              </a:rPr>
              <a:t>ise)</a:t>
            </a:r>
            <a:endParaRPr sz="2800" dirty="0">
              <a:latin typeface="Cambria"/>
              <a:cs typeface="Cambria"/>
            </a:endParaRPr>
          </a:p>
        </p:txBody>
      </p:sp>
      <p:sp>
        <p:nvSpPr>
          <p:cNvPr id="6" name="object 6"/>
          <p:cNvSpPr/>
          <p:nvPr/>
        </p:nvSpPr>
        <p:spPr>
          <a:xfrm>
            <a:off x="1483025" y="4442347"/>
            <a:ext cx="2321461" cy="2151668"/>
          </a:xfrm>
          <a:custGeom>
            <a:avLst/>
            <a:gdLst/>
            <a:ahLst/>
            <a:cxnLst/>
            <a:rect l="l" t="t" r="r" b="b"/>
            <a:pathLst>
              <a:path w="2092960" h="1852929">
                <a:moveTo>
                  <a:pt x="0" y="1852553"/>
                </a:moveTo>
                <a:lnTo>
                  <a:pt x="2092964" y="1852553"/>
                </a:lnTo>
                <a:lnTo>
                  <a:pt x="2092964" y="0"/>
                </a:lnTo>
                <a:lnTo>
                  <a:pt x="0" y="0"/>
                </a:lnTo>
                <a:lnTo>
                  <a:pt x="0" y="1852553"/>
                </a:lnTo>
                <a:close/>
              </a:path>
            </a:pathLst>
          </a:custGeom>
          <a:ln w="28574">
            <a:solidFill>
              <a:srgbClr val="79463C"/>
            </a:solidFill>
          </a:ln>
        </p:spPr>
        <p:txBody>
          <a:bodyPr wrap="square" lIns="0" tIns="0" rIns="0" bIns="0" rtlCol="0"/>
          <a:lstStyle/>
          <a:p>
            <a:endParaRPr/>
          </a:p>
        </p:txBody>
      </p:sp>
      <p:sp>
        <p:nvSpPr>
          <p:cNvPr id="7" name="object 7"/>
          <p:cNvSpPr txBox="1"/>
          <p:nvPr/>
        </p:nvSpPr>
        <p:spPr>
          <a:xfrm>
            <a:off x="1568719" y="4747356"/>
            <a:ext cx="2293101" cy="1846659"/>
          </a:xfrm>
          <a:prstGeom prst="rect">
            <a:avLst/>
          </a:prstGeom>
        </p:spPr>
        <p:txBody>
          <a:bodyPr vert="horz" wrap="square" lIns="0" tIns="0" rIns="0" bIns="0" rtlCol="0">
            <a:spAutoFit/>
          </a:bodyPr>
          <a:lstStyle/>
          <a:p>
            <a:pPr marL="12700" marR="5080" indent="-635"/>
            <a:r>
              <a:rPr sz="2000" b="1" u="sng" spc="-10" dirty="0" err="1">
                <a:solidFill>
                  <a:srgbClr val="292934"/>
                </a:solidFill>
                <a:latin typeface="Arial"/>
                <a:cs typeface="Arial"/>
              </a:rPr>
              <a:t>nu</a:t>
            </a:r>
            <a:r>
              <a:rPr sz="2000" b="1" u="sng" spc="-5" dirty="0" err="1">
                <a:solidFill>
                  <a:srgbClr val="292934"/>
                </a:solidFill>
                <a:latin typeface="Arial"/>
                <a:cs typeface="Arial"/>
              </a:rPr>
              <a:t>mE</a:t>
            </a:r>
            <a:r>
              <a:rPr sz="2000" b="1" spc="-5" dirty="0">
                <a:solidFill>
                  <a:srgbClr val="292934"/>
                </a:solidFill>
                <a:latin typeface="Times New Roman"/>
                <a:cs typeface="Times New Roman"/>
              </a:rPr>
              <a:t> </a:t>
            </a:r>
            <a:endParaRPr lang="fr-FR" sz="2000" b="1" spc="-5" dirty="0" smtClean="0">
              <a:solidFill>
                <a:srgbClr val="292934"/>
              </a:solidFill>
              <a:latin typeface="Times New Roman"/>
              <a:cs typeface="Times New Roman"/>
            </a:endParaRPr>
          </a:p>
          <a:p>
            <a:pPr marL="12700" marR="5080" indent="-635"/>
            <a:r>
              <a:rPr sz="2000" spc="-5" dirty="0" err="1" smtClean="0">
                <a:solidFill>
                  <a:srgbClr val="292934"/>
                </a:solidFill>
                <a:latin typeface="Arial"/>
                <a:cs typeface="Arial"/>
              </a:rPr>
              <a:t>no</a:t>
            </a:r>
            <a:r>
              <a:rPr sz="2000" spc="-10" dirty="0" err="1" smtClean="0">
                <a:solidFill>
                  <a:srgbClr val="292934"/>
                </a:solidFill>
                <a:latin typeface="Arial"/>
                <a:cs typeface="Arial"/>
              </a:rPr>
              <a:t>m</a:t>
            </a:r>
            <a:r>
              <a:rPr sz="2000" dirty="0" err="1" smtClean="0">
                <a:solidFill>
                  <a:srgbClr val="292934"/>
                </a:solidFill>
                <a:latin typeface="Arial"/>
                <a:cs typeface="Arial"/>
              </a:rPr>
              <a:t>E</a:t>
            </a:r>
            <a:r>
              <a:rPr sz="2000" spc="-10" dirty="0" err="1" smtClean="0">
                <a:solidFill>
                  <a:srgbClr val="292934"/>
                </a:solidFill>
                <a:latin typeface="Arial"/>
                <a:cs typeface="Arial"/>
              </a:rPr>
              <a:t>m</a:t>
            </a:r>
            <a:r>
              <a:rPr sz="2000" spc="-5" dirty="0" err="1" smtClean="0">
                <a:solidFill>
                  <a:srgbClr val="292934"/>
                </a:solidFill>
                <a:latin typeface="Arial"/>
                <a:cs typeface="Arial"/>
              </a:rPr>
              <a:t>plo</a:t>
            </a:r>
            <a:r>
              <a:rPr sz="2000" spc="-20" dirty="0" err="1" smtClean="0">
                <a:solidFill>
                  <a:srgbClr val="292934"/>
                </a:solidFill>
                <a:latin typeface="Arial"/>
                <a:cs typeface="Arial"/>
              </a:rPr>
              <a:t>y</a:t>
            </a:r>
            <a:r>
              <a:rPr sz="2000" dirty="0" err="1" smtClean="0">
                <a:solidFill>
                  <a:srgbClr val="292934"/>
                </a:solidFill>
                <a:latin typeface="Arial"/>
                <a:cs typeface="Arial"/>
              </a:rPr>
              <a:t>e</a:t>
            </a:r>
            <a:endParaRPr lang="fr-FR" sz="2000" dirty="0" smtClean="0">
              <a:solidFill>
                <a:srgbClr val="292934"/>
              </a:solidFill>
              <a:latin typeface="Arial"/>
              <a:cs typeface="Arial"/>
            </a:endParaRPr>
          </a:p>
          <a:p>
            <a:pPr marL="12700" marR="5080" indent="-635"/>
            <a:r>
              <a:rPr sz="2000" dirty="0" smtClean="0">
                <a:solidFill>
                  <a:srgbClr val="292934"/>
                </a:solidFill>
                <a:latin typeface="Times New Roman"/>
                <a:cs typeface="Times New Roman"/>
              </a:rPr>
              <a:t> </a:t>
            </a:r>
            <a:r>
              <a:rPr sz="2000" dirty="0">
                <a:solidFill>
                  <a:srgbClr val="292934"/>
                </a:solidFill>
                <a:latin typeface="Arial"/>
                <a:cs typeface="Arial"/>
              </a:rPr>
              <a:t>job</a:t>
            </a:r>
            <a:endParaRPr sz="2000" dirty="0">
              <a:latin typeface="Arial"/>
              <a:cs typeface="Arial"/>
            </a:endParaRPr>
          </a:p>
          <a:p>
            <a:pPr marL="59690" marR="52705"/>
            <a:r>
              <a:rPr sz="2000" spc="-5" dirty="0" err="1">
                <a:solidFill>
                  <a:srgbClr val="292934"/>
                </a:solidFill>
                <a:latin typeface="Arial"/>
                <a:cs typeface="Arial"/>
              </a:rPr>
              <a:t>Salaire</a:t>
            </a:r>
            <a:r>
              <a:rPr sz="2000" spc="-5" dirty="0">
                <a:solidFill>
                  <a:srgbClr val="292934"/>
                </a:solidFill>
                <a:latin typeface="Times New Roman"/>
                <a:cs typeface="Times New Roman"/>
              </a:rPr>
              <a:t> </a:t>
            </a:r>
            <a:endParaRPr lang="fr-FR" sz="2000" spc="-5" dirty="0" smtClean="0">
              <a:solidFill>
                <a:srgbClr val="292934"/>
              </a:solidFill>
              <a:latin typeface="Times New Roman"/>
              <a:cs typeface="Times New Roman"/>
            </a:endParaRPr>
          </a:p>
          <a:p>
            <a:pPr marL="59690" marR="52705"/>
            <a:r>
              <a:rPr sz="2000" spc="-5" dirty="0" err="1" smtClean="0">
                <a:solidFill>
                  <a:srgbClr val="292934"/>
                </a:solidFill>
                <a:latin typeface="Arial"/>
                <a:cs typeface="Arial"/>
              </a:rPr>
              <a:t>da</a:t>
            </a:r>
            <a:r>
              <a:rPr sz="2000" dirty="0" err="1" smtClean="0">
                <a:solidFill>
                  <a:srgbClr val="292934"/>
                </a:solidFill>
                <a:latin typeface="Arial"/>
                <a:cs typeface="Arial"/>
              </a:rPr>
              <a:t>t</a:t>
            </a:r>
            <a:r>
              <a:rPr sz="2000" spc="-5" dirty="0" err="1" smtClean="0">
                <a:solidFill>
                  <a:srgbClr val="292934"/>
                </a:solidFill>
                <a:latin typeface="Arial"/>
                <a:cs typeface="Arial"/>
              </a:rPr>
              <a:t>eEnt</a:t>
            </a:r>
            <a:r>
              <a:rPr sz="2000" dirty="0" err="1" smtClean="0">
                <a:solidFill>
                  <a:srgbClr val="292934"/>
                </a:solidFill>
                <a:latin typeface="Arial"/>
                <a:cs typeface="Arial"/>
              </a:rPr>
              <a:t>r</a:t>
            </a:r>
            <a:r>
              <a:rPr sz="2000" spc="-15" dirty="0" err="1" smtClean="0">
                <a:solidFill>
                  <a:srgbClr val="292934"/>
                </a:solidFill>
                <a:latin typeface="Arial"/>
                <a:cs typeface="Arial"/>
              </a:rPr>
              <a:t>e</a:t>
            </a:r>
            <a:r>
              <a:rPr sz="2000" dirty="0" err="1" smtClean="0">
                <a:solidFill>
                  <a:srgbClr val="292934"/>
                </a:solidFill>
                <a:latin typeface="Arial"/>
                <a:cs typeface="Arial"/>
              </a:rPr>
              <a:t>e</a:t>
            </a:r>
            <a:r>
              <a:rPr sz="2000" dirty="0" smtClean="0">
                <a:solidFill>
                  <a:srgbClr val="292934"/>
                </a:solidFill>
                <a:latin typeface="Times New Roman"/>
                <a:cs typeface="Times New Roman"/>
              </a:rPr>
              <a:t> </a:t>
            </a:r>
            <a:r>
              <a:rPr sz="2000" dirty="0">
                <a:solidFill>
                  <a:srgbClr val="292934"/>
                </a:solidFill>
                <a:latin typeface="Arial"/>
                <a:cs typeface="Arial"/>
              </a:rPr>
              <a:t>c</a:t>
            </a:r>
            <a:r>
              <a:rPr sz="2000" spc="-5" dirty="0">
                <a:solidFill>
                  <a:srgbClr val="292934"/>
                </a:solidFill>
                <a:latin typeface="Arial"/>
                <a:cs typeface="Arial"/>
              </a:rPr>
              <a:t>o</a:t>
            </a:r>
            <a:r>
              <a:rPr sz="2000" spc="-10" dirty="0">
                <a:solidFill>
                  <a:srgbClr val="292934"/>
                </a:solidFill>
                <a:latin typeface="Arial"/>
                <a:cs typeface="Arial"/>
              </a:rPr>
              <a:t>mm</a:t>
            </a:r>
            <a:r>
              <a:rPr sz="2000" spc="-5" dirty="0">
                <a:solidFill>
                  <a:srgbClr val="292934"/>
                </a:solidFill>
                <a:latin typeface="Arial"/>
                <a:cs typeface="Arial"/>
              </a:rPr>
              <a:t>i</a:t>
            </a:r>
            <a:r>
              <a:rPr sz="2000" dirty="0">
                <a:solidFill>
                  <a:srgbClr val="292934"/>
                </a:solidFill>
                <a:latin typeface="Arial"/>
                <a:cs typeface="Arial"/>
              </a:rPr>
              <a:t>ss</a:t>
            </a:r>
            <a:r>
              <a:rPr sz="2000" spc="-5" dirty="0">
                <a:solidFill>
                  <a:srgbClr val="292934"/>
                </a:solidFill>
                <a:latin typeface="Arial"/>
                <a:cs typeface="Arial"/>
              </a:rPr>
              <a:t>ion</a:t>
            </a:r>
            <a:endParaRPr sz="2000" dirty="0">
              <a:latin typeface="Arial"/>
              <a:cs typeface="Arial"/>
            </a:endParaRPr>
          </a:p>
        </p:txBody>
      </p:sp>
      <p:sp>
        <p:nvSpPr>
          <p:cNvPr id="8" name="object 8"/>
          <p:cNvSpPr/>
          <p:nvPr/>
        </p:nvSpPr>
        <p:spPr>
          <a:xfrm>
            <a:off x="1510037" y="4426991"/>
            <a:ext cx="2251760" cy="344439"/>
          </a:xfrm>
          <a:custGeom>
            <a:avLst/>
            <a:gdLst/>
            <a:ahLst/>
            <a:cxnLst/>
            <a:rect l="l" t="t" r="r" b="b"/>
            <a:pathLst>
              <a:path w="2092960" h="360680">
                <a:moveTo>
                  <a:pt x="0" y="360355"/>
                </a:moveTo>
                <a:lnTo>
                  <a:pt x="2092964" y="360355"/>
                </a:lnTo>
                <a:lnTo>
                  <a:pt x="2092964" y="0"/>
                </a:lnTo>
                <a:lnTo>
                  <a:pt x="0" y="0"/>
                </a:lnTo>
                <a:lnTo>
                  <a:pt x="0" y="360355"/>
                </a:lnTo>
                <a:close/>
              </a:path>
            </a:pathLst>
          </a:custGeom>
          <a:solidFill>
            <a:srgbClr val="FFFFFF"/>
          </a:solidFill>
        </p:spPr>
        <p:txBody>
          <a:bodyPr wrap="square" lIns="0" tIns="0" rIns="0" bIns="0" rtlCol="0"/>
          <a:lstStyle/>
          <a:p>
            <a:endParaRPr/>
          </a:p>
        </p:txBody>
      </p:sp>
      <p:sp>
        <p:nvSpPr>
          <p:cNvPr id="9" name="object 9"/>
          <p:cNvSpPr/>
          <p:nvPr/>
        </p:nvSpPr>
        <p:spPr>
          <a:xfrm>
            <a:off x="1485227" y="4426991"/>
            <a:ext cx="2276570" cy="320365"/>
          </a:xfrm>
          <a:custGeom>
            <a:avLst/>
            <a:gdLst/>
            <a:ahLst/>
            <a:cxnLst/>
            <a:rect l="l" t="t" r="r" b="b"/>
            <a:pathLst>
              <a:path w="2092960" h="360680">
                <a:moveTo>
                  <a:pt x="0" y="360355"/>
                </a:moveTo>
                <a:lnTo>
                  <a:pt x="2092964" y="360355"/>
                </a:lnTo>
                <a:lnTo>
                  <a:pt x="2092964" y="0"/>
                </a:lnTo>
                <a:lnTo>
                  <a:pt x="0" y="0"/>
                </a:lnTo>
                <a:lnTo>
                  <a:pt x="0" y="360355"/>
                </a:lnTo>
                <a:close/>
              </a:path>
            </a:pathLst>
          </a:custGeom>
          <a:ln w="28574">
            <a:solidFill>
              <a:srgbClr val="79463C"/>
            </a:solidFill>
          </a:ln>
        </p:spPr>
        <p:txBody>
          <a:bodyPr wrap="square" lIns="0" tIns="0" rIns="0" bIns="0" rtlCol="0"/>
          <a:lstStyle/>
          <a:p>
            <a:endParaRPr/>
          </a:p>
        </p:txBody>
      </p:sp>
      <p:sp>
        <p:nvSpPr>
          <p:cNvPr id="10" name="object 10"/>
          <p:cNvSpPr txBox="1"/>
          <p:nvPr/>
        </p:nvSpPr>
        <p:spPr>
          <a:xfrm>
            <a:off x="1734002" y="4440963"/>
            <a:ext cx="1896587" cy="307777"/>
          </a:xfrm>
          <a:prstGeom prst="rect">
            <a:avLst/>
          </a:prstGeom>
        </p:spPr>
        <p:txBody>
          <a:bodyPr vert="horz" wrap="square" lIns="0" tIns="0" rIns="0" bIns="0" rtlCol="0">
            <a:spAutoFit/>
          </a:bodyPr>
          <a:lstStyle/>
          <a:p>
            <a:pPr marL="12700"/>
            <a:r>
              <a:rPr sz="2000" b="1" dirty="0">
                <a:solidFill>
                  <a:srgbClr val="292934"/>
                </a:solidFill>
                <a:latin typeface="Arial"/>
                <a:cs typeface="Arial"/>
              </a:rPr>
              <a:t>EMP</a:t>
            </a:r>
            <a:r>
              <a:rPr sz="2000" b="1" spc="-10" dirty="0">
                <a:solidFill>
                  <a:srgbClr val="292934"/>
                </a:solidFill>
                <a:latin typeface="Arial"/>
                <a:cs typeface="Arial"/>
              </a:rPr>
              <a:t>L</a:t>
            </a:r>
            <a:r>
              <a:rPr sz="2000" b="1" spc="-15" dirty="0">
                <a:solidFill>
                  <a:srgbClr val="292934"/>
                </a:solidFill>
                <a:latin typeface="Arial"/>
                <a:cs typeface="Arial"/>
              </a:rPr>
              <a:t>OYE</a:t>
            </a:r>
            <a:endParaRPr sz="2000" b="1" dirty="0">
              <a:latin typeface="Arial"/>
              <a:cs typeface="Arial"/>
            </a:endParaRPr>
          </a:p>
        </p:txBody>
      </p:sp>
      <p:sp>
        <p:nvSpPr>
          <p:cNvPr id="11" name="object 11"/>
          <p:cNvSpPr/>
          <p:nvPr/>
        </p:nvSpPr>
        <p:spPr>
          <a:xfrm>
            <a:off x="5033876" y="5420161"/>
            <a:ext cx="1584070" cy="892515"/>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053837" y="5473687"/>
            <a:ext cx="1596259" cy="857250"/>
          </a:xfrm>
          <a:custGeom>
            <a:avLst/>
            <a:gdLst/>
            <a:ahLst/>
            <a:cxnLst/>
            <a:rect l="l" t="t" r="r" b="b"/>
            <a:pathLst>
              <a:path w="1417954" h="857250">
                <a:moveTo>
                  <a:pt x="0" y="142737"/>
                </a:moveTo>
                <a:lnTo>
                  <a:pt x="6503" y="100039"/>
                </a:lnTo>
                <a:lnTo>
                  <a:pt x="24694" y="62507"/>
                </a:lnTo>
                <a:lnTo>
                  <a:pt x="52594" y="32111"/>
                </a:lnTo>
                <a:lnTo>
                  <a:pt x="88224" y="10821"/>
                </a:lnTo>
                <a:lnTo>
                  <a:pt x="129604" y="609"/>
                </a:lnTo>
                <a:lnTo>
                  <a:pt x="1274825" y="0"/>
                </a:lnTo>
                <a:lnTo>
                  <a:pt x="1289517" y="745"/>
                </a:lnTo>
                <a:lnTo>
                  <a:pt x="1330743" y="11346"/>
                </a:lnTo>
                <a:lnTo>
                  <a:pt x="1366154" y="32960"/>
                </a:lnTo>
                <a:lnTo>
                  <a:pt x="1393771" y="63618"/>
                </a:lnTo>
                <a:lnTo>
                  <a:pt x="1411615" y="101348"/>
                </a:lnTo>
                <a:lnTo>
                  <a:pt x="1417716" y="713993"/>
                </a:lnTo>
                <a:lnTo>
                  <a:pt x="1416969" y="728674"/>
                </a:lnTo>
                <a:lnTo>
                  <a:pt x="1406359" y="769871"/>
                </a:lnTo>
                <a:lnTo>
                  <a:pt x="1384728" y="805265"/>
                </a:lnTo>
                <a:lnTo>
                  <a:pt x="1354055" y="832877"/>
                </a:lnTo>
                <a:lnTo>
                  <a:pt x="1316315" y="850730"/>
                </a:lnTo>
                <a:lnTo>
                  <a:pt x="142890" y="856853"/>
                </a:lnTo>
                <a:lnTo>
                  <a:pt x="128204" y="856107"/>
                </a:lnTo>
                <a:lnTo>
                  <a:pt x="86994" y="845497"/>
                </a:lnTo>
                <a:lnTo>
                  <a:pt x="51593" y="823869"/>
                </a:lnTo>
                <a:lnTo>
                  <a:pt x="23977" y="793200"/>
                </a:lnTo>
                <a:lnTo>
                  <a:pt x="6122" y="755469"/>
                </a:lnTo>
                <a:lnTo>
                  <a:pt x="0" y="142737"/>
                </a:lnTo>
                <a:close/>
              </a:path>
            </a:pathLst>
          </a:custGeom>
          <a:ln w="9524">
            <a:solidFill>
              <a:srgbClr val="715F55"/>
            </a:solidFill>
          </a:ln>
        </p:spPr>
        <p:txBody>
          <a:bodyPr wrap="square" lIns="0" tIns="0" rIns="0" bIns="0" rtlCol="0"/>
          <a:lstStyle/>
          <a:p>
            <a:endParaRPr/>
          </a:p>
        </p:txBody>
      </p:sp>
      <p:sp>
        <p:nvSpPr>
          <p:cNvPr id="13" name="object 13"/>
          <p:cNvSpPr txBox="1"/>
          <p:nvPr/>
        </p:nvSpPr>
        <p:spPr>
          <a:xfrm>
            <a:off x="5104657" y="5579934"/>
            <a:ext cx="1596244" cy="276999"/>
          </a:xfrm>
          <a:prstGeom prst="rect">
            <a:avLst/>
          </a:prstGeom>
        </p:spPr>
        <p:txBody>
          <a:bodyPr vert="horz" wrap="square" lIns="0" tIns="0" rIns="0" bIns="0" rtlCol="0">
            <a:spAutoFit/>
          </a:bodyPr>
          <a:lstStyle/>
          <a:p>
            <a:pPr marL="12700"/>
            <a:r>
              <a:rPr b="1" spc="-55" dirty="0">
                <a:solidFill>
                  <a:srgbClr val="292934"/>
                </a:solidFill>
                <a:latin typeface="Arial"/>
                <a:cs typeface="Arial"/>
              </a:rPr>
              <a:t>T</a:t>
            </a:r>
            <a:r>
              <a:rPr b="1" dirty="0">
                <a:solidFill>
                  <a:srgbClr val="292934"/>
                </a:solidFill>
                <a:latin typeface="Arial"/>
                <a:cs typeface="Arial"/>
              </a:rPr>
              <a:t>ra</a:t>
            </a:r>
            <a:r>
              <a:rPr b="1" spc="-20" dirty="0">
                <a:solidFill>
                  <a:srgbClr val="292934"/>
                </a:solidFill>
                <a:latin typeface="Arial"/>
                <a:cs typeface="Arial"/>
              </a:rPr>
              <a:t>v</a:t>
            </a:r>
            <a:r>
              <a:rPr b="1" spc="-5" dirty="0">
                <a:solidFill>
                  <a:srgbClr val="292934"/>
                </a:solidFill>
                <a:latin typeface="Arial"/>
                <a:cs typeface="Arial"/>
              </a:rPr>
              <a:t>aill</a:t>
            </a:r>
            <a:r>
              <a:rPr b="1" dirty="0">
                <a:solidFill>
                  <a:srgbClr val="292934"/>
                </a:solidFill>
                <a:latin typeface="Arial"/>
                <a:cs typeface="Arial"/>
              </a:rPr>
              <a:t>e</a:t>
            </a:r>
            <a:r>
              <a:rPr b="1" spc="30" dirty="0">
                <a:solidFill>
                  <a:srgbClr val="292934"/>
                </a:solidFill>
                <a:latin typeface="Times New Roman"/>
                <a:cs typeface="Times New Roman"/>
              </a:rPr>
              <a:t> </a:t>
            </a:r>
            <a:r>
              <a:rPr b="1" spc="-5" dirty="0">
                <a:solidFill>
                  <a:srgbClr val="292934"/>
                </a:solidFill>
                <a:latin typeface="Arial"/>
                <a:cs typeface="Arial"/>
              </a:rPr>
              <a:t>dans</a:t>
            </a:r>
            <a:endParaRPr b="1" dirty="0">
              <a:latin typeface="Arial"/>
              <a:cs typeface="Arial"/>
            </a:endParaRPr>
          </a:p>
        </p:txBody>
      </p:sp>
      <p:sp>
        <p:nvSpPr>
          <p:cNvPr id="14" name="object 14"/>
          <p:cNvSpPr/>
          <p:nvPr/>
        </p:nvSpPr>
        <p:spPr>
          <a:xfrm>
            <a:off x="3779111" y="5082734"/>
            <a:ext cx="1293396" cy="826262"/>
          </a:xfrm>
          <a:custGeom>
            <a:avLst/>
            <a:gdLst/>
            <a:ahLst/>
            <a:cxnLst/>
            <a:rect l="l" t="t" r="r" b="b"/>
            <a:pathLst>
              <a:path w="310514" h="340360">
                <a:moveTo>
                  <a:pt x="0" y="0"/>
                </a:moveTo>
                <a:lnTo>
                  <a:pt x="310499" y="339973"/>
                </a:lnTo>
              </a:path>
            </a:pathLst>
          </a:custGeom>
          <a:ln/>
        </p:spPr>
        <p:style>
          <a:lnRef idx="2">
            <a:schemeClr val="dk1"/>
          </a:lnRef>
          <a:fillRef idx="0">
            <a:schemeClr val="dk1"/>
          </a:fillRef>
          <a:effectRef idx="1">
            <a:schemeClr val="dk1"/>
          </a:effectRef>
          <a:fontRef idx="minor">
            <a:schemeClr val="tx1"/>
          </a:fontRef>
        </p:style>
        <p:txBody>
          <a:bodyPr wrap="square" lIns="0" tIns="0" rIns="0" bIns="0" rtlCol="0"/>
          <a:lstStyle/>
          <a:p>
            <a:endParaRPr/>
          </a:p>
        </p:txBody>
      </p:sp>
      <p:sp>
        <p:nvSpPr>
          <p:cNvPr id="15" name="object 15"/>
          <p:cNvSpPr/>
          <p:nvPr/>
        </p:nvSpPr>
        <p:spPr>
          <a:xfrm>
            <a:off x="6674461" y="5400904"/>
            <a:ext cx="1275790" cy="508092"/>
          </a:xfrm>
          <a:custGeom>
            <a:avLst/>
            <a:gdLst/>
            <a:ahLst/>
            <a:cxnLst/>
            <a:rect l="l" t="t" r="r" b="b"/>
            <a:pathLst>
              <a:path w="563879" h="523239">
                <a:moveTo>
                  <a:pt x="0" y="523128"/>
                </a:moveTo>
                <a:lnTo>
                  <a:pt x="563879" y="0"/>
                </a:lnTo>
              </a:path>
            </a:pathLst>
          </a:custGeom>
          <a:ln/>
        </p:spPr>
        <p:style>
          <a:lnRef idx="2">
            <a:schemeClr val="dk1"/>
          </a:lnRef>
          <a:fillRef idx="0">
            <a:schemeClr val="dk1"/>
          </a:fillRef>
          <a:effectRef idx="1">
            <a:schemeClr val="dk1"/>
          </a:effectRef>
          <a:fontRef idx="minor">
            <a:schemeClr val="tx1"/>
          </a:fontRef>
        </p:style>
        <p:txBody>
          <a:bodyPr wrap="square" lIns="0" tIns="0" rIns="0" bIns="0" rtlCol="0"/>
          <a:lstStyle/>
          <a:p>
            <a:endParaRPr/>
          </a:p>
        </p:txBody>
      </p:sp>
      <p:sp>
        <p:nvSpPr>
          <p:cNvPr id="16" name="object 16"/>
          <p:cNvSpPr/>
          <p:nvPr/>
        </p:nvSpPr>
        <p:spPr>
          <a:xfrm>
            <a:off x="7975642" y="4928950"/>
            <a:ext cx="2011680" cy="1512187"/>
          </a:xfrm>
          <a:custGeom>
            <a:avLst/>
            <a:gdLst/>
            <a:ahLst/>
            <a:cxnLst/>
            <a:rect l="l" t="t" r="r" b="b"/>
            <a:pathLst>
              <a:path w="2011679" h="1340485">
                <a:moveTo>
                  <a:pt x="0" y="1340108"/>
                </a:moveTo>
                <a:lnTo>
                  <a:pt x="2011430" y="1340108"/>
                </a:lnTo>
                <a:lnTo>
                  <a:pt x="2011430" y="0"/>
                </a:lnTo>
                <a:lnTo>
                  <a:pt x="0" y="0"/>
                </a:lnTo>
                <a:lnTo>
                  <a:pt x="0" y="1340108"/>
                </a:lnTo>
                <a:close/>
              </a:path>
            </a:pathLst>
          </a:custGeom>
          <a:ln w="28574">
            <a:solidFill>
              <a:srgbClr val="79463C"/>
            </a:solidFill>
          </a:ln>
        </p:spPr>
        <p:txBody>
          <a:bodyPr wrap="square" lIns="0" tIns="0" rIns="0" bIns="0" rtlCol="0"/>
          <a:lstStyle/>
          <a:p>
            <a:endParaRPr/>
          </a:p>
        </p:txBody>
      </p:sp>
      <p:sp>
        <p:nvSpPr>
          <p:cNvPr id="17" name="object 17"/>
          <p:cNvSpPr txBox="1"/>
          <p:nvPr/>
        </p:nvSpPr>
        <p:spPr>
          <a:xfrm>
            <a:off x="8113405" y="5370711"/>
            <a:ext cx="1448741" cy="969496"/>
          </a:xfrm>
          <a:prstGeom prst="rect">
            <a:avLst/>
          </a:prstGeom>
        </p:spPr>
        <p:txBody>
          <a:bodyPr vert="horz" wrap="square" lIns="0" tIns="0" rIns="0" bIns="0" rtlCol="0">
            <a:spAutoFit/>
          </a:bodyPr>
          <a:lstStyle/>
          <a:p>
            <a:pPr marL="12700"/>
            <a:r>
              <a:rPr sz="2100" b="1" u="sng" spc="-10" dirty="0" err="1" smtClean="0">
                <a:solidFill>
                  <a:srgbClr val="292934"/>
                </a:solidFill>
                <a:latin typeface="Arial"/>
                <a:cs typeface="Arial"/>
              </a:rPr>
              <a:t>nu</a:t>
            </a:r>
            <a:r>
              <a:rPr sz="2100" b="1" u="sng" spc="-5" dirty="0" err="1" smtClean="0">
                <a:solidFill>
                  <a:srgbClr val="292934"/>
                </a:solidFill>
                <a:latin typeface="Arial"/>
                <a:cs typeface="Arial"/>
              </a:rPr>
              <a:t>mD</a:t>
            </a:r>
            <a:r>
              <a:rPr lang="fr-FR" sz="2100" b="1" u="sng" spc="-5" dirty="0" err="1" smtClean="0">
                <a:solidFill>
                  <a:srgbClr val="292934"/>
                </a:solidFill>
                <a:latin typeface="Arial"/>
                <a:cs typeface="Arial"/>
              </a:rPr>
              <a:t>ept</a:t>
            </a:r>
            <a:endParaRPr lang="fr-FR" sz="2100" b="1" u="sng" spc="-5" dirty="0">
              <a:solidFill>
                <a:srgbClr val="292934"/>
              </a:solidFill>
              <a:latin typeface="Arial"/>
              <a:cs typeface="Arial"/>
            </a:endParaRPr>
          </a:p>
          <a:p>
            <a:pPr marL="12700"/>
            <a:r>
              <a:rPr lang="fr-FR" sz="2100" spc="-5" dirty="0" err="1" smtClean="0">
                <a:solidFill>
                  <a:srgbClr val="292934"/>
                </a:solidFill>
                <a:latin typeface="Arial"/>
                <a:cs typeface="Arial"/>
              </a:rPr>
              <a:t>no</a:t>
            </a:r>
            <a:r>
              <a:rPr lang="fr-FR" sz="2100" spc="-10" dirty="0" err="1" smtClean="0">
                <a:solidFill>
                  <a:srgbClr val="292934"/>
                </a:solidFill>
                <a:latin typeface="Arial"/>
                <a:cs typeface="Arial"/>
              </a:rPr>
              <a:t>m</a:t>
            </a:r>
            <a:r>
              <a:rPr lang="fr-FR" sz="2100" dirty="0" err="1" smtClean="0">
                <a:solidFill>
                  <a:srgbClr val="292934"/>
                </a:solidFill>
                <a:latin typeface="Arial"/>
                <a:cs typeface="Arial"/>
              </a:rPr>
              <a:t>Dept</a:t>
            </a:r>
            <a:endParaRPr lang="fr-FR" sz="2100" dirty="0" smtClean="0">
              <a:latin typeface="Arial"/>
              <a:cs typeface="Arial"/>
            </a:endParaRPr>
          </a:p>
          <a:p>
            <a:pPr marL="12700"/>
            <a:r>
              <a:rPr lang="fr-FR" sz="2100" spc="-20" dirty="0" smtClean="0">
                <a:solidFill>
                  <a:srgbClr val="292934"/>
                </a:solidFill>
                <a:latin typeface="Arial"/>
                <a:cs typeface="Arial"/>
              </a:rPr>
              <a:t>v</a:t>
            </a:r>
            <a:r>
              <a:rPr lang="fr-FR" sz="2100" spc="-5" dirty="0" smtClean="0">
                <a:solidFill>
                  <a:srgbClr val="292934"/>
                </a:solidFill>
                <a:latin typeface="Arial"/>
                <a:cs typeface="Arial"/>
              </a:rPr>
              <a:t>ille</a:t>
            </a:r>
            <a:endParaRPr lang="fr-FR" sz="2100" dirty="0">
              <a:latin typeface="Arial"/>
              <a:cs typeface="Arial"/>
            </a:endParaRPr>
          </a:p>
        </p:txBody>
      </p:sp>
      <p:sp>
        <p:nvSpPr>
          <p:cNvPr id="18" name="object 18"/>
          <p:cNvSpPr/>
          <p:nvPr/>
        </p:nvSpPr>
        <p:spPr>
          <a:xfrm>
            <a:off x="8729017" y="5478619"/>
            <a:ext cx="502920" cy="0"/>
          </a:xfrm>
          <a:custGeom>
            <a:avLst/>
            <a:gdLst/>
            <a:ahLst/>
            <a:cxnLst/>
            <a:rect l="l" t="t" r="r" b="b"/>
            <a:pathLst>
              <a:path w="502920">
                <a:moveTo>
                  <a:pt x="0" y="0"/>
                </a:moveTo>
                <a:lnTo>
                  <a:pt x="502919" y="0"/>
                </a:lnTo>
              </a:path>
            </a:pathLst>
          </a:custGeom>
          <a:ln w="19557">
            <a:solidFill>
              <a:srgbClr val="292934"/>
            </a:solidFill>
          </a:ln>
        </p:spPr>
        <p:txBody>
          <a:bodyPr wrap="square" lIns="0" tIns="0" rIns="0" bIns="0" rtlCol="0"/>
          <a:lstStyle/>
          <a:p>
            <a:endParaRPr sz="2100"/>
          </a:p>
        </p:txBody>
      </p:sp>
      <p:sp>
        <p:nvSpPr>
          <p:cNvPr id="20" name="object 20"/>
          <p:cNvSpPr/>
          <p:nvPr/>
        </p:nvSpPr>
        <p:spPr>
          <a:xfrm>
            <a:off x="7963452" y="4929015"/>
            <a:ext cx="2023745" cy="240029"/>
          </a:xfrm>
          <a:custGeom>
            <a:avLst/>
            <a:gdLst/>
            <a:ahLst/>
            <a:cxnLst/>
            <a:rect l="l" t="t" r="r" b="b"/>
            <a:pathLst>
              <a:path w="2023745" h="240030">
                <a:moveTo>
                  <a:pt x="0" y="239470"/>
                </a:moveTo>
                <a:lnTo>
                  <a:pt x="2023622" y="239470"/>
                </a:lnTo>
                <a:lnTo>
                  <a:pt x="2023622" y="0"/>
                </a:lnTo>
                <a:lnTo>
                  <a:pt x="0" y="0"/>
                </a:lnTo>
                <a:lnTo>
                  <a:pt x="0" y="239470"/>
                </a:lnTo>
                <a:close/>
              </a:path>
            </a:pathLst>
          </a:custGeom>
          <a:solidFill>
            <a:srgbClr val="FFFFFF"/>
          </a:solidFill>
        </p:spPr>
        <p:txBody>
          <a:bodyPr wrap="square" lIns="0" tIns="0" rIns="0" bIns="0" rtlCol="0"/>
          <a:lstStyle/>
          <a:p>
            <a:endParaRPr/>
          </a:p>
        </p:txBody>
      </p:sp>
      <p:sp>
        <p:nvSpPr>
          <p:cNvPr id="21" name="object 21"/>
          <p:cNvSpPr/>
          <p:nvPr/>
        </p:nvSpPr>
        <p:spPr>
          <a:xfrm>
            <a:off x="7963452" y="4929015"/>
            <a:ext cx="2023745" cy="441696"/>
          </a:xfrm>
          <a:custGeom>
            <a:avLst/>
            <a:gdLst/>
            <a:ahLst/>
            <a:cxnLst/>
            <a:rect l="l" t="t" r="r" b="b"/>
            <a:pathLst>
              <a:path w="2023745" h="240030">
                <a:moveTo>
                  <a:pt x="0" y="239470"/>
                </a:moveTo>
                <a:lnTo>
                  <a:pt x="2023622" y="239470"/>
                </a:lnTo>
                <a:lnTo>
                  <a:pt x="2023622" y="0"/>
                </a:lnTo>
                <a:lnTo>
                  <a:pt x="0" y="0"/>
                </a:lnTo>
                <a:lnTo>
                  <a:pt x="0" y="239470"/>
                </a:lnTo>
                <a:close/>
              </a:path>
            </a:pathLst>
          </a:custGeom>
          <a:ln w="28574">
            <a:solidFill>
              <a:srgbClr val="79463C"/>
            </a:solidFill>
          </a:ln>
        </p:spPr>
        <p:txBody>
          <a:bodyPr wrap="square" lIns="0" tIns="0" rIns="0" bIns="0" rtlCol="0"/>
          <a:lstStyle/>
          <a:p>
            <a:endParaRPr/>
          </a:p>
        </p:txBody>
      </p:sp>
      <p:sp>
        <p:nvSpPr>
          <p:cNvPr id="22" name="object 22"/>
          <p:cNvSpPr txBox="1"/>
          <p:nvPr/>
        </p:nvSpPr>
        <p:spPr>
          <a:xfrm>
            <a:off x="8056490" y="4988179"/>
            <a:ext cx="2032442" cy="307777"/>
          </a:xfrm>
          <a:prstGeom prst="rect">
            <a:avLst/>
          </a:prstGeom>
        </p:spPr>
        <p:txBody>
          <a:bodyPr vert="horz" wrap="square" lIns="0" tIns="0" rIns="0" bIns="0" rtlCol="0">
            <a:spAutoFit/>
          </a:bodyPr>
          <a:lstStyle/>
          <a:p>
            <a:pPr marL="12700"/>
            <a:r>
              <a:rPr sz="2000" b="1" spc="-20" dirty="0">
                <a:solidFill>
                  <a:srgbClr val="292934"/>
                </a:solidFill>
                <a:latin typeface="Arial"/>
                <a:cs typeface="Arial"/>
              </a:rPr>
              <a:t>DE</a:t>
            </a:r>
            <a:r>
              <a:rPr sz="2000" b="1" spc="-135" dirty="0">
                <a:solidFill>
                  <a:srgbClr val="292934"/>
                </a:solidFill>
                <a:latin typeface="Arial"/>
                <a:cs typeface="Arial"/>
              </a:rPr>
              <a:t>P</a:t>
            </a:r>
            <a:r>
              <a:rPr sz="2000" b="1" spc="-15" dirty="0">
                <a:solidFill>
                  <a:srgbClr val="292934"/>
                </a:solidFill>
                <a:latin typeface="Arial"/>
                <a:cs typeface="Arial"/>
              </a:rPr>
              <a:t>A</a:t>
            </a:r>
            <a:r>
              <a:rPr sz="2000" b="1" spc="-40" dirty="0">
                <a:solidFill>
                  <a:srgbClr val="292934"/>
                </a:solidFill>
                <a:latin typeface="Arial"/>
                <a:cs typeface="Arial"/>
              </a:rPr>
              <a:t>R</a:t>
            </a:r>
            <a:r>
              <a:rPr sz="2000" b="1" spc="-15" dirty="0">
                <a:solidFill>
                  <a:srgbClr val="292934"/>
                </a:solidFill>
                <a:latin typeface="Arial"/>
                <a:cs typeface="Arial"/>
              </a:rPr>
              <a:t>TEMENT</a:t>
            </a:r>
            <a:endParaRPr sz="2000" b="1" dirty="0">
              <a:latin typeface="Arial"/>
              <a:cs typeface="Arial"/>
            </a:endParaRPr>
          </a:p>
        </p:txBody>
      </p:sp>
      <p:sp>
        <p:nvSpPr>
          <p:cNvPr id="23" name="object 23"/>
          <p:cNvSpPr/>
          <p:nvPr/>
        </p:nvSpPr>
        <p:spPr>
          <a:xfrm>
            <a:off x="5091286" y="5908996"/>
            <a:ext cx="1417955" cy="0"/>
          </a:xfrm>
          <a:custGeom>
            <a:avLst/>
            <a:gdLst/>
            <a:ahLst/>
            <a:cxnLst/>
            <a:rect l="l" t="t" r="r" b="b"/>
            <a:pathLst>
              <a:path w="1417954">
                <a:moveTo>
                  <a:pt x="0" y="0"/>
                </a:moveTo>
                <a:lnTo>
                  <a:pt x="1417716" y="0"/>
                </a:lnTo>
              </a:path>
            </a:pathLst>
          </a:custGeom>
          <a:ln w="9524">
            <a:solidFill>
              <a:srgbClr val="292934"/>
            </a:solidFill>
          </a:ln>
        </p:spPr>
        <p:txBody>
          <a:bodyPr wrap="square" lIns="0" tIns="0" rIns="0" bIns="0" rtlCol="0"/>
          <a:lstStyle/>
          <a:p>
            <a:endParaRPr/>
          </a:p>
        </p:txBody>
      </p:sp>
      <p:sp>
        <p:nvSpPr>
          <p:cNvPr id="24" name="object 24"/>
          <p:cNvSpPr txBox="1"/>
          <p:nvPr/>
        </p:nvSpPr>
        <p:spPr>
          <a:xfrm>
            <a:off x="3869730" y="4659876"/>
            <a:ext cx="517150" cy="369332"/>
          </a:xfrm>
          <a:prstGeom prst="rect">
            <a:avLst/>
          </a:prstGeom>
        </p:spPr>
        <p:txBody>
          <a:bodyPr vert="horz" wrap="square" lIns="0" tIns="0" rIns="0" bIns="0" rtlCol="0">
            <a:spAutoFit/>
          </a:bodyPr>
          <a:lstStyle/>
          <a:p>
            <a:pPr marL="12700"/>
            <a:r>
              <a:rPr sz="2400" b="1" dirty="0">
                <a:solidFill>
                  <a:srgbClr val="C00000"/>
                </a:solidFill>
                <a:latin typeface="Arial"/>
                <a:cs typeface="Arial"/>
              </a:rPr>
              <a:t>1</a:t>
            </a:r>
            <a:r>
              <a:rPr sz="2400" b="1" spc="-5" dirty="0">
                <a:solidFill>
                  <a:srgbClr val="C00000"/>
                </a:solidFill>
                <a:latin typeface="Arial"/>
                <a:cs typeface="Arial"/>
              </a:rPr>
              <a:t>,1</a:t>
            </a:r>
            <a:endParaRPr sz="2400" b="1" dirty="0">
              <a:solidFill>
                <a:srgbClr val="C00000"/>
              </a:solidFill>
              <a:latin typeface="Arial"/>
              <a:cs typeface="Arial"/>
            </a:endParaRPr>
          </a:p>
        </p:txBody>
      </p:sp>
      <p:sp>
        <p:nvSpPr>
          <p:cNvPr id="25" name="object 25"/>
          <p:cNvSpPr txBox="1"/>
          <p:nvPr/>
        </p:nvSpPr>
        <p:spPr>
          <a:xfrm>
            <a:off x="7301913" y="5032402"/>
            <a:ext cx="470914" cy="369332"/>
          </a:xfrm>
          <a:prstGeom prst="rect">
            <a:avLst/>
          </a:prstGeom>
        </p:spPr>
        <p:txBody>
          <a:bodyPr vert="horz" wrap="square" lIns="0" tIns="0" rIns="0" bIns="0" rtlCol="0">
            <a:spAutoFit/>
          </a:bodyPr>
          <a:lstStyle/>
          <a:p>
            <a:pPr marL="12700"/>
            <a:r>
              <a:rPr sz="2400" b="1" dirty="0">
                <a:solidFill>
                  <a:srgbClr val="C00000"/>
                </a:solidFill>
                <a:latin typeface="Arial"/>
                <a:cs typeface="Arial"/>
              </a:rPr>
              <a:t>0</a:t>
            </a:r>
            <a:r>
              <a:rPr sz="2400" b="1" spc="-10" dirty="0">
                <a:solidFill>
                  <a:srgbClr val="C00000"/>
                </a:solidFill>
                <a:latin typeface="Arial"/>
                <a:cs typeface="Arial"/>
              </a:rPr>
              <a:t>,n</a:t>
            </a:r>
            <a:endParaRPr sz="2400" dirty="0">
              <a:solidFill>
                <a:srgbClr val="C00000"/>
              </a:solidFill>
              <a:latin typeface="Arial"/>
              <a:cs typeface="Arial"/>
            </a:endParaRPr>
          </a:p>
        </p:txBody>
      </p:sp>
      <p:sp>
        <p:nvSpPr>
          <p:cNvPr id="26"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7"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8"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9"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30"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31"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32" name="Rectangle 31"/>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33"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34" name="Rectangle 33"/>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35" name="object 3"/>
          <p:cNvSpPr txBox="1"/>
          <p:nvPr/>
        </p:nvSpPr>
        <p:spPr>
          <a:xfrm>
            <a:off x="415058" y="2448184"/>
            <a:ext cx="10705660" cy="743793"/>
          </a:xfrm>
          <a:prstGeom prst="rect">
            <a:avLst/>
          </a:prstGeom>
        </p:spPr>
        <p:txBody>
          <a:bodyPr vert="horz" wrap="square" lIns="0" tIns="0" rIns="0" bIns="0" rtlCol="0">
            <a:spAutoFit/>
          </a:bodyPr>
          <a:lstStyle/>
          <a:p>
            <a:pPr marL="195580" indent="-182880">
              <a:lnSpc>
                <a:spcPts val="2855"/>
              </a:lnSpc>
              <a:buClr>
                <a:srgbClr val="92A198"/>
              </a:buClr>
              <a:buSzPct val="85416"/>
              <a:buFont typeface="Arial"/>
              <a:buChar char="•"/>
              <a:tabLst>
                <a:tab pos="195580" algn="l"/>
              </a:tabLst>
            </a:pPr>
            <a:r>
              <a:rPr lang="fr-FR" sz="2800" spc="-20" dirty="0" smtClean="0">
                <a:solidFill>
                  <a:srgbClr val="C00000"/>
                </a:solidFill>
                <a:latin typeface="Cambria"/>
                <a:cs typeface="Cambria"/>
              </a:rPr>
              <a:t>Réaliser le Dictionnaire de Donnée et les dépendance fonctionnelles ?  ( Correction en classe)</a:t>
            </a:r>
            <a:endParaRPr sz="2800" dirty="0">
              <a:latin typeface="Cambria"/>
              <a:cs typeface="Cambria"/>
            </a:endParaRPr>
          </a:p>
        </p:txBody>
      </p:sp>
    </p:spTree>
    <p:extLst>
      <p:ext uri="{BB962C8B-B14F-4D97-AF65-F5344CB8AC3E}">
        <p14:creationId xmlns:p14="http://schemas.microsoft.com/office/powerpoint/2010/main" val="12155004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7782" y="1759924"/>
            <a:ext cx="10394577" cy="1882567"/>
          </a:xfrm>
          <a:prstGeom prst="rect">
            <a:avLst/>
          </a:prstGeom>
        </p:spPr>
        <p:txBody>
          <a:bodyPr wrap="square">
            <a:spAutoFit/>
          </a:bodyPr>
          <a:lstStyle/>
          <a:p>
            <a:pPr marR="89535" algn="just">
              <a:lnSpc>
                <a:spcPct val="150000"/>
              </a:lnSpc>
              <a:spcAft>
                <a:spcPts val="1000"/>
              </a:spcAft>
            </a:pPr>
            <a:r>
              <a:rPr lang="fr-FR" b="1" dirty="0">
                <a:latin typeface="Verdana" panose="020B0604030504040204" pitchFamily="34" charset="0"/>
                <a:ea typeface="Calibri" panose="020F0502020204030204" pitchFamily="34" charset="0"/>
                <a:cs typeface="Arial" panose="020B0604020202020204" pitchFamily="34" charset="0"/>
              </a:rPr>
              <a:t>Exercice </a:t>
            </a:r>
            <a:r>
              <a:rPr lang="fr-FR" b="1" dirty="0" smtClean="0">
                <a:latin typeface="Verdana" panose="020B0604030504040204" pitchFamily="34" charset="0"/>
                <a:ea typeface="Calibri" panose="020F0502020204030204" pitchFamily="34" charset="0"/>
                <a:cs typeface="Arial" panose="020B0604020202020204" pitchFamily="34" charset="0"/>
              </a:rPr>
              <a:t>I- </a:t>
            </a:r>
            <a:r>
              <a:rPr lang="fr-FR" b="1" dirty="0">
                <a:latin typeface="Verdana" panose="020B0604030504040204" pitchFamily="34" charset="0"/>
                <a:ea typeface="Calibri" panose="020F0502020204030204" pitchFamily="34" charset="0"/>
                <a:cs typeface="Arial" panose="020B0604020202020204" pitchFamily="34" charset="0"/>
              </a:rPr>
              <a:t>(</a:t>
            </a:r>
            <a:r>
              <a:rPr lang="fr-FR" b="1" dirty="0" err="1">
                <a:latin typeface="Verdana" panose="020B0604030504040204" pitchFamily="34" charset="0"/>
                <a:ea typeface="Calibri" panose="020F0502020204030204" pitchFamily="34" charset="0"/>
                <a:cs typeface="Arial" panose="020B0604020202020204" pitchFamily="34" charset="0"/>
              </a:rPr>
              <a:t>Enseignents</a:t>
            </a:r>
            <a:r>
              <a:rPr lang="fr-FR" b="1" dirty="0">
                <a:latin typeface="Verdana" panose="020B0604030504040204" pitchFamily="34" charset="0"/>
                <a:ea typeface="Calibri" panose="020F0502020204030204" pitchFamily="34"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R="89535" algn="just">
              <a:lnSpc>
                <a:spcPct val="150000"/>
              </a:lnSpc>
              <a:spcAft>
                <a:spcPts val="1000"/>
              </a:spcAft>
            </a:pPr>
            <a:r>
              <a:rPr lang="fr-FR" dirty="0">
                <a:latin typeface="Calibri" panose="020F0502020204030204" pitchFamily="34" charset="0"/>
                <a:ea typeface="Calibri" panose="020F0502020204030204" pitchFamily="34" charset="0"/>
                <a:cs typeface="Arial" panose="020B0604020202020204" pitchFamily="34" charset="0"/>
              </a:rPr>
              <a:t>Pour un code de l'enseignant, on peut  déterminer son </a:t>
            </a:r>
            <a:r>
              <a:rPr lang="fr-FR" dirty="0" smtClean="0">
                <a:latin typeface="Calibri" panose="020F0502020204030204" pitchFamily="34" charset="0"/>
                <a:ea typeface="Calibri" panose="020F0502020204030204" pitchFamily="34" charset="0"/>
                <a:cs typeface="Arial" panose="020B0604020202020204" pitchFamily="34" charset="0"/>
              </a:rPr>
              <a:t>noms et son prénom, </a:t>
            </a:r>
            <a:r>
              <a:rPr lang="fr-FR" dirty="0">
                <a:latin typeface="Calibri" panose="020F0502020204030204" pitchFamily="34" charset="0"/>
                <a:ea typeface="Calibri" panose="020F0502020204030204" pitchFamily="34" charset="0"/>
                <a:cs typeface="Arial" panose="020B0604020202020204" pitchFamily="34" charset="0"/>
              </a:rPr>
              <a:t>son adresse, sa catégorie. On peut aussi, obtenir l'ensemble des sujets qui il enseigne, avec leurs codes, leurs noms et l'école d’attachement et le nombre d’heures enseignées par matière.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2" name="Group 28"/>
          <p:cNvGraphicFramePr>
            <a:graphicFrameLocks noGrp="1"/>
          </p:cNvGraphicFramePr>
          <p:nvPr>
            <p:extLst>
              <p:ext uri="{D42A27DB-BD31-4B8C-83A1-F6EECF244321}">
                <p14:modId xmlns:p14="http://schemas.microsoft.com/office/powerpoint/2010/main" val="1605341650"/>
              </p:ext>
            </p:extLst>
          </p:nvPr>
        </p:nvGraphicFramePr>
        <p:xfrm>
          <a:off x="8594823" y="4932517"/>
          <a:ext cx="2303463" cy="1390650"/>
        </p:xfrm>
        <a:graphic>
          <a:graphicData uri="http://schemas.openxmlformats.org/drawingml/2006/table">
            <a:tbl>
              <a:tblPr/>
              <a:tblGrid>
                <a:gridCol w="2303463"/>
              </a:tblGrid>
              <a:tr h="36596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none" strike="noStrike" cap="none" normalizeH="0" baseline="0" dirty="0" err="1" smtClean="0">
                          <a:ln>
                            <a:noFill/>
                          </a:ln>
                          <a:solidFill>
                            <a:schemeClr val="tx1"/>
                          </a:solidFill>
                          <a:effectLst/>
                          <a:latin typeface="Verdana" pitchFamily="34" charset="0"/>
                        </a:rPr>
                        <a:t>Matiere</a:t>
                      </a:r>
                      <a:endParaRPr kumimoji="0" lang="fr-FR" sz="1800" b="1" i="0" u="none" strike="noStrike" cap="none" normalizeH="0" baseline="0" dirty="0" smtClean="0">
                        <a:ln>
                          <a:noFill/>
                        </a:ln>
                        <a:solidFill>
                          <a:schemeClr val="tx1"/>
                        </a:solidFill>
                        <a:effectLst/>
                        <a:latin typeface="Verdana" pitchFamily="34" charset="0"/>
                      </a:endParaRP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6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sng" strike="noStrike" cap="none" normalizeH="0" baseline="0" dirty="0" err="1" smtClean="0">
                          <a:ln>
                            <a:noFill/>
                          </a:ln>
                          <a:solidFill>
                            <a:schemeClr val="tx1"/>
                          </a:solidFill>
                          <a:effectLst/>
                          <a:latin typeface="Verdana" pitchFamily="34" charset="0"/>
                        </a:rPr>
                        <a:t>Code_Matiere</a:t>
                      </a:r>
                      <a:endParaRPr kumimoji="0" lang="fr-FR" sz="1800" b="1" i="0" u="sng"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err="1" smtClean="0">
                          <a:ln>
                            <a:noFill/>
                          </a:ln>
                          <a:solidFill>
                            <a:schemeClr val="tx1"/>
                          </a:solidFill>
                          <a:effectLst/>
                          <a:latin typeface="Verdana" pitchFamily="34" charset="0"/>
                        </a:rPr>
                        <a:t>Nom_Mat</a:t>
                      </a:r>
                      <a:endParaRPr kumimoji="0" lang="fr-FR" sz="18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err="1" smtClean="0">
                          <a:ln>
                            <a:noFill/>
                          </a:ln>
                          <a:solidFill>
                            <a:schemeClr val="tx1"/>
                          </a:solidFill>
                          <a:effectLst/>
                          <a:latin typeface="Verdana" pitchFamily="34" charset="0"/>
                        </a:rPr>
                        <a:t>Ecole_attac</a:t>
                      </a:r>
                      <a:endParaRPr kumimoji="0" lang="fr-FR" sz="1800" b="0" i="0" u="none" strike="noStrike" cap="none" normalizeH="0" baseline="0" dirty="0" smtClean="0">
                        <a:ln>
                          <a:noFill/>
                        </a:ln>
                        <a:solidFill>
                          <a:schemeClr val="tx1"/>
                        </a:solidFill>
                        <a:effectLst/>
                        <a:latin typeface="Verdana" pitchFamily="34" charset="0"/>
                      </a:endParaRP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Oval 13"/>
          <p:cNvSpPr>
            <a:spLocks noChangeArrowheads="1"/>
          </p:cNvSpPr>
          <p:nvPr/>
        </p:nvSpPr>
        <p:spPr bwMode="auto">
          <a:xfrm>
            <a:off x="4162764" y="5029525"/>
            <a:ext cx="1933236" cy="10553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fr-FR" altLang="fr-FR" dirty="0" smtClean="0"/>
          </a:p>
          <a:p>
            <a:pPr algn="ctr" eaLnBrk="1" hangingPunct="1"/>
            <a:r>
              <a:rPr lang="fr-FR" altLang="fr-FR" b="1" dirty="0" smtClean="0"/>
              <a:t>Enseigne </a:t>
            </a:r>
            <a:endParaRPr lang="fr-FR" altLang="fr-FR" b="1" dirty="0"/>
          </a:p>
          <a:p>
            <a:pPr algn="ctr" eaLnBrk="1" hangingPunct="1"/>
            <a:r>
              <a:rPr lang="fr-FR" altLang="fr-FR" dirty="0" smtClean="0"/>
              <a:t>____________</a:t>
            </a:r>
          </a:p>
          <a:p>
            <a:pPr algn="ctr" eaLnBrk="1" hangingPunct="1"/>
            <a:r>
              <a:rPr lang="fr-FR" altLang="fr-FR" dirty="0" err="1" smtClean="0"/>
              <a:t>Nb_Heures</a:t>
            </a:r>
            <a:endParaRPr lang="fr-FR" altLang="fr-FR" dirty="0"/>
          </a:p>
          <a:p>
            <a:pPr algn="ctr" eaLnBrk="1" hangingPunct="1"/>
            <a:endParaRPr lang="fr-FR" altLang="fr-FR" sz="1600" dirty="0"/>
          </a:p>
        </p:txBody>
      </p:sp>
      <p:graphicFrame>
        <p:nvGraphicFramePr>
          <p:cNvPr id="14" name="Group 32"/>
          <p:cNvGraphicFramePr>
            <a:graphicFrameLocks noGrp="1"/>
          </p:cNvGraphicFramePr>
          <p:nvPr>
            <p:extLst>
              <p:ext uri="{D42A27DB-BD31-4B8C-83A1-F6EECF244321}">
                <p14:modId xmlns:p14="http://schemas.microsoft.com/office/powerpoint/2010/main" val="2366393971"/>
              </p:ext>
            </p:extLst>
          </p:nvPr>
        </p:nvGraphicFramePr>
        <p:xfrm>
          <a:off x="684213" y="4930946"/>
          <a:ext cx="2087562" cy="1736561"/>
        </p:xfrm>
        <a:graphic>
          <a:graphicData uri="http://schemas.openxmlformats.org/drawingml/2006/table">
            <a:tbl>
              <a:tblPr/>
              <a:tblGrid>
                <a:gridCol w="2087562"/>
              </a:tblGrid>
              <a:tr h="29804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none" strike="noStrike" cap="none" normalizeH="0" baseline="0" dirty="0" smtClean="0">
                          <a:ln>
                            <a:noFill/>
                          </a:ln>
                          <a:solidFill>
                            <a:schemeClr val="tx1"/>
                          </a:solidFill>
                          <a:effectLst/>
                          <a:latin typeface="Verdana" pitchFamily="34" charset="0"/>
                        </a:rPr>
                        <a:t>Enseignant </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081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0" u="sng" strike="noStrike" cap="none" normalizeH="0" baseline="0" dirty="0" err="1" smtClean="0">
                          <a:ln>
                            <a:noFill/>
                          </a:ln>
                          <a:solidFill>
                            <a:schemeClr val="tx1"/>
                          </a:solidFill>
                          <a:effectLst/>
                          <a:latin typeface="Verdana" pitchFamily="34" charset="0"/>
                        </a:rPr>
                        <a:t>Code_Enseig</a:t>
                      </a:r>
                      <a:endParaRPr kumimoji="0" lang="fr-FR" sz="1800" b="1" i="0" u="sng"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Nom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Prénom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0" i="0" u="none" strike="noStrike" cap="none" normalizeH="0" baseline="0" dirty="0" smtClean="0">
                          <a:ln>
                            <a:noFill/>
                          </a:ln>
                          <a:solidFill>
                            <a:schemeClr val="tx1"/>
                          </a:solidFill>
                          <a:effectLst/>
                          <a:latin typeface="Verdana" pitchFamily="34" charset="0"/>
                        </a:rPr>
                        <a:t>Adresse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Line 22"/>
          <p:cNvSpPr>
            <a:spLocks noChangeShapeType="1"/>
          </p:cNvSpPr>
          <p:nvPr/>
        </p:nvSpPr>
        <p:spPr bwMode="auto">
          <a:xfrm>
            <a:off x="2771775" y="5569874"/>
            <a:ext cx="13909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 name="Line 23"/>
          <p:cNvSpPr>
            <a:spLocks noChangeShapeType="1"/>
          </p:cNvSpPr>
          <p:nvPr/>
        </p:nvSpPr>
        <p:spPr bwMode="auto">
          <a:xfrm>
            <a:off x="6174030" y="5569874"/>
            <a:ext cx="23672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 name="Text Box 29"/>
          <p:cNvSpPr txBox="1">
            <a:spLocks noChangeArrowheads="1"/>
          </p:cNvSpPr>
          <p:nvPr/>
        </p:nvSpPr>
        <p:spPr bwMode="auto">
          <a:xfrm>
            <a:off x="2714037" y="4959465"/>
            <a:ext cx="10522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sp>
        <p:nvSpPr>
          <p:cNvPr id="18" name="Text Box 30"/>
          <p:cNvSpPr txBox="1">
            <a:spLocks noChangeArrowheads="1"/>
          </p:cNvSpPr>
          <p:nvPr/>
        </p:nvSpPr>
        <p:spPr bwMode="auto">
          <a:xfrm>
            <a:off x="7453838" y="4959465"/>
            <a:ext cx="103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fr-FR" altLang="fr-FR" sz="2800" b="1" dirty="0">
                <a:solidFill>
                  <a:srgbClr val="FF3300"/>
                </a:solidFill>
              </a:rPr>
              <a:t>1</a:t>
            </a:r>
            <a:r>
              <a:rPr lang="fr-FR" altLang="fr-FR" sz="2800" b="1" dirty="0" smtClean="0">
                <a:solidFill>
                  <a:srgbClr val="FF3300"/>
                </a:solidFill>
              </a:rPr>
              <a:t>,n</a:t>
            </a:r>
            <a:endParaRPr lang="fr-FR" altLang="fr-FR" sz="2800" b="1" dirty="0">
              <a:solidFill>
                <a:srgbClr val="FF3300"/>
              </a:solidFill>
            </a:endParaRPr>
          </a:p>
        </p:txBody>
      </p:sp>
      <p:sp>
        <p:nvSpPr>
          <p:cNvPr id="22"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16</a:t>
            </a:r>
            <a:endParaRPr sz="1400">
              <a:latin typeface="Arial"/>
              <a:cs typeface="Arial"/>
            </a:endParaRPr>
          </a:p>
        </p:txBody>
      </p:sp>
      <p:sp>
        <p:nvSpPr>
          <p:cNvPr id="23" name="object 4"/>
          <p:cNvSpPr txBox="1"/>
          <p:nvPr/>
        </p:nvSpPr>
        <p:spPr>
          <a:xfrm>
            <a:off x="9224016" y="91221"/>
            <a:ext cx="223520" cy="215444"/>
          </a:xfrm>
          <a:prstGeom prst="rect">
            <a:avLst/>
          </a:prstGeom>
        </p:spPr>
        <p:txBody>
          <a:bodyPr vert="horz" wrap="square" lIns="0" tIns="0" rIns="0" bIns="0" rtlCol="0">
            <a:spAutoFit/>
          </a:bodyPr>
          <a:lstStyle/>
          <a:p>
            <a:pPr marL="12700"/>
            <a:r>
              <a:rPr sz="1400" b="1" spc="-5" dirty="0">
                <a:solidFill>
                  <a:srgbClr val="FFFFFF"/>
                </a:solidFill>
                <a:latin typeface="Arial"/>
                <a:cs typeface="Arial"/>
              </a:rPr>
              <a:t>15</a:t>
            </a:r>
            <a:endParaRPr sz="1400">
              <a:latin typeface="Arial"/>
              <a:cs typeface="Arial"/>
            </a:endParaRPr>
          </a:p>
        </p:txBody>
      </p:sp>
      <p:sp>
        <p:nvSpPr>
          <p:cNvPr id="24" name="object 4"/>
          <p:cNvSpPr txBox="1"/>
          <p:nvPr/>
        </p:nvSpPr>
        <p:spPr>
          <a:xfrm>
            <a:off x="9224016" y="91188"/>
            <a:ext cx="236220" cy="215444"/>
          </a:xfrm>
          <a:prstGeom prst="rect">
            <a:avLst/>
          </a:prstGeom>
        </p:spPr>
        <p:txBody>
          <a:bodyPr vert="horz" wrap="square" lIns="0" tIns="0" rIns="0" bIns="0" rtlCol="0">
            <a:spAutoFit/>
          </a:bodyPr>
          <a:lstStyle/>
          <a:p>
            <a:pPr marL="12700"/>
            <a:r>
              <a:rPr sz="1400" b="1" spc="-5" dirty="0">
                <a:solidFill>
                  <a:srgbClr val="FFFFFF"/>
                </a:solidFill>
                <a:latin typeface="Cambria"/>
                <a:cs typeface="Cambria"/>
              </a:rPr>
              <a:t>12</a:t>
            </a:r>
            <a:endParaRPr sz="1400">
              <a:latin typeface="Cambria"/>
              <a:cs typeface="Cambria"/>
            </a:endParaRPr>
          </a:p>
        </p:txBody>
      </p:sp>
      <p:sp>
        <p:nvSpPr>
          <p:cNvPr id="25" name="object 7"/>
          <p:cNvSpPr txBox="1"/>
          <p:nvPr/>
        </p:nvSpPr>
        <p:spPr>
          <a:xfrm>
            <a:off x="9224016" y="91221"/>
            <a:ext cx="205740" cy="215444"/>
          </a:xfrm>
          <a:prstGeom prst="rect">
            <a:avLst/>
          </a:prstGeom>
        </p:spPr>
        <p:txBody>
          <a:bodyPr vert="horz" wrap="square" lIns="0" tIns="0" rIns="0" bIns="0" rtlCol="0">
            <a:spAutoFit/>
          </a:bodyPr>
          <a:lstStyle/>
          <a:p>
            <a:pPr marL="12700"/>
            <a:r>
              <a:rPr sz="1400" b="1" spc="-75" dirty="0">
                <a:solidFill>
                  <a:srgbClr val="FFFFFF"/>
                </a:solidFill>
                <a:latin typeface="Arial"/>
                <a:cs typeface="Arial"/>
              </a:rPr>
              <a:t>11</a:t>
            </a:r>
            <a:endParaRPr sz="1400">
              <a:latin typeface="Arial"/>
              <a:cs typeface="Arial"/>
            </a:endParaRPr>
          </a:p>
        </p:txBody>
      </p:sp>
      <p:sp>
        <p:nvSpPr>
          <p:cNvPr id="26" name="object 4"/>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9</a:t>
            </a:r>
            <a:endParaRPr sz="1400">
              <a:latin typeface="Arial"/>
              <a:cs typeface="Arial"/>
            </a:endParaRPr>
          </a:p>
        </p:txBody>
      </p:sp>
      <p:sp>
        <p:nvSpPr>
          <p:cNvPr id="27" name="object 3"/>
          <p:cNvSpPr txBox="1"/>
          <p:nvPr/>
        </p:nvSpPr>
        <p:spPr>
          <a:xfrm>
            <a:off x="9224017" y="91221"/>
            <a:ext cx="125095" cy="215444"/>
          </a:xfrm>
          <a:prstGeom prst="rect">
            <a:avLst/>
          </a:prstGeom>
        </p:spPr>
        <p:txBody>
          <a:bodyPr vert="horz" wrap="square" lIns="0" tIns="0" rIns="0" bIns="0" rtlCol="0">
            <a:spAutoFit/>
          </a:bodyPr>
          <a:lstStyle/>
          <a:p>
            <a:pPr marL="12700"/>
            <a:r>
              <a:rPr sz="1400" b="1" dirty="0">
                <a:solidFill>
                  <a:srgbClr val="FFFFFF"/>
                </a:solidFill>
                <a:latin typeface="Arial"/>
                <a:cs typeface="Arial"/>
              </a:rPr>
              <a:t>8</a:t>
            </a:r>
            <a:endParaRPr sz="1400">
              <a:latin typeface="Arial"/>
              <a:cs typeface="Arial"/>
            </a:endParaRPr>
          </a:p>
        </p:txBody>
      </p:sp>
      <p:sp>
        <p:nvSpPr>
          <p:cNvPr id="28" name="Rectangle 27"/>
          <p:cNvSpPr/>
          <p:nvPr/>
        </p:nvSpPr>
        <p:spPr>
          <a:xfrm>
            <a:off x="415059" y="872836"/>
            <a:ext cx="11410950" cy="553998"/>
          </a:xfrm>
          <a:prstGeom prst="rect">
            <a:avLst/>
          </a:prstGeom>
        </p:spPr>
        <p:txBody>
          <a:bodyPr wrap="square">
            <a:spAutoFit/>
          </a:bodyPr>
          <a:lstStyle/>
          <a:p>
            <a:pPr>
              <a:defRPr/>
            </a:pPr>
            <a:r>
              <a:rPr lang="fr-FR" sz="3000" b="1" dirty="0" err="1" smtClean="0">
                <a:solidFill>
                  <a:srgbClr val="002060"/>
                </a:solidFill>
              </a:rPr>
              <a:t>Chap</a:t>
            </a:r>
            <a:r>
              <a:rPr lang="fr-FR" sz="3000" b="1" dirty="0" smtClean="0">
                <a:solidFill>
                  <a:srgbClr val="002060"/>
                </a:solidFill>
              </a:rPr>
              <a:t> III) Modélisation 1 selon La méthode MERISE  MCD  et MRD</a:t>
            </a:r>
            <a:endParaRPr lang="fr-FR" altLang="fr-FR" sz="3000" b="1" dirty="0" smtClean="0">
              <a:solidFill>
                <a:srgbClr val="002060"/>
              </a:solidFill>
            </a:endParaRPr>
          </a:p>
        </p:txBody>
      </p:sp>
      <p:sp>
        <p:nvSpPr>
          <p:cNvPr id="29" name="Titre 1"/>
          <p:cNvSpPr txBox="1">
            <a:spLocks/>
          </p:cNvSpPr>
          <p:nvPr/>
        </p:nvSpPr>
        <p:spPr>
          <a:xfrm>
            <a:off x="1273305" y="113182"/>
            <a:ext cx="10515600" cy="728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b="1" dirty="0" smtClean="0">
                <a:solidFill>
                  <a:srgbClr val="002060"/>
                </a:solidFill>
              </a:rPr>
              <a:t>Système d’Information &amp; Bases de Données</a:t>
            </a:r>
            <a:endParaRPr lang="fr-FR" sz="3400" b="1" dirty="0">
              <a:solidFill>
                <a:srgbClr val="002060"/>
              </a:solidFill>
            </a:endParaRPr>
          </a:p>
        </p:txBody>
      </p:sp>
      <p:sp>
        <p:nvSpPr>
          <p:cNvPr id="30" name="Rectangle 29"/>
          <p:cNvSpPr/>
          <p:nvPr/>
        </p:nvSpPr>
        <p:spPr>
          <a:xfrm>
            <a:off x="2728582" y="1348823"/>
            <a:ext cx="9097427" cy="584775"/>
          </a:xfrm>
          <a:prstGeom prst="rect">
            <a:avLst/>
          </a:prstGeom>
        </p:spPr>
        <p:txBody>
          <a:bodyPr wrap="none">
            <a:spAutoFit/>
          </a:bodyPr>
          <a:lstStyle/>
          <a:p>
            <a:r>
              <a:rPr lang="fr-FR" altLang="fr-FR" sz="3200" b="1" dirty="0" smtClean="0">
                <a:solidFill>
                  <a:srgbClr val="C00000"/>
                </a:solidFill>
              </a:rPr>
              <a:t>Réalisation d’un MCD à Partir d’un Cahier de Charge </a:t>
            </a:r>
            <a:endParaRPr lang="fr-FR" sz="3200" dirty="0">
              <a:solidFill>
                <a:srgbClr val="C00000"/>
              </a:solidFill>
            </a:endParaRPr>
          </a:p>
        </p:txBody>
      </p:sp>
      <p:sp>
        <p:nvSpPr>
          <p:cNvPr id="21" name="object 3"/>
          <p:cNvSpPr txBox="1"/>
          <p:nvPr/>
        </p:nvSpPr>
        <p:spPr>
          <a:xfrm>
            <a:off x="0" y="4301716"/>
            <a:ext cx="10019765" cy="371897"/>
          </a:xfrm>
          <a:prstGeom prst="rect">
            <a:avLst/>
          </a:prstGeom>
        </p:spPr>
        <p:txBody>
          <a:bodyPr vert="horz" wrap="square" lIns="0" tIns="0" rIns="0" bIns="0" rtlCol="0">
            <a:spAutoFit/>
          </a:bodyPr>
          <a:lstStyle/>
          <a:p>
            <a:pPr marL="195580" indent="-182880">
              <a:lnSpc>
                <a:spcPts val="2855"/>
              </a:lnSpc>
              <a:buClr>
                <a:srgbClr val="92A198"/>
              </a:buClr>
              <a:buSzPct val="85416"/>
              <a:buFont typeface="Arial"/>
              <a:buChar char="•"/>
              <a:tabLst>
                <a:tab pos="195580" algn="l"/>
              </a:tabLst>
            </a:pPr>
            <a:r>
              <a:rPr sz="2400" spc="-20" dirty="0">
                <a:solidFill>
                  <a:srgbClr val="C00000"/>
                </a:solidFill>
                <a:latin typeface="Cambria"/>
                <a:cs typeface="Cambria"/>
              </a:rPr>
              <a:t>Modèl</a:t>
            </a:r>
            <a:r>
              <a:rPr sz="2400" spc="-15" dirty="0">
                <a:solidFill>
                  <a:srgbClr val="C00000"/>
                </a:solidFill>
                <a:latin typeface="Cambria"/>
                <a:cs typeface="Cambria"/>
              </a:rPr>
              <a:t>e</a:t>
            </a:r>
            <a:r>
              <a:rPr sz="2400" spc="-50" dirty="0">
                <a:solidFill>
                  <a:srgbClr val="C00000"/>
                </a:solidFill>
                <a:latin typeface="Times New Roman"/>
                <a:cs typeface="Times New Roman"/>
              </a:rPr>
              <a:t> </a:t>
            </a:r>
            <a:r>
              <a:rPr sz="2400" spc="-5" dirty="0" err="1">
                <a:solidFill>
                  <a:srgbClr val="C00000"/>
                </a:solidFill>
                <a:latin typeface="Cambria"/>
                <a:cs typeface="Cambria"/>
              </a:rPr>
              <a:t>En</a:t>
            </a:r>
            <a:r>
              <a:rPr sz="2400" spc="5" dirty="0" err="1">
                <a:solidFill>
                  <a:srgbClr val="C00000"/>
                </a:solidFill>
                <a:latin typeface="Cambria"/>
                <a:cs typeface="Cambria"/>
              </a:rPr>
              <a:t>t</a:t>
            </a:r>
            <a:r>
              <a:rPr sz="2400" dirty="0" err="1">
                <a:solidFill>
                  <a:srgbClr val="C00000"/>
                </a:solidFill>
                <a:latin typeface="Cambria"/>
                <a:cs typeface="Cambria"/>
              </a:rPr>
              <a:t>i</a:t>
            </a:r>
            <a:r>
              <a:rPr sz="2400" spc="-20" dirty="0" err="1">
                <a:solidFill>
                  <a:srgbClr val="C00000"/>
                </a:solidFill>
                <a:latin typeface="Cambria"/>
                <a:cs typeface="Cambria"/>
              </a:rPr>
              <a:t>t</a:t>
            </a:r>
            <a:r>
              <a:rPr sz="2400" spc="-15" dirty="0" err="1">
                <a:solidFill>
                  <a:srgbClr val="C00000"/>
                </a:solidFill>
                <a:latin typeface="Cambria"/>
                <a:cs typeface="Cambria"/>
              </a:rPr>
              <a:t>é</a:t>
            </a:r>
            <a:r>
              <a:rPr sz="2400" spc="-85" dirty="0">
                <a:solidFill>
                  <a:srgbClr val="C00000"/>
                </a:solidFill>
                <a:latin typeface="Times New Roman"/>
                <a:cs typeface="Times New Roman"/>
              </a:rPr>
              <a:t> </a:t>
            </a:r>
            <a:r>
              <a:rPr sz="2400" spc="-20" dirty="0" smtClean="0">
                <a:solidFill>
                  <a:srgbClr val="C00000"/>
                </a:solidFill>
                <a:latin typeface="Cambria"/>
                <a:cs typeface="Cambria"/>
              </a:rPr>
              <a:t>Associ</a:t>
            </a:r>
            <a:r>
              <a:rPr sz="2400" spc="-10" dirty="0" smtClean="0">
                <a:solidFill>
                  <a:srgbClr val="C00000"/>
                </a:solidFill>
                <a:latin typeface="Cambria"/>
                <a:cs typeface="Cambria"/>
              </a:rPr>
              <a:t>a</a:t>
            </a:r>
            <a:r>
              <a:rPr sz="2400" spc="-5" dirty="0" smtClean="0">
                <a:solidFill>
                  <a:srgbClr val="C00000"/>
                </a:solidFill>
                <a:latin typeface="Cambria"/>
                <a:cs typeface="Cambria"/>
              </a:rPr>
              <a:t>t</a:t>
            </a:r>
            <a:r>
              <a:rPr sz="2400" spc="5" dirty="0" smtClean="0">
                <a:solidFill>
                  <a:srgbClr val="C00000"/>
                </a:solidFill>
                <a:latin typeface="Cambria"/>
                <a:cs typeface="Cambria"/>
              </a:rPr>
              <a:t>i</a:t>
            </a:r>
            <a:r>
              <a:rPr sz="2400" spc="-15" dirty="0" smtClean="0">
                <a:solidFill>
                  <a:srgbClr val="C00000"/>
                </a:solidFill>
                <a:latin typeface="Cambria"/>
                <a:cs typeface="Cambria"/>
              </a:rPr>
              <a:t>on</a:t>
            </a:r>
            <a:r>
              <a:rPr lang="fr-FR" sz="2400" spc="-15" dirty="0" smtClean="0">
                <a:solidFill>
                  <a:srgbClr val="C00000"/>
                </a:solidFill>
                <a:latin typeface="Cambria"/>
                <a:cs typeface="Cambria"/>
              </a:rPr>
              <a:t> MCD </a:t>
            </a:r>
            <a:r>
              <a:rPr sz="2400" spc="-75" dirty="0" smtClean="0">
                <a:solidFill>
                  <a:srgbClr val="C00000"/>
                </a:solidFill>
                <a:latin typeface="Times New Roman"/>
                <a:cs typeface="Times New Roman"/>
              </a:rPr>
              <a:t> </a:t>
            </a:r>
            <a:r>
              <a:rPr sz="2400" spc="-10" dirty="0">
                <a:solidFill>
                  <a:srgbClr val="292934"/>
                </a:solidFill>
                <a:latin typeface="Cambria"/>
                <a:cs typeface="Cambria"/>
              </a:rPr>
              <a:t>(</a:t>
            </a:r>
            <a:r>
              <a:rPr sz="2400" spc="-25" dirty="0">
                <a:solidFill>
                  <a:srgbClr val="292934"/>
                </a:solidFill>
                <a:latin typeface="Cambria"/>
                <a:cs typeface="Cambria"/>
              </a:rPr>
              <a:t>S</a:t>
            </a:r>
            <a:r>
              <a:rPr sz="2400" dirty="0">
                <a:solidFill>
                  <a:srgbClr val="292934"/>
                </a:solidFill>
                <a:latin typeface="Cambria"/>
                <a:cs typeface="Cambria"/>
              </a:rPr>
              <a:t>elon</a:t>
            </a:r>
            <a:r>
              <a:rPr sz="2400" spc="-85" dirty="0">
                <a:solidFill>
                  <a:srgbClr val="292934"/>
                </a:solidFill>
                <a:latin typeface="Times New Roman"/>
                <a:cs typeface="Times New Roman"/>
              </a:rPr>
              <a:t> </a:t>
            </a:r>
            <a:r>
              <a:rPr sz="2400" spc="-5" dirty="0">
                <a:solidFill>
                  <a:srgbClr val="292934"/>
                </a:solidFill>
                <a:latin typeface="Cambria"/>
                <a:cs typeface="Cambria"/>
              </a:rPr>
              <a:t>l</a:t>
            </a:r>
            <a:r>
              <a:rPr sz="2400" dirty="0">
                <a:solidFill>
                  <a:srgbClr val="292934"/>
                </a:solidFill>
                <a:latin typeface="Cambria"/>
                <a:cs typeface="Cambria"/>
              </a:rPr>
              <a:t>a</a:t>
            </a:r>
            <a:r>
              <a:rPr sz="2400" spc="-75" dirty="0">
                <a:solidFill>
                  <a:srgbClr val="292934"/>
                </a:solidFill>
                <a:latin typeface="Times New Roman"/>
                <a:cs typeface="Times New Roman"/>
              </a:rPr>
              <a:t> </a:t>
            </a:r>
            <a:r>
              <a:rPr sz="2400" dirty="0">
                <a:solidFill>
                  <a:srgbClr val="292934"/>
                </a:solidFill>
                <a:latin typeface="Cambria"/>
                <a:cs typeface="Cambria"/>
              </a:rPr>
              <a:t>mét</a:t>
            </a:r>
            <a:r>
              <a:rPr sz="2400" spc="-15" dirty="0">
                <a:solidFill>
                  <a:srgbClr val="292934"/>
                </a:solidFill>
                <a:latin typeface="Cambria"/>
                <a:cs typeface="Cambria"/>
              </a:rPr>
              <a:t>ho</a:t>
            </a:r>
            <a:r>
              <a:rPr sz="2400" spc="-25" dirty="0">
                <a:solidFill>
                  <a:srgbClr val="292934"/>
                </a:solidFill>
                <a:latin typeface="Cambria"/>
                <a:cs typeface="Cambria"/>
              </a:rPr>
              <a:t>d</a:t>
            </a:r>
            <a:r>
              <a:rPr sz="2400" spc="-15" dirty="0">
                <a:solidFill>
                  <a:srgbClr val="292934"/>
                </a:solidFill>
                <a:latin typeface="Cambria"/>
                <a:cs typeface="Cambria"/>
              </a:rPr>
              <a:t>e</a:t>
            </a:r>
            <a:r>
              <a:rPr sz="2400" spc="-60" dirty="0">
                <a:solidFill>
                  <a:srgbClr val="292934"/>
                </a:solidFill>
                <a:latin typeface="Times New Roman"/>
                <a:cs typeface="Times New Roman"/>
              </a:rPr>
              <a:t> </a:t>
            </a:r>
            <a:r>
              <a:rPr sz="2400" spc="-25" dirty="0">
                <a:solidFill>
                  <a:srgbClr val="292934"/>
                </a:solidFill>
                <a:latin typeface="Cambria"/>
                <a:cs typeface="Cambria"/>
              </a:rPr>
              <a:t>Me</a:t>
            </a:r>
            <a:r>
              <a:rPr sz="2400" spc="-5" dirty="0">
                <a:solidFill>
                  <a:srgbClr val="292934"/>
                </a:solidFill>
                <a:latin typeface="Cambria"/>
                <a:cs typeface="Cambria"/>
              </a:rPr>
              <a:t>r</a:t>
            </a:r>
            <a:r>
              <a:rPr sz="2400" spc="-10" dirty="0">
                <a:solidFill>
                  <a:srgbClr val="292934"/>
                </a:solidFill>
                <a:latin typeface="Cambria"/>
                <a:cs typeface="Cambria"/>
              </a:rPr>
              <a:t>ise)</a:t>
            </a:r>
            <a:endParaRPr sz="2400" dirty="0">
              <a:latin typeface="Cambria"/>
              <a:cs typeface="Cambria"/>
            </a:endParaRPr>
          </a:p>
        </p:txBody>
      </p:sp>
      <p:sp>
        <p:nvSpPr>
          <p:cNvPr id="31" name="object 3"/>
          <p:cNvSpPr txBox="1"/>
          <p:nvPr/>
        </p:nvSpPr>
        <p:spPr>
          <a:xfrm>
            <a:off x="1" y="3714026"/>
            <a:ext cx="12192000" cy="371897"/>
          </a:xfrm>
          <a:prstGeom prst="rect">
            <a:avLst/>
          </a:prstGeom>
        </p:spPr>
        <p:txBody>
          <a:bodyPr vert="horz" wrap="square" lIns="0" tIns="0" rIns="0" bIns="0" rtlCol="0">
            <a:spAutoFit/>
          </a:bodyPr>
          <a:lstStyle/>
          <a:p>
            <a:pPr marL="195580" indent="-182880">
              <a:lnSpc>
                <a:spcPts val="2855"/>
              </a:lnSpc>
              <a:buClr>
                <a:srgbClr val="92A198"/>
              </a:buClr>
              <a:buSzPct val="85416"/>
              <a:buFont typeface="Arial"/>
              <a:buChar char="•"/>
              <a:tabLst>
                <a:tab pos="195580" algn="l"/>
              </a:tabLst>
            </a:pPr>
            <a:r>
              <a:rPr lang="fr-FR" sz="2400" spc="-20" dirty="0" smtClean="0">
                <a:solidFill>
                  <a:srgbClr val="C00000"/>
                </a:solidFill>
                <a:latin typeface="Cambria"/>
                <a:cs typeface="Cambria"/>
              </a:rPr>
              <a:t>Réaliser le Dictionnaire de Donnée et les dépendance fonctionnelles ?  ( Correction en classe)</a:t>
            </a:r>
            <a:endParaRPr sz="2400" dirty="0">
              <a:latin typeface="Cambria"/>
              <a:cs typeface="Cambria"/>
            </a:endParaRPr>
          </a:p>
        </p:txBody>
      </p:sp>
    </p:spTree>
    <p:extLst>
      <p:ext uri="{BB962C8B-B14F-4D97-AF65-F5344CB8AC3E}">
        <p14:creationId xmlns:p14="http://schemas.microsoft.com/office/powerpoint/2010/main" val="207959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p:bldP spid="1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37336</TotalTime>
  <Words>26261</Words>
  <Application>Microsoft Office PowerPoint</Application>
  <PresentationFormat>Grand écran</PresentationFormat>
  <Paragraphs>5596</Paragraphs>
  <Slides>266</Slides>
  <Notes>77</Notes>
  <HiddenSlides>0</HiddenSlides>
  <MMClips>0</MMClips>
  <ScaleCrop>false</ScaleCrop>
  <HeadingPairs>
    <vt:vector size="8" baseType="variant">
      <vt:variant>
        <vt:lpstr>Polices utilisées</vt:lpstr>
      </vt:variant>
      <vt:variant>
        <vt:i4>28</vt:i4>
      </vt:variant>
      <vt:variant>
        <vt:lpstr>Thème</vt:lpstr>
      </vt:variant>
      <vt:variant>
        <vt:i4>4</vt:i4>
      </vt:variant>
      <vt:variant>
        <vt:lpstr>Serveurs OLE incorporés</vt:lpstr>
      </vt:variant>
      <vt:variant>
        <vt:i4>1</vt:i4>
      </vt:variant>
      <vt:variant>
        <vt:lpstr>Titres des diapositives</vt:lpstr>
      </vt:variant>
      <vt:variant>
        <vt:i4>266</vt:i4>
      </vt:variant>
    </vt:vector>
  </HeadingPairs>
  <TitlesOfParts>
    <vt:vector size="299" baseType="lpstr">
      <vt:lpstr>__Source_Sans_3_f93b20</vt:lpstr>
      <vt:lpstr>-apple-system</vt:lpstr>
      <vt:lpstr>Arial</vt:lpstr>
      <vt:lpstr>Arial MT</vt:lpstr>
      <vt:lpstr>Book Antiqua</vt:lpstr>
      <vt:lpstr>Calibri</vt:lpstr>
      <vt:lpstr>Calibri Light</vt:lpstr>
      <vt:lpstr>Cambria</vt:lpstr>
      <vt:lpstr>Courier New</vt:lpstr>
      <vt:lpstr>Garamand</vt:lpstr>
      <vt:lpstr>Helvetica Neue</vt:lpstr>
      <vt:lpstr>inherit</vt:lpstr>
      <vt:lpstr>Liberation Mono</vt:lpstr>
      <vt:lpstr>Lucida Sans Unicode</vt:lpstr>
      <vt:lpstr>Microsoft Sans Serif</vt:lpstr>
      <vt:lpstr>Monotype Sorts</vt:lpstr>
      <vt:lpstr>Roboto</vt:lpstr>
      <vt:lpstr>Sitka Text</vt:lpstr>
      <vt:lpstr>Söhne</vt:lpstr>
      <vt:lpstr>Söhne Mono</vt:lpstr>
      <vt:lpstr>StarBats</vt:lpstr>
      <vt:lpstr>Symbol</vt:lpstr>
      <vt:lpstr>Tahoma</vt:lpstr>
      <vt:lpstr>Times New Roman</vt:lpstr>
      <vt:lpstr>var(--ff-mono)</vt:lpstr>
      <vt:lpstr>var(--global-heading-font-family)</vt:lpstr>
      <vt:lpstr>Verdana</vt:lpstr>
      <vt:lpstr>Wingdings</vt:lpstr>
      <vt:lpstr>Thème Office</vt:lpstr>
      <vt:lpstr>1_Thème Office</vt:lpstr>
      <vt:lpstr>Modèle par défaut</vt:lpstr>
      <vt:lpstr>1_Modèle par défaut</vt:lpstr>
      <vt:lpstr>Equation</vt:lpstr>
      <vt:lpstr>Présentation PowerPoint</vt:lpstr>
      <vt:lpstr>Présentation PowerPoint</vt:lpstr>
      <vt:lpstr>Présentation PowerPoint</vt:lpstr>
      <vt:lpstr>Présentation PowerPoint</vt:lpstr>
      <vt:lpstr>Pourquoi étudier les SI et BD</vt:lpstr>
      <vt:lpstr>Évaluation </vt:lpstr>
      <vt:lpstr>Chapitre 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Chapitre II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Chapitre III</vt:lpstr>
      <vt:lpstr>Qu’est ce qu’une base de données?</vt:lpstr>
      <vt:lpstr>Présentation PowerPoint</vt:lpstr>
      <vt:lpstr>Démarche de conception</vt:lpstr>
      <vt:lpstr>Objectif et démarche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Chapitre IV</vt:lpstr>
      <vt:lpstr>Présentation PowerPoint</vt:lpstr>
      <vt:lpstr>Le LDD est le Langage de Définition de Données (DDL en anglais).Il permet de:     Créer des tables par l'instruction CREATE TABLE et de:     Modifier la STRUCTURE  (et non le contenu) des TABLES avec ALTER TABLE     Supprimer une table avec  DROP TABLE.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définition des types de données pour chaque colonne définit déjà un domaine pour les valeurs. On peut  encore restreindre les domaines grâce à la clause CHECK.</vt:lpstr>
      <vt:lpstr>Présentation PowerPoint</vt:lpstr>
      <vt:lpstr>Présentation PowerPoint</vt:lpstr>
      <vt:lpstr>Présentation PowerPoint</vt:lpstr>
      <vt:lpstr> Intégrité référentielle : Conséquences </vt:lpstr>
      <vt:lpstr>Présentation PowerPoint</vt:lpstr>
      <vt:lpstr>Présentation PowerPoint</vt:lpstr>
      <vt:lpstr>Intégrité référentielle :La clé primaire est composée de plusieurs clés étrangères</vt:lpstr>
      <vt:lpstr> Ajout/ modification ou suppression  d'une contrainte</vt:lpstr>
      <vt:lpstr>Présentation PowerPoint</vt:lpstr>
      <vt:lpstr>                Exercices d’application(TD/TP 1) Soit le schéma logique suivant </vt:lpstr>
      <vt:lpstr>                Exercices d’application (Suite) </vt:lpstr>
      <vt:lpstr>Présentation PowerPoint</vt:lpstr>
      <vt:lpstr>Exercices d’application (Création des tables  suite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Clauses IN et NOT IN</vt:lpstr>
      <vt:lpstr>Clause BETWEEN</vt:lpstr>
      <vt:lpstr>Clause LIKE</vt:lpstr>
      <vt:lpstr>Jointure SQL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Opérateurs ensemblistes</vt:lpstr>
      <vt:lpstr>Opérateurs ensemblistes</vt:lpstr>
      <vt:lpstr>Opérateurs ensemblistes</vt:lpstr>
      <vt:lpstr>Opérateurs ensemblistes</vt:lpstr>
      <vt:lpstr>Opérateurs ensemblistes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Fonctions d'agrégation</vt:lpstr>
      <vt:lpstr>Fonctions d'agrégation</vt:lpstr>
      <vt:lpstr>Fonctions d'agrégation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Sélection sur des groupes</vt:lpstr>
      <vt:lpstr>Sélection sur des groupes</vt:lpstr>
      <vt:lpstr>Exemple </vt:lpstr>
      <vt:lpstr>Exemple (suite) </vt:lpstr>
      <vt:lpstr>Présentation PowerPoint</vt:lpstr>
      <vt:lpstr>Présentation PowerPoint</vt:lpstr>
      <vt:lpstr>Présentation PowerPoint</vt:lpstr>
      <vt:lpstr>Présentation PowerPoint</vt:lpstr>
      <vt:lpstr>Présentation PowerPoint</vt:lpstr>
      <vt:lpstr>RELATION NORMALE</vt:lpstr>
      <vt:lpstr>RELATION NORMALE</vt:lpstr>
      <vt:lpstr>Rendre la Relation normale (Normalisé)</vt:lpstr>
      <vt:lpstr>Présentation PowerPoint</vt:lpstr>
      <vt:lpstr>Présentation PowerPoint</vt:lpstr>
      <vt:lpstr>Présentation PowerPoint</vt:lpstr>
      <vt:lpstr>Dépendance fonctionnelle élémentaire (Rappel)</vt:lpstr>
      <vt:lpstr>Dépendance fonctionnelle Directe (Rappel)</vt:lpstr>
      <vt:lpstr>RELATION NORMALE</vt:lpstr>
      <vt:lpstr>Présentation PowerPoint</vt:lpstr>
      <vt:lpstr>Exemple</vt:lpstr>
      <vt:lpstr>Exemple</vt:lpstr>
      <vt:lpstr>Présentation PowerPoint</vt:lpstr>
      <vt:lpstr>Présentation PowerPoint</vt:lpstr>
      <vt:lpstr>Correction de la redondance</vt:lpstr>
      <vt:lpstr>Présentation PowerPoint</vt:lpstr>
      <vt:lpstr>Présentation PowerPoint</vt:lpstr>
      <vt:lpstr>Présentation PowerPoint</vt:lpstr>
      <vt:lpstr>Présentation PowerPoint</vt:lpstr>
      <vt:lpstr>Exemple</vt:lpstr>
      <vt:lpstr>Exemple (suite) </vt:lpstr>
      <vt:lpstr>Présentation PowerPoint</vt:lpstr>
      <vt:lpstr>Exemple</vt:lpstr>
      <vt:lpstr>Exemple (suite)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au système d’information dans l’entreprise Définition des Systèmes d'Information Composants d'un SI Rôles et importance des SI dans les organisations Types de SI : transactionnels, décisionnels, collaboratifs  Persistance de données    Dépendances fonctionnelles    Normalisation    La méthode MERISE   Implémentation et manipulation d’une base de données en SQL   Langage de définition de données (LDD) de SQL  o Create, Drop, Alter   Langage de manipulation de données (LMD) de SQL  o Select, Insert, Update et delete  o Jointure  o Requête imbriquées  o Agrégation  o La notion de transaction</dc:title>
  <dc:creator>Compte Microsoft</dc:creator>
  <cp:lastModifiedBy>idriss chana</cp:lastModifiedBy>
  <cp:revision>364</cp:revision>
  <dcterms:created xsi:type="dcterms:W3CDTF">2024-02-02T16:56:44Z</dcterms:created>
  <dcterms:modified xsi:type="dcterms:W3CDTF">2024-10-29T14:30:47Z</dcterms:modified>
</cp:coreProperties>
</file>